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68" r:id="rId4"/>
    <p:sldId id="271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73" r:id="rId13"/>
    <p:sldId id="274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11091-DF6E-4FD1-9867-2409252D89FE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B79C5-29AD-4E22-AEA3-96F37D64D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32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8122A-BA72-7A4D-7EB6-B88518DE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9D1955-F880-895F-00D3-522B4CC2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3800EC-C5DD-B997-4753-EBC5C900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5800-50E4-4E81-91BA-59006A4F5934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9CD9E-6A56-9791-89DA-AEB9D27F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59AC3-2553-C3FB-414E-3637CC36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02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E0655-38ED-66AC-5316-DEE99A74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063282-8F21-FD86-07E8-80C0794E5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94243A-CA89-CB9D-4547-F7F02564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038F-FE07-4305-B958-046B6DF3F7CD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CAC8BE-8D2B-1973-70A5-668D2C76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A9F4A8-24A1-10F1-9362-A8CB7213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22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75514-AE16-6740-68CE-9654633EF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298F0A-D742-8441-085E-E11C189A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7305BB-353A-972F-B553-298E4322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8F92-05AD-4C44-8716-5D8067362447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B9788-1C6A-97A5-6046-CB634EC0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9F4C4-11D0-CD7E-01F1-0065E13B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1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F0BFD-6629-FF52-801E-6546AA7F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4AFD8-409A-CF7B-DC4F-FFD65E6D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97245-79BC-8D84-565D-20A63720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D3AA-E2AD-47C3-8EEF-DB4E6E8367A3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F9CEC-4D22-F852-DAEB-1DA8CFDA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335CD6-5FD6-77AD-0E9B-1F078761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8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70E19-A131-9B45-C71D-FCFC9AD2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312FF8-D8E2-FC1C-6A70-6DAE3D45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C326B-67D1-F254-AE4A-4DE2B6C7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F397-E9A3-44B5-90D4-FCDA88DF0F58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A61D0-7CE2-9D7E-1BAB-4085BE48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C07A15-B8A4-7AB3-F3B5-E632CC01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5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C3681-89B2-1D85-6D9C-FCEEF76E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EA4532-6BB0-B696-0E42-16028844C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C21610-CB21-28BC-410E-48884D0B0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436A2C-08F5-DA4B-2D6F-983A9E41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7BE4-51A7-4C38-99FF-725E5357CFBE}" type="datetime1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1A8616-C37B-7BE4-8D9E-C369780F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DD506C-9880-72B7-7FC2-9C57E8C5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93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EB5F7-ACBA-1784-6FDF-28F04771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514095-3876-4BD6-473C-79945D35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E56A70-20CC-05A3-46E5-1CEC64B90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CA8C59-5EBC-E85C-F473-77AB4C8ED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2EAB03-0531-263F-FA2A-FD77D216B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98439E-4371-D4A4-370D-74BC40BA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55CD-03D1-4D6C-8A86-B8A549286FC7}" type="datetime1">
              <a:rPr lang="ru-RU" smtClean="0"/>
              <a:t>10.05.2023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F794DE-9F5C-0F2A-B154-D0C7C51C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1B60B0-2311-9181-9B8F-2DBC6B04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934F9-9292-AAF1-6856-E8BC4689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CE3F13-7CA3-CA2D-C7FF-DA6A19EF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DFA5-B683-48B7-9CA6-FDB8FC2330C7}" type="datetime1">
              <a:rPr lang="ru-RU" smtClean="0"/>
              <a:t>10.05.2023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11E30E-CE47-C545-7E5B-3FEC51CF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038BEA-DE54-159D-DD66-ECB48CBB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63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9D046C-206E-0725-EE2B-369E17CF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C62E-C6D1-48EA-821A-49C35879CFD5}" type="datetime1">
              <a:rPr lang="ru-RU" smtClean="0"/>
              <a:t>10.05.2023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DEB18C5-A94A-4AB9-D192-9DDAD35A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3AAC0F-3D60-9AFD-ECF0-8583B49F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58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892EB-2282-0075-1A91-56AA4904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667061-8B7D-C251-26DC-CB3D6E290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5B3E52-B949-66F8-C81D-3C599454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460340-60AE-B1E1-3E5E-29CFE597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61DD5-76FB-4561-A975-D89A6E93E01E}" type="datetime1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F42B92-5FC0-C879-C833-E188BA1E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5CD704-2A01-3DA6-32A0-63AFC4C8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C34A6-BB01-135F-22B8-6ED87A54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1E40CA-6B79-C1CC-9BD2-D426B9974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2B9656-845A-B5CA-AD8D-B7AFE297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0178C9-E6CE-E131-FFFB-7E839A54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D93-64B3-42BB-AC79-62AA426A37F1}" type="datetime1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350E75-A453-18C8-867F-974A152F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F53613-7BC1-BC1D-288D-B66B69BF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5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0B596-341C-48F8-2221-B3DB612E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A4F2AD-3A51-5793-4335-029EBCC30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498F51-3228-888D-B9E4-D830E9BD6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2320-9BDC-4788-BEE1-E025564B841C}" type="datetime1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8435B-1120-1EBA-3CFA-28AF9399C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F4B7F-C7BE-AC91-84EE-34EB4B30E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14C4-55BA-46C1-A9BE-A01F8D4BA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5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8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8BE7A-AC89-FFE8-F14F-C3685ED65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30" y="1027590"/>
            <a:ext cx="10287739" cy="4270159"/>
          </a:xfrm>
        </p:spPr>
        <p:txBody>
          <a:bodyPr>
            <a:noAutofit/>
          </a:bodyPr>
          <a:lstStyle/>
          <a:p>
            <a:br>
              <a:rPr lang="ru-RU" b="1" i="0" dirty="0">
                <a:effectLst/>
                <a:latin typeface="Calibri Light (Заголовки)"/>
              </a:rPr>
            </a:br>
            <a:br>
              <a:rPr lang="ru-RU" b="1" i="0" dirty="0">
                <a:effectLst/>
                <a:latin typeface="Calibri Light (Заголовки)"/>
              </a:rPr>
            </a:br>
            <a:br>
              <a:rPr lang="ru-RU" b="1" i="0" dirty="0">
                <a:effectLst/>
                <a:latin typeface="Calibri Light (Заголовки)"/>
              </a:rPr>
            </a:br>
            <a:r>
              <a:rPr lang="ru-RU" b="1" i="0" dirty="0">
                <a:effectLst/>
                <a:latin typeface="Calibri Light (Заголовки)"/>
              </a:rPr>
              <a:t>Исследование рынка заведений общественного питания Москвы и рекомендации по открытию кофейни</a:t>
            </a:r>
            <a:endParaRPr lang="ru-RU" dirty="0">
              <a:latin typeface="Calibri Light (Заголовки)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18B677F-BDC0-5408-B795-A1CBAD3A8D1C}"/>
              </a:ext>
            </a:extLst>
          </p:cNvPr>
          <p:cNvSpPr txBox="1">
            <a:spLocks/>
          </p:cNvSpPr>
          <p:nvPr/>
        </p:nvSpPr>
        <p:spPr>
          <a:xfrm>
            <a:off x="2722485" y="5884754"/>
            <a:ext cx="9144000" cy="836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800" b="1" dirty="0"/>
              <a:t>Дата проведения исследования: 21.02.2023г.</a:t>
            </a:r>
          </a:p>
          <a:p>
            <a:pPr algn="r">
              <a:lnSpc>
                <a:spcPct val="100000"/>
              </a:lnSpc>
            </a:pPr>
            <a:r>
              <a:rPr lang="ru-RU" sz="1800" b="1" dirty="0"/>
              <a:t>Выполнил: Зверев Сергей</a:t>
            </a:r>
          </a:p>
          <a:p>
            <a:pPr algn="r">
              <a:lnSpc>
                <a:spcPct val="100000"/>
              </a:lnSpc>
            </a:pPr>
            <a:r>
              <a:rPr lang="ru-RU" sz="1800" b="1" dirty="0"/>
              <a:t>Контакты: </a:t>
            </a:r>
            <a:r>
              <a:rPr lang="en-US" sz="1800" b="1" dirty="0"/>
              <a:t>zverev.sergey91@gmail.com</a:t>
            </a:r>
            <a:endParaRPr lang="ru-RU" sz="1800" b="1" dirty="0"/>
          </a:p>
          <a:p>
            <a:pPr>
              <a:lnSpc>
                <a:spcPct val="100000"/>
              </a:lnSpc>
            </a:pPr>
            <a:endParaRPr lang="ru-RU" sz="4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7D6274-6C77-3DBD-5B7F-63912AE3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52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D7788-6304-E056-0B7B-3DE6773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22582"/>
          </a:xfrm>
        </p:spPr>
        <p:txBody>
          <a:bodyPr/>
          <a:lstStyle/>
          <a:p>
            <a:pPr algn="ctr"/>
            <a:r>
              <a:rPr lang="ru-RU" b="1" dirty="0"/>
              <a:t>Медианный чек по округам Москвы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4A4F4C-0595-86AC-D045-72101E8F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60" y="1528609"/>
            <a:ext cx="6266473" cy="4987601"/>
          </a:xfrm>
          <a:prstGeom prst="rect">
            <a:avLst/>
          </a:prstGeom>
        </p:spPr>
      </p:pic>
      <p:sp>
        <p:nvSpPr>
          <p:cNvPr id="11" name="Объект 10">
            <a:extLst>
              <a:ext uri="{FF2B5EF4-FFF2-40B4-BE49-F238E27FC236}">
                <a16:creationId xmlns:a16="http://schemas.microsoft.com/office/drawing/2014/main" id="{4B3C0C55-18B3-74E1-1991-97EFB994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2" y="1660125"/>
            <a:ext cx="4199138" cy="49876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latin typeface="Calibri Light (Заголовки)"/>
              </a:rPr>
              <a:t>На карте показано распределение медианного чека по районам Москвы. Чем темнее – тем больше средний чек. Как видно из карты, распределение стоимости неравномерное, есть явные «лидеры» и «аутсайдеры».</a:t>
            </a:r>
          </a:p>
          <a:p>
            <a:pPr marL="0" indent="0">
              <a:buNone/>
            </a:pPr>
            <a:r>
              <a:rPr lang="ru-RU" dirty="0">
                <a:latin typeface="Calibri Light (Заголовки)"/>
              </a:rPr>
              <a:t>Так, в ЦАО медианный чек по всем заведениям – 1000 рублей, в ЗАО – 975 рублей.</a:t>
            </a:r>
          </a:p>
          <a:p>
            <a:pPr marL="0" indent="0">
              <a:buNone/>
            </a:pPr>
            <a:r>
              <a:rPr lang="ru-RU" dirty="0">
                <a:latin typeface="Calibri Light (Заголовки)"/>
              </a:rPr>
              <a:t>На юге города картина обратная, в ЮВАО медианный чек – 436 рублей, а в ЮАО – 500 рублей.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09BDB00-7648-98BF-C716-5E6E8220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93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38E95-85C9-0F8A-E040-7813067E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Медианный чек в различных категориях заведений по округам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3558D5-51CA-E446-3FE9-C9ABF353F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77" y="1823853"/>
            <a:ext cx="7058522" cy="4669022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ED01311-9CA8-B1DB-81DE-BC1A57A941A2}"/>
              </a:ext>
            </a:extLst>
          </p:cNvPr>
          <p:cNvSpPr txBox="1">
            <a:spLocks/>
          </p:cNvSpPr>
          <p:nvPr/>
        </p:nvSpPr>
        <p:spPr>
          <a:xfrm>
            <a:off x="7767961" y="1908699"/>
            <a:ext cx="3897297" cy="4220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/>
              <a:t>Стоимость медианного чека в разных категориях заведений отличается по округам, иногда довольно сильно. Например, чек в кофейнях в ЦАО ниже, чем в ЗАО, при этом в ЦАО средний чек в пиццериях и булочных значительно выше, чем в остальных районах.</a:t>
            </a:r>
          </a:p>
          <a:p>
            <a:endParaRPr lang="ru-RU" sz="2200" dirty="0"/>
          </a:p>
          <a:p>
            <a:r>
              <a:rPr lang="ru-RU" sz="2200" dirty="0"/>
              <a:t>В целом, по совокупности - средний чек больше всех в ЦАО, на втором месте ЗАО.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524DBC7-EA62-BD76-22E4-9561AF95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0B88DB-B7E3-FF46-5037-01E788B29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7" y="1802855"/>
            <a:ext cx="7491234" cy="466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2C371-10D6-A9CD-037B-E75F39CB1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560" y="1542724"/>
            <a:ext cx="9834880" cy="377255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Часть 2.</a:t>
            </a:r>
            <a:br>
              <a:rPr lang="ru-RU" b="1" dirty="0"/>
            </a:br>
            <a:r>
              <a:rPr lang="ru-RU" b="1" dirty="0"/>
              <a:t>Детализированное исследование с целью предоставления рекомендаций по открытию кофейни в Москве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3EDEE5-5E7B-0D06-7EB0-2BAEB7E3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3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55B65-54C0-63D5-D879-C8CD11B2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Выводы и рекомендации по открытию кофейни в Москве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1CDCB-BF7D-7A79-4C09-063379CA2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3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+mj-lt"/>
                <a:ea typeface="+mj-ea"/>
                <a:cs typeface="+mj-cs"/>
              </a:rPr>
              <a:t>1) Оптимальным местом для открытия кофейни является </a:t>
            </a:r>
            <a:r>
              <a:rPr lang="ru-RU" sz="2600" b="1" dirty="0">
                <a:latin typeface="+mj-lt"/>
                <a:ea typeface="+mj-ea"/>
                <a:cs typeface="+mj-cs"/>
              </a:rPr>
              <a:t>парк имени 50-летия Октября</a:t>
            </a:r>
            <a:r>
              <a:rPr lang="ru-RU" sz="2600" dirty="0">
                <a:latin typeface="+mj-lt"/>
                <a:ea typeface="+mj-ea"/>
                <a:cs typeface="+mj-cs"/>
              </a:rPr>
              <a:t>, расположенный в Западном административном округе.</a:t>
            </a:r>
          </a:p>
          <a:p>
            <a:pPr marL="0" indent="0">
              <a:buNone/>
            </a:pPr>
            <a:r>
              <a:rPr lang="ru-RU" sz="2600" dirty="0">
                <a:latin typeface="+mj-lt"/>
                <a:ea typeface="+mj-ea"/>
                <a:cs typeface="+mj-cs"/>
              </a:rPr>
              <a:t>2) Данный парк интересен отсутствием прямых конкурентов и хорошим местоположением.   </a:t>
            </a:r>
          </a:p>
          <a:p>
            <a:pPr marL="0" indent="0">
              <a:buNone/>
            </a:pPr>
            <a:r>
              <a:rPr lang="ru-RU" sz="2600" dirty="0">
                <a:latin typeface="+mj-lt"/>
                <a:ea typeface="+mj-ea"/>
                <a:cs typeface="+mj-cs"/>
              </a:rPr>
              <a:t>3) Рекомендуется принять цену одной чашки кофе равной 210-220 рублям. </a:t>
            </a:r>
          </a:p>
          <a:p>
            <a:pPr marL="0" indent="0">
              <a:buNone/>
            </a:pPr>
            <a:r>
              <a:rPr lang="ru-RU" sz="2600" dirty="0">
                <a:latin typeface="+mj-lt"/>
                <a:ea typeface="+mj-ea"/>
                <a:cs typeface="+mj-cs"/>
              </a:rPr>
              <a:t>4) Рекомендуется дополнительно исследовать "на земле" пиццерии и кафе, работающие в парке для изучения ассортимента и стоимости кофе</a:t>
            </a:r>
            <a:r>
              <a:rPr lang="en-US" sz="2600" dirty="0">
                <a:latin typeface="+mj-lt"/>
                <a:ea typeface="+mj-ea"/>
                <a:cs typeface="+mj-cs"/>
              </a:rPr>
              <a:t> </a:t>
            </a:r>
            <a:r>
              <a:rPr lang="ru-RU" sz="2600" dirty="0">
                <a:latin typeface="+mj-lt"/>
                <a:ea typeface="+mj-ea"/>
                <a:cs typeface="+mj-cs"/>
              </a:rPr>
              <a:t>для принятия финального решения по ценообразованию и номенклатуры продаваемой продукции.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8897D1-578F-D79F-5B93-D21DE6BA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01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F80C6-7BFE-0937-C7AE-DCA72C8D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Рейтинг, стоимость кофе по округам и зависимость между ними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0481E62-3C05-F400-5550-25D0DA6BE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216" y="1690688"/>
            <a:ext cx="7995836" cy="5011953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0ECDD76-9CB2-912C-11CD-62EDCD26E524}"/>
              </a:ext>
            </a:extLst>
          </p:cNvPr>
          <p:cNvSpPr txBox="1">
            <a:spLocks/>
          </p:cNvSpPr>
          <p:nvPr/>
        </p:nvSpPr>
        <p:spPr>
          <a:xfrm>
            <a:off x="8362764" y="1690688"/>
            <a:ext cx="3338020" cy="480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Самый дорогой кофе в ЦАО, ЮЗАО и ЗАО. В ВАО и ЮВАО самый дешевый.</a:t>
            </a:r>
          </a:p>
          <a:p>
            <a:endParaRPr lang="ru-RU" sz="2400" dirty="0"/>
          </a:p>
          <a:p>
            <a:r>
              <a:rPr lang="ru-RU" sz="2400" dirty="0"/>
              <a:t> При этом лучший рейтинг кофеен в ЦАР, СВАО и САО. В ЗАО напротив самый низкий рейтинг кофеен из всех районов.</a:t>
            </a:r>
          </a:p>
          <a:p>
            <a:endParaRPr lang="ru-RU" sz="2400" dirty="0"/>
          </a:p>
          <a:p>
            <a:r>
              <a:rPr lang="ru-RU" sz="2400" dirty="0"/>
              <a:t>Прямой зависимости исходя из этого графика не прослеживается, однако ЗАО с его высокими ценами и низким рейтингом выглядит любопытно для дальнейшего анализа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C8F4E2-6F35-EB47-8782-2549EFF8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C9DC1C-E240-E93A-B964-39CD9B327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43" y="1794834"/>
            <a:ext cx="8192421" cy="45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9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EFB4A-D879-F843-E9A3-24FEF9F2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8"/>
            <a:ext cx="10515600" cy="1325563"/>
          </a:xfrm>
        </p:spPr>
        <p:txBody>
          <a:bodyPr/>
          <a:lstStyle/>
          <a:p>
            <a:r>
              <a:rPr lang="ru-RU" b="1" dirty="0"/>
              <a:t>Рейтинг и стоимость кофе в кофейнях ЗАО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72B324C-2126-C4BA-3D7F-3C230FF90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05" y="1257454"/>
            <a:ext cx="5681709" cy="335005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893124-B413-0990-9704-41FB255FE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2" y="1257454"/>
            <a:ext cx="5276376" cy="3343953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6847A42-918D-9927-A69D-5C5D64DC74CB}"/>
              </a:ext>
            </a:extLst>
          </p:cNvPr>
          <p:cNvSpPr txBox="1">
            <a:spLocks/>
          </p:cNvSpPr>
          <p:nvPr/>
        </p:nvSpPr>
        <p:spPr>
          <a:xfrm>
            <a:off x="508247" y="4722920"/>
            <a:ext cx="11006091" cy="1819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900" dirty="0"/>
              <a:t>На представленных графиках мы наблюдаем следующую картину:</a:t>
            </a:r>
          </a:p>
          <a:p>
            <a:r>
              <a:rPr lang="ru-RU" sz="1900" dirty="0"/>
              <a:t>1. Стоимость кофе в кофейнях разбита на сегменты (условно: эконом, средняя, выше средней и высокая). Сегмент «выше средней» стоимости (200-240 рублей) наблюдается реже остальных, при этом самый популярный сегмент – «высокая».</a:t>
            </a:r>
          </a:p>
          <a:p>
            <a:r>
              <a:rPr lang="ru-RU" sz="1900" dirty="0"/>
              <a:t>2. Большинство кофеен в ЗАО имеет рейтинг ниже 4.5, многие ниже 4.</a:t>
            </a:r>
          </a:p>
          <a:p>
            <a:endParaRPr lang="ru-RU" sz="1900" dirty="0"/>
          </a:p>
          <a:p>
            <a:r>
              <a:rPr lang="ru-RU" sz="1900" dirty="0"/>
              <a:t>Исходя из этих наблюдений можем сделать вывод, что ЗАО потенциально является хорошим округом для открытия кофейни.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F5FCEB9-4828-F144-14A8-56A8857C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174871-D49F-C9A5-F675-37911B22D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387" y="1257454"/>
            <a:ext cx="6027744" cy="33500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D66F41-017D-4047-1DC9-F26832D0B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12" y="1286013"/>
            <a:ext cx="5500584" cy="32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01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EA3AE-627A-AEB4-DE56-BC1EC6FC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Выбор места для кофейни в ЗАО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F6A4F-34E8-991E-DFA0-8659E660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+mj-lt"/>
                <a:ea typeface="+mj-ea"/>
                <a:cs typeface="+mj-cs"/>
              </a:rPr>
              <a:t>Основные критерии, предъявляемые к выбору места для кофейни:</a:t>
            </a:r>
          </a:p>
          <a:p>
            <a:r>
              <a:rPr lang="ru-RU" dirty="0">
                <a:latin typeface="+mj-lt"/>
                <a:ea typeface="+mj-ea"/>
                <a:cs typeface="+mj-cs"/>
              </a:rPr>
              <a:t>1. Место должно быть проходное (популярное).</a:t>
            </a:r>
          </a:p>
          <a:p>
            <a:r>
              <a:rPr lang="ru-RU" dirty="0">
                <a:latin typeface="+mj-lt"/>
                <a:ea typeface="+mj-ea"/>
                <a:cs typeface="+mj-cs"/>
              </a:rPr>
              <a:t>2. Желательно, чтобы поблизости было метро.</a:t>
            </a:r>
          </a:p>
          <a:p>
            <a:r>
              <a:rPr lang="ru-RU" dirty="0">
                <a:latin typeface="+mj-lt"/>
                <a:ea typeface="+mj-ea"/>
                <a:cs typeface="+mj-cs"/>
              </a:rPr>
              <a:t>3. Важно, чтобы поблизости было место для развлечения и досуга, либо учебное заведение.</a:t>
            </a:r>
          </a:p>
          <a:p>
            <a:r>
              <a:rPr lang="ru-RU" dirty="0">
                <a:latin typeface="+mj-lt"/>
                <a:ea typeface="+mj-ea"/>
                <a:cs typeface="+mj-cs"/>
              </a:rPr>
              <a:t>4. Поблизости не должно быть много конкурентов (кофеен).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>
                <a:latin typeface="+mj-lt"/>
                <a:ea typeface="+mj-ea"/>
                <a:cs typeface="+mj-cs"/>
              </a:rPr>
              <a:t>Идеальное место на первый взгляд - </a:t>
            </a:r>
            <a:r>
              <a:rPr lang="ru-RU" b="1" dirty="0">
                <a:latin typeface="+mj-lt"/>
                <a:ea typeface="+mj-ea"/>
                <a:cs typeface="+mj-cs"/>
              </a:rPr>
              <a:t>Парк имени 50-летия Октября</a:t>
            </a:r>
            <a:r>
              <a:rPr lang="ru-RU" dirty="0">
                <a:latin typeface="+mj-lt"/>
                <a:ea typeface="+mj-ea"/>
                <a:cs typeface="+mj-cs"/>
              </a:rPr>
              <a:t>. Большой парк в спальном районе, недалеко две станции метро, немного конкурентов.</a:t>
            </a:r>
          </a:p>
          <a:p>
            <a:pPr marL="0" indent="0" algn="l">
              <a:buNone/>
            </a:pPr>
            <a:r>
              <a:rPr lang="ru-RU" dirty="0">
                <a:latin typeface="+mj-lt"/>
                <a:ea typeface="+mj-ea"/>
                <a:cs typeface="+mj-cs"/>
              </a:rPr>
              <a:t>Конкурентов можно поделить на 3 типа:</a:t>
            </a:r>
          </a:p>
          <a:p>
            <a:pPr marL="0" indent="0" algn="l">
              <a:buNone/>
            </a:pPr>
            <a:r>
              <a:rPr lang="ru-RU" dirty="0">
                <a:latin typeface="+mj-lt"/>
                <a:ea typeface="+mj-ea"/>
                <a:cs typeface="+mj-cs"/>
              </a:rPr>
              <a:t>1) кофейня в непосредственной близости (Шоколадница);</a:t>
            </a:r>
            <a:br>
              <a:rPr lang="ru-RU" dirty="0">
                <a:latin typeface="+mj-lt"/>
                <a:ea typeface="+mj-ea"/>
                <a:cs typeface="+mj-cs"/>
              </a:rPr>
            </a:br>
            <a:r>
              <a:rPr lang="ru-RU" dirty="0">
                <a:latin typeface="+mj-lt"/>
                <a:ea typeface="+mj-ea"/>
                <a:cs typeface="+mj-cs"/>
              </a:rPr>
              <a:t>2) кофейни неподалеку (в радиусе 3 км);</a:t>
            </a:r>
            <a:br>
              <a:rPr lang="ru-RU" dirty="0">
                <a:latin typeface="+mj-lt"/>
                <a:ea typeface="+mj-ea"/>
                <a:cs typeface="+mj-cs"/>
              </a:rPr>
            </a:br>
            <a:r>
              <a:rPr lang="ru-RU" dirty="0">
                <a:latin typeface="+mj-lt"/>
                <a:ea typeface="+mj-ea"/>
                <a:cs typeface="+mj-cs"/>
              </a:rPr>
              <a:t>3) общепит непосредственно в парке (две пиццерии и кафе).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A18E90-D5AE-897E-6C72-2379CCA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62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D17B-8A0A-6D98-E048-62FF7C95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653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Местоположение кофейни и конкуренты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863B79-5EF0-EA12-9BD4-A1E2379BF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22" y="1676817"/>
            <a:ext cx="5633599" cy="4816058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8ECFA20-A3EF-668F-CBFD-2E28623CA8C0}"/>
              </a:ext>
            </a:extLst>
          </p:cNvPr>
          <p:cNvSpPr txBox="1">
            <a:spLocks/>
          </p:cNvSpPr>
          <p:nvPr/>
        </p:nvSpPr>
        <p:spPr>
          <a:xfrm>
            <a:off x="6400800" y="1676816"/>
            <a:ext cx="5353235" cy="4816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Значком «кофе с собой» обозначено предполагаемое место для кофейни.</a:t>
            </a:r>
          </a:p>
          <a:p>
            <a:pPr algn="l"/>
            <a:r>
              <a:rPr lang="ru-RU" dirty="0"/>
              <a:t>Синими маркерами – конкуренты.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Ближайшая кофейня и главный конкурент – «Шоколадница». Заведение находится западнее парка у парковки, имеет невысокий (4.3) рейтинг, средняя стоимость чашки кофе - 256 рублей, что значительно больше среднего по району. Вместимость достаточно большая, работает до 23:00.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По другим близлежащим кофейням информации почти нет (в т.ч. о стоимости кофе), но все они находятся далеко от парка.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Помимо кофеен за внимание потенциальных посетителей наша кофейня будет конкурировать с другими заведениями общепита. В парки их 3 шт.: одно кафе и две пиццерии. Все с хорошим рейтингом (4.9).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449EB91-1B20-0239-579A-D7BB174D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011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61A65-55CD-B701-2FC4-C80BF428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666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Концепция заведения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CF9BE-4A7A-6597-ECB5-10838551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5069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Исходя из проведённого анализа рекомендуется следующая концепция заведения:</a:t>
            </a:r>
          </a:p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Небольшая кофейня, расположенная в парке имени 50-летия Октября. В первую очередь этот парк интересен большой проходимостью, а также отсутствием прямых конкурентов в парке.   </a:t>
            </a:r>
          </a:p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Имеет смысл открывать кофейню без базовой еды (завтраки, ланчи, ужины), так как в парке уже достаточно большая конкуренция в этом сегменте. Кофейня должна быть с приятным ремонтом, уютной и небольшой - в противовес «Шоколаднице», не более чем на 15-20 посадочных мест. </a:t>
            </a:r>
          </a:p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Основной упор необходимо делать на качественный кофе. Кроме кофе в продаже могут быть  представлены десерты/выпечка. Так как кофейня маленькая и расположена в парке, особое внимание необходимо уделить продвижению сегмента «Кофе с собой».</a:t>
            </a:r>
          </a:p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Потенциальные клиенты - жители района, гуляющие в парке. Клиенты в этой локации, как правило, являются постоянными посетителями парка, поэтому важно завоевать их лояльность.</a:t>
            </a:r>
          </a:p>
          <a:p>
            <a:pPr marL="0" indent="0">
              <a:buNone/>
            </a:pPr>
            <a:r>
              <a:rPr lang="ru-RU" sz="2000" dirty="0">
                <a:latin typeface="+mj-lt"/>
                <a:ea typeface="+mj-ea"/>
                <a:cs typeface="+mj-cs"/>
              </a:rPr>
              <a:t>Рекомендуется принять цену одной чашки кофе равной 210-220 рублям. С одной стороны это выше, чем в среднем по округу, а с другой ниже чем у ближайшего конкурента (кофейни «Шоколадница»).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18FC07-2A9D-ABCB-1F3F-244A9FEF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49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E1529-ED9E-8FDD-224A-7321F0B9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Содержание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9FDEA-4E33-5DB1-FCF8-D8DDBFBE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9"/>
            <a:ext cx="10515600" cy="546084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400" dirty="0">
                <a:latin typeface="Calibri Light (Заголовки)"/>
                <a:hlinkClick r:id="rId2" action="ppaction://hlinksldjump"/>
              </a:rPr>
              <a:t>1</a:t>
            </a:r>
            <a:r>
              <a:rPr lang="en-US" sz="3400" dirty="0">
                <a:latin typeface="Calibri Light (Заголовки)"/>
                <a:hlinkClick r:id="rId2" action="ppaction://hlinksldjump"/>
              </a:rPr>
              <a:t>) </a:t>
            </a:r>
            <a:r>
              <a:rPr lang="ru-RU" sz="3400" dirty="0">
                <a:latin typeface="Calibri Light (Заголовки)"/>
                <a:hlinkClick r:id="rId2" action="ppaction://hlinksldjump"/>
              </a:rPr>
              <a:t>Цели исследования</a:t>
            </a:r>
            <a:r>
              <a:rPr lang="ru-RU" sz="3400" dirty="0">
                <a:latin typeface="Calibri Light (Заголовки)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alibri Light (Заголовки)"/>
                <a:hlinkClick r:id="rId3" action="ppaction://hlinksldjump"/>
              </a:rPr>
              <a:t>2) </a:t>
            </a:r>
            <a:r>
              <a:rPr lang="ru-RU" sz="3400" b="1" dirty="0">
                <a:latin typeface="Calibri Light (Заголовки)"/>
                <a:hlinkClick r:id="rId3" action="ppaction://hlinksldjump"/>
              </a:rPr>
              <a:t>Часть 1</a:t>
            </a:r>
            <a:r>
              <a:rPr lang="ru-RU" sz="3400" dirty="0">
                <a:latin typeface="Calibri Light (Заголовки)"/>
                <a:hlinkClick r:id="rId3" action="ppaction://hlinksldjump"/>
              </a:rPr>
              <a:t>. </a:t>
            </a:r>
            <a:r>
              <a:rPr lang="ru-RU" sz="3400" b="1" dirty="0">
                <a:latin typeface="Calibri Light (Заголовки)"/>
                <a:hlinkClick r:id="rId3" action="ppaction://hlinksldjump"/>
              </a:rPr>
              <a:t>Анализ рынка заведений общественного питания Москвы. </a:t>
            </a:r>
            <a:endParaRPr lang="ru-RU" sz="3400" b="1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alibri Light (Заголовки)"/>
                <a:hlinkClick r:id="rId4" action="ppaction://hlinksldjump"/>
              </a:rPr>
              <a:t>3) </a:t>
            </a:r>
            <a:r>
              <a:rPr lang="ru-RU" sz="3400" dirty="0">
                <a:latin typeface="Calibri Light (Заголовки)"/>
                <a:hlinkClick r:id="rId4" action="ppaction://hlinksldjump"/>
              </a:rPr>
              <a:t>Выводы по итогам анализа рынка заведений общественного питания Москвы. </a:t>
            </a:r>
            <a:endParaRPr lang="ru-RU" sz="3400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alibri Light (Заголовки)"/>
                <a:hlinkClick r:id="rId5" action="ppaction://hlinksldjump"/>
              </a:rPr>
              <a:t>4) </a:t>
            </a:r>
            <a:r>
              <a:rPr lang="ru-RU" sz="3400" dirty="0">
                <a:latin typeface="Calibri Light (Заголовки)"/>
                <a:hlinkClick r:id="rId5" action="ppaction://hlinksldjump"/>
              </a:rPr>
              <a:t>Распределение заведений общепита Москвы по категориям.</a:t>
            </a:r>
            <a:endParaRPr lang="ru-RU" sz="3400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alibri Light (Заголовки)"/>
                <a:hlinkClick r:id="rId6" action="ppaction://hlinksldjump"/>
              </a:rPr>
              <a:t>5) </a:t>
            </a:r>
            <a:r>
              <a:rPr lang="ru-RU" sz="3400" dirty="0">
                <a:latin typeface="Calibri Light (Заголовки)"/>
                <a:hlinkClick r:id="rId6" action="ppaction://hlinksldjump"/>
              </a:rPr>
              <a:t>Типы заведений и их популярность.</a:t>
            </a:r>
            <a:endParaRPr lang="ru-RU" sz="3400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alibri Light (Заголовки)"/>
                <a:hlinkClick r:id="rId7" action="ppaction://hlinksldjump"/>
              </a:rPr>
              <a:t>6) </a:t>
            </a:r>
            <a:r>
              <a:rPr lang="ru-RU" sz="3400" dirty="0">
                <a:latin typeface="Calibri Light (Заголовки)"/>
                <a:hlinkClick r:id="rId7" action="ppaction://hlinksldjump"/>
              </a:rPr>
              <a:t>Распределение заведений общепита Москвы по округам.</a:t>
            </a:r>
            <a:endParaRPr lang="ru-RU" sz="3400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alibri Light (Заголовки)"/>
                <a:hlinkClick r:id="rId8" action="ppaction://hlinksldjump"/>
              </a:rPr>
              <a:t>7) </a:t>
            </a:r>
            <a:r>
              <a:rPr lang="ru-RU" sz="3400" dirty="0">
                <a:latin typeface="Calibri Light (Заголовки)"/>
                <a:hlinkClick r:id="rId8" action="ppaction://hlinksldjump"/>
              </a:rPr>
              <a:t>Распределение рейтинга заведений по категориям и округам.</a:t>
            </a:r>
            <a:endParaRPr lang="ru-RU" sz="3400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alibri Light (Заголовки)"/>
                <a:hlinkClick r:id="rId9" action="ppaction://hlinksldjump"/>
              </a:rPr>
              <a:t>8) </a:t>
            </a:r>
            <a:r>
              <a:rPr lang="ru-RU" sz="3400" dirty="0">
                <a:latin typeface="Calibri Light (Заголовки)"/>
                <a:hlinkClick r:id="rId9" action="ppaction://hlinksldjump"/>
              </a:rPr>
              <a:t>Медианный чек по округам Москвы.</a:t>
            </a:r>
            <a:endParaRPr lang="ru-RU" sz="3400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alibri Light (Заголовки)"/>
                <a:hlinkClick r:id="rId10" action="ppaction://hlinksldjump"/>
              </a:rPr>
              <a:t>9) </a:t>
            </a:r>
            <a:r>
              <a:rPr lang="ru-RU" sz="3400" dirty="0">
                <a:latin typeface="Calibri Light (Заголовки)"/>
                <a:hlinkClick r:id="rId10" action="ppaction://hlinksldjump"/>
              </a:rPr>
              <a:t>Медианный чек в различных категориях заведений по округам.</a:t>
            </a:r>
            <a:endParaRPr lang="ru-RU" sz="3400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alibri Light (Заголовки)"/>
                <a:hlinkClick r:id="rId11" action="ppaction://hlinksldjump"/>
              </a:rPr>
              <a:t>10) </a:t>
            </a:r>
            <a:r>
              <a:rPr lang="ru-RU" sz="3400" b="1" dirty="0">
                <a:latin typeface="Calibri Light (Заголовки)"/>
                <a:hlinkClick r:id="rId11" action="ppaction://hlinksldjump"/>
              </a:rPr>
              <a:t>Часть 2.  Детализированное исследование и рекомендации по открытию кофейни. </a:t>
            </a:r>
            <a:endParaRPr lang="ru-RU" sz="3400" b="1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alibri Light (Заголовки)"/>
                <a:hlinkClick r:id="rId12" action="ppaction://hlinksldjump"/>
              </a:rPr>
              <a:t>11) </a:t>
            </a:r>
            <a:r>
              <a:rPr lang="ru-RU" sz="3400" dirty="0">
                <a:latin typeface="Calibri Light (Заголовки)"/>
                <a:hlinkClick r:id="rId12" action="ppaction://hlinksldjump"/>
              </a:rPr>
              <a:t>Выводы и рекомендации по открытию кофейни в Москве.</a:t>
            </a:r>
            <a:endParaRPr lang="ru-RU" sz="3400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alibri Light (Заголовки)"/>
                <a:hlinkClick r:id="rId12" action="ppaction://hlinksldjump"/>
              </a:rPr>
              <a:t>12) </a:t>
            </a:r>
            <a:r>
              <a:rPr lang="ru-RU" sz="3400" dirty="0">
                <a:latin typeface="Calibri Light (Заголовки)"/>
                <a:hlinkClick r:id="rId12" action="ppaction://hlinksldjump"/>
              </a:rPr>
              <a:t>Рейтинг, стоимость кофе по округам и зависимость между ними.</a:t>
            </a:r>
            <a:endParaRPr lang="ru-RU" sz="3400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latin typeface="Calibri Light (Заголовки)"/>
                <a:hlinkClick r:id="rId12" action="ppaction://hlinksldjump"/>
              </a:rPr>
              <a:t>13) </a:t>
            </a:r>
            <a:r>
              <a:rPr lang="ru-RU" sz="3400" dirty="0">
                <a:latin typeface="Calibri Light (Заголовки)"/>
                <a:hlinkClick r:id="rId12" action="ppaction://hlinksldjump"/>
              </a:rPr>
              <a:t>Рейтинг и стоимость кофе в кофейнях ЗАО.</a:t>
            </a:r>
            <a:endParaRPr lang="ru-RU" sz="3400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400" dirty="0">
                <a:latin typeface="Calibri Light (Заголовки)"/>
                <a:hlinkClick r:id="rId13" action="ppaction://hlinksldjump"/>
              </a:rPr>
              <a:t>14) Выбор места для кофейни в ЗАО.</a:t>
            </a:r>
            <a:endParaRPr lang="ru-RU" sz="3400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400" dirty="0">
                <a:latin typeface="Calibri Light (Заголовки)"/>
                <a:hlinkClick r:id="rId14" action="ppaction://hlinksldjump"/>
              </a:rPr>
              <a:t>15) Местоположение кофейни и конкуренты.</a:t>
            </a:r>
            <a:endParaRPr lang="ru-RU" sz="3400" dirty="0">
              <a:latin typeface="Calibri Light (Заголовки)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400" dirty="0">
                <a:latin typeface="Calibri Light (Заголовки)"/>
                <a:hlinkClick r:id="rId15" action="ppaction://hlinksldjump"/>
              </a:rPr>
              <a:t>16) Концепция заведения.</a:t>
            </a:r>
            <a:endParaRPr lang="ru-RU" sz="3400" dirty="0">
              <a:latin typeface="Calibri Light (Заголовки)"/>
            </a:endParaRPr>
          </a:p>
          <a:p>
            <a:pPr marL="0" indent="0">
              <a:spcBef>
                <a:spcPts val="1800"/>
              </a:spcBef>
              <a:buNone/>
            </a:pPr>
            <a:endParaRPr lang="ru-RU" dirty="0">
              <a:latin typeface="Calibri Light (Заголовки)"/>
            </a:endParaRPr>
          </a:p>
          <a:p>
            <a:pPr marL="0" indent="0">
              <a:spcBef>
                <a:spcPts val="1800"/>
              </a:spcBef>
              <a:buNone/>
            </a:pPr>
            <a:endParaRPr lang="ru-RU" dirty="0">
              <a:latin typeface="Calibri Light (Заголовки)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281D40-3CA0-8B62-DE80-4CCBCEF1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49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067C5-CF85-7813-0736-5FC6848D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Цели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DFF218-0852-3DBE-1680-E65DD7EA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Исследование проведено аналитиком фонда «</a:t>
            </a:r>
            <a:r>
              <a:rPr lang="en-US" b="0" i="0" dirty="0">
                <a:effectLst/>
                <a:latin typeface="YS Text"/>
              </a:rPr>
              <a:t>Shut Up and Take My Money»</a:t>
            </a:r>
            <a:r>
              <a:rPr lang="ru-RU" b="0" i="0" dirty="0">
                <a:effectLst/>
                <a:latin typeface="YS Text"/>
              </a:rPr>
              <a:t>, </a:t>
            </a:r>
            <a:r>
              <a:rPr lang="ru-RU" dirty="0"/>
              <a:t>состоит из двух частей и преследует две ключевые цели:</a:t>
            </a:r>
          </a:p>
          <a:p>
            <a:pPr marL="514350" indent="-514350">
              <a:buAutoNum type="arabicPeriod"/>
            </a:pPr>
            <a:r>
              <a:rPr lang="ru-RU" dirty="0"/>
              <a:t>Анализ рынка заведений общественного питания Москвы с целью нахождения интересных закономерностей, трендов, особенностей.</a:t>
            </a:r>
          </a:p>
          <a:p>
            <a:pPr marL="514350" indent="-514350">
              <a:buAutoNum type="arabicPeriod"/>
            </a:pPr>
            <a:r>
              <a:rPr lang="ru-RU" dirty="0"/>
              <a:t>Детализированное исследование с целью предоставления рекомендаций по открытию кофейни в Москве.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216248-BCA0-B41F-FD04-F92B8176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47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DBDD5-7597-7A59-4CC1-A80DBC9A0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0235"/>
            <a:ext cx="9144000" cy="4557529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b="1" dirty="0">
                <a:solidFill>
                  <a:schemeClr val="accent1"/>
                </a:solidFill>
              </a:rPr>
              <a:t>Часть 1. </a:t>
            </a:r>
            <a:br>
              <a:rPr lang="ru-RU" b="1" dirty="0"/>
            </a:br>
            <a:r>
              <a:rPr lang="ru-RU" b="1" dirty="0"/>
              <a:t>Анализ рынка заведений общественного питания Москвы с целью нахождения интересных закономерностей, трендов, особенностей.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683B71A-0ECE-0BC8-4DB1-C2ADB549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43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AD8EF-363C-2FE1-9E41-BDF9CC4A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Выводы по итогам анализа рынка заведений общественного питания Москвы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93CD6-093E-40B1-8138-DB015E7B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400" dirty="0">
                <a:latin typeface="+mj-lt"/>
                <a:ea typeface="+mj-ea"/>
                <a:cs typeface="+mj-cs"/>
              </a:rPr>
              <a:t>1. Больше всего в Москве кафе и ресторанов, а меньше всего булочных и столовых.</a:t>
            </a:r>
          </a:p>
          <a:p>
            <a:pPr marL="0" indent="0">
              <a:buNone/>
            </a:pPr>
            <a:r>
              <a:rPr lang="ru-RU" sz="3400" dirty="0">
                <a:latin typeface="+mj-lt"/>
                <a:ea typeface="+mj-ea"/>
                <a:cs typeface="+mj-cs"/>
              </a:rPr>
              <a:t>2. Сетевых заведений значительно меньше, чем несетевых. Самым популярным сетевым заведением в Москве является кофейня «Шоколадница».</a:t>
            </a:r>
          </a:p>
          <a:p>
            <a:pPr marL="0" indent="0">
              <a:buNone/>
            </a:pPr>
            <a:r>
              <a:rPr lang="ru-RU" sz="3400" dirty="0">
                <a:latin typeface="+mj-lt"/>
                <a:ea typeface="+mj-ea"/>
                <a:cs typeface="+mj-cs"/>
              </a:rPr>
              <a:t>3. Больше всего заведений в ЦАО. Меньше всего в СЗАО.</a:t>
            </a:r>
          </a:p>
          <a:p>
            <a:pPr marL="0" indent="0">
              <a:buNone/>
            </a:pPr>
            <a:r>
              <a:rPr lang="ru-RU" sz="3400" dirty="0">
                <a:latin typeface="+mj-lt"/>
                <a:ea typeface="+mj-ea"/>
                <a:cs typeface="+mj-cs"/>
              </a:rPr>
              <a:t>4. Проспект Мира - самая густонаселенная заведениями общепита улица в Москве.</a:t>
            </a:r>
          </a:p>
          <a:p>
            <a:pPr marL="0" indent="0">
              <a:buNone/>
            </a:pPr>
            <a:r>
              <a:rPr lang="ru-RU" sz="3400" dirty="0">
                <a:latin typeface="+mj-lt"/>
                <a:ea typeface="+mj-ea"/>
                <a:cs typeface="+mj-cs"/>
              </a:rPr>
              <a:t>5. Самый большой средний чек по всем категориями в ЦАО, недалеко от него ЗАО. При этом в разных округах сильно различается средний чек в разных категориях заведений.</a:t>
            </a:r>
          </a:p>
          <a:p>
            <a:pPr marL="0" indent="0">
              <a:buNone/>
            </a:pPr>
            <a:r>
              <a:rPr lang="ru-RU" sz="3400" dirty="0">
                <a:latin typeface="+mj-lt"/>
                <a:ea typeface="+mj-ea"/>
                <a:cs typeface="+mj-cs"/>
              </a:rPr>
              <a:t>6. В ЦАО самый высокий средний рейтинг заведений. Самый низкий рейтинг в ЮВАО.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5913F5-4E2B-6801-C53E-76F8DA6A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52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E8271-8C23-F177-EC14-D2D70EBA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Распределение заведений общепита Москвы по категориям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A47275-ED7F-D898-EA59-DAE2F7912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234" y="1806098"/>
            <a:ext cx="5015883" cy="4913344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E06B55A-580C-5B08-0D7C-BEA7CC05269C}"/>
              </a:ext>
            </a:extLst>
          </p:cNvPr>
          <p:cNvSpPr txBox="1">
            <a:spLocks/>
          </p:cNvSpPr>
          <p:nvPr/>
        </p:nvSpPr>
        <p:spPr>
          <a:xfrm>
            <a:off x="6622741" y="2325378"/>
            <a:ext cx="5015883" cy="363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Всего в Москве около 7935 заведений общепита, разбитых на 8 категорий.</a:t>
            </a:r>
          </a:p>
          <a:p>
            <a:endParaRPr lang="ru-RU" sz="4000" dirty="0"/>
          </a:p>
          <a:p>
            <a:r>
              <a:rPr lang="ru-RU" sz="4000" dirty="0"/>
              <a:t>Больше всего кафе и ресторанов.</a:t>
            </a:r>
          </a:p>
          <a:p>
            <a:endParaRPr lang="ru-RU" sz="4000" dirty="0"/>
          </a:p>
          <a:p>
            <a:r>
              <a:rPr lang="ru-RU" sz="4000" dirty="0"/>
              <a:t>Меньше всего булочных и столовых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69EF78-D199-6329-EE2C-54EB4780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67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753AE-C6D5-161F-B7B5-ABCBCB17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18"/>
            <a:ext cx="10515600" cy="1189038"/>
          </a:xfrm>
        </p:spPr>
        <p:txBody>
          <a:bodyPr/>
          <a:lstStyle/>
          <a:p>
            <a:pPr algn="ctr"/>
            <a:r>
              <a:rPr lang="ru-RU" b="1" dirty="0"/>
              <a:t>Типы заведений и их популярность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2A0AD8-A9F7-32A2-4B2E-C95D74220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8" y="1509204"/>
            <a:ext cx="6317027" cy="4676637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3840381-1B65-8D67-6F2C-969A7952C80B}"/>
              </a:ext>
            </a:extLst>
          </p:cNvPr>
          <p:cNvSpPr txBox="1">
            <a:spLocks/>
          </p:cNvSpPr>
          <p:nvPr/>
        </p:nvSpPr>
        <p:spPr>
          <a:xfrm>
            <a:off x="6897950" y="1523491"/>
            <a:ext cx="4838330" cy="4371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811334E-2A42-54C7-1786-B03E298C52AD}"/>
              </a:ext>
            </a:extLst>
          </p:cNvPr>
          <p:cNvSpPr txBox="1">
            <a:spLocks/>
          </p:cNvSpPr>
          <p:nvPr/>
        </p:nvSpPr>
        <p:spPr>
          <a:xfrm>
            <a:off x="6897949" y="1496859"/>
            <a:ext cx="4961703" cy="4113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Несетевых заведений значительно больше, чем сетевых:</a:t>
            </a:r>
          </a:p>
          <a:p>
            <a:r>
              <a:rPr lang="ru-RU" sz="3200" dirty="0"/>
              <a:t>на 4950 несетевых заведений приходится только 2985 сетевых.</a:t>
            </a:r>
          </a:p>
          <a:p>
            <a:endParaRPr lang="ru-RU" sz="3200" dirty="0"/>
          </a:p>
          <a:p>
            <a:r>
              <a:rPr lang="ru-RU" sz="3200" dirty="0"/>
              <a:t>Самыми популярными сетевыми сетями являются </a:t>
            </a:r>
            <a:r>
              <a:rPr lang="ru-RU" sz="3200" dirty="0" err="1"/>
              <a:t>Шоколаднца</a:t>
            </a:r>
            <a:r>
              <a:rPr lang="ru-RU" sz="3200" dirty="0"/>
              <a:t>, </a:t>
            </a:r>
            <a:r>
              <a:rPr lang="ru-RU" sz="3200" dirty="0" err="1"/>
              <a:t>Домино'с</a:t>
            </a:r>
            <a:r>
              <a:rPr lang="ru-RU" sz="3200" dirty="0"/>
              <a:t> Пицца и Додо Пицца.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352287-86A8-98FA-506E-19D3EFBA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29151D-0C35-CC76-8444-FCA50C55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75" y="1358283"/>
            <a:ext cx="6752373" cy="48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24C2D-771D-5ECA-A21F-A906290B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77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Распределение заведений общепита Москвы по округам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7F6BCD-04F9-B961-180F-0C16D35D1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285" y="1852257"/>
            <a:ext cx="6851138" cy="4726095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F6FE9C6-FDDC-3430-C113-C1E5D79DB8B5}"/>
              </a:ext>
            </a:extLst>
          </p:cNvPr>
          <p:cNvSpPr txBox="1">
            <a:spLocks/>
          </p:cNvSpPr>
          <p:nvPr/>
        </p:nvSpPr>
        <p:spPr>
          <a:xfrm>
            <a:off x="7439486" y="2035511"/>
            <a:ext cx="4500979" cy="4542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Всего в Москве 9 округов. Количество заведений по ним распределено не равномерно.</a:t>
            </a:r>
          </a:p>
          <a:p>
            <a:endParaRPr lang="ru-RU" sz="2400" dirty="0"/>
          </a:p>
          <a:p>
            <a:r>
              <a:rPr lang="ru-RU" sz="2400" dirty="0"/>
              <a:t>Больше всего общепита в ЦАО – 2084. </a:t>
            </a:r>
          </a:p>
          <a:p>
            <a:endParaRPr lang="ru-RU" sz="2400" dirty="0"/>
          </a:p>
          <a:p>
            <a:r>
              <a:rPr lang="ru-RU" sz="2400" dirty="0"/>
              <a:t>Меньше всего на северо-западе Москвы (СЗАО) – 404. </a:t>
            </a:r>
          </a:p>
          <a:p>
            <a:endParaRPr lang="ru-RU" sz="2400" dirty="0"/>
          </a:p>
          <a:p>
            <a:r>
              <a:rPr lang="ru-RU" sz="2400" dirty="0"/>
              <a:t>Больше всего заведений расположено на проспекте Мира (ЦАО), видимо, из-за хорошего названия улицы.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F75AEE-23B5-08A8-CC56-54E5E7F9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1D107E-1E80-689C-A6D6-30EEE42EC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5" y="1812816"/>
            <a:ext cx="7303362" cy="472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0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45977-B0A5-8D2A-FE95-0BF48DF5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0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Распределение рейтинга заведений по категориям и округам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1D69BF-6DC6-809D-C8C3-23EC10C21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7" y="1690688"/>
            <a:ext cx="6189572" cy="3959393"/>
          </a:xfrm>
          <a:prstGeom prst="rect">
            <a:avLst/>
          </a:prstGeom>
        </p:spPr>
      </p:pic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D02219F9-8404-BD98-1C8E-E2CCD6667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607087"/>
              </p:ext>
            </p:extLst>
          </p:nvPr>
        </p:nvGraphicFramePr>
        <p:xfrm>
          <a:off x="6930661" y="1864360"/>
          <a:ext cx="4832252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30">
                  <a:extLst>
                    <a:ext uri="{9D8B030D-6E8A-4147-A177-3AD203B41FA5}">
                      <a16:colId xmlns:a16="http://schemas.microsoft.com/office/drawing/2014/main" val="3179123516"/>
                    </a:ext>
                  </a:extLst>
                </a:gridCol>
                <a:gridCol w="985422">
                  <a:extLst>
                    <a:ext uri="{9D8B030D-6E8A-4147-A177-3AD203B41FA5}">
                      <a16:colId xmlns:a16="http://schemas.microsoft.com/office/drawing/2014/main" val="23982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Район города (округ)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Рейтинг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91503"/>
                  </a:ext>
                </a:extLst>
              </a:tr>
              <a:tr h="17824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dirty="0">
                          <a:effectLst/>
                        </a:rPr>
                        <a:t>Восточный административный округ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dirty="0">
                          <a:effectLst/>
                        </a:rPr>
                        <a:t>4.3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324693"/>
                  </a:ext>
                </a:extLst>
              </a:tr>
              <a:tr h="27792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dirty="0">
                          <a:effectLst/>
                        </a:rPr>
                        <a:t>Западный административный округ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dirty="0">
                          <a:effectLst/>
                        </a:rPr>
                        <a:t>4.3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268132"/>
                  </a:ext>
                </a:extLst>
              </a:tr>
              <a:tr h="12015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dirty="0">
                          <a:effectLst/>
                        </a:rPr>
                        <a:t>Северный административный округ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dirty="0">
                          <a:effectLst/>
                        </a:rPr>
                        <a:t>4.3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286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dirty="0">
                          <a:effectLst/>
                        </a:rPr>
                        <a:t>Северо-Восточный административный округ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dirty="0">
                          <a:effectLst/>
                        </a:rPr>
                        <a:t>4.3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186910"/>
                  </a:ext>
                </a:extLst>
              </a:tr>
              <a:tr h="23186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dirty="0">
                          <a:effectLst/>
                        </a:rPr>
                        <a:t>Северо-Западный административный округ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dirty="0">
                          <a:effectLst/>
                        </a:rPr>
                        <a:t>4.3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675428"/>
                  </a:ext>
                </a:extLst>
              </a:tr>
              <a:tr h="12735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dirty="0">
                          <a:effectLst/>
                        </a:rPr>
                        <a:t>Центральный административный округ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dirty="0">
                          <a:effectLst/>
                        </a:rPr>
                        <a:t>4.4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790964"/>
                  </a:ext>
                </a:extLst>
              </a:tr>
              <a:tr h="17765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dirty="0">
                          <a:effectLst/>
                        </a:rPr>
                        <a:t>Юго-Восточный административный округ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dirty="0">
                          <a:effectLst/>
                        </a:rPr>
                        <a:t>4.2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204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dirty="0">
                          <a:effectLst/>
                        </a:rPr>
                        <a:t>Юго-Западный административный округ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dirty="0">
                          <a:effectLst/>
                        </a:rPr>
                        <a:t>4.3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02171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Южный административный округ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</a:rPr>
                        <a:t>4.3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656725"/>
                  </a:ext>
                </a:extLst>
              </a:tr>
            </a:tbl>
          </a:graphicData>
        </a:graphic>
      </p:graphicFrame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CA35478-2DD5-D2A5-79AD-EFAB4BEC0891}"/>
              </a:ext>
            </a:extLst>
          </p:cNvPr>
          <p:cNvSpPr txBox="1">
            <a:spLocks/>
          </p:cNvSpPr>
          <p:nvPr/>
        </p:nvSpPr>
        <p:spPr>
          <a:xfrm>
            <a:off x="727969" y="5645086"/>
            <a:ext cx="5752730" cy="975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Наибольшие рейтинги среди баров, а фастфуд и кафе посетители оценивают в среднем не очень высоко.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5D56A6C-5DD0-15EC-5452-1B0B24374534}"/>
              </a:ext>
            </a:extLst>
          </p:cNvPr>
          <p:cNvSpPr txBox="1">
            <a:spLocks/>
          </p:cNvSpPr>
          <p:nvPr/>
        </p:nvSpPr>
        <p:spPr>
          <a:xfrm>
            <a:off x="6859096" y="5049771"/>
            <a:ext cx="4903817" cy="1571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Медианные рейтинги в округах распределены достаточно равномерно.</a:t>
            </a:r>
          </a:p>
          <a:p>
            <a:r>
              <a:rPr lang="ru-RU" sz="2400" dirty="0"/>
              <a:t>Выделяется ЦАО – у него самый большой рейтинг (4.4), а хуже всего дела с рейтингом обстоят в ЮВАО.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860EDA-8FD1-8C0F-874D-4169699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F14C4-55BA-46C1-A9BE-A01F8D4BAFB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3956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1476</Words>
  <Application>Microsoft Office PowerPoint</Application>
  <PresentationFormat>Широкоэкранный</PresentationFormat>
  <Paragraphs>146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Calibri Light (Заголовки)</vt:lpstr>
      <vt:lpstr>YS Text</vt:lpstr>
      <vt:lpstr>Тема Office</vt:lpstr>
      <vt:lpstr>   Исследование рынка заведений общественного питания Москвы и рекомендации по открытию кофейни</vt:lpstr>
      <vt:lpstr>Содержание</vt:lpstr>
      <vt:lpstr>Цели исследования</vt:lpstr>
      <vt:lpstr> Часть 1.  Анализ рынка заведений общественного питания Москвы с целью нахождения интересных закономерностей, трендов, особенностей.</vt:lpstr>
      <vt:lpstr>Выводы по итогам анализа рынка заведений общественного питания Москвы</vt:lpstr>
      <vt:lpstr>Распределение заведений общепита Москвы по категориям</vt:lpstr>
      <vt:lpstr>Типы заведений и их популярность</vt:lpstr>
      <vt:lpstr>Распределение заведений общепита Москвы по округам </vt:lpstr>
      <vt:lpstr>Распределение рейтинга заведений по категориям и округам</vt:lpstr>
      <vt:lpstr>Медианный чек по округам Москвы</vt:lpstr>
      <vt:lpstr>Медианный чек в различных категориях заведений по округам</vt:lpstr>
      <vt:lpstr>Часть 2. Детализированное исследование с целью предоставления рекомендаций по открытию кофейни в Москве</vt:lpstr>
      <vt:lpstr>Выводы и рекомендации по открытию кофейни в Москве</vt:lpstr>
      <vt:lpstr>Рейтинг, стоимость кофе по округам и зависимость между ними</vt:lpstr>
      <vt:lpstr>Рейтинг и стоимость кофе в кофейнях ЗАО</vt:lpstr>
      <vt:lpstr>Выбор места для кофейни в ЗАО</vt:lpstr>
      <vt:lpstr>Местоположение кофейни и конкуренты</vt:lpstr>
      <vt:lpstr>Концепция заведения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Зверев</dc:creator>
  <cp:lastModifiedBy>Сергей Зверев</cp:lastModifiedBy>
  <cp:revision>14</cp:revision>
  <dcterms:created xsi:type="dcterms:W3CDTF">2023-02-19T13:27:50Z</dcterms:created>
  <dcterms:modified xsi:type="dcterms:W3CDTF">2023-05-10T09:39:45Z</dcterms:modified>
</cp:coreProperties>
</file>