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77" r:id="rId5"/>
    <p:sldId id="278" r:id="rId6"/>
    <p:sldId id="279" r:id="rId7"/>
    <p:sldId id="280" r:id="rId8"/>
    <p:sldId id="281" r:id="rId9"/>
    <p:sldId id="283" r:id="rId10"/>
    <p:sldId id="286" r:id="rId11"/>
    <p:sldId id="284" r:id="rId12"/>
    <p:sldId id="282" r:id="rId13"/>
    <p:sldId id="285" r:id="rId1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D"/>
    <a:srgbClr val="31006E"/>
    <a:srgbClr val="9991C1"/>
    <a:srgbClr val="31006F"/>
    <a:srgbClr val="310070"/>
    <a:srgbClr val="003399"/>
    <a:srgbClr val="3333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D4A20-6F6B-43F6-B2D0-418A1316DA8C}" v="643" dt="2019-03-30T14:31:52.996"/>
    <p1510:client id="{A116836E-10CF-DA8A-98D4-D946FEF4AC47}" v="5" dt="2021-05-10T19:04:28.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7" autoAdjust="0"/>
    <p:restoredTop sz="94660"/>
  </p:normalViewPr>
  <p:slideViewPr>
    <p:cSldViewPr>
      <p:cViewPr varScale="1">
        <p:scale>
          <a:sx n="106" d="100"/>
          <a:sy n="106" d="100"/>
        </p:scale>
        <p:origin x="1182"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C1DC9-689B-4B47-A5AB-A0D2D2919078}" type="datetimeFigureOut">
              <a:rPr lang="en-GB" smtClean="0"/>
              <a:t>03/05/2023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E97FC-8D9A-4E97-972D-472004DD96EA}" type="slidenum">
              <a:rPr lang="en-GB" smtClean="0"/>
              <a:t>‹#›</a:t>
            </a:fld>
            <a:endParaRPr lang="en-GB"/>
          </a:p>
        </p:txBody>
      </p:sp>
    </p:spTree>
    <p:extLst>
      <p:ext uri="{BB962C8B-B14F-4D97-AF65-F5344CB8AC3E}">
        <p14:creationId xmlns:p14="http://schemas.microsoft.com/office/powerpoint/2010/main" val="139039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310070"/>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72325A-9262-4560-8105-679D99EA9E1C}" type="slidenum">
              <a:rPr lang="en-GB"/>
              <a:pPr/>
              <a:t>‹#›</a:t>
            </a:fld>
            <a:endParaRPr lang="en-GB"/>
          </a:p>
        </p:txBody>
      </p:sp>
      <p:pic>
        <p:nvPicPr>
          <p:cNvPr id="8" name="Picture 7">
            <a:extLst>
              <a:ext uri="{FF2B5EF4-FFF2-40B4-BE49-F238E27FC236}">
                <a16:creationId xmlns:a16="http://schemas.microsoft.com/office/drawing/2014/main" id="{C2E09D14-5D12-45F0-86B0-290DE13AB5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0437" y="0"/>
            <a:ext cx="2143125" cy="2143125"/>
          </a:xfrm>
          <a:prstGeom prst="rect">
            <a:avLst/>
          </a:prstGeom>
        </p:spPr>
      </p:pic>
    </p:spTree>
    <p:extLst>
      <p:ext uri="{BB962C8B-B14F-4D97-AF65-F5344CB8AC3E}">
        <p14:creationId xmlns:p14="http://schemas.microsoft.com/office/powerpoint/2010/main" val="14656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87F9E3D-E61C-418D-AD3A-57D5E3664938}" type="slidenum">
              <a:rPr lang="en-GB"/>
              <a:pPr/>
              <a:t>‹#›</a:t>
            </a:fld>
            <a:endParaRPr lang="en-GB"/>
          </a:p>
        </p:txBody>
      </p:sp>
    </p:spTree>
    <p:extLst>
      <p:ext uri="{BB962C8B-B14F-4D97-AF65-F5344CB8AC3E}">
        <p14:creationId xmlns:p14="http://schemas.microsoft.com/office/powerpoint/2010/main" val="199002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DB2E45-BA9F-4E1E-8946-2E947183554D}" type="slidenum">
              <a:rPr lang="en-GB"/>
              <a:pPr/>
              <a:t>‹#›</a:t>
            </a:fld>
            <a:endParaRPr lang="en-GB"/>
          </a:p>
        </p:txBody>
      </p:sp>
    </p:spTree>
    <p:extLst>
      <p:ext uri="{BB962C8B-B14F-4D97-AF65-F5344CB8AC3E}">
        <p14:creationId xmlns:p14="http://schemas.microsoft.com/office/powerpoint/2010/main" val="82703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008112"/>
          </a:xfrm>
        </p:spPr>
        <p:txBody>
          <a:bodyPr>
            <a:normAutofit/>
          </a:bodyPr>
          <a:lstStyle>
            <a:lvl1pPr>
              <a:defRPr sz="48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404F5226-8981-42ED-BCAA-999A180161F0}" type="datetimeFigureOut">
              <a:rPr lang="en-GB" smtClean="0"/>
              <a:t>03/05/2023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DA4C76-A44D-4A8A-93D7-2DF0E5C327FA}" type="slidenum">
              <a:rPr lang="en-GB" smtClean="0"/>
              <a:t>‹#›</a:t>
            </a:fld>
            <a:endParaRPr lang="en-GB"/>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39952" y="116632"/>
            <a:ext cx="937460" cy="1052736"/>
          </a:xfrm>
          <a:prstGeom prst="rect">
            <a:avLst/>
          </a:prstGeom>
        </p:spPr>
      </p:pic>
    </p:spTree>
    <p:extLst>
      <p:ext uri="{BB962C8B-B14F-4D97-AF65-F5344CB8AC3E}">
        <p14:creationId xmlns:p14="http://schemas.microsoft.com/office/powerpoint/2010/main" val="15202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831652"/>
          </a:xfrm>
        </p:spPr>
        <p:txBody>
          <a:bodyPr/>
          <a:lstStyle>
            <a:lvl1pPr>
              <a:defRPr sz="4000">
                <a:solidFill>
                  <a:srgbClr val="310070"/>
                </a:solidFill>
              </a:defRPr>
            </a:lvl1pPr>
          </a:lstStyle>
          <a:p>
            <a:r>
              <a:rPr lang="en-US" dirty="0"/>
              <a:t>Click to edit Master title style </a:t>
            </a:r>
            <a:endParaRPr lang="en-GB" dirty="0"/>
          </a:p>
        </p:txBody>
      </p:sp>
      <p:sp>
        <p:nvSpPr>
          <p:cNvPr id="3" name="Content Placeholder 2"/>
          <p:cNvSpPr>
            <a:spLocks noGrp="1"/>
          </p:cNvSpPr>
          <p:nvPr>
            <p:ph idx="1"/>
          </p:nvPr>
        </p:nvSpPr>
        <p:spPr>
          <a:xfrm>
            <a:off x="457200" y="1196752"/>
            <a:ext cx="8229600" cy="5661248"/>
          </a:xfrm>
        </p:spPr>
        <p:txBody>
          <a:bodyPr/>
          <a:lstStyle>
            <a:lvl1pPr marL="0" indent="0">
              <a:buNone/>
              <a:defRPr>
                <a:solidFill>
                  <a:srgbClr val="310070"/>
                </a:solidFill>
              </a:defRPr>
            </a:lvl1pPr>
            <a:lvl2pPr marL="914400" indent="-457200">
              <a:buFont typeface="Arial" panose="020B0604020202020204" pitchFamily="34" charset="0"/>
              <a:buChar char="•"/>
              <a:defRPr>
                <a:solidFill>
                  <a:srgbClr val="310070"/>
                </a:solidFill>
              </a:defRPr>
            </a:lvl2pPr>
            <a:lvl3pPr marL="914400" indent="0">
              <a:buNone/>
              <a:defRPr>
                <a:solidFill>
                  <a:srgbClr val="310070"/>
                </a:solidFill>
              </a:defRPr>
            </a:lvl3pPr>
            <a:lvl4pPr marL="1371600" indent="0">
              <a:buNone/>
              <a:defRPr>
                <a:solidFill>
                  <a:srgbClr val="310070"/>
                </a:solidFill>
              </a:defRPr>
            </a:lvl4pPr>
            <a:lvl5pPr marL="1828800" indent="0">
              <a:buNone/>
              <a:defRPr>
                <a:solidFill>
                  <a:srgbClr val="31007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53B1B1-DDC7-4A6A-B667-FCEE1CA960C1}" type="slidenum">
              <a:rPr lang="en-GB"/>
              <a:pPr/>
              <a:t>‹#›</a:t>
            </a:fld>
            <a:endParaRPr lang="en-GB"/>
          </a:p>
        </p:txBody>
      </p:sp>
      <p:pic>
        <p:nvPicPr>
          <p:cNvPr id="7" name="Picture 6">
            <a:extLst>
              <a:ext uri="{FF2B5EF4-FFF2-40B4-BE49-F238E27FC236}">
                <a16:creationId xmlns:a16="http://schemas.microsoft.com/office/drawing/2014/main" id="{298CAEE2-8DCF-4819-BEA7-1DC39E83D5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2837" y="1"/>
            <a:ext cx="692696" cy="692696"/>
          </a:xfrm>
          <a:prstGeom prst="rect">
            <a:avLst/>
          </a:prstGeom>
        </p:spPr>
      </p:pic>
    </p:spTree>
    <p:extLst>
      <p:ext uri="{BB962C8B-B14F-4D97-AF65-F5344CB8AC3E}">
        <p14:creationId xmlns:p14="http://schemas.microsoft.com/office/powerpoint/2010/main" val="4215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67FF9B3-47AC-421E-8D6D-A3B4A00EAF9B}" type="slidenum">
              <a:rPr lang="en-GB"/>
              <a:pPr/>
              <a:t>‹#›</a:t>
            </a:fld>
            <a:endParaRPr lang="en-GB"/>
          </a:p>
        </p:txBody>
      </p:sp>
    </p:spTree>
    <p:extLst>
      <p:ext uri="{BB962C8B-B14F-4D97-AF65-F5344CB8AC3E}">
        <p14:creationId xmlns:p14="http://schemas.microsoft.com/office/powerpoint/2010/main" val="195292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157CD5-5EC7-4C47-9331-149665F7AF2C}" type="slidenum">
              <a:rPr lang="en-GB"/>
              <a:pPr/>
              <a:t>‹#›</a:t>
            </a:fld>
            <a:endParaRPr lang="en-GB"/>
          </a:p>
        </p:txBody>
      </p:sp>
    </p:spTree>
    <p:extLst>
      <p:ext uri="{BB962C8B-B14F-4D97-AF65-F5344CB8AC3E}">
        <p14:creationId xmlns:p14="http://schemas.microsoft.com/office/powerpoint/2010/main" val="12999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9B52A30-CDE7-4C4C-B43C-51C19D61E4B1}" type="slidenum">
              <a:rPr lang="en-GB"/>
              <a:pPr/>
              <a:t>‹#›</a:t>
            </a:fld>
            <a:endParaRPr lang="en-GB"/>
          </a:p>
        </p:txBody>
      </p:sp>
    </p:spTree>
    <p:extLst>
      <p:ext uri="{BB962C8B-B14F-4D97-AF65-F5344CB8AC3E}">
        <p14:creationId xmlns:p14="http://schemas.microsoft.com/office/powerpoint/2010/main" val="35298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2A75C5-EC0E-45BB-A028-D6C994100043}" type="slidenum">
              <a:rPr lang="en-GB"/>
              <a:pPr/>
              <a:t>‹#›</a:t>
            </a:fld>
            <a:endParaRPr lang="en-GB"/>
          </a:p>
        </p:txBody>
      </p:sp>
    </p:spTree>
    <p:extLst>
      <p:ext uri="{BB962C8B-B14F-4D97-AF65-F5344CB8AC3E}">
        <p14:creationId xmlns:p14="http://schemas.microsoft.com/office/powerpoint/2010/main" val="8595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6AC32EF-817E-4D0C-973D-8488DA5BA0AF}" type="slidenum">
              <a:rPr lang="en-GB"/>
              <a:pPr/>
              <a:t>‹#›</a:t>
            </a:fld>
            <a:endParaRPr lang="en-GB"/>
          </a:p>
        </p:txBody>
      </p:sp>
    </p:spTree>
    <p:extLst>
      <p:ext uri="{BB962C8B-B14F-4D97-AF65-F5344CB8AC3E}">
        <p14:creationId xmlns:p14="http://schemas.microsoft.com/office/powerpoint/2010/main" val="34207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3B1457-469B-4667-BCF4-62710AB1F198}" type="slidenum">
              <a:rPr lang="en-GB"/>
              <a:pPr/>
              <a:t>‹#›</a:t>
            </a:fld>
            <a:endParaRPr lang="en-GB"/>
          </a:p>
        </p:txBody>
      </p:sp>
    </p:spTree>
    <p:extLst>
      <p:ext uri="{BB962C8B-B14F-4D97-AF65-F5344CB8AC3E}">
        <p14:creationId xmlns:p14="http://schemas.microsoft.com/office/powerpoint/2010/main" val="28123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3839928-848C-498B-B930-0B40329AE004}" type="slidenum">
              <a:rPr lang="en-GB"/>
              <a:pPr/>
              <a:t>‹#›</a:t>
            </a:fld>
            <a:endParaRPr lang="en-GB"/>
          </a:p>
        </p:txBody>
      </p:sp>
    </p:spTree>
    <p:extLst>
      <p:ext uri="{BB962C8B-B14F-4D97-AF65-F5344CB8AC3E}">
        <p14:creationId xmlns:p14="http://schemas.microsoft.com/office/powerpoint/2010/main" val="90647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7845E0-30CC-45D9-AD07-9DE41E06CC6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200">
          <a:solidFill>
            <a:srgbClr val="003399"/>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Calibri" pitchFamily="34" charset="0"/>
          <a:ea typeface="+mn-ea"/>
          <a:cs typeface="+mn-cs"/>
        </a:defRPr>
      </a:lvl1pPr>
      <a:lvl2pPr marL="742950" indent="-285750" algn="l" rtl="0" fontAlgn="base">
        <a:spcBef>
          <a:spcPct val="20000"/>
        </a:spcBef>
        <a:spcAft>
          <a:spcPct val="0"/>
        </a:spcAft>
        <a:buChar char="–"/>
        <a:defRPr sz="2800">
          <a:solidFill>
            <a:srgbClr val="003399"/>
          </a:solidFill>
          <a:latin typeface="Calibri" pitchFamily="34" charset="0"/>
        </a:defRPr>
      </a:lvl2pPr>
      <a:lvl3pPr marL="1143000" indent="-228600" algn="l" rtl="0" fontAlgn="base">
        <a:spcBef>
          <a:spcPct val="20000"/>
        </a:spcBef>
        <a:spcAft>
          <a:spcPct val="0"/>
        </a:spcAft>
        <a:buChar char="•"/>
        <a:defRPr sz="2800">
          <a:solidFill>
            <a:srgbClr val="003399"/>
          </a:solidFill>
          <a:latin typeface="Calibri" pitchFamily="34" charset="0"/>
        </a:defRPr>
      </a:lvl3pPr>
      <a:lvl4pPr marL="1600200" indent="-228600" algn="l" rtl="0" fontAlgn="base">
        <a:spcBef>
          <a:spcPct val="20000"/>
        </a:spcBef>
        <a:spcAft>
          <a:spcPct val="0"/>
        </a:spcAft>
        <a:buChar char="–"/>
        <a:defRPr sz="2800">
          <a:solidFill>
            <a:srgbClr val="003399"/>
          </a:solidFill>
          <a:latin typeface="Calibri" pitchFamily="34" charset="0"/>
        </a:defRPr>
      </a:lvl4pPr>
      <a:lvl5pPr marL="2057400" indent="-228600" algn="l" rtl="0" fontAlgn="base">
        <a:spcBef>
          <a:spcPct val="20000"/>
        </a:spcBef>
        <a:spcAft>
          <a:spcPct val="0"/>
        </a:spcAft>
        <a:buChar char="»"/>
        <a:defRPr sz="2800">
          <a:solidFill>
            <a:srgbClr val="003399"/>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4400" dirty="0"/>
              <a:t>Use of an IDE</a:t>
            </a:r>
            <a:endParaRPr lang="en-GB" sz="4400" dirty="0">
              <a:latin typeface="Calibri" pitchFamily="34" charset="0"/>
            </a:endParaRPr>
          </a:p>
        </p:txBody>
      </p:sp>
      <p:pic>
        <p:nvPicPr>
          <p:cNvPr id="1026" name="Picture 2" descr="Image result for integrated development environment">
            <a:extLst>
              <a:ext uri="{FF2B5EF4-FFF2-40B4-BE49-F238E27FC236}">
                <a16:creationId xmlns:a16="http://schemas.microsoft.com/office/drawing/2014/main" id="{4F05EECD-7B77-4A01-9CD2-2FCCD2070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3645024"/>
            <a:ext cx="363855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Output screen</a:t>
            </a:r>
          </a:p>
          <a:p>
            <a:r>
              <a:rPr lang="en-GB" dirty="0"/>
              <a:t>The runtime environment includes an output screen that lets you see what the program is showing to the user as it runs. This is often another window that pops up outside the main IDE once the runtime starts.</a:t>
            </a:r>
          </a:p>
          <a:p>
            <a:r>
              <a:rPr lang="en-GB" b="1" dirty="0"/>
              <a:t>Runtime Environment</a:t>
            </a:r>
          </a:p>
          <a:p>
            <a:r>
              <a:rPr lang="en-GB" dirty="0"/>
              <a:t>This means it allows you to build the project from its files, compile it all and then run it as if the code was running on the target CPU. </a:t>
            </a:r>
          </a:p>
          <a:p>
            <a:r>
              <a:rPr lang="en-GB" dirty="0"/>
              <a:t>It will not run as fast as the real thing, but it really helps complete the project faster and easier.</a:t>
            </a:r>
          </a:p>
          <a:p>
            <a:endParaRPr lang="en-GB" dirty="0"/>
          </a:p>
          <a:p>
            <a:endParaRPr lang="en-GB" dirty="0"/>
          </a:p>
        </p:txBody>
      </p:sp>
    </p:spTree>
    <p:extLst>
      <p:ext uri="{BB962C8B-B14F-4D97-AF65-F5344CB8AC3E}">
        <p14:creationId xmlns:p14="http://schemas.microsoft.com/office/powerpoint/2010/main" val="261405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2EE364-AD63-48F8-9BB3-7A7D938C72C5}"/>
              </a:ext>
            </a:extLst>
          </p:cNvPr>
          <p:cNvPicPr>
            <a:picLocks noChangeAspect="1"/>
          </p:cNvPicPr>
          <p:nvPr/>
        </p:nvPicPr>
        <p:blipFill>
          <a:blip r:embed="rId2"/>
          <a:stretch>
            <a:fillRect/>
          </a:stretch>
        </p:blipFill>
        <p:spPr>
          <a:xfrm>
            <a:off x="3264507" y="1628800"/>
            <a:ext cx="2614985" cy="2190762"/>
          </a:xfrm>
          <a:prstGeom prst="rect">
            <a:avLst/>
          </a:prstGeom>
        </p:spPr>
      </p:pic>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Integrated Development Environment(IDE)</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dirty="0"/>
              <a:t>Writing a computer program involves a number of stages</a:t>
            </a:r>
          </a:p>
          <a:p>
            <a:endParaRPr lang="en-GB" dirty="0"/>
          </a:p>
          <a:p>
            <a:endParaRPr lang="en-GB" dirty="0"/>
          </a:p>
          <a:p>
            <a:endParaRPr lang="en-GB" dirty="0"/>
          </a:p>
          <a:p>
            <a:endParaRPr lang="en-GB" sz="1050" dirty="0"/>
          </a:p>
          <a:p>
            <a:r>
              <a:rPr lang="en-GB" dirty="0"/>
              <a:t>A typical code project involves going around a write -&gt; build -&gt; compile -&gt; test loop as the programmer builds up the program. </a:t>
            </a:r>
          </a:p>
          <a:p>
            <a:r>
              <a:rPr lang="en-GB" dirty="0"/>
              <a:t>A small chunk of the code is written then tested. </a:t>
            </a:r>
          </a:p>
          <a:p>
            <a:r>
              <a:rPr lang="en-GB" dirty="0"/>
              <a:t>Once that bit works another chunk of code is written and tested.</a:t>
            </a:r>
          </a:p>
        </p:txBody>
      </p:sp>
    </p:spTree>
    <p:extLst>
      <p:ext uri="{BB962C8B-B14F-4D97-AF65-F5344CB8AC3E}">
        <p14:creationId xmlns:p14="http://schemas.microsoft.com/office/powerpoint/2010/main" val="287791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dirty="0"/>
              <a:t>For larger programs, there may be many source code files, the 'build' phase combines them together ready for the next stage. </a:t>
            </a:r>
          </a:p>
          <a:p>
            <a:r>
              <a:rPr lang="en-GB" dirty="0"/>
              <a:t>The source code is compiled and then tested.</a:t>
            </a:r>
          </a:p>
          <a:p>
            <a:r>
              <a:rPr lang="en-GB" dirty="0"/>
              <a:t>Then the cycle starts again for the next chunk of programming.</a:t>
            </a:r>
          </a:p>
          <a:p>
            <a:r>
              <a:rPr lang="en-GB" dirty="0"/>
              <a:t>Each stage needs a different set of tools and it can be really awkward and slow to move from one tool to another. </a:t>
            </a:r>
          </a:p>
          <a:p>
            <a:r>
              <a:rPr lang="en-GB" dirty="0"/>
              <a:t>The solution is an application called an</a:t>
            </a:r>
            <a:r>
              <a:rPr lang="en-GB" b="1" dirty="0"/>
              <a:t> IDE</a:t>
            </a:r>
            <a:r>
              <a:rPr lang="en-GB" dirty="0"/>
              <a:t> - Integrated Development Environment.</a:t>
            </a:r>
          </a:p>
        </p:txBody>
      </p:sp>
    </p:spTree>
    <p:extLst>
      <p:ext uri="{BB962C8B-B14F-4D97-AF65-F5344CB8AC3E}">
        <p14:creationId xmlns:p14="http://schemas.microsoft.com/office/powerpoint/2010/main" val="206055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dirty="0"/>
              <a:t>Typical IDE features include:</a:t>
            </a:r>
          </a:p>
          <a:p>
            <a:endParaRPr lang="en-GB" dirty="0">
              <a:latin typeface="Calibri"/>
              <a:cs typeface="Calibri"/>
            </a:endParaRPr>
          </a:p>
          <a:p>
            <a:r>
              <a:rPr lang="en-GB" b="1" dirty="0"/>
              <a:t>Project(s) explorer</a:t>
            </a:r>
          </a:p>
          <a:p>
            <a:r>
              <a:rPr lang="en-GB" dirty="0">
                <a:latin typeface="Calibri"/>
                <a:cs typeface="Calibri"/>
              </a:rPr>
              <a:t>A window that shows all project files and folders</a:t>
            </a:r>
          </a:p>
          <a:p>
            <a:endParaRPr lang="en-GB" b="1" dirty="0"/>
          </a:p>
          <a:p>
            <a:r>
              <a:rPr lang="en-GB" b="1" dirty="0"/>
              <a:t>Asset library</a:t>
            </a:r>
          </a:p>
          <a:p>
            <a:r>
              <a:rPr lang="en-GB" dirty="0"/>
              <a:t>A window that lists all the assets such as images, sound, media files in the project.</a:t>
            </a:r>
          </a:p>
          <a:p>
            <a:r>
              <a:rPr lang="en-GB" dirty="0"/>
              <a:t>It may also allow you to duplicate, edit and delete assets or drag them in from another project</a:t>
            </a:r>
          </a:p>
          <a:p>
            <a:endParaRPr lang="en-GB" dirty="0"/>
          </a:p>
        </p:txBody>
      </p:sp>
    </p:spTree>
    <p:extLst>
      <p:ext uri="{BB962C8B-B14F-4D97-AF65-F5344CB8AC3E}">
        <p14:creationId xmlns:p14="http://schemas.microsoft.com/office/powerpoint/2010/main" val="397312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Editor</a:t>
            </a:r>
          </a:p>
          <a:p>
            <a:pPr marL="457200" indent="-457200">
              <a:buFont typeface="Arial"/>
              <a:buChar char="•"/>
            </a:pPr>
            <a:r>
              <a:rPr lang="en-GB" dirty="0"/>
              <a:t>Helps you to write code efficiently and easily with aids such as colour coded highlighting, auto-completion and brace matching.</a:t>
            </a:r>
            <a:endParaRPr lang="en-GB" dirty="0">
              <a:cs typeface="Calibri" pitchFamily="34" charset="0"/>
            </a:endParaRPr>
          </a:p>
          <a:p>
            <a:pPr marL="457200" indent="-457200">
              <a:buFont typeface="Arial"/>
              <a:buChar char="•"/>
            </a:pPr>
            <a:r>
              <a:rPr lang="en-GB" dirty="0"/>
              <a:t>Colour coding text and syntax highlighting can be used to check code is correct. </a:t>
            </a:r>
            <a:endParaRPr lang="en-GB" dirty="0">
              <a:cs typeface="Calibri" pitchFamily="34" charset="0"/>
            </a:endParaRPr>
          </a:p>
          <a:p>
            <a:pPr marL="457200" indent="-457200">
              <a:buFont typeface="Arial"/>
              <a:buChar char="•"/>
            </a:pPr>
            <a:r>
              <a:rPr lang="en-GB" dirty="0"/>
              <a:t>Auto-complete  allows you to view and use identifiers which can help to avoid spelling mistakes </a:t>
            </a:r>
            <a:endParaRPr lang="en-GB" dirty="0">
              <a:cs typeface="Calibri" pitchFamily="34" charset="0"/>
            </a:endParaRPr>
          </a:p>
          <a:p>
            <a:endParaRPr lang="en-GB" dirty="0"/>
          </a:p>
        </p:txBody>
      </p:sp>
    </p:spTree>
    <p:extLst>
      <p:ext uri="{BB962C8B-B14F-4D97-AF65-F5344CB8AC3E}">
        <p14:creationId xmlns:p14="http://schemas.microsoft.com/office/powerpoint/2010/main" val="4750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Debug Tools</a:t>
            </a:r>
          </a:p>
          <a:p>
            <a:r>
              <a:rPr lang="en-GB" dirty="0"/>
              <a:t>These allow you to spot and correct programming errors.</a:t>
            </a:r>
          </a:p>
          <a:p>
            <a:r>
              <a:rPr lang="en-GB" dirty="0"/>
              <a:t>A basic feature of debugging is to be able to single-step through the code so that you can see how the variables are changing and how the program flows. </a:t>
            </a:r>
          </a:p>
          <a:p>
            <a:r>
              <a:rPr lang="en-GB" dirty="0"/>
              <a:t>To make it a bit more flexible you can choose to 'step-into' a subroutine or you can 'step-over' it if you know it is working.</a:t>
            </a:r>
          </a:p>
          <a:p>
            <a:r>
              <a:rPr lang="en-GB" dirty="0"/>
              <a:t>In C#, </a:t>
            </a:r>
          </a:p>
          <a:p>
            <a:endParaRPr lang="en-GB" dirty="0"/>
          </a:p>
        </p:txBody>
      </p:sp>
      <p:pic>
        <p:nvPicPr>
          <p:cNvPr id="5" name="Picture 4">
            <a:extLst>
              <a:ext uri="{FF2B5EF4-FFF2-40B4-BE49-F238E27FC236}">
                <a16:creationId xmlns:a16="http://schemas.microsoft.com/office/drawing/2014/main" id="{F94D6611-900A-4017-8B3A-99558FE020E9}"/>
              </a:ext>
            </a:extLst>
          </p:cNvPr>
          <p:cNvPicPr>
            <a:picLocks noChangeAspect="1"/>
          </p:cNvPicPr>
          <p:nvPr/>
        </p:nvPicPr>
        <p:blipFill rotWithShape="1">
          <a:blip r:embed="rId2"/>
          <a:srcRect l="12201" t="22734" r="73624" b="72960"/>
          <a:stretch/>
        </p:blipFill>
        <p:spPr>
          <a:xfrm>
            <a:off x="1907704" y="5445224"/>
            <a:ext cx="6828828" cy="1138138"/>
          </a:xfrm>
          <a:prstGeom prst="rect">
            <a:avLst/>
          </a:prstGeom>
        </p:spPr>
      </p:pic>
    </p:spTree>
    <p:extLst>
      <p:ext uri="{BB962C8B-B14F-4D97-AF65-F5344CB8AC3E}">
        <p14:creationId xmlns:p14="http://schemas.microsoft.com/office/powerpoint/2010/main" val="215777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Debug Tools Cont.</a:t>
            </a:r>
          </a:p>
          <a:p>
            <a:r>
              <a:rPr lang="en-GB" b="1" dirty="0"/>
              <a:t>Underlines syntax errors dynamically </a:t>
            </a:r>
          </a:p>
          <a:p>
            <a:r>
              <a:rPr lang="en-GB" dirty="0"/>
              <a:t>Can be corrected before running // saves times </a:t>
            </a:r>
          </a:p>
          <a:p>
            <a:r>
              <a:rPr lang="en-GB" b="1" dirty="0"/>
              <a:t>Error Message List </a:t>
            </a:r>
          </a:p>
          <a:p>
            <a:r>
              <a:rPr lang="en-GB" dirty="0"/>
              <a:t>Tells you where errors are and suggests corrections </a:t>
            </a:r>
          </a:p>
          <a:p>
            <a:r>
              <a:rPr lang="en-GB" b="1" dirty="0"/>
              <a:t>Crash-dump/post-mortem routine </a:t>
            </a:r>
          </a:p>
          <a:p>
            <a:r>
              <a:rPr lang="en-GB" dirty="0"/>
              <a:t>Shows the state of variables where an error occurs and the program crashes.</a:t>
            </a:r>
          </a:p>
          <a:p>
            <a:r>
              <a:rPr lang="en-GB" b="1" dirty="0"/>
              <a:t>Traces </a:t>
            </a:r>
          </a:p>
          <a:p>
            <a:r>
              <a:rPr lang="en-GB" dirty="0"/>
              <a:t>Print-outs of variable values for each statement execution within a program </a:t>
            </a:r>
          </a:p>
          <a:p>
            <a:r>
              <a:rPr lang="en-GB" dirty="0"/>
              <a:t>	</a:t>
            </a:r>
          </a:p>
          <a:p>
            <a:endParaRPr lang="en-GB" dirty="0"/>
          </a:p>
          <a:p>
            <a:r>
              <a:rPr lang="en-GB" dirty="0"/>
              <a:t>	</a:t>
            </a:r>
          </a:p>
          <a:p>
            <a:endParaRPr lang="en-GB" dirty="0"/>
          </a:p>
        </p:txBody>
      </p:sp>
    </p:spTree>
    <p:extLst>
      <p:ext uri="{BB962C8B-B14F-4D97-AF65-F5344CB8AC3E}">
        <p14:creationId xmlns:p14="http://schemas.microsoft.com/office/powerpoint/2010/main" val="242340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Debug Tools Cont.</a:t>
            </a:r>
          </a:p>
          <a:p>
            <a:r>
              <a:rPr lang="en-GB" dirty="0"/>
              <a:t>'</a:t>
            </a:r>
            <a:r>
              <a:rPr lang="en-GB" b="1" dirty="0"/>
              <a:t>Breakpoints</a:t>
            </a:r>
            <a:r>
              <a:rPr lang="en-GB" dirty="0"/>
              <a:t>' can be placed in the code and when that point is reached in the program as it runs, it stops.</a:t>
            </a:r>
          </a:p>
          <a:p>
            <a:r>
              <a:rPr lang="en-GB" dirty="0"/>
              <a:t>This allows you to test the program works up to/at specific points  or check variable contents at specific points</a:t>
            </a:r>
          </a:p>
          <a:p>
            <a:r>
              <a:rPr lang="en-GB" dirty="0"/>
              <a:t>In C#, </a:t>
            </a:r>
          </a:p>
          <a:p>
            <a:r>
              <a:rPr lang="en-GB" dirty="0"/>
              <a:t>Another tool is the '</a:t>
            </a:r>
            <a:r>
              <a:rPr lang="en-GB" b="1" dirty="0"/>
              <a:t>Watch window</a:t>
            </a:r>
            <a:r>
              <a:rPr lang="en-GB" dirty="0"/>
              <a:t>’ which allows you to view how variables change during running of the program .</a:t>
            </a:r>
          </a:p>
          <a:p>
            <a:r>
              <a:rPr lang="en-GB" dirty="0"/>
              <a:t>You can also tell the program to stop at the instant a variable has a certain value.</a:t>
            </a:r>
          </a:p>
          <a:p>
            <a:r>
              <a:rPr lang="en-GB" dirty="0"/>
              <a:t>	</a:t>
            </a:r>
          </a:p>
          <a:p>
            <a:endParaRPr lang="en-GB" dirty="0"/>
          </a:p>
          <a:p>
            <a:endParaRPr lang="en-GB" dirty="0"/>
          </a:p>
        </p:txBody>
      </p:sp>
      <p:pic>
        <p:nvPicPr>
          <p:cNvPr id="4" name="Picture 3">
            <a:extLst>
              <a:ext uri="{FF2B5EF4-FFF2-40B4-BE49-F238E27FC236}">
                <a16:creationId xmlns:a16="http://schemas.microsoft.com/office/drawing/2014/main" id="{E6E25702-AEEF-4EA7-99F4-FCDFCF4716B6}"/>
              </a:ext>
            </a:extLst>
          </p:cNvPr>
          <p:cNvPicPr>
            <a:picLocks noChangeAspect="1"/>
          </p:cNvPicPr>
          <p:nvPr/>
        </p:nvPicPr>
        <p:blipFill rotWithShape="1">
          <a:blip r:embed="rId2"/>
          <a:srcRect l="13382" t="27039" r="73231" b="70911"/>
          <a:stretch/>
        </p:blipFill>
        <p:spPr>
          <a:xfrm>
            <a:off x="1763688" y="4027376"/>
            <a:ext cx="4284476" cy="360040"/>
          </a:xfrm>
          <a:prstGeom prst="rect">
            <a:avLst/>
          </a:prstGeom>
        </p:spPr>
      </p:pic>
    </p:spTree>
    <p:extLst>
      <p:ext uri="{BB962C8B-B14F-4D97-AF65-F5344CB8AC3E}">
        <p14:creationId xmlns:p14="http://schemas.microsoft.com/office/powerpoint/2010/main" val="11316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40C-64F6-4B45-A813-F253CF51D690}"/>
              </a:ext>
            </a:extLst>
          </p:cNvPr>
          <p:cNvSpPr>
            <a:spLocks noGrp="1"/>
          </p:cNvSpPr>
          <p:nvPr>
            <p:ph type="title"/>
          </p:nvPr>
        </p:nvSpPr>
        <p:spPr>
          <a:xfrm>
            <a:off x="35496" y="274638"/>
            <a:ext cx="9001000" cy="831652"/>
          </a:xfrm>
        </p:spPr>
        <p:txBody>
          <a:bodyPr/>
          <a:lstStyle/>
          <a:p>
            <a:r>
              <a:rPr lang="en-GB" sz="3800" b="1" dirty="0"/>
              <a:t>IDE Features</a:t>
            </a:r>
            <a:endParaRPr lang="en-GB" sz="3800" dirty="0"/>
          </a:p>
        </p:txBody>
      </p:sp>
      <p:sp>
        <p:nvSpPr>
          <p:cNvPr id="3" name="Content Placeholder 2">
            <a:extLst>
              <a:ext uri="{FF2B5EF4-FFF2-40B4-BE49-F238E27FC236}">
                <a16:creationId xmlns:a16="http://schemas.microsoft.com/office/drawing/2014/main" id="{82C30F47-AD08-428B-8478-7B3224D8AB84}"/>
              </a:ext>
            </a:extLst>
          </p:cNvPr>
          <p:cNvSpPr>
            <a:spLocks noGrp="1"/>
          </p:cNvSpPr>
          <p:nvPr>
            <p:ph idx="1"/>
          </p:nvPr>
        </p:nvSpPr>
        <p:spPr/>
        <p:txBody>
          <a:bodyPr/>
          <a:lstStyle/>
          <a:p>
            <a:r>
              <a:rPr lang="en-GB" b="1" dirty="0"/>
              <a:t>Object viewer</a:t>
            </a:r>
          </a:p>
          <a:p>
            <a:r>
              <a:rPr lang="en-GB" dirty="0"/>
              <a:t>Many languages allow you to create 'objects' visually, and these objects have 'attributes' or properties that you can view and alter from this window. </a:t>
            </a:r>
          </a:p>
          <a:p>
            <a:r>
              <a:rPr lang="en-GB" dirty="0"/>
              <a:t>For example some game-making IDEs allow you to create game sprites</a:t>
            </a:r>
          </a:p>
          <a:p>
            <a:r>
              <a:rPr lang="en-GB" b="1" dirty="0"/>
              <a:t>Translator</a:t>
            </a:r>
            <a:endParaRPr lang="en-GB" dirty="0"/>
          </a:p>
          <a:p>
            <a:r>
              <a:rPr lang="en-GB" dirty="0"/>
              <a:t>This is either a built-in compiler or a built-in interpreter depending on the language. </a:t>
            </a:r>
          </a:p>
          <a:p>
            <a:r>
              <a:rPr lang="en-GB" dirty="0"/>
              <a:t>The compiler IDE will create the final executable code and also be used within the run-time environment to execute the source code.</a:t>
            </a:r>
          </a:p>
          <a:p>
            <a:endParaRPr lang="en-GB" dirty="0"/>
          </a:p>
        </p:txBody>
      </p:sp>
    </p:spTree>
    <p:extLst>
      <p:ext uri="{BB962C8B-B14F-4D97-AF65-F5344CB8AC3E}">
        <p14:creationId xmlns:p14="http://schemas.microsoft.com/office/powerpoint/2010/main" val="2231338252"/>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e63c9b3-bccb-449d-832c-1e56a1d23c1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0FDEDA13476243B8FCD28105466D7E" ma:contentTypeVersion="12" ma:contentTypeDescription="Create a new document." ma:contentTypeScope="" ma:versionID="1a88c69bc174c859b04fcadec2b880d8">
  <xsd:schema xmlns:xsd="http://www.w3.org/2001/XMLSchema" xmlns:xs="http://www.w3.org/2001/XMLSchema" xmlns:p="http://schemas.microsoft.com/office/2006/metadata/properties" xmlns:ns2="8e63c9b3-bccb-449d-832c-1e56a1d23c1f" xmlns:ns3="1fc349e5-3287-4776-8d66-d44989a73add" targetNamespace="http://schemas.microsoft.com/office/2006/metadata/properties" ma:root="true" ma:fieldsID="22cf379c614c9950ee684e95455ba378" ns2:_="" ns3:_="">
    <xsd:import namespace="8e63c9b3-bccb-449d-832c-1e56a1d23c1f"/>
    <xsd:import namespace="1fc349e5-3287-4776-8d66-d44989a73ad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3c9b3-bccb-449d-832c-1e56a1d23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349e5-3287-4776-8d66-d44989a73ad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6ED252-381D-4012-9146-75D81C5E2E76}">
  <ds:schemaRefs>
    <ds:schemaRef ds:uri="http://schemas.microsoft.com/office/2006/metadata/properties"/>
    <ds:schemaRef ds:uri="http://schemas.microsoft.com/office/infopath/2007/PartnerControls"/>
    <ds:schemaRef ds:uri="8e63c9b3-bccb-449d-832c-1e56a1d23c1f"/>
  </ds:schemaRefs>
</ds:datastoreItem>
</file>

<file path=customXml/itemProps2.xml><?xml version="1.0" encoding="utf-8"?>
<ds:datastoreItem xmlns:ds="http://schemas.openxmlformats.org/officeDocument/2006/customXml" ds:itemID="{5EF3F7CC-3677-4CD6-8023-63C8F13CBC00}">
  <ds:schemaRefs>
    <ds:schemaRef ds:uri="http://schemas.microsoft.com/sharepoint/v3/contenttype/forms"/>
  </ds:schemaRefs>
</ds:datastoreItem>
</file>

<file path=customXml/itemProps3.xml><?xml version="1.0" encoding="utf-8"?>
<ds:datastoreItem xmlns:ds="http://schemas.openxmlformats.org/officeDocument/2006/customXml" ds:itemID="{912CD037-322E-447D-8BA5-95DD4A0062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3c9b3-bccb-449d-832c-1e56a1d23c1f"/>
    <ds:schemaRef ds:uri="1fc349e5-3287-4776-8d66-d44989a73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1171</TotalTime>
  <Words>667</Words>
  <Application>Microsoft Office PowerPoint</Application>
  <PresentationFormat>On-screen Show (4:3)</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Use of an IDE</vt:lpstr>
      <vt:lpstr>Integrated Development Environment(IDE)</vt:lpstr>
      <vt:lpstr>IDE</vt:lpstr>
      <vt:lpstr>IDE Features</vt:lpstr>
      <vt:lpstr>IDE Features</vt:lpstr>
      <vt:lpstr>IDE Features</vt:lpstr>
      <vt:lpstr>IDE Features</vt:lpstr>
      <vt:lpstr>IDE Features</vt:lpstr>
      <vt:lpstr>IDE Features</vt:lpstr>
      <vt:lpstr>IDE Features</vt:lpstr>
    </vt:vector>
  </TitlesOfParts>
  <Company>stclements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electronic communication</dc:title>
  <dc:creator>stds12</dc:creator>
  <cp:lastModifiedBy>Emma  Martin</cp:lastModifiedBy>
  <cp:revision>132</cp:revision>
  <dcterms:created xsi:type="dcterms:W3CDTF">2008-02-27T19:59:33Z</dcterms:created>
  <dcterms:modified xsi:type="dcterms:W3CDTF">2023-05-03T11:35:19Z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0x010100DC0FDEDA13476243B8FCD28105466D7E</vt:lpwstr>
  </property>
  <property fmtid="{D5CDD505-2E9C-101B-9397-08002B2CF9AE}" pid="3" name="Order">
    <vt:r8>331400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