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77" r:id="rId5"/>
    <p:sldId id="300" r:id="rId6"/>
    <p:sldId id="278" r:id="rId7"/>
    <p:sldId id="279" r:id="rId8"/>
    <p:sldId id="280" r:id="rId9"/>
    <p:sldId id="281" r:id="rId10"/>
    <p:sldId id="282" r:id="rId11"/>
    <p:sldId id="283" r:id="rId12"/>
    <p:sldId id="285" r:id="rId13"/>
    <p:sldId id="286" r:id="rId14"/>
    <p:sldId id="287" r:id="rId15"/>
    <p:sldId id="288" r:id="rId16"/>
    <p:sldId id="289" r:id="rId17"/>
    <p:sldId id="291" r:id="rId18"/>
    <p:sldId id="290" r:id="rId19"/>
    <p:sldId id="292" r:id="rId20"/>
    <p:sldId id="293" r:id="rId21"/>
    <p:sldId id="294" r:id="rId22"/>
    <p:sldId id="295" r:id="rId23"/>
    <p:sldId id="297" r:id="rId24"/>
    <p:sldId id="296" r:id="rId25"/>
    <p:sldId id="298" r:id="rId26"/>
    <p:sldId id="299" r:id="rId27"/>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006D"/>
    <a:srgbClr val="31006E"/>
    <a:srgbClr val="9991C1"/>
    <a:srgbClr val="31006F"/>
    <a:srgbClr val="310070"/>
    <a:srgbClr val="003399"/>
    <a:srgbClr val="3333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CCE253-19ED-413B-A430-8351E5859A35}" v="21" dt="2020-05-01T10:02:19.184"/>
    <p1510:client id="{CAA64665-46C8-D075-B3DC-C1152E96911A}" v="7" dt="2023-04-24T13:31:44.0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77" autoAdjust="0"/>
    <p:restoredTop sz="94660"/>
  </p:normalViewPr>
  <p:slideViewPr>
    <p:cSldViewPr>
      <p:cViewPr varScale="1">
        <p:scale>
          <a:sx n="102" d="100"/>
          <a:sy n="102" d="100"/>
        </p:scale>
        <p:origin x="1302" y="2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1C1DC9-689B-4B47-A5AB-A0D2D2919078}" type="datetimeFigureOut">
              <a:rPr lang="en-GB" smtClean="0"/>
              <a:t>26/04/2023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7E97FC-8D9A-4E97-972D-472004DD96EA}" type="slidenum">
              <a:rPr lang="en-GB" smtClean="0"/>
              <a:t>‹#›</a:t>
            </a:fld>
            <a:endParaRPr lang="en-GB"/>
          </a:p>
        </p:txBody>
      </p:sp>
    </p:spTree>
    <p:extLst>
      <p:ext uri="{BB962C8B-B14F-4D97-AF65-F5344CB8AC3E}">
        <p14:creationId xmlns:p14="http://schemas.microsoft.com/office/powerpoint/2010/main" val="139039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a:solidFill>
                  <a:srgbClr val="310070"/>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172325A-9262-4560-8105-679D99EA9E1C}" type="slidenum">
              <a:rPr lang="en-GB"/>
              <a:pPr/>
              <a:t>‹#›</a:t>
            </a:fld>
            <a:endParaRPr lang="en-GB"/>
          </a:p>
        </p:txBody>
      </p:sp>
      <p:pic>
        <p:nvPicPr>
          <p:cNvPr id="8" name="Picture 7">
            <a:extLst>
              <a:ext uri="{FF2B5EF4-FFF2-40B4-BE49-F238E27FC236}">
                <a16:creationId xmlns:a16="http://schemas.microsoft.com/office/drawing/2014/main" id="{C2E09D14-5D12-45F0-86B0-290DE13AB5F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500437" y="0"/>
            <a:ext cx="2143125" cy="2143125"/>
          </a:xfrm>
          <a:prstGeom prst="rect">
            <a:avLst/>
          </a:prstGeom>
        </p:spPr>
      </p:pic>
    </p:spTree>
    <p:extLst>
      <p:ext uri="{BB962C8B-B14F-4D97-AF65-F5344CB8AC3E}">
        <p14:creationId xmlns:p14="http://schemas.microsoft.com/office/powerpoint/2010/main" val="146560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87F9E3D-E61C-418D-AD3A-57D5E3664938}" type="slidenum">
              <a:rPr lang="en-GB"/>
              <a:pPr/>
              <a:t>‹#›</a:t>
            </a:fld>
            <a:endParaRPr lang="en-GB"/>
          </a:p>
        </p:txBody>
      </p:sp>
    </p:spTree>
    <p:extLst>
      <p:ext uri="{BB962C8B-B14F-4D97-AF65-F5344CB8AC3E}">
        <p14:creationId xmlns:p14="http://schemas.microsoft.com/office/powerpoint/2010/main" val="199002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68DB2E45-BA9F-4E1E-8946-2E947183554D}" type="slidenum">
              <a:rPr lang="en-GB"/>
              <a:pPr/>
              <a:t>‹#›</a:t>
            </a:fld>
            <a:endParaRPr lang="en-GB"/>
          </a:p>
        </p:txBody>
      </p:sp>
    </p:spTree>
    <p:extLst>
      <p:ext uri="{BB962C8B-B14F-4D97-AF65-F5344CB8AC3E}">
        <p14:creationId xmlns:p14="http://schemas.microsoft.com/office/powerpoint/2010/main" val="827037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628800"/>
            <a:ext cx="7772400" cy="1008112"/>
          </a:xfrm>
        </p:spPr>
        <p:txBody>
          <a:bodyPr>
            <a:normAutofit/>
          </a:bodyPr>
          <a:lstStyle>
            <a:lvl1pPr>
              <a:defRPr sz="4800"/>
            </a:lvl1pPr>
          </a:lstStyle>
          <a:p>
            <a:r>
              <a:rPr lang="en-US" dirty="0"/>
              <a:t>Click to edit Master title style</a:t>
            </a:r>
            <a:endParaRPr lang="en-GB" dirty="0"/>
          </a:p>
        </p:txBody>
      </p:sp>
      <p:sp>
        <p:nvSpPr>
          <p:cNvPr id="4" name="Date Placeholder 3"/>
          <p:cNvSpPr>
            <a:spLocks noGrp="1"/>
          </p:cNvSpPr>
          <p:nvPr>
            <p:ph type="dt" sz="half" idx="10"/>
          </p:nvPr>
        </p:nvSpPr>
        <p:spPr/>
        <p:txBody>
          <a:bodyPr/>
          <a:lstStyle/>
          <a:p>
            <a:fld id="{404F5226-8981-42ED-BCAA-999A180161F0}" type="datetimeFigureOut">
              <a:rPr lang="en-GB" smtClean="0"/>
              <a:t>26/04/2023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DA4C76-A44D-4A8A-93D7-2DF0E5C327FA}" type="slidenum">
              <a:rPr lang="en-GB" smtClean="0"/>
              <a:t>‹#›</a:t>
            </a:fld>
            <a:endParaRPr lang="en-GB"/>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139952" y="116632"/>
            <a:ext cx="937460" cy="1052736"/>
          </a:xfrm>
          <a:prstGeom prst="rect">
            <a:avLst/>
          </a:prstGeom>
        </p:spPr>
      </p:pic>
    </p:spTree>
    <p:extLst>
      <p:ext uri="{BB962C8B-B14F-4D97-AF65-F5344CB8AC3E}">
        <p14:creationId xmlns:p14="http://schemas.microsoft.com/office/powerpoint/2010/main" val="1520255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831652"/>
          </a:xfrm>
        </p:spPr>
        <p:txBody>
          <a:bodyPr/>
          <a:lstStyle>
            <a:lvl1pPr>
              <a:defRPr sz="4000">
                <a:solidFill>
                  <a:srgbClr val="310070"/>
                </a:solidFill>
              </a:defRPr>
            </a:lvl1pPr>
          </a:lstStyle>
          <a:p>
            <a:r>
              <a:rPr lang="en-US" dirty="0"/>
              <a:t>Click to edit Master title style </a:t>
            </a:r>
            <a:endParaRPr lang="en-GB" dirty="0"/>
          </a:p>
        </p:txBody>
      </p:sp>
      <p:sp>
        <p:nvSpPr>
          <p:cNvPr id="3" name="Content Placeholder 2"/>
          <p:cNvSpPr>
            <a:spLocks noGrp="1"/>
          </p:cNvSpPr>
          <p:nvPr>
            <p:ph idx="1"/>
          </p:nvPr>
        </p:nvSpPr>
        <p:spPr>
          <a:xfrm>
            <a:off x="457200" y="1196752"/>
            <a:ext cx="8229600" cy="5661248"/>
          </a:xfrm>
        </p:spPr>
        <p:txBody>
          <a:bodyPr/>
          <a:lstStyle>
            <a:lvl1pPr marL="0" indent="0">
              <a:buNone/>
              <a:defRPr>
                <a:solidFill>
                  <a:srgbClr val="310070"/>
                </a:solidFill>
              </a:defRPr>
            </a:lvl1pPr>
            <a:lvl2pPr marL="914400" indent="-457200">
              <a:buFont typeface="Arial" panose="020B0604020202020204" pitchFamily="34" charset="0"/>
              <a:buChar char="•"/>
              <a:defRPr>
                <a:solidFill>
                  <a:srgbClr val="310070"/>
                </a:solidFill>
              </a:defRPr>
            </a:lvl2pPr>
            <a:lvl3pPr marL="914400" indent="0">
              <a:buNone/>
              <a:defRPr>
                <a:solidFill>
                  <a:srgbClr val="310070"/>
                </a:solidFill>
              </a:defRPr>
            </a:lvl3pPr>
            <a:lvl4pPr marL="1371600" indent="0">
              <a:buNone/>
              <a:defRPr>
                <a:solidFill>
                  <a:srgbClr val="310070"/>
                </a:solidFill>
              </a:defRPr>
            </a:lvl4pPr>
            <a:lvl5pPr marL="1828800" indent="0">
              <a:buNone/>
              <a:defRPr>
                <a:solidFill>
                  <a:srgbClr val="31007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BB53B1B1-DDC7-4A6A-B667-FCEE1CA960C1}" type="slidenum">
              <a:rPr lang="en-GB"/>
              <a:pPr/>
              <a:t>‹#›</a:t>
            </a:fld>
            <a:endParaRPr lang="en-GB"/>
          </a:p>
        </p:txBody>
      </p:sp>
      <p:pic>
        <p:nvPicPr>
          <p:cNvPr id="7" name="Picture 6">
            <a:extLst>
              <a:ext uri="{FF2B5EF4-FFF2-40B4-BE49-F238E27FC236}">
                <a16:creationId xmlns:a16="http://schemas.microsoft.com/office/drawing/2014/main" id="{298CAEE2-8DCF-4819-BEA7-1DC39E83D5D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42837" y="1"/>
            <a:ext cx="692696" cy="692696"/>
          </a:xfrm>
          <a:prstGeom prst="rect">
            <a:avLst/>
          </a:prstGeom>
        </p:spPr>
      </p:pic>
    </p:spTree>
    <p:extLst>
      <p:ext uri="{BB962C8B-B14F-4D97-AF65-F5344CB8AC3E}">
        <p14:creationId xmlns:p14="http://schemas.microsoft.com/office/powerpoint/2010/main" val="421515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367FF9B3-47AC-421E-8D6D-A3B4A00EAF9B}" type="slidenum">
              <a:rPr lang="en-GB"/>
              <a:pPr/>
              <a:t>‹#›</a:t>
            </a:fld>
            <a:endParaRPr lang="en-GB"/>
          </a:p>
        </p:txBody>
      </p:sp>
    </p:spTree>
    <p:extLst>
      <p:ext uri="{BB962C8B-B14F-4D97-AF65-F5344CB8AC3E}">
        <p14:creationId xmlns:p14="http://schemas.microsoft.com/office/powerpoint/2010/main" val="1952925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99157CD5-5EC7-4C47-9331-149665F7AF2C}" type="slidenum">
              <a:rPr lang="en-GB"/>
              <a:pPr/>
              <a:t>‹#›</a:t>
            </a:fld>
            <a:endParaRPr lang="en-GB"/>
          </a:p>
        </p:txBody>
      </p:sp>
    </p:spTree>
    <p:extLst>
      <p:ext uri="{BB962C8B-B14F-4D97-AF65-F5344CB8AC3E}">
        <p14:creationId xmlns:p14="http://schemas.microsoft.com/office/powerpoint/2010/main" val="129999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B9B52A30-CDE7-4C4C-B43C-51C19D61E4B1}" type="slidenum">
              <a:rPr lang="en-GB"/>
              <a:pPr/>
              <a:t>‹#›</a:t>
            </a:fld>
            <a:endParaRPr lang="en-GB"/>
          </a:p>
        </p:txBody>
      </p:sp>
    </p:spTree>
    <p:extLst>
      <p:ext uri="{BB962C8B-B14F-4D97-AF65-F5344CB8AC3E}">
        <p14:creationId xmlns:p14="http://schemas.microsoft.com/office/powerpoint/2010/main" val="3529831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072A75C5-EC0E-45BB-A028-D6C994100043}" type="slidenum">
              <a:rPr lang="en-GB"/>
              <a:pPr/>
              <a:t>‹#›</a:t>
            </a:fld>
            <a:endParaRPr lang="en-GB"/>
          </a:p>
        </p:txBody>
      </p:sp>
    </p:spTree>
    <p:extLst>
      <p:ext uri="{BB962C8B-B14F-4D97-AF65-F5344CB8AC3E}">
        <p14:creationId xmlns:p14="http://schemas.microsoft.com/office/powerpoint/2010/main" val="85955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E6AC32EF-817E-4D0C-973D-8488DA5BA0AF}" type="slidenum">
              <a:rPr lang="en-GB"/>
              <a:pPr/>
              <a:t>‹#›</a:t>
            </a:fld>
            <a:endParaRPr lang="en-GB"/>
          </a:p>
        </p:txBody>
      </p:sp>
    </p:spTree>
    <p:extLst>
      <p:ext uri="{BB962C8B-B14F-4D97-AF65-F5344CB8AC3E}">
        <p14:creationId xmlns:p14="http://schemas.microsoft.com/office/powerpoint/2010/main" val="3420768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303B1457-469B-4667-BCF4-62710AB1F198}" type="slidenum">
              <a:rPr lang="en-GB"/>
              <a:pPr/>
              <a:t>‹#›</a:t>
            </a:fld>
            <a:endParaRPr lang="en-GB"/>
          </a:p>
        </p:txBody>
      </p:sp>
    </p:spTree>
    <p:extLst>
      <p:ext uri="{BB962C8B-B14F-4D97-AF65-F5344CB8AC3E}">
        <p14:creationId xmlns:p14="http://schemas.microsoft.com/office/powerpoint/2010/main" val="2812300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E3839928-848C-498B-B930-0B40329AE004}" type="slidenum">
              <a:rPr lang="en-GB"/>
              <a:pPr/>
              <a:t>‹#›</a:t>
            </a:fld>
            <a:endParaRPr lang="en-GB"/>
          </a:p>
        </p:txBody>
      </p:sp>
    </p:spTree>
    <p:extLst>
      <p:ext uri="{BB962C8B-B14F-4D97-AF65-F5344CB8AC3E}">
        <p14:creationId xmlns:p14="http://schemas.microsoft.com/office/powerpoint/2010/main" val="906471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07845E0-30CC-45D9-AD07-9DE41E06CC66}"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3200">
          <a:solidFill>
            <a:srgbClr val="003399"/>
          </a:solidFill>
          <a:latin typeface="Calibri" pitchFamily="34" charset="0"/>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2800">
          <a:solidFill>
            <a:srgbClr val="003399"/>
          </a:solidFill>
          <a:latin typeface="Calibri" pitchFamily="34" charset="0"/>
          <a:ea typeface="+mn-ea"/>
          <a:cs typeface="+mn-cs"/>
        </a:defRPr>
      </a:lvl1pPr>
      <a:lvl2pPr marL="742950" indent="-285750" algn="l" rtl="0" fontAlgn="base">
        <a:spcBef>
          <a:spcPct val="20000"/>
        </a:spcBef>
        <a:spcAft>
          <a:spcPct val="0"/>
        </a:spcAft>
        <a:buChar char="–"/>
        <a:defRPr sz="2800">
          <a:solidFill>
            <a:srgbClr val="003399"/>
          </a:solidFill>
          <a:latin typeface="Calibri" pitchFamily="34" charset="0"/>
        </a:defRPr>
      </a:lvl2pPr>
      <a:lvl3pPr marL="1143000" indent="-228600" algn="l" rtl="0" fontAlgn="base">
        <a:spcBef>
          <a:spcPct val="20000"/>
        </a:spcBef>
        <a:spcAft>
          <a:spcPct val="0"/>
        </a:spcAft>
        <a:buChar char="•"/>
        <a:defRPr sz="2800">
          <a:solidFill>
            <a:srgbClr val="003399"/>
          </a:solidFill>
          <a:latin typeface="Calibri" pitchFamily="34" charset="0"/>
        </a:defRPr>
      </a:lvl3pPr>
      <a:lvl4pPr marL="1600200" indent="-228600" algn="l" rtl="0" fontAlgn="base">
        <a:spcBef>
          <a:spcPct val="20000"/>
        </a:spcBef>
        <a:spcAft>
          <a:spcPct val="0"/>
        </a:spcAft>
        <a:buChar char="–"/>
        <a:defRPr sz="2800">
          <a:solidFill>
            <a:srgbClr val="003399"/>
          </a:solidFill>
          <a:latin typeface="Calibri" pitchFamily="34" charset="0"/>
        </a:defRPr>
      </a:lvl4pPr>
      <a:lvl5pPr marL="2057400" indent="-228600" algn="l" rtl="0" fontAlgn="base">
        <a:spcBef>
          <a:spcPct val="20000"/>
        </a:spcBef>
        <a:spcAft>
          <a:spcPct val="0"/>
        </a:spcAft>
        <a:buChar char="»"/>
        <a:defRPr sz="2800">
          <a:solidFill>
            <a:srgbClr val="003399"/>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GB" sz="5400" dirty="0"/>
              <a:t>Types of </a:t>
            </a:r>
            <a:r>
              <a:rPr lang="en-GB" sz="5400" dirty="0">
                <a:latin typeface="Calibri" pitchFamily="34" charset="0"/>
              </a:rPr>
              <a:t>Applications</a:t>
            </a:r>
          </a:p>
        </p:txBody>
      </p:sp>
      <p:pic>
        <p:nvPicPr>
          <p:cNvPr id="2" name="Picture 1">
            <a:extLst>
              <a:ext uri="{FF2B5EF4-FFF2-40B4-BE49-F238E27FC236}">
                <a16:creationId xmlns:a16="http://schemas.microsoft.com/office/drawing/2014/main" id="{1DCDDE1C-988C-4092-8DC1-4EFF93D18E8D}"/>
              </a:ext>
            </a:extLst>
          </p:cNvPr>
          <p:cNvPicPr>
            <a:picLocks noChangeAspect="1"/>
          </p:cNvPicPr>
          <p:nvPr/>
        </p:nvPicPr>
        <p:blipFill>
          <a:blip r:embed="rId2"/>
          <a:stretch>
            <a:fillRect/>
          </a:stretch>
        </p:blipFill>
        <p:spPr>
          <a:xfrm>
            <a:off x="2428875" y="3600450"/>
            <a:ext cx="4286250" cy="2857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C124-0F9D-4A18-AFA0-36CA1008EE34}"/>
              </a:ext>
            </a:extLst>
          </p:cNvPr>
          <p:cNvSpPr>
            <a:spLocks noGrp="1"/>
          </p:cNvSpPr>
          <p:nvPr>
            <p:ph type="title"/>
          </p:nvPr>
        </p:nvSpPr>
        <p:spPr/>
        <p:txBody>
          <a:bodyPr/>
          <a:lstStyle/>
          <a:p>
            <a:r>
              <a:rPr lang="en-GB" dirty="0"/>
              <a:t>Custom Software</a:t>
            </a:r>
          </a:p>
        </p:txBody>
      </p:sp>
      <p:sp>
        <p:nvSpPr>
          <p:cNvPr id="3" name="Content Placeholder 2">
            <a:extLst>
              <a:ext uri="{FF2B5EF4-FFF2-40B4-BE49-F238E27FC236}">
                <a16:creationId xmlns:a16="http://schemas.microsoft.com/office/drawing/2014/main" id="{CF0A1A10-A55F-4403-8A4E-81DE21794ED6}"/>
              </a:ext>
            </a:extLst>
          </p:cNvPr>
          <p:cNvSpPr>
            <a:spLocks noGrp="1"/>
          </p:cNvSpPr>
          <p:nvPr>
            <p:ph idx="1"/>
          </p:nvPr>
        </p:nvSpPr>
        <p:spPr/>
        <p:txBody>
          <a:bodyPr/>
          <a:lstStyle/>
          <a:p>
            <a:r>
              <a:rPr lang="en-GB" dirty="0"/>
              <a:t>There are some applications that have a very wide usage, but no two customers are the same. </a:t>
            </a:r>
          </a:p>
          <a:p>
            <a:r>
              <a:rPr lang="en-GB" dirty="0"/>
              <a:t>For example, an accounting application. </a:t>
            </a:r>
          </a:p>
          <a:p>
            <a:r>
              <a:rPr lang="en-GB" dirty="0"/>
              <a:t>Companies tend to have very specific requirements when it comes to accounting.</a:t>
            </a:r>
          </a:p>
          <a:p>
            <a:r>
              <a:rPr lang="en-GB" dirty="0"/>
              <a:t>Vendors design the application to have a high level of customisation built into it. </a:t>
            </a:r>
          </a:p>
          <a:p>
            <a:r>
              <a:rPr lang="en-GB" dirty="0"/>
              <a:t>It may involve an on-site visit by an expert to set up the application, so it is usually more expensive than an off the shelf solution.</a:t>
            </a:r>
          </a:p>
          <a:p>
            <a:endParaRPr lang="en-GB" dirty="0"/>
          </a:p>
        </p:txBody>
      </p:sp>
    </p:spTree>
    <p:extLst>
      <p:ext uri="{BB962C8B-B14F-4D97-AF65-F5344CB8AC3E}">
        <p14:creationId xmlns:p14="http://schemas.microsoft.com/office/powerpoint/2010/main" val="3621605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5032-0C3C-411F-881E-1F906910FB9A}"/>
              </a:ext>
            </a:extLst>
          </p:cNvPr>
          <p:cNvSpPr>
            <a:spLocks noGrp="1"/>
          </p:cNvSpPr>
          <p:nvPr>
            <p:ph type="title"/>
          </p:nvPr>
        </p:nvSpPr>
        <p:spPr/>
        <p:txBody>
          <a:bodyPr/>
          <a:lstStyle/>
          <a:p>
            <a:r>
              <a:rPr lang="en-GB" dirty="0"/>
              <a:t>Custom/Bespoke Software</a:t>
            </a:r>
          </a:p>
        </p:txBody>
      </p:sp>
      <p:sp>
        <p:nvSpPr>
          <p:cNvPr id="3" name="Content Placeholder 2">
            <a:extLst>
              <a:ext uri="{FF2B5EF4-FFF2-40B4-BE49-F238E27FC236}">
                <a16:creationId xmlns:a16="http://schemas.microsoft.com/office/drawing/2014/main" id="{38FEFA98-5FCA-4B69-95B4-950C4128C443}"/>
              </a:ext>
            </a:extLst>
          </p:cNvPr>
          <p:cNvSpPr>
            <a:spLocks noGrp="1"/>
          </p:cNvSpPr>
          <p:nvPr>
            <p:ph idx="1"/>
          </p:nvPr>
        </p:nvSpPr>
        <p:spPr/>
        <p:txBody>
          <a:bodyPr/>
          <a:lstStyle/>
          <a:p>
            <a:r>
              <a:rPr lang="en-GB" dirty="0"/>
              <a:t>Although customised software might be the answer for many companies, there are some tasks which are so specific that only a specially written application will do.</a:t>
            </a:r>
          </a:p>
          <a:p>
            <a:r>
              <a:rPr lang="en-GB" dirty="0"/>
              <a:t>e.g. an application to control a production process in a factory or a scientific application that requires custom calculations.</a:t>
            </a:r>
          </a:p>
          <a:p>
            <a:r>
              <a:rPr lang="en-GB" dirty="0"/>
              <a:t>Bespoke applications are written in-house by professional programmers or they can be sub-contracted to a software house. </a:t>
            </a:r>
          </a:p>
          <a:p>
            <a:r>
              <a:rPr lang="en-GB" dirty="0"/>
              <a:t>Either way, it is usually the most expensive option!</a:t>
            </a:r>
          </a:p>
          <a:p>
            <a:endParaRPr lang="en-GB" dirty="0"/>
          </a:p>
        </p:txBody>
      </p:sp>
    </p:spTree>
    <p:extLst>
      <p:ext uri="{BB962C8B-B14F-4D97-AF65-F5344CB8AC3E}">
        <p14:creationId xmlns:p14="http://schemas.microsoft.com/office/powerpoint/2010/main" val="3095022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5032-0C3C-411F-881E-1F906910FB9A}"/>
              </a:ext>
            </a:extLst>
          </p:cNvPr>
          <p:cNvSpPr>
            <a:spLocks noGrp="1"/>
          </p:cNvSpPr>
          <p:nvPr>
            <p:ph type="title"/>
          </p:nvPr>
        </p:nvSpPr>
        <p:spPr/>
        <p:txBody>
          <a:bodyPr/>
          <a:lstStyle/>
          <a:p>
            <a:r>
              <a:rPr lang="en-GB" dirty="0"/>
              <a:t>Custom/Bespoke Software</a:t>
            </a:r>
          </a:p>
        </p:txBody>
      </p:sp>
      <p:sp>
        <p:nvSpPr>
          <p:cNvPr id="3" name="Content Placeholder 2">
            <a:extLst>
              <a:ext uri="{FF2B5EF4-FFF2-40B4-BE49-F238E27FC236}">
                <a16:creationId xmlns:a16="http://schemas.microsoft.com/office/drawing/2014/main" id="{38FEFA98-5FCA-4B69-95B4-950C4128C443}"/>
              </a:ext>
            </a:extLst>
          </p:cNvPr>
          <p:cNvSpPr>
            <a:spLocks noGrp="1"/>
          </p:cNvSpPr>
          <p:nvPr>
            <p:ph idx="1"/>
          </p:nvPr>
        </p:nvSpPr>
        <p:spPr/>
        <p:txBody>
          <a:bodyPr/>
          <a:lstStyle/>
          <a:p>
            <a:r>
              <a:rPr lang="en-GB" dirty="0"/>
              <a:t>The main advantages are:</a:t>
            </a:r>
          </a:p>
          <a:p>
            <a:pPr marL="457200" indent="-457200">
              <a:buFont typeface="Arial" panose="020B0604020202020204" pitchFamily="34" charset="0"/>
              <a:buChar char="•"/>
            </a:pPr>
            <a:r>
              <a:rPr lang="en-GB" dirty="0"/>
              <a:t>the company will get the exact software/system that they need</a:t>
            </a:r>
          </a:p>
          <a:p>
            <a:pPr marL="457200" indent="-457200">
              <a:buFont typeface="Arial" panose="020B0604020202020204" pitchFamily="34" charset="0"/>
              <a:buChar char="•"/>
            </a:pPr>
            <a:r>
              <a:rPr lang="en-GB" dirty="0"/>
              <a:t>the software will work exactly how they want it to work</a:t>
            </a:r>
          </a:p>
          <a:p>
            <a:pPr marL="457200" indent="-457200">
              <a:buFont typeface="Arial" panose="020B0604020202020204" pitchFamily="34" charset="0"/>
              <a:buChar char="•"/>
            </a:pPr>
            <a:r>
              <a:rPr lang="en-GB" dirty="0"/>
              <a:t>the software will only have the features that they specifically need in their business.</a:t>
            </a:r>
          </a:p>
          <a:p>
            <a:endParaRPr lang="en-GB" dirty="0"/>
          </a:p>
        </p:txBody>
      </p:sp>
    </p:spTree>
    <p:extLst>
      <p:ext uri="{BB962C8B-B14F-4D97-AF65-F5344CB8AC3E}">
        <p14:creationId xmlns:p14="http://schemas.microsoft.com/office/powerpoint/2010/main" val="3916279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5032-0C3C-411F-881E-1F906910FB9A}"/>
              </a:ext>
            </a:extLst>
          </p:cNvPr>
          <p:cNvSpPr>
            <a:spLocks noGrp="1"/>
          </p:cNvSpPr>
          <p:nvPr>
            <p:ph type="title"/>
          </p:nvPr>
        </p:nvSpPr>
        <p:spPr/>
        <p:txBody>
          <a:bodyPr/>
          <a:lstStyle/>
          <a:p>
            <a:r>
              <a:rPr lang="en-GB" dirty="0"/>
              <a:t>Custom/Bespoke Software</a:t>
            </a:r>
          </a:p>
        </p:txBody>
      </p:sp>
      <p:sp>
        <p:nvSpPr>
          <p:cNvPr id="3" name="Content Placeholder 2">
            <a:extLst>
              <a:ext uri="{FF2B5EF4-FFF2-40B4-BE49-F238E27FC236}">
                <a16:creationId xmlns:a16="http://schemas.microsoft.com/office/drawing/2014/main" id="{38FEFA98-5FCA-4B69-95B4-950C4128C443}"/>
              </a:ext>
            </a:extLst>
          </p:cNvPr>
          <p:cNvSpPr>
            <a:spLocks noGrp="1"/>
          </p:cNvSpPr>
          <p:nvPr>
            <p:ph idx="1"/>
          </p:nvPr>
        </p:nvSpPr>
        <p:spPr/>
        <p:txBody>
          <a:bodyPr/>
          <a:lstStyle/>
          <a:p>
            <a:r>
              <a:rPr lang="en-GB" dirty="0"/>
              <a:t>The main disadvantages of this approach are:</a:t>
            </a:r>
          </a:p>
          <a:p>
            <a:pPr marL="457200" indent="-457200">
              <a:buFont typeface="Arial" panose="020B0604020202020204" pitchFamily="34" charset="0"/>
              <a:buChar char="•"/>
            </a:pPr>
            <a:r>
              <a:rPr lang="en-GB" dirty="0"/>
              <a:t>it takes a long time to develop – probably a few months to years</a:t>
            </a:r>
          </a:p>
          <a:p>
            <a:pPr marL="457200" indent="-457200">
              <a:buFont typeface="Arial" panose="020B0604020202020204" pitchFamily="34" charset="0"/>
              <a:buChar char="•"/>
            </a:pPr>
            <a:r>
              <a:rPr lang="en-GB" dirty="0"/>
              <a:t>it costs a great deal of money to develop</a:t>
            </a:r>
          </a:p>
          <a:p>
            <a:pPr marL="457200" indent="-457200">
              <a:buFont typeface="Arial" panose="020B0604020202020204" pitchFamily="34" charset="0"/>
              <a:buChar char="•"/>
            </a:pPr>
            <a:r>
              <a:rPr lang="en-GB" dirty="0"/>
              <a:t>The software will not have been thoroughly tested by users</a:t>
            </a:r>
          </a:p>
          <a:p>
            <a:pPr marL="457200" indent="-457200">
              <a:buFont typeface="Arial" panose="020B0604020202020204" pitchFamily="34" charset="0"/>
              <a:buChar char="•"/>
            </a:pPr>
            <a:r>
              <a:rPr lang="en-GB" dirty="0"/>
              <a:t>there will be little in the way of external user support and online help as there is no community of users</a:t>
            </a:r>
          </a:p>
          <a:p>
            <a:pPr marL="457200" indent="-457200">
              <a:buFont typeface="Arial" panose="020B0604020202020204" pitchFamily="34" charset="0"/>
              <a:buChar char="•"/>
            </a:pPr>
            <a:r>
              <a:rPr lang="en-GB" dirty="0"/>
              <a:t>the company may need to employ a team of people such as business analysts, programmers, testers etc</a:t>
            </a:r>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799520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19BB-52FB-442B-AF76-0D2E4D22060C}"/>
              </a:ext>
            </a:extLst>
          </p:cNvPr>
          <p:cNvSpPr>
            <a:spLocks noGrp="1"/>
          </p:cNvSpPr>
          <p:nvPr>
            <p:ph type="title"/>
          </p:nvPr>
        </p:nvSpPr>
        <p:spPr/>
        <p:txBody>
          <a:bodyPr/>
          <a:lstStyle/>
          <a:p>
            <a:r>
              <a:rPr lang="en-GB" dirty="0"/>
              <a:t>Closed Source Software</a:t>
            </a:r>
          </a:p>
        </p:txBody>
      </p:sp>
      <p:sp>
        <p:nvSpPr>
          <p:cNvPr id="3" name="Content Placeholder 2">
            <a:extLst>
              <a:ext uri="{FF2B5EF4-FFF2-40B4-BE49-F238E27FC236}">
                <a16:creationId xmlns:a16="http://schemas.microsoft.com/office/drawing/2014/main" id="{5CAC04A1-3D04-4F0F-903B-46E4A97B77B1}"/>
              </a:ext>
            </a:extLst>
          </p:cNvPr>
          <p:cNvSpPr>
            <a:spLocks noGrp="1"/>
          </p:cNvSpPr>
          <p:nvPr>
            <p:ph idx="1"/>
          </p:nvPr>
        </p:nvSpPr>
        <p:spPr/>
        <p:txBody>
          <a:bodyPr/>
          <a:lstStyle/>
          <a:p>
            <a:r>
              <a:rPr lang="en-GB" dirty="0"/>
              <a:t>Closed software is owned by a commercial organisation and its licence is designed to protect it from copyright infringement. </a:t>
            </a:r>
          </a:p>
          <a:p>
            <a:r>
              <a:rPr lang="en-GB" dirty="0">
                <a:latin typeface="Calibri"/>
                <a:cs typeface="Calibri"/>
              </a:rPr>
              <a:t>For example it is against copyright law for a person to make a copy of the application for someone else to use.</a:t>
            </a:r>
          </a:p>
          <a:p>
            <a:r>
              <a:rPr lang="en-GB" dirty="0"/>
              <a:t>The source code is not available to the public, it is a commercial secret. </a:t>
            </a:r>
          </a:p>
          <a:p>
            <a:r>
              <a:rPr lang="en-GB" dirty="0">
                <a:latin typeface="Calibri"/>
                <a:cs typeface="Calibri"/>
              </a:rPr>
              <a:t>The source code is </a:t>
            </a:r>
            <a:r>
              <a:rPr lang="en-GB" b="1" dirty="0">
                <a:latin typeface="Calibri"/>
                <a:cs typeface="Calibri"/>
              </a:rPr>
              <a:t>compiled into machine code.</a:t>
            </a:r>
            <a:r>
              <a:rPr lang="en-GB" dirty="0">
                <a:latin typeface="Calibri"/>
                <a:cs typeface="Calibri"/>
              </a:rPr>
              <a:t> </a:t>
            </a:r>
            <a:endParaRPr lang="en-GB" dirty="0">
              <a:cs typeface="Calibri"/>
            </a:endParaRPr>
          </a:p>
          <a:p>
            <a:r>
              <a:rPr lang="en-GB" dirty="0">
                <a:latin typeface="Calibri"/>
                <a:cs typeface="Calibri"/>
              </a:rPr>
              <a:t>The machine code is then stored as an executable file and this is what is sold as the application.</a:t>
            </a:r>
          </a:p>
          <a:p>
            <a:endParaRPr lang="en-GB" dirty="0"/>
          </a:p>
          <a:p>
            <a:endParaRPr lang="en-GB" dirty="0"/>
          </a:p>
        </p:txBody>
      </p:sp>
    </p:spTree>
    <p:extLst>
      <p:ext uri="{BB962C8B-B14F-4D97-AF65-F5344CB8AC3E}">
        <p14:creationId xmlns:p14="http://schemas.microsoft.com/office/powerpoint/2010/main" val="925059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19BB-52FB-442B-AF76-0D2E4D22060C}"/>
              </a:ext>
            </a:extLst>
          </p:cNvPr>
          <p:cNvSpPr>
            <a:spLocks noGrp="1"/>
          </p:cNvSpPr>
          <p:nvPr>
            <p:ph type="title"/>
          </p:nvPr>
        </p:nvSpPr>
        <p:spPr/>
        <p:txBody>
          <a:bodyPr/>
          <a:lstStyle/>
          <a:p>
            <a:r>
              <a:rPr lang="en-GB" dirty="0"/>
              <a:t>Closed Source Software</a:t>
            </a:r>
          </a:p>
        </p:txBody>
      </p:sp>
      <p:sp>
        <p:nvSpPr>
          <p:cNvPr id="3" name="Content Placeholder 2">
            <a:extLst>
              <a:ext uri="{FF2B5EF4-FFF2-40B4-BE49-F238E27FC236}">
                <a16:creationId xmlns:a16="http://schemas.microsoft.com/office/drawing/2014/main" id="{5CAC04A1-3D04-4F0F-903B-46E4A97B77B1}"/>
              </a:ext>
            </a:extLst>
          </p:cNvPr>
          <p:cNvSpPr>
            <a:spLocks noGrp="1"/>
          </p:cNvSpPr>
          <p:nvPr>
            <p:ph idx="1"/>
          </p:nvPr>
        </p:nvSpPr>
        <p:spPr/>
        <p:txBody>
          <a:bodyPr/>
          <a:lstStyle/>
          <a:p>
            <a:r>
              <a:rPr lang="en-GB" dirty="0"/>
              <a:t>The commercial organisation has invested money into developing the software, often millions for major applications and they sell the product to profit from their investment.</a:t>
            </a:r>
          </a:p>
          <a:p>
            <a:r>
              <a:rPr lang="en-GB" dirty="0"/>
              <a:t>They also offer formal support in the form of regular software updates and perhaps direct customer support for a specific period after purchase. </a:t>
            </a:r>
          </a:p>
          <a:p>
            <a:r>
              <a:rPr lang="en-GB" dirty="0"/>
              <a:t>If the customer needs continued support, then they may be able to set up a support contract with the vendor.</a:t>
            </a:r>
          </a:p>
          <a:p>
            <a:endParaRPr lang="en-GB" dirty="0"/>
          </a:p>
        </p:txBody>
      </p:sp>
    </p:spTree>
    <p:extLst>
      <p:ext uri="{BB962C8B-B14F-4D97-AF65-F5344CB8AC3E}">
        <p14:creationId xmlns:p14="http://schemas.microsoft.com/office/powerpoint/2010/main" val="284990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19BB-52FB-442B-AF76-0D2E4D22060C}"/>
              </a:ext>
            </a:extLst>
          </p:cNvPr>
          <p:cNvSpPr>
            <a:spLocks noGrp="1"/>
          </p:cNvSpPr>
          <p:nvPr>
            <p:ph type="title"/>
          </p:nvPr>
        </p:nvSpPr>
        <p:spPr/>
        <p:txBody>
          <a:bodyPr/>
          <a:lstStyle/>
          <a:p>
            <a:r>
              <a:rPr lang="en-GB" dirty="0"/>
              <a:t>Closed Source Software</a:t>
            </a:r>
          </a:p>
        </p:txBody>
      </p:sp>
      <p:sp>
        <p:nvSpPr>
          <p:cNvPr id="3" name="Content Placeholder 2">
            <a:extLst>
              <a:ext uri="{FF2B5EF4-FFF2-40B4-BE49-F238E27FC236}">
                <a16:creationId xmlns:a16="http://schemas.microsoft.com/office/drawing/2014/main" id="{5CAC04A1-3D04-4F0F-903B-46E4A97B77B1}"/>
              </a:ext>
            </a:extLst>
          </p:cNvPr>
          <p:cNvSpPr>
            <a:spLocks noGrp="1"/>
          </p:cNvSpPr>
          <p:nvPr>
            <p:ph idx="1"/>
          </p:nvPr>
        </p:nvSpPr>
        <p:spPr/>
        <p:txBody>
          <a:bodyPr/>
          <a:lstStyle/>
          <a:p>
            <a:r>
              <a:rPr lang="en-GB" dirty="0">
                <a:latin typeface="Calibri"/>
                <a:cs typeface="Calibri"/>
              </a:rPr>
              <a:t>Commercial applications tend to be quite polished compared to an equivalent open source application.</a:t>
            </a:r>
          </a:p>
          <a:p>
            <a:r>
              <a:rPr lang="en-GB" dirty="0"/>
              <a:t>Documentation and help tends to be better as well, after all, they want to attract as many customers as possible. </a:t>
            </a:r>
          </a:p>
          <a:p>
            <a:r>
              <a:rPr lang="en-GB" dirty="0">
                <a:latin typeface="Calibri"/>
                <a:cs typeface="Calibri"/>
              </a:rPr>
              <a:t>Open source software does not have this pressure to be as user friendly.</a:t>
            </a:r>
          </a:p>
          <a:p>
            <a:endParaRPr lang="en-GB" dirty="0">
              <a:cs typeface="Calibri"/>
            </a:endParaRPr>
          </a:p>
          <a:p>
            <a:endParaRPr lang="en-GB" dirty="0">
              <a:cs typeface="Calibri" pitchFamily="34" charset="0"/>
            </a:endParaRPr>
          </a:p>
        </p:txBody>
      </p:sp>
    </p:spTree>
    <p:extLst>
      <p:ext uri="{BB962C8B-B14F-4D97-AF65-F5344CB8AC3E}">
        <p14:creationId xmlns:p14="http://schemas.microsoft.com/office/powerpoint/2010/main" val="3611856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34138-0B34-4ECF-818E-0DB1F32351AD}"/>
              </a:ext>
            </a:extLst>
          </p:cNvPr>
          <p:cNvSpPr>
            <a:spLocks noGrp="1"/>
          </p:cNvSpPr>
          <p:nvPr>
            <p:ph type="title"/>
          </p:nvPr>
        </p:nvSpPr>
        <p:spPr/>
        <p:txBody>
          <a:bodyPr/>
          <a:lstStyle/>
          <a:p>
            <a:r>
              <a:rPr lang="en-GB" dirty="0"/>
              <a:t>Open Source Software</a:t>
            </a:r>
          </a:p>
        </p:txBody>
      </p:sp>
      <p:sp>
        <p:nvSpPr>
          <p:cNvPr id="3" name="Content Placeholder 2">
            <a:extLst>
              <a:ext uri="{FF2B5EF4-FFF2-40B4-BE49-F238E27FC236}">
                <a16:creationId xmlns:a16="http://schemas.microsoft.com/office/drawing/2014/main" id="{BC63B6D7-73B3-456A-B0AC-B61E15323FFC}"/>
              </a:ext>
            </a:extLst>
          </p:cNvPr>
          <p:cNvSpPr>
            <a:spLocks noGrp="1"/>
          </p:cNvSpPr>
          <p:nvPr>
            <p:ph idx="1"/>
          </p:nvPr>
        </p:nvSpPr>
        <p:spPr/>
        <p:txBody>
          <a:bodyPr/>
          <a:lstStyle/>
          <a:p>
            <a:r>
              <a:rPr lang="en-GB" dirty="0"/>
              <a:t>With open source, the source code itself is available to the public. </a:t>
            </a:r>
          </a:p>
          <a:p>
            <a:r>
              <a:rPr lang="en-GB" dirty="0"/>
              <a:t>Anyone with the right skills can compile the source code to create the application's executable file. </a:t>
            </a:r>
          </a:p>
          <a:p>
            <a:r>
              <a:rPr lang="en-GB" dirty="0"/>
              <a:t>The source code is generally free.</a:t>
            </a:r>
          </a:p>
          <a:p>
            <a:r>
              <a:rPr lang="en-GB" dirty="0"/>
              <a:t>For those without the skills to compile from source, often a set of installation 'binaries' are available to install on different operating systems.</a:t>
            </a:r>
          </a:p>
          <a:p>
            <a:endParaRPr lang="en-GB" dirty="0"/>
          </a:p>
        </p:txBody>
      </p:sp>
    </p:spTree>
    <p:extLst>
      <p:ext uri="{BB962C8B-B14F-4D97-AF65-F5344CB8AC3E}">
        <p14:creationId xmlns:p14="http://schemas.microsoft.com/office/powerpoint/2010/main" val="2276315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34138-0B34-4ECF-818E-0DB1F32351AD}"/>
              </a:ext>
            </a:extLst>
          </p:cNvPr>
          <p:cNvSpPr>
            <a:spLocks noGrp="1"/>
          </p:cNvSpPr>
          <p:nvPr>
            <p:ph type="title"/>
          </p:nvPr>
        </p:nvSpPr>
        <p:spPr/>
        <p:txBody>
          <a:bodyPr/>
          <a:lstStyle/>
          <a:p>
            <a:r>
              <a:rPr lang="en-GB" dirty="0"/>
              <a:t>Open Source Software</a:t>
            </a:r>
          </a:p>
        </p:txBody>
      </p:sp>
      <p:sp>
        <p:nvSpPr>
          <p:cNvPr id="3" name="Content Placeholder 2">
            <a:extLst>
              <a:ext uri="{FF2B5EF4-FFF2-40B4-BE49-F238E27FC236}">
                <a16:creationId xmlns:a16="http://schemas.microsoft.com/office/drawing/2014/main" id="{BC63B6D7-73B3-456A-B0AC-B61E15323FFC}"/>
              </a:ext>
            </a:extLst>
          </p:cNvPr>
          <p:cNvSpPr>
            <a:spLocks noGrp="1"/>
          </p:cNvSpPr>
          <p:nvPr>
            <p:ph idx="1"/>
          </p:nvPr>
        </p:nvSpPr>
        <p:spPr/>
        <p:txBody>
          <a:bodyPr/>
          <a:lstStyle/>
          <a:p>
            <a:r>
              <a:rPr lang="en-GB" dirty="0"/>
              <a:t>Many open source licences has been developed to support open source distribution. </a:t>
            </a:r>
          </a:p>
          <a:p>
            <a:r>
              <a:rPr lang="en-GB" dirty="0"/>
              <a:t>For example the GNU General Public Licence in summary is shown below:</a:t>
            </a:r>
          </a:p>
          <a:p>
            <a:r>
              <a:rPr lang="en-GB" i="1" dirty="0"/>
              <a:t>You may copy, distribute and modify the software as long as you track changes/dates in source files. Any modifications to or software including (via compiler) GPL-licensed code must also be made available under the GPL along with build &amp; install instructions</a:t>
            </a:r>
            <a:r>
              <a:rPr lang="en-GB" dirty="0"/>
              <a:t>.</a:t>
            </a:r>
          </a:p>
          <a:p>
            <a:r>
              <a:rPr lang="en-GB" dirty="0"/>
              <a:t>So if you modify the source code then that version also has to be available under the GNU licence.</a:t>
            </a:r>
          </a:p>
          <a:p>
            <a:endParaRPr lang="en-GB" dirty="0"/>
          </a:p>
        </p:txBody>
      </p:sp>
    </p:spTree>
    <p:extLst>
      <p:ext uri="{BB962C8B-B14F-4D97-AF65-F5344CB8AC3E}">
        <p14:creationId xmlns:p14="http://schemas.microsoft.com/office/powerpoint/2010/main" val="1020086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34138-0B34-4ECF-818E-0DB1F32351AD}"/>
              </a:ext>
            </a:extLst>
          </p:cNvPr>
          <p:cNvSpPr>
            <a:spLocks noGrp="1"/>
          </p:cNvSpPr>
          <p:nvPr>
            <p:ph type="title"/>
          </p:nvPr>
        </p:nvSpPr>
        <p:spPr/>
        <p:txBody>
          <a:bodyPr/>
          <a:lstStyle/>
          <a:p>
            <a:r>
              <a:rPr lang="en-GB" dirty="0"/>
              <a:t>Open Source Software</a:t>
            </a:r>
          </a:p>
        </p:txBody>
      </p:sp>
      <p:sp>
        <p:nvSpPr>
          <p:cNvPr id="3" name="Content Placeholder 2">
            <a:extLst>
              <a:ext uri="{FF2B5EF4-FFF2-40B4-BE49-F238E27FC236}">
                <a16:creationId xmlns:a16="http://schemas.microsoft.com/office/drawing/2014/main" id="{BC63B6D7-73B3-456A-B0AC-B61E15323FFC}"/>
              </a:ext>
            </a:extLst>
          </p:cNvPr>
          <p:cNvSpPr>
            <a:spLocks noGrp="1"/>
          </p:cNvSpPr>
          <p:nvPr>
            <p:ph idx="1"/>
          </p:nvPr>
        </p:nvSpPr>
        <p:spPr>
          <a:xfrm>
            <a:off x="457200" y="1052736"/>
            <a:ext cx="8435280" cy="5661248"/>
          </a:xfrm>
        </p:spPr>
        <p:txBody>
          <a:bodyPr/>
          <a:lstStyle/>
          <a:p>
            <a:r>
              <a:rPr lang="en-GB" dirty="0"/>
              <a:t>The source code is written by volunteers - experts in their field who want to make their code available. </a:t>
            </a:r>
          </a:p>
          <a:p>
            <a:r>
              <a:rPr lang="en-GB" dirty="0"/>
              <a:t>Just like their commercial counterparts, they need somewhere to work together online, and so services such as </a:t>
            </a:r>
            <a:r>
              <a:rPr lang="en-GB" dirty="0" err="1"/>
              <a:t>SourceForge</a:t>
            </a:r>
            <a:r>
              <a:rPr lang="en-GB" dirty="0"/>
              <a:t> provide a centralised online environment to support open-source projects. </a:t>
            </a:r>
          </a:p>
          <a:p>
            <a:r>
              <a:rPr lang="en-GB" dirty="0"/>
              <a:t>GitHub is also very popular depository of projects.</a:t>
            </a:r>
          </a:p>
          <a:p>
            <a:r>
              <a:rPr lang="en-GB" dirty="0"/>
              <a:t>Here are some examples of open source software</a:t>
            </a:r>
          </a:p>
          <a:p>
            <a:pPr marL="457200" indent="-457200">
              <a:buFont typeface="Arial" panose="020B0604020202020204" pitchFamily="34" charset="0"/>
              <a:buChar char="•"/>
            </a:pPr>
            <a:r>
              <a:rPr lang="en-GB" dirty="0"/>
              <a:t>GIMP - a photo editing application</a:t>
            </a:r>
          </a:p>
          <a:p>
            <a:pPr marL="457200" indent="-457200">
              <a:buFont typeface="Arial" panose="020B0604020202020204" pitchFamily="34" charset="0"/>
              <a:buChar char="•"/>
            </a:pPr>
            <a:r>
              <a:rPr lang="en-GB" dirty="0"/>
              <a:t>Open Office - an office suite with a WP, SS and DB</a:t>
            </a:r>
          </a:p>
          <a:p>
            <a:pPr marL="457200" indent="-457200">
              <a:buFont typeface="Arial" panose="020B0604020202020204" pitchFamily="34" charset="0"/>
              <a:buChar char="•"/>
            </a:pPr>
            <a:r>
              <a:rPr lang="en-GB" dirty="0"/>
              <a:t>Audacity - an audio recording and editing application</a:t>
            </a:r>
          </a:p>
          <a:p>
            <a:pPr marL="457200" indent="-457200">
              <a:buFont typeface="Arial" panose="020B0604020202020204" pitchFamily="34" charset="0"/>
              <a:buChar char="•"/>
            </a:pPr>
            <a:r>
              <a:rPr lang="en-GB" dirty="0"/>
              <a:t>Linux - operating system</a:t>
            </a:r>
          </a:p>
          <a:p>
            <a:endParaRPr lang="en-GB" dirty="0"/>
          </a:p>
        </p:txBody>
      </p:sp>
    </p:spTree>
    <p:extLst>
      <p:ext uri="{BB962C8B-B14F-4D97-AF65-F5344CB8AC3E}">
        <p14:creationId xmlns:p14="http://schemas.microsoft.com/office/powerpoint/2010/main" val="3210315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376" y="274638"/>
            <a:ext cx="8229600" cy="831652"/>
          </a:xfrm>
        </p:spPr>
        <p:txBody>
          <a:bodyPr/>
          <a:lstStyle/>
          <a:p>
            <a:r>
              <a:rPr lang="en-GB" b="1" dirty="0"/>
              <a:t>Software</a:t>
            </a:r>
          </a:p>
        </p:txBody>
      </p:sp>
      <p:sp>
        <p:nvSpPr>
          <p:cNvPr id="3" name="Content Placeholder 2"/>
          <p:cNvSpPr>
            <a:spLocks noGrp="1"/>
          </p:cNvSpPr>
          <p:nvPr>
            <p:ph idx="1"/>
          </p:nvPr>
        </p:nvSpPr>
        <p:spPr>
          <a:xfrm>
            <a:off x="498376" y="1196752"/>
            <a:ext cx="8229600" cy="2088232"/>
          </a:xfrm>
        </p:spPr>
        <p:txBody>
          <a:bodyPr/>
          <a:lstStyle/>
          <a:p>
            <a:pPr marL="457200" indent="-457200">
              <a:buFont typeface="Arial" panose="020B0604020202020204" pitchFamily="34" charset="0"/>
              <a:buChar char="•"/>
            </a:pPr>
            <a:r>
              <a:rPr lang="en-GB" dirty="0"/>
              <a:t>Sets of instructions which run on a computer system</a:t>
            </a:r>
          </a:p>
        </p:txBody>
      </p:sp>
      <p:sp>
        <p:nvSpPr>
          <p:cNvPr id="5" name="Title 1">
            <a:extLst>
              <a:ext uri="{FF2B5EF4-FFF2-40B4-BE49-F238E27FC236}">
                <a16:creationId xmlns:a16="http://schemas.microsoft.com/office/drawing/2014/main" id="{80A5A6CF-CEC7-484C-83D4-119B4E479807}"/>
              </a:ext>
            </a:extLst>
          </p:cNvPr>
          <p:cNvSpPr txBox="1">
            <a:spLocks/>
          </p:cNvSpPr>
          <p:nvPr/>
        </p:nvSpPr>
        <p:spPr bwMode="auto">
          <a:xfrm>
            <a:off x="498376" y="4739134"/>
            <a:ext cx="8229600" cy="831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000">
                <a:solidFill>
                  <a:srgbClr val="310070"/>
                </a:solidFill>
                <a:latin typeface="Calibri" pitchFamily="34" charset="0"/>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GB" b="1" kern="0" dirty="0"/>
              <a:t>Applications Software</a:t>
            </a:r>
          </a:p>
        </p:txBody>
      </p:sp>
      <p:sp>
        <p:nvSpPr>
          <p:cNvPr id="6" name="Content Placeholder 2">
            <a:extLst>
              <a:ext uri="{FF2B5EF4-FFF2-40B4-BE49-F238E27FC236}">
                <a16:creationId xmlns:a16="http://schemas.microsoft.com/office/drawing/2014/main" id="{EA2FE807-03AD-4E46-9036-4BD19D2249A4}"/>
              </a:ext>
            </a:extLst>
          </p:cNvPr>
          <p:cNvSpPr txBox="1">
            <a:spLocks/>
          </p:cNvSpPr>
          <p:nvPr/>
        </p:nvSpPr>
        <p:spPr bwMode="auto">
          <a:xfrm>
            <a:off x="498376" y="5661248"/>
            <a:ext cx="8229600"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None/>
              <a:defRPr sz="2800">
                <a:solidFill>
                  <a:srgbClr val="310070"/>
                </a:solidFill>
                <a:latin typeface="Calibri" pitchFamily="34" charset="0"/>
                <a:ea typeface="+mn-ea"/>
                <a:cs typeface="+mn-cs"/>
              </a:defRPr>
            </a:lvl1pPr>
            <a:lvl2pPr marL="914400" indent="-457200" algn="l" rtl="0" fontAlgn="base">
              <a:spcBef>
                <a:spcPct val="20000"/>
              </a:spcBef>
              <a:spcAft>
                <a:spcPct val="0"/>
              </a:spcAft>
              <a:buFont typeface="Arial" panose="020B0604020202020204" pitchFamily="34" charset="0"/>
              <a:buChar char="•"/>
              <a:defRPr sz="2800">
                <a:solidFill>
                  <a:srgbClr val="310070"/>
                </a:solidFill>
                <a:latin typeface="Calibri" pitchFamily="34" charset="0"/>
              </a:defRPr>
            </a:lvl2pPr>
            <a:lvl3pPr marL="914400" indent="0" algn="l" rtl="0" fontAlgn="base">
              <a:spcBef>
                <a:spcPct val="20000"/>
              </a:spcBef>
              <a:spcAft>
                <a:spcPct val="0"/>
              </a:spcAft>
              <a:buNone/>
              <a:defRPr sz="2800">
                <a:solidFill>
                  <a:srgbClr val="310070"/>
                </a:solidFill>
                <a:latin typeface="Calibri" pitchFamily="34" charset="0"/>
              </a:defRPr>
            </a:lvl3pPr>
            <a:lvl4pPr marL="1371600" indent="0" algn="l" rtl="0" fontAlgn="base">
              <a:spcBef>
                <a:spcPct val="20000"/>
              </a:spcBef>
              <a:spcAft>
                <a:spcPct val="0"/>
              </a:spcAft>
              <a:buNone/>
              <a:defRPr sz="2800">
                <a:solidFill>
                  <a:srgbClr val="310070"/>
                </a:solidFill>
                <a:latin typeface="Calibri" pitchFamily="34" charset="0"/>
              </a:defRPr>
            </a:lvl4pPr>
            <a:lvl5pPr marL="1828800" indent="0" algn="l" rtl="0" fontAlgn="base">
              <a:spcBef>
                <a:spcPct val="20000"/>
              </a:spcBef>
              <a:spcAft>
                <a:spcPct val="0"/>
              </a:spcAft>
              <a:buNone/>
              <a:defRPr sz="2800">
                <a:solidFill>
                  <a:srgbClr val="310070"/>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57200" indent="-457200">
              <a:buFont typeface="Arial" panose="020B0604020202020204" pitchFamily="34" charset="0"/>
              <a:buChar char="•"/>
            </a:pPr>
            <a:r>
              <a:rPr lang="en-GB" dirty="0"/>
              <a:t>makes the computer do something useful e.g. allowing the user to carry out tasks.</a:t>
            </a:r>
          </a:p>
        </p:txBody>
      </p:sp>
      <p:sp>
        <p:nvSpPr>
          <p:cNvPr id="7" name="Title 1">
            <a:extLst>
              <a:ext uri="{FF2B5EF4-FFF2-40B4-BE49-F238E27FC236}">
                <a16:creationId xmlns:a16="http://schemas.microsoft.com/office/drawing/2014/main" id="{68293946-9753-4ED3-9602-02E5C2F330DA}"/>
              </a:ext>
            </a:extLst>
          </p:cNvPr>
          <p:cNvSpPr txBox="1">
            <a:spLocks/>
          </p:cNvSpPr>
          <p:nvPr/>
        </p:nvSpPr>
        <p:spPr bwMode="auto">
          <a:xfrm>
            <a:off x="498376" y="1754237"/>
            <a:ext cx="8229600" cy="831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000">
                <a:solidFill>
                  <a:srgbClr val="310070"/>
                </a:solidFill>
                <a:latin typeface="Calibri" pitchFamily="34" charset="0"/>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GB" b="1" kern="0"/>
              <a:t>System Software</a:t>
            </a:r>
            <a:endParaRPr lang="en-GB" b="1" kern="0" dirty="0"/>
          </a:p>
        </p:txBody>
      </p:sp>
      <p:sp>
        <p:nvSpPr>
          <p:cNvPr id="8" name="Content Placeholder 2">
            <a:extLst>
              <a:ext uri="{FF2B5EF4-FFF2-40B4-BE49-F238E27FC236}">
                <a16:creationId xmlns:a16="http://schemas.microsoft.com/office/drawing/2014/main" id="{D038AFF0-1132-4764-AC7B-F54D1F870EC0}"/>
              </a:ext>
            </a:extLst>
          </p:cNvPr>
          <p:cNvSpPr txBox="1">
            <a:spLocks/>
          </p:cNvSpPr>
          <p:nvPr/>
        </p:nvSpPr>
        <p:spPr bwMode="auto">
          <a:xfrm>
            <a:off x="498376" y="2676351"/>
            <a:ext cx="8229600"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None/>
              <a:defRPr sz="2800">
                <a:solidFill>
                  <a:srgbClr val="310070"/>
                </a:solidFill>
                <a:latin typeface="Calibri" pitchFamily="34" charset="0"/>
                <a:ea typeface="+mn-ea"/>
                <a:cs typeface="+mn-cs"/>
              </a:defRPr>
            </a:lvl1pPr>
            <a:lvl2pPr marL="914400" indent="-457200" algn="l" rtl="0" fontAlgn="base">
              <a:spcBef>
                <a:spcPct val="20000"/>
              </a:spcBef>
              <a:spcAft>
                <a:spcPct val="0"/>
              </a:spcAft>
              <a:buFont typeface="Arial" panose="020B0604020202020204" pitchFamily="34" charset="0"/>
              <a:buChar char="•"/>
              <a:defRPr sz="2800">
                <a:solidFill>
                  <a:srgbClr val="310070"/>
                </a:solidFill>
                <a:latin typeface="Calibri" pitchFamily="34" charset="0"/>
              </a:defRPr>
            </a:lvl2pPr>
            <a:lvl3pPr marL="914400" indent="0" algn="l" rtl="0" fontAlgn="base">
              <a:spcBef>
                <a:spcPct val="20000"/>
              </a:spcBef>
              <a:spcAft>
                <a:spcPct val="0"/>
              </a:spcAft>
              <a:buNone/>
              <a:defRPr sz="2800">
                <a:solidFill>
                  <a:srgbClr val="310070"/>
                </a:solidFill>
                <a:latin typeface="Calibri" pitchFamily="34" charset="0"/>
              </a:defRPr>
            </a:lvl3pPr>
            <a:lvl4pPr marL="1371600" indent="0" algn="l" rtl="0" fontAlgn="base">
              <a:spcBef>
                <a:spcPct val="20000"/>
              </a:spcBef>
              <a:spcAft>
                <a:spcPct val="0"/>
              </a:spcAft>
              <a:buNone/>
              <a:defRPr sz="2800">
                <a:solidFill>
                  <a:srgbClr val="310070"/>
                </a:solidFill>
                <a:latin typeface="Calibri" pitchFamily="34" charset="0"/>
              </a:defRPr>
            </a:lvl4pPr>
            <a:lvl5pPr marL="1828800" indent="0" algn="l" rtl="0" fontAlgn="base">
              <a:spcBef>
                <a:spcPct val="20000"/>
              </a:spcBef>
              <a:spcAft>
                <a:spcPct val="0"/>
              </a:spcAft>
              <a:buNone/>
              <a:defRPr sz="2800">
                <a:solidFill>
                  <a:srgbClr val="310070"/>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57200" indent="-457200">
              <a:buFont typeface="Arial" panose="020B0604020202020204" pitchFamily="34" charset="0"/>
              <a:buChar char="•"/>
            </a:pPr>
            <a:r>
              <a:rPr lang="en-GB" kern="0" dirty="0"/>
              <a:t>Controls the hardware of the computer</a:t>
            </a:r>
          </a:p>
          <a:p>
            <a:pPr marL="457200" indent="-457200">
              <a:buFont typeface="Arial" panose="020B0604020202020204" pitchFamily="34" charset="0"/>
              <a:buChar char="•"/>
            </a:pPr>
            <a:r>
              <a:rPr lang="en-GB" kern="0" dirty="0"/>
              <a:t>Gives a platform to run other software</a:t>
            </a:r>
          </a:p>
          <a:p>
            <a:pPr marL="457200" indent="-457200">
              <a:buFont typeface="Arial" panose="020B0604020202020204" pitchFamily="34" charset="0"/>
              <a:buChar char="•"/>
            </a:pPr>
            <a:r>
              <a:rPr lang="en-GB" kern="0" dirty="0"/>
              <a:t>Acts as an interface between the hardware and user</a:t>
            </a:r>
          </a:p>
          <a:p>
            <a:pPr marL="457200" indent="-457200">
              <a:buFont typeface="Arial" panose="020B0604020202020204" pitchFamily="34" charset="0"/>
              <a:buChar char="•"/>
            </a:pPr>
            <a:r>
              <a:rPr lang="en-GB" kern="0" dirty="0"/>
              <a:t>Provides housekeeping software</a:t>
            </a:r>
          </a:p>
        </p:txBody>
      </p:sp>
    </p:spTree>
    <p:extLst>
      <p:ext uri="{BB962C8B-B14F-4D97-AF65-F5344CB8AC3E}">
        <p14:creationId xmlns:p14="http://schemas.microsoft.com/office/powerpoint/2010/main" val="515616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30FA-1F33-417D-91D8-3E77834C1ECA}"/>
              </a:ext>
            </a:extLst>
          </p:cNvPr>
          <p:cNvSpPr>
            <a:spLocks noGrp="1"/>
          </p:cNvSpPr>
          <p:nvPr>
            <p:ph type="title"/>
          </p:nvPr>
        </p:nvSpPr>
        <p:spPr/>
        <p:txBody>
          <a:bodyPr/>
          <a:lstStyle/>
          <a:p>
            <a:r>
              <a:rPr lang="en-GB" dirty="0"/>
              <a:t>Open vs Closed Source Software</a:t>
            </a:r>
          </a:p>
        </p:txBody>
      </p:sp>
      <p:graphicFrame>
        <p:nvGraphicFramePr>
          <p:cNvPr id="9" name="Content Placeholder 8">
            <a:extLst>
              <a:ext uri="{FF2B5EF4-FFF2-40B4-BE49-F238E27FC236}">
                <a16:creationId xmlns:a16="http://schemas.microsoft.com/office/drawing/2014/main" id="{AACCEF9B-9865-4028-8FF2-380F7A7D60DF}"/>
              </a:ext>
            </a:extLst>
          </p:cNvPr>
          <p:cNvGraphicFramePr>
            <a:graphicFrameLocks noGrp="1"/>
          </p:cNvGraphicFramePr>
          <p:nvPr>
            <p:ph idx="1"/>
            <p:extLst>
              <p:ext uri="{D42A27DB-BD31-4B8C-83A1-F6EECF244321}">
                <p14:modId xmlns:p14="http://schemas.microsoft.com/office/powerpoint/2010/main" val="2287039748"/>
              </p:ext>
            </p:extLst>
          </p:nvPr>
        </p:nvGraphicFramePr>
        <p:xfrm>
          <a:off x="107504" y="1039460"/>
          <a:ext cx="9036496" cy="4617044"/>
        </p:xfrm>
        <a:graphic>
          <a:graphicData uri="http://schemas.openxmlformats.org/drawingml/2006/table">
            <a:tbl>
              <a:tblPr/>
              <a:tblGrid>
                <a:gridCol w="4518248">
                  <a:extLst>
                    <a:ext uri="{9D8B030D-6E8A-4147-A177-3AD203B41FA5}">
                      <a16:colId xmlns:a16="http://schemas.microsoft.com/office/drawing/2014/main" val="4152660077"/>
                    </a:ext>
                  </a:extLst>
                </a:gridCol>
                <a:gridCol w="4518248">
                  <a:extLst>
                    <a:ext uri="{9D8B030D-6E8A-4147-A177-3AD203B41FA5}">
                      <a16:colId xmlns:a16="http://schemas.microsoft.com/office/drawing/2014/main" val="1586427299"/>
                    </a:ext>
                  </a:extLst>
                </a:gridCol>
              </a:tblGrid>
              <a:tr h="215300">
                <a:tc>
                  <a:txBody>
                    <a:bodyPr/>
                    <a:lstStyle/>
                    <a:p>
                      <a:pPr algn="ctr"/>
                      <a:r>
                        <a:rPr lang="en-GB" sz="2400" b="1" dirty="0">
                          <a:solidFill>
                            <a:schemeClr val="bg1"/>
                          </a:solidFill>
                          <a:effectLst/>
                          <a:latin typeface="Calibri" panose="020F0502020204030204" pitchFamily="34" charset="0"/>
                        </a:rPr>
                        <a:t>Open</a:t>
                      </a:r>
                    </a:p>
                  </a:txBody>
                  <a:tcPr marL="32066" marR="32066" marT="21988" marB="21988"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33006D"/>
                    </a:solidFill>
                  </a:tcPr>
                </a:tc>
                <a:tc>
                  <a:txBody>
                    <a:bodyPr/>
                    <a:lstStyle/>
                    <a:p>
                      <a:pPr algn="ctr"/>
                      <a:r>
                        <a:rPr lang="en-GB" sz="2400" b="1" dirty="0">
                          <a:solidFill>
                            <a:schemeClr val="bg1"/>
                          </a:solidFill>
                          <a:effectLst/>
                          <a:latin typeface="Calibri" panose="020F0502020204030204" pitchFamily="34" charset="0"/>
                        </a:rPr>
                        <a:t>Closed</a:t>
                      </a:r>
                    </a:p>
                  </a:txBody>
                  <a:tcPr marL="32066" marR="32066" marT="21988" marB="21988"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33006D"/>
                    </a:solidFill>
                  </a:tcPr>
                </a:tc>
                <a:extLst>
                  <a:ext uri="{0D108BD9-81ED-4DB2-BD59-A6C34878D82A}">
                    <a16:rowId xmlns:a16="http://schemas.microsoft.com/office/drawing/2014/main" val="3267441911"/>
                  </a:ext>
                </a:extLst>
              </a:tr>
              <a:tr h="355475">
                <a:tc>
                  <a:txBody>
                    <a:bodyPr/>
                    <a:lstStyle/>
                    <a:p>
                      <a:pPr algn="l"/>
                      <a:r>
                        <a:rPr lang="en-GB" sz="2400" dirty="0">
                          <a:solidFill>
                            <a:srgbClr val="33006D"/>
                          </a:solidFill>
                          <a:effectLst/>
                          <a:latin typeface="Calibri" panose="020F0502020204030204" pitchFamily="34" charset="0"/>
                        </a:rPr>
                        <a:t>The source code is publicly available</a:t>
                      </a:r>
                    </a:p>
                  </a:txBody>
                  <a:tcPr marL="32066" marR="32066" marT="45809" marB="4580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tc>
                  <a:txBody>
                    <a:bodyPr/>
                    <a:lstStyle/>
                    <a:p>
                      <a:pPr algn="l"/>
                      <a:r>
                        <a:rPr lang="en-GB" sz="2400">
                          <a:solidFill>
                            <a:srgbClr val="33006D"/>
                          </a:solidFill>
                          <a:effectLst/>
                          <a:latin typeface="Calibri" panose="020F0502020204030204" pitchFamily="34" charset="0"/>
                        </a:rPr>
                        <a:t>Source code is a trade secret</a:t>
                      </a:r>
                    </a:p>
                  </a:txBody>
                  <a:tcPr marL="32066" marR="32066" marT="45809" marB="4580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extLst>
                  <a:ext uri="{0D108BD9-81ED-4DB2-BD59-A6C34878D82A}">
                    <a16:rowId xmlns:a16="http://schemas.microsoft.com/office/drawing/2014/main" val="183470240"/>
                  </a:ext>
                </a:extLst>
              </a:tr>
              <a:tr h="223546">
                <a:tc>
                  <a:txBody>
                    <a:bodyPr/>
                    <a:lstStyle/>
                    <a:p>
                      <a:pPr algn="l"/>
                      <a:r>
                        <a:rPr lang="en-GB" sz="2400" dirty="0">
                          <a:solidFill>
                            <a:srgbClr val="33006D"/>
                          </a:solidFill>
                          <a:effectLst/>
                          <a:latin typeface="Calibri" panose="020F0502020204030204" pitchFamily="34" charset="0"/>
                        </a:rPr>
                        <a:t>Application is generally free</a:t>
                      </a:r>
                    </a:p>
                  </a:txBody>
                  <a:tcPr marL="32066" marR="32066" marT="45809" marB="4580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tc>
                  <a:txBody>
                    <a:bodyPr/>
                    <a:lstStyle/>
                    <a:p>
                      <a:pPr algn="l"/>
                      <a:r>
                        <a:rPr lang="en-GB" sz="2400">
                          <a:solidFill>
                            <a:srgbClr val="33006D"/>
                          </a:solidFill>
                          <a:effectLst/>
                          <a:latin typeface="Calibri" panose="020F0502020204030204" pitchFamily="34" charset="0"/>
                        </a:rPr>
                        <a:t>Application is not free</a:t>
                      </a:r>
                    </a:p>
                  </a:txBody>
                  <a:tcPr marL="32066" marR="32066" marT="45809" marB="4580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extLst>
                  <a:ext uri="{0D108BD9-81ED-4DB2-BD59-A6C34878D82A}">
                    <a16:rowId xmlns:a16="http://schemas.microsoft.com/office/drawing/2014/main" val="2877228867"/>
                  </a:ext>
                </a:extLst>
              </a:tr>
              <a:tr h="355475">
                <a:tc>
                  <a:txBody>
                    <a:bodyPr/>
                    <a:lstStyle/>
                    <a:p>
                      <a:pPr algn="l"/>
                      <a:r>
                        <a:rPr lang="en-GB" sz="2400" dirty="0">
                          <a:solidFill>
                            <a:srgbClr val="33006D"/>
                          </a:solidFill>
                          <a:effectLst/>
                          <a:latin typeface="Calibri" panose="020F0502020204030204" pitchFamily="34" charset="0"/>
                        </a:rPr>
                        <a:t>Licence allows code to be copied and modified</a:t>
                      </a:r>
                    </a:p>
                  </a:txBody>
                  <a:tcPr marL="32066" marR="32066" marT="45809" marB="4580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tc>
                  <a:txBody>
                    <a:bodyPr/>
                    <a:lstStyle/>
                    <a:p>
                      <a:pPr algn="l"/>
                      <a:r>
                        <a:rPr lang="en-GB" sz="2400" dirty="0">
                          <a:solidFill>
                            <a:srgbClr val="33006D"/>
                          </a:solidFill>
                          <a:effectLst/>
                          <a:latin typeface="Calibri" panose="020F0502020204030204" pitchFamily="34" charset="0"/>
                        </a:rPr>
                        <a:t>Licence restricts copying and modifying</a:t>
                      </a:r>
                    </a:p>
                  </a:txBody>
                  <a:tcPr marL="32066" marR="32066" marT="45809" marB="4580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extLst>
                  <a:ext uri="{0D108BD9-81ED-4DB2-BD59-A6C34878D82A}">
                    <a16:rowId xmlns:a16="http://schemas.microsoft.com/office/drawing/2014/main" val="224995328"/>
                  </a:ext>
                </a:extLst>
              </a:tr>
              <a:tr h="355475">
                <a:tc>
                  <a:txBody>
                    <a:bodyPr/>
                    <a:lstStyle/>
                    <a:p>
                      <a:pPr algn="l"/>
                      <a:r>
                        <a:rPr lang="en-GB" sz="2400" dirty="0">
                          <a:solidFill>
                            <a:srgbClr val="33006D"/>
                          </a:solidFill>
                          <a:effectLst/>
                          <a:latin typeface="Calibri" panose="020F0502020204030204" pitchFamily="34" charset="0"/>
                        </a:rPr>
                        <a:t>Less polished interface</a:t>
                      </a:r>
                    </a:p>
                  </a:txBody>
                  <a:tcPr marL="32066" marR="32066" marT="45809" marB="4580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tc>
                  <a:txBody>
                    <a:bodyPr/>
                    <a:lstStyle/>
                    <a:p>
                      <a:pPr algn="l"/>
                      <a:r>
                        <a:rPr lang="en-GB" sz="2400" dirty="0">
                          <a:solidFill>
                            <a:srgbClr val="33006D"/>
                          </a:solidFill>
                          <a:effectLst/>
                          <a:latin typeface="Calibri" panose="020F0502020204030204" pitchFamily="34" charset="0"/>
                        </a:rPr>
                        <a:t>Quite polished to attract customers</a:t>
                      </a:r>
                    </a:p>
                  </a:txBody>
                  <a:tcPr marL="32066" marR="32066" marT="45809" marB="4580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extLst>
                  <a:ext uri="{0D108BD9-81ED-4DB2-BD59-A6C34878D82A}">
                    <a16:rowId xmlns:a16="http://schemas.microsoft.com/office/drawing/2014/main" val="3772587755"/>
                  </a:ext>
                </a:extLst>
              </a:tr>
              <a:tr h="355475">
                <a:tc>
                  <a:txBody>
                    <a:bodyPr/>
                    <a:lstStyle/>
                    <a:p>
                      <a:pPr algn="l"/>
                      <a:r>
                        <a:rPr lang="en-GB" sz="2400" dirty="0">
                          <a:solidFill>
                            <a:srgbClr val="33006D"/>
                          </a:solidFill>
                          <a:effectLst/>
                          <a:latin typeface="Calibri" panose="020F0502020204030204" pitchFamily="34" charset="0"/>
                        </a:rPr>
                        <a:t>Written by expert volunteers</a:t>
                      </a:r>
                    </a:p>
                  </a:txBody>
                  <a:tcPr marL="32066" marR="32066" marT="45809" marB="4580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tc>
                  <a:txBody>
                    <a:bodyPr/>
                    <a:lstStyle/>
                    <a:p>
                      <a:pPr algn="l"/>
                      <a:r>
                        <a:rPr lang="en-GB" sz="2400" dirty="0">
                          <a:solidFill>
                            <a:srgbClr val="33006D"/>
                          </a:solidFill>
                          <a:effectLst/>
                          <a:latin typeface="Calibri" panose="020F0502020204030204" pitchFamily="34" charset="0"/>
                        </a:rPr>
                        <a:t>Written by paid software programmers</a:t>
                      </a:r>
                    </a:p>
                  </a:txBody>
                  <a:tcPr marL="32066" marR="32066" marT="45809" marB="4580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extLst>
                  <a:ext uri="{0D108BD9-81ED-4DB2-BD59-A6C34878D82A}">
                    <a16:rowId xmlns:a16="http://schemas.microsoft.com/office/drawing/2014/main" val="2545992696"/>
                  </a:ext>
                </a:extLst>
              </a:tr>
              <a:tr h="487403">
                <a:tc>
                  <a:txBody>
                    <a:bodyPr/>
                    <a:lstStyle/>
                    <a:p>
                      <a:pPr algn="l"/>
                      <a:r>
                        <a:rPr lang="en-GB" sz="2400" dirty="0">
                          <a:solidFill>
                            <a:srgbClr val="33006D"/>
                          </a:solidFill>
                          <a:effectLst/>
                          <a:latin typeface="Calibri" panose="020F0502020204030204" pitchFamily="34" charset="0"/>
                        </a:rPr>
                        <a:t>Documentation and technical support limited</a:t>
                      </a:r>
                    </a:p>
                  </a:txBody>
                  <a:tcPr marL="32066" marR="32066" marT="45809" marB="4580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tc>
                  <a:txBody>
                    <a:bodyPr/>
                    <a:lstStyle/>
                    <a:p>
                      <a:pPr algn="l"/>
                      <a:r>
                        <a:rPr lang="en-GB" sz="2400" dirty="0">
                          <a:solidFill>
                            <a:srgbClr val="33006D"/>
                          </a:solidFill>
                          <a:effectLst/>
                          <a:latin typeface="Calibri" panose="020F0502020204030204" pitchFamily="34" charset="0"/>
                        </a:rPr>
                        <a:t>Documentation usually good and support is formally available</a:t>
                      </a:r>
                    </a:p>
                  </a:txBody>
                  <a:tcPr marL="32066" marR="32066" marT="45809" marB="4580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extLst>
                  <a:ext uri="{0D108BD9-81ED-4DB2-BD59-A6C34878D82A}">
                    <a16:rowId xmlns:a16="http://schemas.microsoft.com/office/drawing/2014/main" val="1468116383"/>
                  </a:ext>
                </a:extLst>
              </a:tr>
            </a:tbl>
          </a:graphicData>
        </a:graphic>
      </p:graphicFrame>
    </p:spTree>
    <p:extLst>
      <p:ext uri="{BB962C8B-B14F-4D97-AF65-F5344CB8AC3E}">
        <p14:creationId xmlns:p14="http://schemas.microsoft.com/office/powerpoint/2010/main" val="3073642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30FA-1F33-417D-91D8-3E77834C1ECA}"/>
              </a:ext>
            </a:extLst>
          </p:cNvPr>
          <p:cNvSpPr>
            <a:spLocks noGrp="1"/>
          </p:cNvSpPr>
          <p:nvPr>
            <p:ph type="title"/>
          </p:nvPr>
        </p:nvSpPr>
        <p:spPr/>
        <p:txBody>
          <a:bodyPr/>
          <a:lstStyle/>
          <a:p>
            <a:r>
              <a:rPr lang="en-GB" dirty="0"/>
              <a:t>Open vs Closed Source Software</a:t>
            </a:r>
          </a:p>
        </p:txBody>
      </p:sp>
      <p:graphicFrame>
        <p:nvGraphicFramePr>
          <p:cNvPr id="9" name="Content Placeholder 8">
            <a:extLst>
              <a:ext uri="{FF2B5EF4-FFF2-40B4-BE49-F238E27FC236}">
                <a16:creationId xmlns:a16="http://schemas.microsoft.com/office/drawing/2014/main" id="{AACCEF9B-9865-4028-8FF2-380F7A7D60DF}"/>
              </a:ext>
            </a:extLst>
          </p:cNvPr>
          <p:cNvGraphicFramePr>
            <a:graphicFrameLocks noGrp="1"/>
          </p:cNvGraphicFramePr>
          <p:nvPr>
            <p:ph idx="1"/>
            <p:extLst>
              <p:ext uri="{D42A27DB-BD31-4B8C-83A1-F6EECF244321}">
                <p14:modId xmlns:p14="http://schemas.microsoft.com/office/powerpoint/2010/main" val="4156819819"/>
              </p:ext>
            </p:extLst>
          </p:nvPr>
        </p:nvGraphicFramePr>
        <p:xfrm>
          <a:off x="107504" y="980728"/>
          <a:ext cx="9036496" cy="5896848"/>
        </p:xfrm>
        <a:graphic>
          <a:graphicData uri="http://schemas.openxmlformats.org/drawingml/2006/table">
            <a:tbl>
              <a:tblPr/>
              <a:tblGrid>
                <a:gridCol w="4608512">
                  <a:extLst>
                    <a:ext uri="{9D8B030D-6E8A-4147-A177-3AD203B41FA5}">
                      <a16:colId xmlns:a16="http://schemas.microsoft.com/office/drawing/2014/main" val="4152660077"/>
                    </a:ext>
                  </a:extLst>
                </a:gridCol>
                <a:gridCol w="4427984">
                  <a:extLst>
                    <a:ext uri="{9D8B030D-6E8A-4147-A177-3AD203B41FA5}">
                      <a16:colId xmlns:a16="http://schemas.microsoft.com/office/drawing/2014/main" val="1586427299"/>
                    </a:ext>
                  </a:extLst>
                </a:gridCol>
              </a:tblGrid>
              <a:tr h="215300">
                <a:tc>
                  <a:txBody>
                    <a:bodyPr/>
                    <a:lstStyle/>
                    <a:p>
                      <a:pPr algn="ctr"/>
                      <a:r>
                        <a:rPr lang="en-GB" sz="2400" b="1" dirty="0">
                          <a:solidFill>
                            <a:schemeClr val="bg1"/>
                          </a:solidFill>
                          <a:effectLst/>
                          <a:latin typeface="Calibri" panose="020F0502020204030204" pitchFamily="34" charset="0"/>
                        </a:rPr>
                        <a:t>Open</a:t>
                      </a:r>
                    </a:p>
                  </a:txBody>
                  <a:tcPr marL="32066" marR="32066" marT="21988" marB="21988"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33006D"/>
                    </a:solidFill>
                  </a:tcPr>
                </a:tc>
                <a:tc>
                  <a:txBody>
                    <a:bodyPr/>
                    <a:lstStyle/>
                    <a:p>
                      <a:pPr algn="ctr"/>
                      <a:r>
                        <a:rPr lang="en-GB" sz="2400" b="1" dirty="0">
                          <a:solidFill>
                            <a:schemeClr val="bg1"/>
                          </a:solidFill>
                          <a:effectLst/>
                          <a:latin typeface="Calibri" panose="020F0502020204030204" pitchFamily="34" charset="0"/>
                        </a:rPr>
                        <a:t>Closed</a:t>
                      </a:r>
                    </a:p>
                  </a:txBody>
                  <a:tcPr marL="32066" marR="32066" marT="21988" marB="21988"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33006D"/>
                    </a:solidFill>
                  </a:tcPr>
                </a:tc>
                <a:extLst>
                  <a:ext uri="{0D108BD9-81ED-4DB2-BD59-A6C34878D82A}">
                    <a16:rowId xmlns:a16="http://schemas.microsoft.com/office/drawing/2014/main" val="3267441911"/>
                  </a:ext>
                </a:extLst>
              </a:tr>
              <a:tr h="751261">
                <a:tc>
                  <a:txBody>
                    <a:bodyPr/>
                    <a:lstStyle/>
                    <a:p>
                      <a:pPr algn="l"/>
                      <a:r>
                        <a:rPr lang="en-GB" sz="2400" dirty="0">
                          <a:solidFill>
                            <a:srgbClr val="33006D"/>
                          </a:solidFill>
                          <a:effectLst/>
                          <a:latin typeface="Calibri" panose="020F0502020204030204" pitchFamily="34" charset="0"/>
                        </a:rPr>
                        <a:t>Arguably less secure as the source code can be deliberately examined for weaknesses.</a:t>
                      </a:r>
                    </a:p>
                  </a:txBody>
                  <a:tcPr marL="32066" marR="32066" marT="45809" marB="4580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tc>
                  <a:txBody>
                    <a:bodyPr/>
                    <a:lstStyle/>
                    <a:p>
                      <a:pPr algn="l"/>
                      <a:r>
                        <a:rPr lang="en-GB" sz="2400" dirty="0">
                          <a:solidFill>
                            <a:srgbClr val="33006D"/>
                          </a:solidFill>
                          <a:effectLst/>
                          <a:latin typeface="Calibri" panose="020F0502020204030204" pitchFamily="34" charset="0"/>
                        </a:rPr>
                        <a:t>Arguably more secure as the source code is not available so weaknesses are not so apparent</a:t>
                      </a:r>
                    </a:p>
                  </a:txBody>
                  <a:tcPr marL="32066" marR="32066" marT="45809" marB="4580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extLst>
                  <a:ext uri="{0D108BD9-81ED-4DB2-BD59-A6C34878D82A}">
                    <a16:rowId xmlns:a16="http://schemas.microsoft.com/office/drawing/2014/main" val="727324262"/>
                  </a:ext>
                </a:extLst>
              </a:tr>
              <a:tr h="1410904">
                <a:tc>
                  <a:txBody>
                    <a:bodyPr/>
                    <a:lstStyle/>
                    <a:p>
                      <a:pPr algn="l"/>
                      <a:r>
                        <a:rPr lang="en-GB" sz="2400" dirty="0">
                          <a:solidFill>
                            <a:srgbClr val="33006D"/>
                          </a:solidFill>
                          <a:effectLst/>
                          <a:latin typeface="Calibri" panose="020F0502020204030204" pitchFamily="34" charset="0"/>
                        </a:rPr>
                        <a:t>Counter argument - popular open source applications have 100s of volunteers looking for security flaws in the code and are quickly patched, but many people will still be using unpatched original binaries and not installing the latest version.</a:t>
                      </a:r>
                    </a:p>
                  </a:txBody>
                  <a:tcPr marL="32066" marR="32066" marT="45809" marB="4580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tc>
                  <a:txBody>
                    <a:bodyPr/>
                    <a:lstStyle/>
                    <a:p>
                      <a:pPr algn="l"/>
                      <a:r>
                        <a:rPr lang="en-GB" sz="2400" dirty="0">
                          <a:solidFill>
                            <a:srgbClr val="33006D"/>
                          </a:solidFill>
                          <a:effectLst/>
                          <a:latin typeface="Calibri" panose="020F0502020204030204" pitchFamily="34" charset="0"/>
                        </a:rPr>
                        <a:t>Many applications automatically look for software updates back to the vendor's servers. So fixes are propagated rapidly to customers without any technical knowledge required.</a:t>
                      </a:r>
                    </a:p>
                  </a:txBody>
                  <a:tcPr marL="32066" marR="32066" marT="45809" marB="4580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extLst>
                  <a:ext uri="{0D108BD9-81ED-4DB2-BD59-A6C34878D82A}">
                    <a16:rowId xmlns:a16="http://schemas.microsoft.com/office/drawing/2014/main" val="3331287871"/>
                  </a:ext>
                </a:extLst>
              </a:tr>
              <a:tr h="487403">
                <a:tc>
                  <a:txBody>
                    <a:bodyPr/>
                    <a:lstStyle/>
                    <a:p>
                      <a:pPr algn="l"/>
                      <a:r>
                        <a:rPr lang="en-GB" sz="2400">
                          <a:solidFill>
                            <a:srgbClr val="33006D"/>
                          </a:solidFill>
                          <a:effectLst/>
                          <a:latin typeface="Calibri" panose="020F0502020204030204" pitchFamily="34" charset="0"/>
                        </a:rPr>
                        <a:t>No enforced deadlines as the code is written by volunteers</a:t>
                      </a:r>
                    </a:p>
                  </a:txBody>
                  <a:tcPr marL="32066" marR="32066" marT="45809" marB="4580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tc>
                  <a:txBody>
                    <a:bodyPr/>
                    <a:lstStyle/>
                    <a:p>
                      <a:pPr algn="l"/>
                      <a:r>
                        <a:rPr lang="en-GB" sz="2400" dirty="0">
                          <a:solidFill>
                            <a:srgbClr val="33006D"/>
                          </a:solidFill>
                          <a:effectLst/>
                          <a:latin typeface="Calibri" panose="020F0502020204030204" pitchFamily="34" charset="0"/>
                        </a:rPr>
                        <a:t>The company will have strict deadlines to make new releases</a:t>
                      </a:r>
                    </a:p>
                  </a:txBody>
                  <a:tcPr marL="32066" marR="32066" marT="45809" marB="4580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extLst>
                  <a:ext uri="{0D108BD9-81ED-4DB2-BD59-A6C34878D82A}">
                    <a16:rowId xmlns:a16="http://schemas.microsoft.com/office/drawing/2014/main" val="2018778665"/>
                  </a:ext>
                </a:extLst>
              </a:tr>
              <a:tr h="487403">
                <a:tc>
                  <a:txBody>
                    <a:bodyPr/>
                    <a:lstStyle/>
                    <a:p>
                      <a:pPr algn="l"/>
                      <a:r>
                        <a:rPr lang="en-GB" sz="2400">
                          <a:solidFill>
                            <a:srgbClr val="33006D"/>
                          </a:solidFill>
                          <a:effectLst/>
                          <a:latin typeface="Calibri" panose="020F0502020204030204" pitchFamily="34" charset="0"/>
                        </a:rPr>
                        <a:t>Lower costs of development as the programmers work for free</a:t>
                      </a:r>
                    </a:p>
                  </a:txBody>
                  <a:tcPr marL="32066" marR="32066" marT="45809" marB="4580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tc>
                  <a:txBody>
                    <a:bodyPr/>
                    <a:lstStyle/>
                    <a:p>
                      <a:pPr algn="l"/>
                      <a:r>
                        <a:rPr lang="en-GB" sz="2400" dirty="0">
                          <a:solidFill>
                            <a:srgbClr val="33006D"/>
                          </a:solidFill>
                          <a:effectLst/>
                          <a:latin typeface="Calibri" panose="020F0502020204030204" pitchFamily="34" charset="0"/>
                        </a:rPr>
                        <a:t>Higher development costs as programmers are paid</a:t>
                      </a:r>
                    </a:p>
                  </a:txBody>
                  <a:tcPr marL="32066" marR="32066" marT="45809" marB="45809" anchor="ctr">
                    <a:lnL w="12700" cap="flat" cmpd="sng" algn="ctr">
                      <a:solidFill>
                        <a:srgbClr val="33006D"/>
                      </a:solidFill>
                      <a:prstDash val="solid"/>
                      <a:round/>
                      <a:headEnd type="none" w="med" len="med"/>
                      <a:tailEnd type="none" w="med" len="med"/>
                    </a:lnL>
                    <a:lnR w="12700" cap="flat" cmpd="sng" algn="ctr">
                      <a:solidFill>
                        <a:srgbClr val="33006D"/>
                      </a:solidFill>
                      <a:prstDash val="solid"/>
                      <a:round/>
                      <a:headEnd type="none" w="med" len="med"/>
                      <a:tailEnd type="none" w="med" len="med"/>
                    </a:lnR>
                    <a:lnT w="12700" cap="flat" cmpd="sng" algn="ctr">
                      <a:solidFill>
                        <a:srgbClr val="33006D"/>
                      </a:solidFill>
                      <a:prstDash val="solid"/>
                      <a:round/>
                      <a:headEnd type="none" w="med" len="med"/>
                      <a:tailEnd type="none" w="med" len="med"/>
                    </a:lnT>
                    <a:lnB w="12700" cap="flat" cmpd="sng" algn="ctr">
                      <a:solidFill>
                        <a:srgbClr val="33006D"/>
                      </a:solidFill>
                      <a:prstDash val="solid"/>
                      <a:round/>
                      <a:headEnd type="none" w="med" len="med"/>
                      <a:tailEnd type="none" w="med" len="med"/>
                    </a:lnB>
                    <a:solidFill>
                      <a:srgbClr val="FFFFFF"/>
                    </a:solidFill>
                  </a:tcPr>
                </a:tc>
                <a:extLst>
                  <a:ext uri="{0D108BD9-81ED-4DB2-BD59-A6C34878D82A}">
                    <a16:rowId xmlns:a16="http://schemas.microsoft.com/office/drawing/2014/main" val="3617974941"/>
                  </a:ext>
                </a:extLst>
              </a:tr>
            </a:tbl>
          </a:graphicData>
        </a:graphic>
      </p:graphicFrame>
    </p:spTree>
    <p:extLst>
      <p:ext uri="{BB962C8B-B14F-4D97-AF65-F5344CB8AC3E}">
        <p14:creationId xmlns:p14="http://schemas.microsoft.com/office/powerpoint/2010/main" val="3212205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AEBE-E0FA-4DBA-90D5-18279BC8E531}"/>
              </a:ext>
            </a:extLst>
          </p:cNvPr>
          <p:cNvSpPr>
            <a:spLocks noGrp="1"/>
          </p:cNvSpPr>
          <p:nvPr>
            <p:ph type="title"/>
          </p:nvPr>
        </p:nvSpPr>
        <p:spPr/>
        <p:txBody>
          <a:bodyPr/>
          <a:lstStyle/>
          <a:p>
            <a:r>
              <a:rPr lang="en-GB" dirty="0"/>
              <a:t>Open Source in Business</a:t>
            </a:r>
          </a:p>
        </p:txBody>
      </p:sp>
      <p:sp>
        <p:nvSpPr>
          <p:cNvPr id="3" name="Content Placeholder 2">
            <a:extLst>
              <a:ext uri="{FF2B5EF4-FFF2-40B4-BE49-F238E27FC236}">
                <a16:creationId xmlns:a16="http://schemas.microsoft.com/office/drawing/2014/main" id="{89B4594D-6558-4311-86F1-2C8F8846E6CF}"/>
              </a:ext>
            </a:extLst>
          </p:cNvPr>
          <p:cNvSpPr>
            <a:spLocks noGrp="1"/>
          </p:cNvSpPr>
          <p:nvPr>
            <p:ph idx="1"/>
          </p:nvPr>
        </p:nvSpPr>
        <p:spPr/>
        <p:txBody>
          <a:bodyPr/>
          <a:lstStyle/>
          <a:p>
            <a:r>
              <a:rPr lang="en-GB" dirty="0"/>
              <a:t>Although open source software is very popular with private citizens, open source applications are also widely used in commercial organisations.</a:t>
            </a:r>
          </a:p>
          <a:p>
            <a:r>
              <a:rPr lang="en-GB" dirty="0"/>
              <a:t>Businesses do this when it makes commercial sense to do so. </a:t>
            </a:r>
          </a:p>
          <a:p>
            <a:r>
              <a:rPr lang="en-GB" dirty="0"/>
              <a:t>This usually means the open source applications they choose to use are mature, stable and well supported.</a:t>
            </a:r>
          </a:p>
          <a:p>
            <a:endParaRPr lang="en-GB" dirty="0"/>
          </a:p>
        </p:txBody>
      </p:sp>
    </p:spTree>
    <p:extLst>
      <p:ext uri="{BB962C8B-B14F-4D97-AF65-F5344CB8AC3E}">
        <p14:creationId xmlns:p14="http://schemas.microsoft.com/office/powerpoint/2010/main" val="843283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AEBE-E0FA-4DBA-90D5-18279BC8E531}"/>
              </a:ext>
            </a:extLst>
          </p:cNvPr>
          <p:cNvSpPr>
            <a:spLocks noGrp="1"/>
          </p:cNvSpPr>
          <p:nvPr>
            <p:ph type="title"/>
          </p:nvPr>
        </p:nvSpPr>
        <p:spPr/>
        <p:txBody>
          <a:bodyPr/>
          <a:lstStyle/>
          <a:p>
            <a:r>
              <a:rPr lang="en-GB" dirty="0"/>
              <a:t>Open Source in Business</a:t>
            </a:r>
          </a:p>
        </p:txBody>
      </p:sp>
      <p:sp>
        <p:nvSpPr>
          <p:cNvPr id="3" name="Content Placeholder 2">
            <a:extLst>
              <a:ext uri="{FF2B5EF4-FFF2-40B4-BE49-F238E27FC236}">
                <a16:creationId xmlns:a16="http://schemas.microsoft.com/office/drawing/2014/main" id="{89B4594D-6558-4311-86F1-2C8F8846E6CF}"/>
              </a:ext>
            </a:extLst>
          </p:cNvPr>
          <p:cNvSpPr>
            <a:spLocks noGrp="1"/>
          </p:cNvSpPr>
          <p:nvPr>
            <p:ph idx="1"/>
          </p:nvPr>
        </p:nvSpPr>
        <p:spPr/>
        <p:txBody>
          <a:bodyPr/>
          <a:lstStyle/>
          <a:p>
            <a:r>
              <a:rPr lang="en-GB" dirty="0"/>
              <a:t>For example web sites are hosted on fully commercial servers (i.e. they are not free) but at the same time, the software applications running on the server may be open source. A typical web server could be running:-</a:t>
            </a:r>
          </a:p>
          <a:p>
            <a:pPr marL="457200" indent="-457200">
              <a:buFont typeface="Arial" panose="020B0604020202020204" pitchFamily="34" charset="0"/>
              <a:buChar char="•"/>
            </a:pPr>
            <a:r>
              <a:rPr lang="en-GB" dirty="0"/>
              <a:t>Apache (open source web server application)</a:t>
            </a:r>
          </a:p>
          <a:p>
            <a:pPr marL="457200" indent="-457200">
              <a:buFont typeface="Arial" panose="020B0604020202020204" pitchFamily="34" charset="0"/>
              <a:buChar char="•"/>
            </a:pPr>
            <a:r>
              <a:rPr lang="en-GB" dirty="0"/>
              <a:t>MySQL (database application)</a:t>
            </a:r>
          </a:p>
          <a:p>
            <a:pPr marL="457200" indent="-457200">
              <a:buFont typeface="Arial" panose="020B0604020202020204" pitchFamily="34" charset="0"/>
              <a:buChar char="•"/>
            </a:pPr>
            <a:r>
              <a:rPr lang="en-GB" dirty="0"/>
              <a:t>PHP (web programming language)</a:t>
            </a:r>
          </a:p>
          <a:p>
            <a:pPr marL="457200" indent="-457200">
              <a:buFont typeface="Arial" panose="020B0604020202020204" pitchFamily="34" charset="0"/>
              <a:buChar char="•"/>
            </a:pPr>
            <a:r>
              <a:rPr lang="en-GB" dirty="0"/>
              <a:t>Linux (open source operating system)</a:t>
            </a:r>
          </a:p>
          <a:p>
            <a:r>
              <a:rPr lang="en-GB" dirty="0"/>
              <a:t>Non-technical businesses in general do not want the burden of maintaining and updating open source software and so they will pay for technical support from a company that will maintain it for them.</a:t>
            </a:r>
          </a:p>
          <a:p>
            <a:endParaRPr lang="en-GB" dirty="0"/>
          </a:p>
        </p:txBody>
      </p:sp>
    </p:spTree>
    <p:extLst>
      <p:ext uri="{BB962C8B-B14F-4D97-AF65-F5344CB8AC3E}">
        <p14:creationId xmlns:p14="http://schemas.microsoft.com/office/powerpoint/2010/main" val="4109956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B326-2BA9-4945-B860-6635A904563C}"/>
              </a:ext>
            </a:extLst>
          </p:cNvPr>
          <p:cNvSpPr>
            <a:spLocks noGrp="1"/>
          </p:cNvSpPr>
          <p:nvPr>
            <p:ph type="title"/>
          </p:nvPr>
        </p:nvSpPr>
        <p:spPr/>
        <p:txBody>
          <a:bodyPr/>
          <a:lstStyle/>
          <a:p>
            <a:r>
              <a:rPr lang="en-GB" dirty="0"/>
              <a:t>Applications</a:t>
            </a:r>
          </a:p>
        </p:txBody>
      </p:sp>
      <p:sp>
        <p:nvSpPr>
          <p:cNvPr id="3" name="Content Placeholder 2">
            <a:extLst>
              <a:ext uri="{FF2B5EF4-FFF2-40B4-BE49-F238E27FC236}">
                <a16:creationId xmlns:a16="http://schemas.microsoft.com/office/drawing/2014/main" id="{D959D837-98EA-4AE4-AE4A-147EE734D7B8}"/>
              </a:ext>
            </a:extLst>
          </p:cNvPr>
          <p:cNvSpPr>
            <a:spLocks noGrp="1"/>
          </p:cNvSpPr>
          <p:nvPr>
            <p:ph idx="1"/>
          </p:nvPr>
        </p:nvSpPr>
        <p:spPr/>
        <p:txBody>
          <a:bodyPr/>
          <a:lstStyle/>
          <a:p>
            <a:r>
              <a:rPr lang="en-GB" dirty="0"/>
              <a:t>Examples of applications are:</a:t>
            </a:r>
          </a:p>
          <a:p>
            <a:pPr marL="457200" indent="-457200">
              <a:buFont typeface="Arial" panose="020B0604020202020204" pitchFamily="34" charset="0"/>
              <a:buChar char="•"/>
            </a:pPr>
            <a:r>
              <a:rPr lang="en-GB" dirty="0"/>
              <a:t>Word processors</a:t>
            </a:r>
          </a:p>
          <a:p>
            <a:pPr marL="457200" indent="-457200">
              <a:buFont typeface="Arial" panose="020B0604020202020204" pitchFamily="34" charset="0"/>
              <a:buChar char="•"/>
            </a:pPr>
            <a:r>
              <a:rPr lang="en-GB" dirty="0"/>
              <a:t>Email clients</a:t>
            </a:r>
          </a:p>
          <a:p>
            <a:pPr marL="457200" indent="-457200">
              <a:buFont typeface="Arial" panose="020B0604020202020204" pitchFamily="34" charset="0"/>
              <a:buChar char="•"/>
            </a:pPr>
            <a:r>
              <a:rPr lang="en-GB" dirty="0"/>
              <a:t>Music streaming applications</a:t>
            </a:r>
          </a:p>
          <a:p>
            <a:pPr marL="457200" indent="-457200">
              <a:buFont typeface="Arial" panose="020B0604020202020204" pitchFamily="34" charset="0"/>
              <a:buChar char="•"/>
            </a:pPr>
            <a:r>
              <a:rPr lang="en-GB" dirty="0"/>
              <a:t>Video playback applications</a:t>
            </a:r>
          </a:p>
          <a:p>
            <a:pPr marL="457200" indent="-457200">
              <a:buFont typeface="Arial" panose="020B0604020202020204" pitchFamily="34" charset="0"/>
              <a:buChar char="•"/>
            </a:pPr>
            <a:r>
              <a:rPr lang="en-GB" dirty="0"/>
              <a:t>News feed readers</a:t>
            </a:r>
          </a:p>
        </p:txBody>
      </p:sp>
    </p:spTree>
    <p:extLst>
      <p:ext uri="{BB962C8B-B14F-4D97-AF65-F5344CB8AC3E}">
        <p14:creationId xmlns:p14="http://schemas.microsoft.com/office/powerpoint/2010/main" val="3069695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B326-2BA9-4945-B860-6635A904563C}"/>
              </a:ext>
            </a:extLst>
          </p:cNvPr>
          <p:cNvSpPr>
            <a:spLocks noGrp="1"/>
          </p:cNvSpPr>
          <p:nvPr>
            <p:ph type="title"/>
          </p:nvPr>
        </p:nvSpPr>
        <p:spPr/>
        <p:txBody>
          <a:bodyPr/>
          <a:lstStyle/>
          <a:p>
            <a:r>
              <a:rPr lang="en-GB" dirty="0"/>
              <a:t>Application</a:t>
            </a:r>
          </a:p>
        </p:txBody>
      </p:sp>
      <p:sp>
        <p:nvSpPr>
          <p:cNvPr id="3" name="Content Placeholder 2">
            <a:extLst>
              <a:ext uri="{FF2B5EF4-FFF2-40B4-BE49-F238E27FC236}">
                <a16:creationId xmlns:a16="http://schemas.microsoft.com/office/drawing/2014/main" id="{D959D837-98EA-4AE4-AE4A-147EE734D7B8}"/>
              </a:ext>
            </a:extLst>
          </p:cNvPr>
          <p:cNvSpPr>
            <a:spLocks noGrp="1"/>
          </p:cNvSpPr>
          <p:nvPr>
            <p:ph idx="1"/>
          </p:nvPr>
        </p:nvSpPr>
        <p:spPr/>
        <p:txBody>
          <a:bodyPr/>
          <a:lstStyle/>
          <a:p>
            <a:r>
              <a:rPr lang="en-GB" dirty="0"/>
              <a:t>A that runs in the background (for example a print spooler) is not an application.</a:t>
            </a:r>
          </a:p>
          <a:p>
            <a:r>
              <a:rPr lang="en-GB" dirty="0"/>
              <a:t>This type of program tends to be called a 'background process'.</a:t>
            </a:r>
          </a:p>
          <a:p>
            <a:r>
              <a:rPr lang="en-GB" dirty="0"/>
              <a:t>With smart phones the word has been abbreviated to just 'Apps'.</a:t>
            </a:r>
          </a:p>
          <a:p>
            <a:r>
              <a:rPr lang="en-GB" dirty="0"/>
              <a:t>Deciding on which application to use usually involves considering what  you need to do on the device, then finding an application that can do it.</a:t>
            </a:r>
          </a:p>
        </p:txBody>
      </p:sp>
    </p:spTree>
    <p:extLst>
      <p:ext uri="{BB962C8B-B14F-4D97-AF65-F5344CB8AC3E}">
        <p14:creationId xmlns:p14="http://schemas.microsoft.com/office/powerpoint/2010/main" val="927113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07CDB-F4F4-46DA-885E-0A4A6F34AB1C}"/>
              </a:ext>
            </a:extLst>
          </p:cNvPr>
          <p:cNvSpPr>
            <a:spLocks noGrp="1"/>
          </p:cNvSpPr>
          <p:nvPr>
            <p:ph type="title"/>
          </p:nvPr>
        </p:nvSpPr>
        <p:spPr/>
        <p:txBody>
          <a:bodyPr/>
          <a:lstStyle/>
          <a:p>
            <a:r>
              <a:rPr lang="en-GB" dirty="0"/>
              <a:t>Utilities</a:t>
            </a:r>
          </a:p>
        </p:txBody>
      </p:sp>
      <p:sp>
        <p:nvSpPr>
          <p:cNvPr id="3" name="Content Placeholder 2">
            <a:extLst>
              <a:ext uri="{FF2B5EF4-FFF2-40B4-BE49-F238E27FC236}">
                <a16:creationId xmlns:a16="http://schemas.microsoft.com/office/drawing/2014/main" id="{9C179E1A-C2CB-49BD-A788-E9EE76E385A2}"/>
              </a:ext>
            </a:extLst>
          </p:cNvPr>
          <p:cNvSpPr>
            <a:spLocks noGrp="1"/>
          </p:cNvSpPr>
          <p:nvPr>
            <p:ph idx="1"/>
          </p:nvPr>
        </p:nvSpPr>
        <p:spPr/>
        <p:txBody>
          <a:bodyPr/>
          <a:lstStyle/>
          <a:p>
            <a:r>
              <a:rPr lang="en-GB" dirty="0"/>
              <a:t>A utility is an application that has a very specific task to carry out. </a:t>
            </a:r>
          </a:p>
          <a:p>
            <a:r>
              <a:rPr lang="en-GB" dirty="0"/>
              <a:t>It is often a small program in terms of programming code as it only needs to do one thing.</a:t>
            </a:r>
          </a:p>
          <a:p>
            <a:r>
              <a:rPr lang="en-GB" dirty="0"/>
              <a:t>An operating system usually has lots of utilities integrated into it:</a:t>
            </a:r>
          </a:p>
          <a:p>
            <a:pPr marL="457200" indent="-457200">
              <a:buFont typeface="Arial" panose="020B0604020202020204" pitchFamily="34" charset="0"/>
              <a:buChar char="•"/>
            </a:pPr>
            <a:r>
              <a:rPr lang="en-GB" dirty="0"/>
              <a:t>Disk Defragmenter </a:t>
            </a:r>
          </a:p>
          <a:p>
            <a:pPr marL="457200" indent="-457200">
              <a:buFont typeface="Arial" panose="020B0604020202020204" pitchFamily="34" charset="0"/>
              <a:buChar char="•"/>
            </a:pPr>
            <a:r>
              <a:rPr lang="en-GB" dirty="0"/>
              <a:t>Compression Utility </a:t>
            </a:r>
          </a:p>
          <a:p>
            <a:pPr marL="457200" indent="-457200">
              <a:buFont typeface="Arial" panose="020B0604020202020204" pitchFamily="34" charset="0"/>
              <a:buChar char="•"/>
            </a:pPr>
            <a:r>
              <a:rPr lang="en-GB" dirty="0"/>
              <a:t>Disk Checker </a:t>
            </a:r>
          </a:p>
          <a:p>
            <a:pPr marL="457200" indent="-457200">
              <a:buFont typeface="Arial" panose="020B0604020202020204" pitchFamily="34" charset="0"/>
              <a:buChar char="•"/>
            </a:pPr>
            <a:r>
              <a:rPr lang="en-GB" dirty="0"/>
              <a:t>Virus checker </a:t>
            </a:r>
          </a:p>
          <a:p>
            <a:pPr marL="457200" indent="-457200">
              <a:buFont typeface="Arial" panose="020B0604020202020204" pitchFamily="34" charset="0"/>
              <a:buChar char="•"/>
            </a:pPr>
            <a:r>
              <a:rPr lang="en-GB" dirty="0"/>
              <a:t>File manager </a:t>
            </a:r>
          </a:p>
          <a:p>
            <a:endParaRPr lang="en-GB" dirty="0"/>
          </a:p>
        </p:txBody>
      </p:sp>
    </p:spTree>
    <p:extLst>
      <p:ext uri="{BB962C8B-B14F-4D97-AF65-F5344CB8AC3E}">
        <p14:creationId xmlns:p14="http://schemas.microsoft.com/office/powerpoint/2010/main" val="1053264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07CDB-F4F4-46DA-885E-0A4A6F34AB1C}"/>
              </a:ext>
            </a:extLst>
          </p:cNvPr>
          <p:cNvSpPr>
            <a:spLocks noGrp="1"/>
          </p:cNvSpPr>
          <p:nvPr>
            <p:ph type="title"/>
          </p:nvPr>
        </p:nvSpPr>
        <p:spPr/>
        <p:txBody>
          <a:bodyPr/>
          <a:lstStyle/>
          <a:p>
            <a:r>
              <a:rPr lang="en-GB" dirty="0"/>
              <a:t>Utilities</a:t>
            </a:r>
          </a:p>
        </p:txBody>
      </p:sp>
      <p:sp>
        <p:nvSpPr>
          <p:cNvPr id="3" name="Content Placeholder 2">
            <a:extLst>
              <a:ext uri="{FF2B5EF4-FFF2-40B4-BE49-F238E27FC236}">
                <a16:creationId xmlns:a16="http://schemas.microsoft.com/office/drawing/2014/main" id="{9C179E1A-C2CB-49BD-A788-E9EE76E385A2}"/>
              </a:ext>
            </a:extLst>
          </p:cNvPr>
          <p:cNvSpPr>
            <a:spLocks noGrp="1"/>
          </p:cNvSpPr>
          <p:nvPr>
            <p:ph idx="1"/>
          </p:nvPr>
        </p:nvSpPr>
        <p:spPr/>
        <p:txBody>
          <a:bodyPr/>
          <a:lstStyle/>
          <a:p>
            <a:r>
              <a:rPr lang="en-GB" dirty="0"/>
              <a:t>Utilities are also available to from third party suppliers which you can install yourself e.g. </a:t>
            </a:r>
          </a:p>
          <a:p>
            <a:pPr marL="457200" indent="-457200">
              <a:buFont typeface="Arial" panose="020B0604020202020204" pitchFamily="34" charset="0"/>
              <a:buChar char="•"/>
            </a:pPr>
            <a:r>
              <a:rPr lang="en-GB" dirty="0"/>
              <a:t>Handling zip files</a:t>
            </a:r>
          </a:p>
          <a:p>
            <a:pPr marL="457200" indent="-457200">
              <a:buFont typeface="Arial" panose="020B0604020202020204" pitchFamily="34" charset="0"/>
              <a:buChar char="•"/>
            </a:pPr>
            <a:r>
              <a:rPr lang="en-GB" dirty="0"/>
              <a:t>Analysing disk usage</a:t>
            </a:r>
          </a:p>
          <a:p>
            <a:pPr marL="457200" indent="-457200">
              <a:buFont typeface="Arial" panose="020B0604020202020204" pitchFamily="34" charset="0"/>
              <a:buChar char="•"/>
            </a:pPr>
            <a:r>
              <a:rPr lang="en-GB" dirty="0"/>
              <a:t>Backup utilities</a:t>
            </a:r>
          </a:p>
          <a:p>
            <a:pPr marL="457200" indent="-457200">
              <a:buFont typeface="Arial" panose="020B0604020202020204" pitchFamily="34" charset="0"/>
              <a:buChar char="•"/>
            </a:pPr>
            <a:r>
              <a:rPr lang="en-GB" dirty="0"/>
              <a:t>Schedule tasks</a:t>
            </a:r>
          </a:p>
          <a:p>
            <a:pPr marL="457200" indent="-457200">
              <a:buFont typeface="Arial" panose="020B0604020202020204" pitchFamily="34" charset="0"/>
              <a:buChar char="•"/>
            </a:pPr>
            <a:r>
              <a:rPr lang="en-GB" dirty="0"/>
              <a:t>Manage battery power</a:t>
            </a:r>
          </a:p>
          <a:p>
            <a:pPr marL="457200" indent="-457200">
              <a:buFont typeface="Arial" panose="020B0604020202020204" pitchFamily="34" charset="0"/>
              <a:buChar char="•"/>
            </a:pPr>
            <a:r>
              <a:rPr lang="en-GB" dirty="0"/>
              <a:t>Anti-virus software</a:t>
            </a:r>
          </a:p>
          <a:p>
            <a:r>
              <a:rPr lang="en-GB" dirty="0"/>
              <a:t>Smart phones have many 'apps' that could be classed as utilities because they only do one thing, for example an app that uses the screen as a torch.</a:t>
            </a:r>
          </a:p>
          <a:p>
            <a:endParaRPr lang="en-GB" dirty="0"/>
          </a:p>
        </p:txBody>
      </p:sp>
    </p:spTree>
    <p:extLst>
      <p:ext uri="{BB962C8B-B14F-4D97-AF65-F5344CB8AC3E}">
        <p14:creationId xmlns:p14="http://schemas.microsoft.com/office/powerpoint/2010/main" val="2271765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9D6D-4E7F-45BC-97B3-96005D549E91}"/>
              </a:ext>
            </a:extLst>
          </p:cNvPr>
          <p:cNvSpPr>
            <a:spLocks noGrp="1"/>
          </p:cNvSpPr>
          <p:nvPr>
            <p:ph type="title"/>
          </p:nvPr>
        </p:nvSpPr>
        <p:spPr/>
        <p:txBody>
          <a:bodyPr/>
          <a:lstStyle/>
          <a:p>
            <a:r>
              <a:rPr lang="en-GB" dirty="0"/>
              <a:t>Sources of Application Software</a:t>
            </a:r>
          </a:p>
        </p:txBody>
      </p:sp>
      <p:sp>
        <p:nvSpPr>
          <p:cNvPr id="3" name="Content Placeholder 2">
            <a:extLst>
              <a:ext uri="{FF2B5EF4-FFF2-40B4-BE49-F238E27FC236}">
                <a16:creationId xmlns:a16="http://schemas.microsoft.com/office/drawing/2014/main" id="{B7A1EAA7-23E4-45E0-B515-B13DB7002736}"/>
              </a:ext>
            </a:extLst>
          </p:cNvPr>
          <p:cNvSpPr>
            <a:spLocks noGrp="1"/>
          </p:cNvSpPr>
          <p:nvPr>
            <p:ph idx="1"/>
          </p:nvPr>
        </p:nvSpPr>
        <p:spPr/>
        <p:txBody>
          <a:bodyPr/>
          <a:lstStyle/>
          <a:p>
            <a:r>
              <a:rPr lang="en-GB" dirty="0"/>
              <a:t>An application can come from different sources, but the basic choices are</a:t>
            </a:r>
          </a:p>
          <a:p>
            <a:pPr marL="457200" indent="-457200">
              <a:buFont typeface="Arial" panose="020B0604020202020204" pitchFamily="34" charset="0"/>
              <a:buChar char="•"/>
            </a:pPr>
            <a:r>
              <a:rPr lang="en-GB" b="1" dirty="0">
                <a:latin typeface="Calibri"/>
                <a:cs typeface="Calibri"/>
              </a:rPr>
              <a:t>Off-the-shelf</a:t>
            </a:r>
            <a:r>
              <a:rPr lang="en-GB" dirty="0">
                <a:latin typeface="Calibri"/>
                <a:cs typeface="Calibri"/>
              </a:rPr>
              <a:t>: Purchase the complete application from a commercial source as a finished product.</a:t>
            </a:r>
          </a:p>
          <a:p>
            <a:pPr marL="457200" indent="-457200">
              <a:buFont typeface="Arial" panose="020B0604020202020204" pitchFamily="34" charset="0"/>
              <a:buChar char="•"/>
            </a:pPr>
            <a:r>
              <a:rPr lang="en-GB" b="1" dirty="0">
                <a:latin typeface="Calibri"/>
                <a:cs typeface="Calibri"/>
              </a:rPr>
              <a:t>Custom</a:t>
            </a:r>
            <a:r>
              <a:rPr lang="en-GB" dirty="0">
                <a:latin typeface="Calibri"/>
                <a:cs typeface="Calibri"/>
              </a:rPr>
              <a:t>: Purchase the application which is then altered to suit your requirements.</a:t>
            </a:r>
          </a:p>
          <a:p>
            <a:pPr marL="457200" indent="-457200">
              <a:buFont typeface="Arial" panose="020B0604020202020204" pitchFamily="34" charset="0"/>
              <a:buChar char="•"/>
            </a:pPr>
            <a:r>
              <a:rPr lang="en-GB" b="1" dirty="0">
                <a:latin typeface="Calibri"/>
                <a:cs typeface="Calibri"/>
              </a:rPr>
              <a:t>Bespoke</a:t>
            </a:r>
            <a:r>
              <a:rPr lang="en-GB" dirty="0">
                <a:latin typeface="Calibri"/>
                <a:cs typeface="Calibri"/>
              </a:rPr>
              <a:t>: Write it yourself or pay someone else to do it.</a:t>
            </a:r>
          </a:p>
          <a:p>
            <a:r>
              <a:rPr lang="en-GB" dirty="0"/>
              <a:t>Costs rise rapidly as you move from an off the shelf product to a fully bespoke application.</a:t>
            </a:r>
          </a:p>
          <a:p>
            <a:endParaRPr lang="en-GB" dirty="0"/>
          </a:p>
        </p:txBody>
      </p:sp>
    </p:spTree>
    <p:extLst>
      <p:ext uri="{BB962C8B-B14F-4D97-AF65-F5344CB8AC3E}">
        <p14:creationId xmlns:p14="http://schemas.microsoft.com/office/powerpoint/2010/main" val="658701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4919-BB8F-4FD7-8CD7-C1295FB39D27}"/>
              </a:ext>
            </a:extLst>
          </p:cNvPr>
          <p:cNvSpPr>
            <a:spLocks noGrp="1"/>
          </p:cNvSpPr>
          <p:nvPr>
            <p:ph type="title"/>
          </p:nvPr>
        </p:nvSpPr>
        <p:spPr/>
        <p:txBody>
          <a:bodyPr/>
          <a:lstStyle/>
          <a:p>
            <a:r>
              <a:rPr lang="en-GB" sz="3600" dirty="0"/>
              <a:t>Off-the-shelf (general purpose application)</a:t>
            </a:r>
            <a:endParaRPr lang="en-GB" dirty="0"/>
          </a:p>
        </p:txBody>
      </p:sp>
      <p:sp>
        <p:nvSpPr>
          <p:cNvPr id="3" name="Content Placeholder 2">
            <a:extLst>
              <a:ext uri="{FF2B5EF4-FFF2-40B4-BE49-F238E27FC236}">
                <a16:creationId xmlns:a16="http://schemas.microsoft.com/office/drawing/2014/main" id="{24E141D1-7A0D-456A-B7CE-1C6767ABE7C1}"/>
              </a:ext>
            </a:extLst>
          </p:cNvPr>
          <p:cNvSpPr>
            <a:spLocks noGrp="1"/>
          </p:cNvSpPr>
          <p:nvPr>
            <p:ph idx="1"/>
          </p:nvPr>
        </p:nvSpPr>
        <p:spPr/>
        <p:txBody>
          <a:bodyPr/>
          <a:lstStyle/>
          <a:p>
            <a:r>
              <a:rPr lang="en-GB" dirty="0"/>
              <a:t>A general purpose application, sometimes known as ‘off-the-shelf’ is the sort of software that you use at home and school.</a:t>
            </a:r>
          </a:p>
          <a:p>
            <a:r>
              <a:rPr lang="en-GB" dirty="0"/>
              <a:t>Examples include word processors, spreadsheets, databases, desktop publishing packages, graphics packages etc.</a:t>
            </a:r>
          </a:p>
          <a:p>
            <a:r>
              <a:rPr lang="en-GB" dirty="0"/>
              <a:t>This type of software tries to be a ‘jack-of-all-trades’.</a:t>
            </a:r>
          </a:p>
          <a:p>
            <a:r>
              <a:rPr lang="en-GB" dirty="0"/>
              <a:t>It provides many features that the majority of users will want e.g. formatting text, creating charts, organising tables etc.</a:t>
            </a:r>
          </a:p>
        </p:txBody>
      </p:sp>
    </p:spTree>
    <p:extLst>
      <p:ext uri="{BB962C8B-B14F-4D97-AF65-F5344CB8AC3E}">
        <p14:creationId xmlns:p14="http://schemas.microsoft.com/office/powerpoint/2010/main" val="1786543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4919-BB8F-4FD7-8CD7-C1295FB39D27}"/>
              </a:ext>
            </a:extLst>
          </p:cNvPr>
          <p:cNvSpPr>
            <a:spLocks noGrp="1"/>
          </p:cNvSpPr>
          <p:nvPr>
            <p:ph type="title"/>
          </p:nvPr>
        </p:nvSpPr>
        <p:spPr/>
        <p:txBody>
          <a:bodyPr/>
          <a:lstStyle/>
          <a:p>
            <a:r>
              <a:rPr lang="en-GB" sz="3600" dirty="0"/>
              <a:t>Off-the-shelf (general purpose application)</a:t>
            </a:r>
            <a:endParaRPr lang="en-GB" dirty="0"/>
          </a:p>
        </p:txBody>
      </p:sp>
      <p:sp>
        <p:nvSpPr>
          <p:cNvPr id="3" name="Content Placeholder 2">
            <a:extLst>
              <a:ext uri="{FF2B5EF4-FFF2-40B4-BE49-F238E27FC236}">
                <a16:creationId xmlns:a16="http://schemas.microsoft.com/office/drawing/2014/main" id="{24E141D1-7A0D-456A-B7CE-1C6767ABE7C1}"/>
              </a:ext>
            </a:extLst>
          </p:cNvPr>
          <p:cNvSpPr>
            <a:spLocks noGrp="1"/>
          </p:cNvSpPr>
          <p:nvPr>
            <p:ph idx="1"/>
          </p:nvPr>
        </p:nvSpPr>
        <p:spPr/>
        <p:txBody>
          <a:bodyPr/>
          <a:lstStyle/>
          <a:p>
            <a:r>
              <a:rPr lang="en-GB" dirty="0"/>
              <a:t>However, it also tries to be ‘all things to all people’ and so there will be a vast number of features that you may never use e.g. statistical functions, mail merge, which makes the size of these applications fairly large.</a:t>
            </a:r>
          </a:p>
          <a:p>
            <a:r>
              <a:rPr lang="en-GB" dirty="0"/>
              <a:t>There are several good reasons for using general purpose software:</a:t>
            </a:r>
          </a:p>
          <a:p>
            <a:pPr marL="457200" indent="-457200">
              <a:buFont typeface="Arial" panose="020B0604020202020204" pitchFamily="34" charset="0"/>
              <a:buChar char="•"/>
            </a:pPr>
            <a:r>
              <a:rPr lang="en-GB" dirty="0"/>
              <a:t>It is relatively cheap</a:t>
            </a:r>
          </a:p>
          <a:p>
            <a:pPr marL="457200" indent="-457200">
              <a:buFont typeface="Arial" panose="020B0604020202020204" pitchFamily="34" charset="0"/>
              <a:buChar char="•"/>
            </a:pPr>
            <a:r>
              <a:rPr lang="en-GB" dirty="0"/>
              <a:t>It is easily available from most computer shops</a:t>
            </a:r>
          </a:p>
          <a:p>
            <a:pPr marL="457200" indent="-457200">
              <a:buFont typeface="Arial" panose="020B0604020202020204" pitchFamily="34" charset="0"/>
              <a:buChar char="•"/>
            </a:pPr>
            <a:r>
              <a:rPr lang="en-GB" dirty="0"/>
              <a:t>It will have been thoroughly tested so there won’t be any serious problems or bugs</a:t>
            </a:r>
          </a:p>
          <a:p>
            <a:pPr marL="457200" indent="-457200">
              <a:buFont typeface="Arial" panose="020B0604020202020204" pitchFamily="34" charset="0"/>
              <a:buChar char="•"/>
            </a:pPr>
            <a:r>
              <a:rPr lang="en-GB" dirty="0"/>
              <a:t>There will be lots of user support i.e. books, user guides, online help and discussion forums</a:t>
            </a:r>
          </a:p>
          <a:p>
            <a:endParaRPr lang="en-GB" dirty="0"/>
          </a:p>
        </p:txBody>
      </p:sp>
    </p:spTree>
    <p:extLst>
      <p:ext uri="{BB962C8B-B14F-4D97-AF65-F5344CB8AC3E}">
        <p14:creationId xmlns:p14="http://schemas.microsoft.com/office/powerpoint/2010/main" val="2092581481"/>
      </p:ext>
    </p:extLst>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LengthInSeconds xmlns="8e63c9b3-bccb-449d-832c-1e56a1d23c1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C0FDEDA13476243B8FCD28105466D7E" ma:contentTypeVersion="12" ma:contentTypeDescription="Create a new document." ma:contentTypeScope="" ma:versionID="1a88c69bc174c859b04fcadec2b880d8">
  <xsd:schema xmlns:xsd="http://www.w3.org/2001/XMLSchema" xmlns:xs="http://www.w3.org/2001/XMLSchema" xmlns:p="http://schemas.microsoft.com/office/2006/metadata/properties" xmlns:ns2="8e63c9b3-bccb-449d-832c-1e56a1d23c1f" xmlns:ns3="1fc349e5-3287-4776-8d66-d44989a73add" targetNamespace="http://schemas.microsoft.com/office/2006/metadata/properties" ma:root="true" ma:fieldsID="22cf379c614c9950ee684e95455ba378" ns2:_="" ns3:_="">
    <xsd:import namespace="8e63c9b3-bccb-449d-832c-1e56a1d23c1f"/>
    <xsd:import namespace="1fc349e5-3287-4776-8d66-d44989a73ad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63c9b3-bccb-449d-832c-1e56a1d23c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fc349e5-3287-4776-8d66-d44989a73ad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28D12A-18FE-41AA-B8E9-EF1BA614D948}">
  <ds:schemaRefs>
    <ds:schemaRef ds:uri="http://schemas.microsoft.com/sharepoint/v3/contenttype/forms"/>
  </ds:schemaRefs>
</ds:datastoreItem>
</file>

<file path=customXml/itemProps2.xml><?xml version="1.0" encoding="utf-8"?>
<ds:datastoreItem xmlns:ds="http://schemas.openxmlformats.org/officeDocument/2006/customXml" ds:itemID="{3471D6F0-02F3-481B-A9BF-D6497CCD305F}">
  <ds:schemaRefs>
    <ds:schemaRef ds:uri="http://schemas.microsoft.com/office/2006/metadata/properties"/>
    <ds:schemaRef ds:uri="http://schemas.microsoft.com/office/infopath/2007/PartnerControls"/>
    <ds:schemaRef ds:uri="8e63c9b3-bccb-449d-832c-1e56a1d23c1f"/>
  </ds:schemaRefs>
</ds:datastoreItem>
</file>

<file path=customXml/itemProps3.xml><?xml version="1.0" encoding="utf-8"?>
<ds:datastoreItem xmlns:ds="http://schemas.openxmlformats.org/officeDocument/2006/customXml" ds:itemID="{3CFE3AE7-DC5F-438C-BE7C-A834DA5012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63c9b3-bccb-449d-832c-1e56a1d23c1f"/>
    <ds:schemaRef ds:uri="1fc349e5-3287-4776-8d66-d44989a73a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1129</TotalTime>
  <Words>1710</Words>
  <Application>Microsoft Office PowerPoint</Application>
  <PresentationFormat>On-screen Show (4:3)</PresentationFormat>
  <Paragraphs>151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Default Design</vt:lpstr>
      <vt:lpstr>Types of Applications</vt:lpstr>
      <vt:lpstr>Software</vt:lpstr>
      <vt:lpstr>Applications</vt:lpstr>
      <vt:lpstr>Application</vt:lpstr>
      <vt:lpstr>Utilities</vt:lpstr>
      <vt:lpstr>Utilities</vt:lpstr>
      <vt:lpstr>Sources of Application Software</vt:lpstr>
      <vt:lpstr>Off-the-shelf (general purpose application)</vt:lpstr>
      <vt:lpstr>Off-the-shelf (general purpose application)</vt:lpstr>
      <vt:lpstr>Custom Software</vt:lpstr>
      <vt:lpstr>Custom/Bespoke Software</vt:lpstr>
      <vt:lpstr>Custom/Bespoke Software</vt:lpstr>
      <vt:lpstr>Custom/Bespoke Software</vt:lpstr>
      <vt:lpstr>Closed Source Software</vt:lpstr>
      <vt:lpstr>Closed Source Software</vt:lpstr>
      <vt:lpstr>Closed Source Software</vt:lpstr>
      <vt:lpstr>Open Source Software</vt:lpstr>
      <vt:lpstr>Open Source Software</vt:lpstr>
      <vt:lpstr>Open Source Software</vt:lpstr>
      <vt:lpstr>Open vs Closed Source Software</vt:lpstr>
      <vt:lpstr>Open vs Closed Source Software</vt:lpstr>
      <vt:lpstr>Open Source in Business</vt:lpstr>
      <vt:lpstr>Open Source in Business</vt:lpstr>
    </vt:vector>
  </TitlesOfParts>
  <Company>stclements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of electronic communication</dc:title>
  <dc:creator>stds12</dc:creator>
  <cp:lastModifiedBy>Emma Martin</cp:lastModifiedBy>
  <cp:revision>144</cp:revision>
  <dcterms:created xsi:type="dcterms:W3CDTF">2008-02-27T19:59:33Z</dcterms:created>
  <dcterms:modified xsi:type="dcterms:W3CDTF">2023-04-26T11:36:53Z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0x010100DC0FDEDA13476243B8FCD28105466D7E</vt:lpwstr>
  </property>
  <property fmtid="{D5CDD505-2E9C-101B-9397-08002B2CF9AE}" pid="3" name="Order">
    <vt:r8>276700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ies>
</file>