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6" r:id="rId6"/>
    <p:sldId id="292" r:id="rId7"/>
    <p:sldId id="279" r:id="rId8"/>
    <p:sldId id="280" r:id="rId9"/>
    <p:sldId id="277" r:id="rId10"/>
    <p:sldId id="278" r:id="rId11"/>
    <p:sldId id="281" r:id="rId12"/>
    <p:sldId id="282" r:id="rId13"/>
    <p:sldId id="283" r:id="rId14"/>
    <p:sldId id="284" r:id="rId15"/>
    <p:sldId id="285" r:id="rId16"/>
    <p:sldId id="286" r:id="rId17"/>
    <p:sldId id="287" r:id="rId18"/>
    <p:sldId id="288" r:id="rId19"/>
    <p:sldId id="289" r:id="rId20"/>
    <p:sldId id="290" r:id="rId2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D"/>
    <a:srgbClr val="31006E"/>
    <a:srgbClr val="9991C1"/>
    <a:srgbClr val="31006F"/>
    <a:srgbClr val="310070"/>
    <a:srgbClr val="003399"/>
    <a:srgbClr val="3333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7" autoAdjust="0"/>
    <p:restoredTop sz="94660"/>
  </p:normalViewPr>
  <p:slideViewPr>
    <p:cSldViewPr>
      <p:cViewPr varScale="1">
        <p:scale>
          <a:sx n="59" d="100"/>
          <a:sy n="59" d="100"/>
        </p:scale>
        <p:origin x="1508"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C1DC9-689B-4B47-A5AB-A0D2D2919078}" type="datetimeFigureOut">
              <a:rPr lang="en-GB" smtClean="0"/>
              <a:t>29/03/2023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E97FC-8D9A-4E97-972D-472004DD96EA}" type="slidenum">
              <a:rPr lang="en-GB" smtClean="0"/>
              <a:t>‹#›</a:t>
            </a:fld>
            <a:endParaRPr lang="en-GB"/>
          </a:p>
        </p:txBody>
      </p:sp>
    </p:spTree>
    <p:extLst>
      <p:ext uri="{BB962C8B-B14F-4D97-AF65-F5344CB8AC3E}">
        <p14:creationId xmlns:p14="http://schemas.microsoft.com/office/powerpoint/2010/main" val="139039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310070"/>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172325A-9262-4560-8105-679D99EA9E1C}" type="slidenum">
              <a:rPr lang="en-GB"/>
              <a:pPr/>
              <a:t>‹#›</a:t>
            </a:fld>
            <a:endParaRPr lang="en-GB"/>
          </a:p>
        </p:txBody>
      </p:sp>
      <p:pic>
        <p:nvPicPr>
          <p:cNvPr id="8" name="Picture 7">
            <a:extLst>
              <a:ext uri="{FF2B5EF4-FFF2-40B4-BE49-F238E27FC236}">
                <a16:creationId xmlns:a16="http://schemas.microsoft.com/office/drawing/2014/main" id="{C2E09D14-5D12-45F0-86B0-290DE13AB5F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00437" y="0"/>
            <a:ext cx="2143125" cy="2143125"/>
          </a:xfrm>
          <a:prstGeom prst="rect">
            <a:avLst/>
          </a:prstGeom>
        </p:spPr>
      </p:pic>
    </p:spTree>
    <p:extLst>
      <p:ext uri="{BB962C8B-B14F-4D97-AF65-F5344CB8AC3E}">
        <p14:creationId xmlns:p14="http://schemas.microsoft.com/office/powerpoint/2010/main" val="14656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87F9E3D-E61C-418D-AD3A-57D5E3664938}" type="slidenum">
              <a:rPr lang="en-GB"/>
              <a:pPr/>
              <a:t>‹#›</a:t>
            </a:fld>
            <a:endParaRPr lang="en-GB"/>
          </a:p>
        </p:txBody>
      </p:sp>
    </p:spTree>
    <p:extLst>
      <p:ext uri="{BB962C8B-B14F-4D97-AF65-F5344CB8AC3E}">
        <p14:creationId xmlns:p14="http://schemas.microsoft.com/office/powerpoint/2010/main" val="199002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8DB2E45-BA9F-4E1E-8946-2E947183554D}" type="slidenum">
              <a:rPr lang="en-GB"/>
              <a:pPr/>
              <a:t>‹#›</a:t>
            </a:fld>
            <a:endParaRPr lang="en-GB"/>
          </a:p>
        </p:txBody>
      </p:sp>
    </p:spTree>
    <p:extLst>
      <p:ext uri="{BB962C8B-B14F-4D97-AF65-F5344CB8AC3E}">
        <p14:creationId xmlns:p14="http://schemas.microsoft.com/office/powerpoint/2010/main" val="82703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008112"/>
          </a:xfrm>
        </p:spPr>
        <p:txBody>
          <a:bodyPr>
            <a:normAutofit/>
          </a:bodyPr>
          <a:lstStyle>
            <a:lvl1pPr>
              <a:defRPr sz="4800"/>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404F5226-8981-42ED-BCAA-999A180161F0}" type="datetimeFigureOut">
              <a:rPr lang="en-GB" smtClean="0"/>
              <a:t>29/03/2023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DA4C76-A44D-4A8A-93D7-2DF0E5C327FA}" type="slidenum">
              <a:rPr lang="en-GB" smtClean="0"/>
              <a:t>‹#›</a:t>
            </a:fld>
            <a:endParaRPr lang="en-GB"/>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139952" y="116632"/>
            <a:ext cx="937460" cy="1052736"/>
          </a:xfrm>
          <a:prstGeom prst="rect">
            <a:avLst/>
          </a:prstGeom>
        </p:spPr>
      </p:pic>
    </p:spTree>
    <p:extLst>
      <p:ext uri="{BB962C8B-B14F-4D97-AF65-F5344CB8AC3E}">
        <p14:creationId xmlns:p14="http://schemas.microsoft.com/office/powerpoint/2010/main" val="152025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831652"/>
          </a:xfrm>
        </p:spPr>
        <p:txBody>
          <a:bodyPr/>
          <a:lstStyle>
            <a:lvl1pPr>
              <a:defRPr sz="4000">
                <a:solidFill>
                  <a:srgbClr val="310070"/>
                </a:solidFill>
              </a:defRPr>
            </a:lvl1pPr>
          </a:lstStyle>
          <a:p>
            <a:r>
              <a:rPr lang="en-US" dirty="0"/>
              <a:t>Click to edit Master title style </a:t>
            </a:r>
            <a:endParaRPr lang="en-GB" dirty="0"/>
          </a:p>
        </p:txBody>
      </p:sp>
      <p:sp>
        <p:nvSpPr>
          <p:cNvPr id="3" name="Content Placeholder 2"/>
          <p:cNvSpPr>
            <a:spLocks noGrp="1"/>
          </p:cNvSpPr>
          <p:nvPr>
            <p:ph idx="1"/>
          </p:nvPr>
        </p:nvSpPr>
        <p:spPr>
          <a:xfrm>
            <a:off x="457200" y="1196752"/>
            <a:ext cx="8229600" cy="5661248"/>
          </a:xfrm>
        </p:spPr>
        <p:txBody>
          <a:bodyPr/>
          <a:lstStyle>
            <a:lvl1pPr marL="0" indent="0">
              <a:buNone/>
              <a:defRPr>
                <a:solidFill>
                  <a:srgbClr val="310070"/>
                </a:solidFill>
              </a:defRPr>
            </a:lvl1pPr>
            <a:lvl2pPr marL="914400" indent="-457200">
              <a:buFont typeface="Arial" panose="020B0604020202020204" pitchFamily="34" charset="0"/>
              <a:buChar char="•"/>
              <a:defRPr>
                <a:solidFill>
                  <a:srgbClr val="310070"/>
                </a:solidFill>
              </a:defRPr>
            </a:lvl2pPr>
            <a:lvl3pPr marL="914400" indent="0">
              <a:buNone/>
              <a:defRPr>
                <a:solidFill>
                  <a:srgbClr val="310070"/>
                </a:solidFill>
              </a:defRPr>
            </a:lvl3pPr>
            <a:lvl4pPr marL="1371600" indent="0">
              <a:buNone/>
              <a:defRPr>
                <a:solidFill>
                  <a:srgbClr val="310070"/>
                </a:solidFill>
              </a:defRPr>
            </a:lvl4pPr>
            <a:lvl5pPr marL="1828800" indent="0">
              <a:buNone/>
              <a:defRPr>
                <a:solidFill>
                  <a:srgbClr val="31007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B53B1B1-DDC7-4A6A-B667-FCEE1CA960C1}" type="slidenum">
              <a:rPr lang="en-GB"/>
              <a:pPr/>
              <a:t>‹#›</a:t>
            </a:fld>
            <a:endParaRPr lang="en-GB"/>
          </a:p>
        </p:txBody>
      </p:sp>
      <p:pic>
        <p:nvPicPr>
          <p:cNvPr id="7" name="Picture 6">
            <a:extLst>
              <a:ext uri="{FF2B5EF4-FFF2-40B4-BE49-F238E27FC236}">
                <a16:creationId xmlns:a16="http://schemas.microsoft.com/office/drawing/2014/main" id="{298CAEE2-8DCF-4819-BEA7-1DC39E83D5D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42837" y="1"/>
            <a:ext cx="692696" cy="692696"/>
          </a:xfrm>
          <a:prstGeom prst="rect">
            <a:avLst/>
          </a:prstGeom>
        </p:spPr>
      </p:pic>
    </p:spTree>
    <p:extLst>
      <p:ext uri="{BB962C8B-B14F-4D97-AF65-F5344CB8AC3E}">
        <p14:creationId xmlns:p14="http://schemas.microsoft.com/office/powerpoint/2010/main" val="421515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67FF9B3-47AC-421E-8D6D-A3B4A00EAF9B}" type="slidenum">
              <a:rPr lang="en-GB"/>
              <a:pPr/>
              <a:t>‹#›</a:t>
            </a:fld>
            <a:endParaRPr lang="en-GB"/>
          </a:p>
        </p:txBody>
      </p:sp>
    </p:spTree>
    <p:extLst>
      <p:ext uri="{BB962C8B-B14F-4D97-AF65-F5344CB8AC3E}">
        <p14:creationId xmlns:p14="http://schemas.microsoft.com/office/powerpoint/2010/main" val="195292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9157CD5-5EC7-4C47-9331-149665F7AF2C}" type="slidenum">
              <a:rPr lang="en-GB"/>
              <a:pPr/>
              <a:t>‹#›</a:t>
            </a:fld>
            <a:endParaRPr lang="en-GB"/>
          </a:p>
        </p:txBody>
      </p:sp>
    </p:spTree>
    <p:extLst>
      <p:ext uri="{BB962C8B-B14F-4D97-AF65-F5344CB8AC3E}">
        <p14:creationId xmlns:p14="http://schemas.microsoft.com/office/powerpoint/2010/main" val="129999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9B52A30-CDE7-4C4C-B43C-51C19D61E4B1}" type="slidenum">
              <a:rPr lang="en-GB"/>
              <a:pPr/>
              <a:t>‹#›</a:t>
            </a:fld>
            <a:endParaRPr lang="en-GB"/>
          </a:p>
        </p:txBody>
      </p:sp>
    </p:spTree>
    <p:extLst>
      <p:ext uri="{BB962C8B-B14F-4D97-AF65-F5344CB8AC3E}">
        <p14:creationId xmlns:p14="http://schemas.microsoft.com/office/powerpoint/2010/main" val="352983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72A75C5-EC0E-45BB-A028-D6C994100043}" type="slidenum">
              <a:rPr lang="en-GB"/>
              <a:pPr/>
              <a:t>‹#›</a:t>
            </a:fld>
            <a:endParaRPr lang="en-GB"/>
          </a:p>
        </p:txBody>
      </p:sp>
    </p:spTree>
    <p:extLst>
      <p:ext uri="{BB962C8B-B14F-4D97-AF65-F5344CB8AC3E}">
        <p14:creationId xmlns:p14="http://schemas.microsoft.com/office/powerpoint/2010/main" val="85955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E6AC32EF-817E-4D0C-973D-8488DA5BA0AF}" type="slidenum">
              <a:rPr lang="en-GB"/>
              <a:pPr/>
              <a:t>‹#›</a:t>
            </a:fld>
            <a:endParaRPr lang="en-GB"/>
          </a:p>
        </p:txBody>
      </p:sp>
    </p:spTree>
    <p:extLst>
      <p:ext uri="{BB962C8B-B14F-4D97-AF65-F5344CB8AC3E}">
        <p14:creationId xmlns:p14="http://schemas.microsoft.com/office/powerpoint/2010/main" val="342076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03B1457-469B-4667-BCF4-62710AB1F198}" type="slidenum">
              <a:rPr lang="en-GB"/>
              <a:pPr/>
              <a:t>‹#›</a:t>
            </a:fld>
            <a:endParaRPr lang="en-GB"/>
          </a:p>
        </p:txBody>
      </p:sp>
    </p:spTree>
    <p:extLst>
      <p:ext uri="{BB962C8B-B14F-4D97-AF65-F5344CB8AC3E}">
        <p14:creationId xmlns:p14="http://schemas.microsoft.com/office/powerpoint/2010/main" val="281230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3839928-848C-498B-B930-0B40329AE004}" type="slidenum">
              <a:rPr lang="en-GB"/>
              <a:pPr/>
              <a:t>‹#›</a:t>
            </a:fld>
            <a:endParaRPr lang="en-GB"/>
          </a:p>
        </p:txBody>
      </p:sp>
    </p:spTree>
    <p:extLst>
      <p:ext uri="{BB962C8B-B14F-4D97-AF65-F5344CB8AC3E}">
        <p14:creationId xmlns:p14="http://schemas.microsoft.com/office/powerpoint/2010/main" val="90647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07845E0-30CC-45D9-AD07-9DE41E06CC6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200">
          <a:solidFill>
            <a:srgbClr val="003399"/>
          </a:solidFill>
          <a:latin typeface="Calibri" pitchFamily="34" charset="0"/>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800">
          <a:solidFill>
            <a:srgbClr val="003399"/>
          </a:solidFill>
          <a:latin typeface="Calibri" pitchFamily="34" charset="0"/>
          <a:ea typeface="+mn-ea"/>
          <a:cs typeface="+mn-cs"/>
        </a:defRPr>
      </a:lvl1pPr>
      <a:lvl2pPr marL="742950" indent="-285750" algn="l" rtl="0" fontAlgn="base">
        <a:spcBef>
          <a:spcPct val="20000"/>
        </a:spcBef>
        <a:spcAft>
          <a:spcPct val="0"/>
        </a:spcAft>
        <a:buChar char="–"/>
        <a:defRPr sz="2800">
          <a:solidFill>
            <a:srgbClr val="003399"/>
          </a:solidFill>
          <a:latin typeface="Calibri" pitchFamily="34" charset="0"/>
        </a:defRPr>
      </a:lvl2pPr>
      <a:lvl3pPr marL="1143000" indent="-228600" algn="l" rtl="0" fontAlgn="base">
        <a:spcBef>
          <a:spcPct val="20000"/>
        </a:spcBef>
        <a:spcAft>
          <a:spcPct val="0"/>
        </a:spcAft>
        <a:buChar char="•"/>
        <a:defRPr sz="2800">
          <a:solidFill>
            <a:srgbClr val="003399"/>
          </a:solidFill>
          <a:latin typeface="Calibri" pitchFamily="34" charset="0"/>
        </a:defRPr>
      </a:lvl3pPr>
      <a:lvl4pPr marL="1600200" indent="-228600" algn="l" rtl="0" fontAlgn="base">
        <a:spcBef>
          <a:spcPct val="20000"/>
        </a:spcBef>
        <a:spcAft>
          <a:spcPct val="0"/>
        </a:spcAft>
        <a:buChar char="–"/>
        <a:defRPr sz="2800">
          <a:solidFill>
            <a:srgbClr val="003399"/>
          </a:solidFill>
          <a:latin typeface="Calibri" pitchFamily="34" charset="0"/>
        </a:defRPr>
      </a:lvl4pPr>
      <a:lvl5pPr marL="2057400" indent="-228600" algn="l" rtl="0" fontAlgn="base">
        <a:spcBef>
          <a:spcPct val="20000"/>
        </a:spcBef>
        <a:spcAft>
          <a:spcPct val="0"/>
        </a:spcAft>
        <a:buChar char="»"/>
        <a:defRPr sz="2800">
          <a:solidFill>
            <a:srgbClr val="003399"/>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21446"/>
            <a:ext cx="7772400" cy="819522"/>
          </a:xfrm>
        </p:spPr>
        <p:txBody>
          <a:bodyPr>
            <a:normAutofit/>
          </a:bodyPr>
          <a:lstStyle/>
          <a:p>
            <a:r>
              <a:rPr lang="en-GB" dirty="0"/>
              <a:t>Memory Management</a:t>
            </a:r>
          </a:p>
        </p:txBody>
      </p:sp>
      <p:pic>
        <p:nvPicPr>
          <p:cNvPr id="1028" name="Picture 4" descr="Memory management">
            <a:extLst>
              <a:ext uri="{FF2B5EF4-FFF2-40B4-BE49-F238E27FC236}">
                <a16:creationId xmlns:a16="http://schemas.microsoft.com/office/drawing/2014/main" id="{A0172EC9-430A-4FA4-9759-121931E6C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3135673"/>
            <a:ext cx="59817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65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age moved">
            <a:extLst>
              <a:ext uri="{FF2B5EF4-FFF2-40B4-BE49-F238E27FC236}">
                <a16:creationId xmlns:a16="http://schemas.microsoft.com/office/drawing/2014/main" id="{6B87AF99-972C-43C0-8D48-544B6FC09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196752"/>
            <a:ext cx="5796136" cy="5639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39E4CD-0165-47F4-8E4C-F493EAEA9499}"/>
              </a:ext>
            </a:extLst>
          </p:cNvPr>
          <p:cNvSpPr>
            <a:spLocks noGrp="1"/>
          </p:cNvSpPr>
          <p:nvPr>
            <p:ph type="title"/>
          </p:nvPr>
        </p:nvSpPr>
        <p:spPr/>
        <p:txBody>
          <a:bodyPr/>
          <a:lstStyle/>
          <a:p>
            <a:r>
              <a:rPr lang="en-GB" dirty="0"/>
              <a:t>Pagination</a:t>
            </a:r>
          </a:p>
        </p:txBody>
      </p:sp>
      <p:sp>
        <p:nvSpPr>
          <p:cNvPr id="3" name="Content Placeholder 2">
            <a:extLst>
              <a:ext uri="{FF2B5EF4-FFF2-40B4-BE49-F238E27FC236}">
                <a16:creationId xmlns:a16="http://schemas.microsoft.com/office/drawing/2014/main" id="{6D3FF844-8349-439A-8299-2417F77AC8D7}"/>
              </a:ext>
            </a:extLst>
          </p:cNvPr>
          <p:cNvSpPr>
            <a:spLocks noGrp="1"/>
          </p:cNvSpPr>
          <p:nvPr>
            <p:ph idx="1"/>
          </p:nvPr>
        </p:nvSpPr>
        <p:spPr>
          <a:xfrm>
            <a:off x="457200" y="1196752"/>
            <a:ext cx="3394720" cy="5661248"/>
          </a:xfrm>
        </p:spPr>
        <p:txBody>
          <a:bodyPr/>
          <a:lstStyle/>
          <a:p>
            <a:r>
              <a:rPr lang="en-GB" dirty="0"/>
              <a:t>When RAM is getting full, the memory manager can determine the least-used page.</a:t>
            </a:r>
          </a:p>
          <a:p>
            <a:r>
              <a:rPr lang="en-GB" dirty="0"/>
              <a:t>This page is then copied down into virtual memory. </a:t>
            </a:r>
          </a:p>
          <a:p>
            <a:r>
              <a:rPr lang="en-GB" dirty="0"/>
              <a:t>Page number 3233 happens to be moved into virtual memory in the diagram.</a:t>
            </a:r>
          </a:p>
        </p:txBody>
      </p:sp>
    </p:spTree>
    <p:extLst>
      <p:ext uri="{BB962C8B-B14F-4D97-AF65-F5344CB8AC3E}">
        <p14:creationId xmlns:p14="http://schemas.microsoft.com/office/powerpoint/2010/main" val="226408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E4CD-0165-47F4-8E4C-F493EAEA9499}"/>
              </a:ext>
            </a:extLst>
          </p:cNvPr>
          <p:cNvSpPr>
            <a:spLocks noGrp="1"/>
          </p:cNvSpPr>
          <p:nvPr>
            <p:ph type="title"/>
          </p:nvPr>
        </p:nvSpPr>
        <p:spPr/>
        <p:txBody>
          <a:bodyPr/>
          <a:lstStyle/>
          <a:p>
            <a:r>
              <a:rPr lang="en-GB" dirty="0"/>
              <a:t>Pagination</a:t>
            </a:r>
          </a:p>
        </p:txBody>
      </p:sp>
      <p:sp>
        <p:nvSpPr>
          <p:cNvPr id="3" name="Content Placeholder 2">
            <a:extLst>
              <a:ext uri="{FF2B5EF4-FFF2-40B4-BE49-F238E27FC236}">
                <a16:creationId xmlns:a16="http://schemas.microsoft.com/office/drawing/2014/main" id="{6D3FF844-8349-439A-8299-2417F77AC8D7}"/>
              </a:ext>
            </a:extLst>
          </p:cNvPr>
          <p:cNvSpPr>
            <a:spLocks noGrp="1"/>
          </p:cNvSpPr>
          <p:nvPr>
            <p:ph idx="1"/>
          </p:nvPr>
        </p:nvSpPr>
        <p:spPr>
          <a:xfrm>
            <a:off x="457200" y="1196752"/>
            <a:ext cx="8229600" cy="5661248"/>
          </a:xfrm>
        </p:spPr>
        <p:txBody>
          <a:bodyPr/>
          <a:lstStyle/>
          <a:p>
            <a:r>
              <a:rPr lang="en-GB" dirty="0"/>
              <a:t>The free area is re-numbered by the memory manager, and marked as free for use.</a:t>
            </a:r>
          </a:p>
          <a:p>
            <a:r>
              <a:rPr lang="en-GB" dirty="0"/>
              <a:t>If at some point the content of page 3233 is needed once more, it is swapped back into RAM. </a:t>
            </a:r>
          </a:p>
          <a:p>
            <a:r>
              <a:rPr lang="en-GB" dirty="0"/>
              <a:t>The memory manager is constantly juggling pages in and out of virtual memory.</a:t>
            </a:r>
          </a:p>
          <a:p>
            <a:r>
              <a:rPr lang="en-GB" dirty="0"/>
              <a:t>Different segments of the same process can be on different pages and when the process is going to run, every page holding a segment of that process is moved into RAM at once.</a:t>
            </a:r>
          </a:p>
          <a:p>
            <a:r>
              <a:rPr lang="en-GB" dirty="0"/>
              <a:t>Pagination is only done when virtual memory is being used – enough RAM = no pagination.</a:t>
            </a:r>
          </a:p>
        </p:txBody>
      </p:sp>
    </p:spTree>
    <p:extLst>
      <p:ext uri="{BB962C8B-B14F-4D97-AF65-F5344CB8AC3E}">
        <p14:creationId xmlns:p14="http://schemas.microsoft.com/office/powerpoint/2010/main" val="371639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B8FD-F372-4294-B081-A1D1BFE9F9E3}"/>
              </a:ext>
            </a:extLst>
          </p:cNvPr>
          <p:cNvSpPr>
            <a:spLocks noGrp="1"/>
          </p:cNvSpPr>
          <p:nvPr>
            <p:ph type="title"/>
          </p:nvPr>
        </p:nvSpPr>
        <p:spPr/>
        <p:txBody>
          <a:bodyPr/>
          <a:lstStyle/>
          <a:p>
            <a:r>
              <a:rPr lang="en-GB" dirty="0"/>
              <a:t>Segmentation vs Pagination</a:t>
            </a:r>
          </a:p>
        </p:txBody>
      </p:sp>
      <p:graphicFrame>
        <p:nvGraphicFramePr>
          <p:cNvPr id="5" name="Content Placeholder 4">
            <a:extLst>
              <a:ext uri="{FF2B5EF4-FFF2-40B4-BE49-F238E27FC236}">
                <a16:creationId xmlns:a16="http://schemas.microsoft.com/office/drawing/2014/main" id="{D45E0313-BFEA-4E76-A2EA-FE2A5F622976}"/>
              </a:ext>
            </a:extLst>
          </p:cNvPr>
          <p:cNvGraphicFramePr>
            <a:graphicFrameLocks noGrp="1"/>
          </p:cNvGraphicFramePr>
          <p:nvPr>
            <p:ph idx="1"/>
            <p:extLst>
              <p:ext uri="{D42A27DB-BD31-4B8C-83A1-F6EECF244321}">
                <p14:modId xmlns:p14="http://schemas.microsoft.com/office/powerpoint/2010/main" val="2968256658"/>
              </p:ext>
            </p:extLst>
          </p:nvPr>
        </p:nvGraphicFramePr>
        <p:xfrm>
          <a:off x="457200" y="1106290"/>
          <a:ext cx="8229600" cy="5730760"/>
        </p:xfrm>
        <a:graphic>
          <a:graphicData uri="http://schemas.openxmlformats.org/drawingml/2006/table">
            <a:tbl>
              <a:tblPr/>
              <a:tblGrid>
                <a:gridCol w="3682752">
                  <a:extLst>
                    <a:ext uri="{9D8B030D-6E8A-4147-A177-3AD203B41FA5}">
                      <a16:colId xmlns:a16="http://schemas.microsoft.com/office/drawing/2014/main" val="1864001892"/>
                    </a:ext>
                  </a:extLst>
                </a:gridCol>
                <a:gridCol w="4546848">
                  <a:extLst>
                    <a:ext uri="{9D8B030D-6E8A-4147-A177-3AD203B41FA5}">
                      <a16:colId xmlns:a16="http://schemas.microsoft.com/office/drawing/2014/main" val="2522102491"/>
                    </a:ext>
                  </a:extLst>
                </a:gridCol>
              </a:tblGrid>
              <a:tr h="368006">
                <a:tc>
                  <a:txBody>
                    <a:bodyPr/>
                    <a:lstStyle/>
                    <a:p>
                      <a:pPr algn="ctr"/>
                      <a:r>
                        <a:rPr lang="en-GB" sz="2200" b="1" dirty="0">
                          <a:solidFill>
                            <a:srgbClr val="33006D"/>
                          </a:solidFill>
                          <a:effectLst/>
                          <a:latin typeface="Calibri" panose="020F0502020204030204" pitchFamily="34" charset="0"/>
                          <a:cs typeface="Consolas" panose="020B0609020204030204" pitchFamily="49" charset="0"/>
                        </a:rPr>
                        <a:t>Similarities</a:t>
                      </a:r>
                    </a:p>
                  </a:txBody>
                  <a:tcPr marL="54809" marR="54809" marT="37584" marB="37584"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ctr"/>
                      <a:r>
                        <a:rPr lang="en-GB" sz="2200" b="1">
                          <a:solidFill>
                            <a:srgbClr val="33006D"/>
                          </a:solidFill>
                          <a:effectLst/>
                          <a:latin typeface="Calibri" panose="020F0502020204030204" pitchFamily="34" charset="0"/>
                          <a:cs typeface="Consolas" panose="020B0609020204030204" pitchFamily="49" charset="0"/>
                        </a:rPr>
                        <a:t>Differences</a:t>
                      </a:r>
                    </a:p>
                  </a:txBody>
                  <a:tcPr marL="54809" marR="54809" marT="37584" marB="37584"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1739419658"/>
                  </a:ext>
                </a:extLst>
              </a:tr>
              <a:tr h="1058604">
                <a:tc>
                  <a:txBody>
                    <a:bodyPr/>
                    <a:lstStyle/>
                    <a:p>
                      <a:pPr algn="l" fontAlgn="t"/>
                      <a:r>
                        <a:rPr lang="en-GB" sz="2200" dirty="0">
                          <a:solidFill>
                            <a:srgbClr val="33006D"/>
                          </a:solidFill>
                          <a:effectLst/>
                          <a:latin typeface="Calibri" panose="020F0502020204030204" pitchFamily="34" charset="0"/>
                          <a:cs typeface="Consolas" panose="020B0609020204030204" pitchFamily="49" charset="0"/>
                        </a:rPr>
                        <a:t>Both are a way of dividing up memory but each method has different purpose.</a:t>
                      </a:r>
                    </a:p>
                  </a:txBody>
                  <a:tcPr marL="54809" marR="54809" marT="78299" marB="7829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2200" dirty="0">
                          <a:solidFill>
                            <a:srgbClr val="33006D"/>
                          </a:solidFill>
                          <a:effectLst/>
                          <a:latin typeface="Calibri" panose="020F0502020204030204" pitchFamily="34" charset="0"/>
                          <a:cs typeface="Consolas" panose="020B0609020204030204" pitchFamily="49" charset="0"/>
                        </a:rPr>
                        <a:t>A page is assigned a fixed size by the memory manager whilst the size of a segment varies</a:t>
                      </a:r>
                    </a:p>
                  </a:txBody>
                  <a:tcPr marL="54809" marR="54809" marT="78299" marB="7829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3916437128"/>
                  </a:ext>
                </a:extLst>
              </a:tr>
              <a:tr h="1058604">
                <a:tc>
                  <a:txBody>
                    <a:bodyPr/>
                    <a:lstStyle/>
                    <a:p>
                      <a:r>
                        <a:rPr lang="en-GB" sz="2200" kern="1200" dirty="0">
                          <a:solidFill>
                            <a:srgbClr val="33006D"/>
                          </a:solidFill>
                          <a:effectLst/>
                          <a:latin typeface="Calibri" panose="020F0502020204030204" pitchFamily="34" charset="0"/>
                          <a:ea typeface="+mn-ea"/>
                          <a:cs typeface="Consolas" panose="020B0609020204030204" pitchFamily="49" charset="0"/>
                        </a:rPr>
                        <a:t>Both allow programs larger than memory to run</a:t>
                      </a:r>
                      <a:endParaRPr lang="en-GB" sz="2200" b="0" i="0" u="none" strike="noStrike" kern="1200" baseline="0" dirty="0">
                        <a:solidFill>
                          <a:schemeClr val="tx1"/>
                        </a:solidFill>
                        <a:latin typeface="+mn-lt"/>
                        <a:ea typeface="+mn-ea"/>
                        <a:cs typeface="+mn-cs"/>
                      </a:endParaRPr>
                    </a:p>
                  </a:txBody>
                  <a:tcPr marL="54809" marR="54809" marT="78299" marB="7829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r>
                        <a:rPr lang="en-GB" sz="2200" kern="1200" dirty="0">
                          <a:solidFill>
                            <a:srgbClr val="33006D"/>
                          </a:solidFill>
                          <a:effectLst/>
                          <a:latin typeface="Calibri" panose="020F0502020204030204" pitchFamily="34" charset="0"/>
                          <a:ea typeface="+mn-ea"/>
                          <a:cs typeface="Consolas" panose="020B0609020204030204" pitchFamily="49" charset="0"/>
                        </a:rPr>
                        <a:t>Paging deals with physical divisions in memory, whereas segmentation is diving memory logically</a:t>
                      </a:r>
                    </a:p>
                  </a:txBody>
                  <a:tcPr marL="54809" marR="54809" marT="78299" marB="7829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621457687"/>
                  </a:ext>
                </a:extLst>
              </a:tr>
              <a:tr h="1058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kern="1200" dirty="0">
                          <a:solidFill>
                            <a:srgbClr val="33006D"/>
                          </a:solidFill>
                          <a:effectLst/>
                          <a:latin typeface="Calibri" panose="020F0502020204030204" pitchFamily="34" charset="0"/>
                          <a:ea typeface="+mn-ea"/>
                          <a:cs typeface="Consolas" panose="020B0609020204030204" pitchFamily="49" charset="0"/>
                        </a:rPr>
                        <a:t>Both are managed by the memory manager within the OS</a:t>
                      </a:r>
                      <a:endParaRPr lang="en-GB" sz="2200" dirty="0"/>
                    </a:p>
                  </a:txBody>
                  <a:tcPr marL="54809" marR="54809" marT="78299" marB="7829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fontAlgn="t"/>
                      <a:r>
                        <a:rPr lang="en-GB" sz="2200" dirty="0">
                          <a:solidFill>
                            <a:srgbClr val="33006D"/>
                          </a:solidFill>
                          <a:effectLst/>
                          <a:latin typeface="Calibri" panose="020F0502020204030204" pitchFamily="34" charset="0"/>
                          <a:cs typeface="Consolas" panose="020B0609020204030204" pitchFamily="49" charset="0"/>
                        </a:rPr>
                        <a:t>Pagination is used to swap data in and out of virtual memory whilst segmentation is used to load and unload processes</a:t>
                      </a:r>
                    </a:p>
                  </a:txBody>
                  <a:tcPr marL="54809" marR="54809" marT="78299" marB="7829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3381419782"/>
                  </a:ext>
                </a:extLst>
              </a:tr>
              <a:tr h="1284105">
                <a:tc>
                  <a:txBody>
                    <a:bodyPr/>
                    <a:lstStyle/>
                    <a:p>
                      <a:pPr algn="l" fontAlgn="t"/>
                      <a:endParaRPr lang="en-GB" sz="2200" dirty="0">
                        <a:solidFill>
                          <a:srgbClr val="33006D"/>
                        </a:solidFill>
                        <a:effectLst/>
                        <a:latin typeface="Calibri" panose="020F0502020204030204" pitchFamily="34" charset="0"/>
                        <a:cs typeface="Consolas" panose="020B0609020204030204" pitchFamily="49" charset="0"/>
                      </a:endParaRPr>
                    </a:p>
                  </a:txBody>
                  <a:tcPr marL="54809" marR="54809" marT="78299" marB="7829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2200" dirty="0">
                          <a:solidFill>
                            <a:srgbClr val="33006D"/>
                          </a:solidFill>
                          <a:effectLst/>
                          <a:latin typeface="Calibri" panose="020F0502020204030204" pitchFamily="34" charset="0"/>
                          <a:cs typeface="Consolas" panose="020B0609020204030204" pitchFamily="49" charset="0"/>
                        </a:rPr>
                        <a:t>A page is not subdivided into smaller elements whilst segmentation has sub-elements of code, data, stack and free segments</a:t>
                      </a:r>
                    </a:p>
                  </a:txBody>
                  <a:tcPr marL="54809" marR="54809" marT="78299" marB="7829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3443157975"/>
                  </a:ext>
                </a:extLst>
              </a:tr>
            </a:tbl>
          </a:graphicData>
        </a:graphic>
      </p:graphicFrame>
    </p:spTree>
    <p:extLst>
      <p:ext uri="{BB962C8B-B14F-4D97-AF65-F5344CB8AC3E}">
        <p14:creationId xmlns:p14="http://schemas.microsoft.com/office/powerpoint/2010/main" val="70104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F82E-50F3-46DA-847A-DA6CDB306FD4}"/>
              </a:ext>
            </a:extLst>
          </p:cNvPr>
          <p:cNvSpPr>
            <a:spLocks noGrp="1"/>
          </p:cNvSpPr>
          <p:nvPr>
            <p:ph type="title"/>
          </p:nvPr>
        </p:nvSpPr>
        <p:spPr/>
        <p:txBody>
          <a:bodyPr/>
          <a:lstStyle/>
          <a:p>
            <a:r>
              <a:rPr lang="en-GB" dirty="0"/>
              <a:t>Disk Thrashing</a:t>
            </a:r>
          </a:p>
        </p:txBody>
      </p:sp>
      <p:sp>
        <p:nvSpPr>
          <p:cNvPr id="3" name="Content Placeholder 2">
            <a:extLst>
              <a:ext uri="{FF2B5EF4-FFF2-40B4-BE49-F238E27FC236}">
                <a16:creationId xmlns:a16="http://schemas.microsoft.com/office/drawing/2014/main" id="{14B8ABDC-81A0-4686-8441-01D5C0DB2590}"/>
              </a:ext>
            </a:extLst>
          </p:cNvPr>
          <p:cNvSpPr>
            <a:spLocks noGrp="1"/>
          </p:cNvSpPr>
          <p:nvPr>
            <p:ph idx="1"/>
          </p:nvPr>
        </p:nvSpPr>
        <p:spPr/>
        <p:txBody>
          <a:bodyPr/>
          <a:lstStyle/>
          <a:p>
            <a:r>
              <a:rPr lang="en-GB" dirty="0"/>
              <a:t>Disk thrashing is a problem that may occur when </a:t>
            </a:r>
            <a:r>
              <a:rPr lang="en-GB" b="1" dirty="0"/>
              <a:t>virtual memory </a:t>
            </a:r>
            <a:r>
              <a:rPr lang="en-GB" dirty="0"/>
              <a:t>is in heavy use.</a:t>
            </a:r>
          </a:p>
          <a:p>
            <a:r>
              <a:rPr lang="en-GB" dirty="0"/>
              <a:t>Compared to RAM speed, moving the head on a hard disk to a new location is thousands of times slower. </a:t>
            </a:r>
          </a:p>
          <a:p>
            <a:r>
              <a:rPr lang="en-GB" dirty="0"/>
              <a:t>As more pages are swapped, eventually more time is spent swapping pages than on processing the data.</a:t>
            </a:r>
          </a:p>
          <a:p>
            <a:endParaRPr lang="en-GB" dirty="0"/>
          </a:p>
        </p:txBody>
      </p:sp>
      <p:pic>
        <p:nvPicPr>
          <p:cNvPr id="7170" name="Picture 2" descr="disk thrashing">
            <a:extLst>
              <a:ext uri="{FF2B5EF4-FFF2-40B4-BE49-F238E27FC236}">
                <a16:creationId xmlns:a16="http://schemas.microsoft.com/office/drawing/2014/main" id="{9568655A-A667-41EF-9DD2-D3B7D2FDA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4081658"/>
            <a:ext cx="2185061" cy="27509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183DA2-13C8-49A2-B8C2-9DE388116894}"/>
              </a:ext>
            </a:extLst>
          </p:cNvPr>
          <p:cNvSpPr/>
          <p:nvPr/>
        </p:nvSpPr>
        <p:spPr>
          <a:xfrm>
            <a:off x="457200" y="4055450"/>
            <a:ext cx="6275040" cy="1902059"/>
          </a:xfrm>
          <a:prstGeom prst="rect">
            <a:avLst/>
          </a:prstGeom>
        </p:spPr>
        <p:txBody>
          <a:bodyPr wrap="square">
            <a:spAutoFit/>
          </a:bodyPr>
          <a:lstStyle/>
          <a:p>
            <a:pPr lvl="0">
              <a:spcBef>
                <a:spcPct val="20000"/>
              </a:spcBef>
            </a:pPr>
            <a:r>
              <a:rPr lang="en-GB" sz="2800" kern="0" dirty="0">
                <a:solidFill>
                  <a:srgbClr val="310070"/>
                </a:solidFill>
                <a:latin typeface="Calibri" pitchFamily="34" charset="0"/>
              </a:rPr>
              <a:t>This is called disk thrashing.</a:t>
            </a:r>
          </a:p>
          <a:p>
            <a:pPr lvl="0">
              <a:spcBef>
                <a:spcPct val="20000"/>
              </a:spcBef>
            </a:pPr>
            <a:r>
              <a:rPr lang="en-GB" sz="2800" kern="0" dirty="0">
                <a:solidFill>
                  <a:srgbClr val="310070"/>
                </a:solidFill>
                <a:latin typeface="Calibri" pitchFamily="34" charset="0"/>
              </a:rPr>
              <a:t>The solution is to either install more RAM, or use fewer application at the same time.</a:t>
            </a:r>
          </a:p>
        </p:txBody>
      </p:sp>
    </p:spTree>
    <p:extLst>
      <p:ext uri="{BB962C8B-B14F-4D97-AF65-F5344CB8AC3E}">
        <p14:creationId xmlns:p14="http://schemas.microsoft.com/office/powerpoint/2010/main" val="74818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863B-0778-4C0D-B20C-0CE8F90F8FE9}"/>
              </a:ext>
            </a:extLst>
          </p:cNvPr>
          <p:cNvSpPr>
            <a:spLocks noGrp="1"/>
          </p:cNvSpPr>
          <p:nvPr>
            <p:ph type="title"/>
          </p:nvPr>
        </p:nvSpPr>
        <p:spPr/>
        <p:txBody>
          <a:bodyPr/>
          <a:lstStyle/>
          <a:p>
            <a:r>
              <a:rPr lang="en-GB" dirty="0"/>
              <a:t>Memory Leaks</a:t>
            </a:r>
          </a:p>
        </p:txBody>
      </p:sp>
      <p:sp>
        <p:nvSpPr>
          <p:cNvPr id="3" name="Content Placeholder 2">
            <a:extLst>
              <a:ext uri="{FF2B5EF4-FFF2-40B4-BE49-F238E27FC236}">
                <a16:creationId xmlns:a16="http://schemas.microsoft.com/office/drawing/2014/main" id="{EDD96047-B507-4986-904F-E3EEE3D6CFFE}"/>
              </a:ext>
            </a:extLst>
          </p:cNvPr>
          <p:cNvSpPr>
            <a:spLocks noGrp="1"/>
          </p:cNvSpPr>
          <p:nvPr>
            <p:ph idx="1"/>
          </p:nvPr>
        </p:nvSpPr>
        <p:spPr/>
        <p:txBody>
          <a:bodyPr/>
          <a:lstStyle/>
          <a:p>
            <a:r>
              <a:rPr lang="en-GB" dirty="0"/>
              <a:t>A program will demand memory within a segment for storing its variables and data.</a:t>
            </a:r>
          </a:p>
          <a:p>
            <a:r>
              <a:rPr lang="en-GB" dirty="0"/>
              <a:t>When a memory location is in use, the memory manager will mark it as being unavailable for any other process.</a:t>
            </a:r>
          </a:p>
          <a:p>
            <a:r>
              <a:rPr lang="en-GB" dirty="0"/>
              <a:t>A well-written program will flush its data away once it no longer needs it. </a:t>
            </a:r>
          </a:p>
          <a:p>
            <a:r>
              <a:rPr lang="en-GB" dirty="0"/>
              <a:t>It declares that the memory it was using is now free, and the memory manager can assign it for other processes to use.</a:t>
            </a:r>
          </a:p>
          <a:p>
            <a:endParaRPr lang="en-GB" dirty="0"/>
          </a:p>
        </p:txBody>
      </p:sp>
    </p:spTree>
    <p:extLst>
      <p:ext uri="{BB962C8B-B14F-4D97-AF65-F5344CB8AC3E}">
        <p14:creationId xmlns:p14="http://schemas.microsoft.com/office/powerpoint/2010/main" val="873090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863B-0778-4C0D-B20C-0CE8F90F8FE9}"/>
              </a:ext>
            </a:extLst>
          </p:cNvPr>
          <p:cNvSpPr>
            <a:spLocks noGrp="1"/>
          </p:cNvSpPr>
          <p:nvPr>
            <p:ph type="title"/>
          </p:nvPr>
        </p:nvSpPr>
        <p:spPr/>
        <p:txBody>
          <a:bodyPr/>
          <a:lstStyle/>
          <a:p>
            <a:r>
              <a:rPr lang="en-GB" dirty="0"/>
              <a:t>Memory Leaks</a:t>
            </a:r>
          </a:p>
        </p:txBody>
      </p:sp>
      <p:sp>
        <p:nvSpPr>
          <p:cNvPr id="3" name="Content Placeholder 2">
            <a:extLst>
              <a:ext uri="{FF2B5EF4-FFF2-40B4-BE49-F238E27FC236}">
                <a16:creationId xmlns:a16="http://schemas.microsoft.com/office/drawing/2014/main" id="{EDD96047-B507-4986-904F-E3EEE3D6CFFE}"/>
              </a:ext>
            </a:extLst>
          </p:cNvPr>
          <p:cNvSpPr>
            <a:spLocks noGrp="1"/>
          </p:cNvSpPr>
          <p:nvPr>
            <p:ph idx="1"/>
          </p:nvPr>
        </p:nvSpPr>
        <p:spPr/>
        <p:txBody>
          <a:bodyPr/>
          <a:lstStyle/>
          <a:p>
            <a:r>
              <a:rPr lang="en-GB" dirty="0"/>
              <a:t>Badly-written programs will not flush data properly.</a:t>
            </a:r>
          </a:p>
          <a:p>
            <a:r>
              <a:rPr lang="en-GB" dirty="0"/>
              <a:t>The memory remains unavailable, locked up. </a:t>
            </a:r>
          </a:p>
          <a:p>
            <a:r>
              <a:rPr lang="en-GB" dirty="0"/>
              <a:t>As the program continues to run, more and more memory gets locked up.</a:t>
            </a:r>
          </a:p>
          <a:p>
            <a:r>
              <a:rPr lang="en-GB" dirty="0"/>
              <a:t>This is called a '</a:t>
            </a:r>
            <a:r>
              <a:rPr lang="en-GB" b="1" dirty="0"/>
              <a:t>memory leak</a:t>
            </a:r>
            <a:r>
              <a:rPr lang="en-GB" dirty="0"/>
              <a:t>'.</a:t>
            </a:r>
          </a:p>
          <a:p>
            <a:r>
              <a:rPr lang="en-GB" dirty="0"/>
              <a:t>If the leak is bad enough, then the system eventually runs out of memory. </a:t>
            </a:r>
          </a:p>
          <a:p>
            <a:r>
              <a:rPr lang="en-GB" dirty="0"/>
              <a:t>Before that happens, the computer seems to run slower and slower. </a:t>
            </a:r>
          </a:p>
          <a:p>
            <a:r>
              <a:rPr lang="en-GB" dirty="0"/>
              <a:t>Usually the only solution is to re-boot the computer to ensure all its memory has been cleared.</a:t>
            </a:r>
          </a:p>
          <a:p>
            <a:endParaRPr lang="en-GB" dirty="0"/>
          </a:p>
        </p:txBody>
      </p:sp>
    </p:spTree>
    <p:extLst>
      <p:ext uri="{BB962C8B-B14F-4D97-AF65-F5344CB8AC3E}">
        <p14:creationId xmlns:p14="http://schemas.microsoft.com/office/powerpoint/2010/main" val="46106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A53E-6E55-4F5E-99F6-F5CA0E7A9635}"/>
              </a:ext>
            </a:extLst>
          </p:cNvPr>
          <p:cNvSpPr>
            <a:spLocks noGrp="1"/>
          </p:cNvSpPr>
          <p:nvPr>
            <p:ph type="title"/>
          </p:nvPr>
        </p:nvSpPr>
        <p:spPr/>
        <p:txBody>
          <a:bodyPr/>
          <a:lstStyle/>
          <a:p>
            <a:r>
              <a:rPr lang="en-GB" dirty="0"/>
              <a:t>Stack Overflow</a:t>
            </a:r>
          </a:p>
        </p:txBody>
      </p:sp>
      <p:sp>
        <p:nvSpPr>
          <p:cNvPr id="3" name="Content Placeholder 2">
            <a:extLst>
              <a:ext uri="{FF2B5EF4-FFF2-40B4-BE49-F238E27FC236}">
                <a16:creationId xmlns:a16="http://schemas.microsoft.com/office/drawing/2014/main" id="{D4E2BE96-E44C-4EC4-A880-FBA00CA0A6AE}"/>
              </a:ext>
            </a:extLst>
          </p:cNvPr>
          <p:cNvSpPr>
            <a:spLocks noGrp="1"/>
          </p:cNvSpPr>
          <p:nvPr>
            <p:ph idx="1"/>
          </p:nvPr>
        </p:nvSpPr>
        <p:spPr>
          <a:xfrm>
            <a:off x="457200" y="1196752"/>
            <a:ext cx="8229600" cy="5661248"/>
          </a:xfrm>
        </p:spPr>
        <p:txBody>
          <a:bodyPr/>
          <a:lstStyle/>
          <a:p>
            <a:r>
              <a:rPr lang="en-GB" dirty="0"/>
              <a:t>The diagram below shows the internal structure of a segment which you have seen in earlier.</a:t>
            </a:r>
          </a:p>
          <a:p>
            <a:r>
              <a:rPr lang="en-GB" dirty="0"/>
              <a:t>Notice the stack can grow down towards the data segment. </a:t>
            </a:r>
          </a:p>
          <a:p>
            <a:endParaRPr lang="en-GB" dirty="0"/>
          </a:p>
        </p:txBody>
      </p:sp>
      <p:pic>
        <p:nvPicPr>
          <p:cNvPr id="8194" name="Picture 2" descr="memory leaks">
            <a:extLst>
              <a:ext uri="{FF2B5EF4-FFF2-40B4-BE49-F238E27FC236}">
                <a16:creationId xmlns:a16="http://schemas.microsoft.com/office/drawing/2014/main" id="{E7EE14E9-A0BF-48A4-8781-915761F6A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704078"/>
            <a:ext cx="3563887" cy="4124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355597-E122-41FE-A274-E3D89CF55FAA}"/>
              </a:ext>
            </a:extLst>
          </p:cNvPr>
          <p:cNvSpPr/>
          <p:nvPr/>
        </p:nvSpPr>
        <p:spPr>
          <a:xfrm>
            <a:off x="457200" y="2991461"/>
            <a:ext cx="4572000" cy="2677656"/>
          </a:xfrm>
          <a:prstGeom prst="rect">
            <a:avLst/>
          </a:prstGeom>
        </p:spPr>
        <p:txBody>
          <a:bodyPr>
            <a:spAutoFit/>
          </a:bodyPr>
          <a:lstStyle/>
          <a:p>
            <a:pPr lvl="0">
              <a:spcBef>
                <a:spcPct val="20000"/>
              </a:spcBef>
            </a:pPr>
            <a:r>
              <a:rPr lang="en-GB" sz="2800" kern="0" dirty="0">
                <a:solidFill>
                  <a:srgbClr val="310070"/>
                </a:solidFill>
                <a:latin typeface="Calibri" pitchFamily="34" charset="0"/>
              </a:rPr>
              <a:t>It grows because every time a function calls another function, the address of the first is stored in the stack along with any parameters it uses. </a:t>
            </a:r>
          </a:p>
        </p:txBody>
      </p:sp>
    </p:spTree>
    <p:extLst>
      <p:ext uri="{BB962C8B-B14F-4D97-AF65-F5344CB8AC3E}">
        <p14:creationId xmlns:p14="http://schemas.microsoft.com/office/powerpoint/2010/main" val="355924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A53E-6E55-4F5E-99F6-F5CA0E7A9635}"/>
              </a:ext>
            </a:extLst>
          </p:cNvPr>
          <p:cNvSpPr>
            <a:spLocks noGrp="1"/>
          </p:cNvSpPr>
          <p:nvPr>
            <p:ph type="title"/>
          </p:nvPr>
        </p:nvSpPr>
        <p:spPr/>
        <p:txBody>
          <a:bodyPr/>
          <a:lstStyle/>
          <a:p>
            <a:r>
              <a:rPr lang="en-GB" dirty="0"/>
              <a:t>Stack Overflow</a:t>
            </a:r>
          </a:p>
        </p:txBody>
      </p:sp>
      <p:sp>
        <p:nvSpPr>
          <p:cNvPr id="3" name="Content Placeholder 2">
            <a:extLst>
              <a:ext uri="{FF2B5EF4-FFF2-40B4-BE49-F238E27FC236}">
                <a16:creationId xmlns:a16="http://schemas.microsoft.com/office/drawing/2014/main" id="{D4E2BE96-E44C-4EC4-A880-FBA00CA0A6AE}"/>
              </a:ext>
            </a:extLst>
          </p:cNvPr>
          <p:cNvSpPr>
            <a:spLocks noGrp="1"/>
          </p:cNvSpPr>
          <p:nvPr>
            <p:ph idx="1"/>
          </p:nvPr>
        </p:nvSpPr>
        <p:spPr/>
        <p:txBody>
          <a:bodyPr/>
          <a:lstStyle/>
          <a:p>
            <a:r>
              <a:rPr lang="en-GB" dirty="0"/>
              <a:t>But what if the new function now calls another? and that one calls yet another? </a:t>
            </a:r>
          </a:p>
          <a:p>
            <a:r>
              <a:rPr lang="en-GB" dirty="0"/>
              <a:t>A poorly written or faulty program will cause the stack to 'overflow'.</a:t>
            </a:r>
          </a:p>
          <a:p>
            <a:r>
              <a:rPr lang="en-GB" dirty="0"/>
              <a:t>A stack overflow means the stack has run out of free memory to expand into. </a:t>
            </a:r>
          </a:p>
          <a:p>
            <a:r>
              <a:rPr lang="en-GB" dirty="0"/>
              <a:t>The program will usually crash at this point, possibly with a 'stack overflow' error message on screen.</a:t>
            </a:r>
          </a:p>
          <a:p>
            <a:endParaRPr lang="en-GB" dirty="0"/>
          </a:p>
        </p:txBody>
      </p:sp>
      <p:pic>
        <p:nvPicPr>
          <p:cNvPr id="8194" name="Picture 2" descr="memory leaks">
            <a:extLst>
              <a:ext uri="{FF2B5EF4-FFF2-40B4-BE49-F238E27FC236}">
                <a16:creationId xmlns:a16="http://schemas.microsoft.com/office/drawing/2014/main" id="{E7EE14E9-A0BF-48A4-8781-915761F6A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488" y="4869160"/>
            <a:ext cx="1718512" cy="198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41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kernel">
            <a:extLst>
              <a:ext uri="{FF2B5EF4-FFF2-40B4-BE49-F238E27FC236}">
                <a16:creationId xmlns:a16="http://schemas.microsoft.com/office/drawing/2014/main" id="{0BE7E90A-C56A-48EB-B3C3-78F5DBEBD1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79"/>
          <a:stretch/>
        </p:blipFill>
        <p:spPr bwMode="auto">
          <a:xfrm>
            <a:off x="7308304" y="5676319"/>
            <a:ext cx="1835696" cy="11816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72195D-3C76-4A37-A0A0-3B887080596E}"/>
              </a:ext>
            </a:extLst>
          </p:cNvPr>
          <p:cNvSpPr>
            <a:spLocks noGrp="1"/>
          </p:cNvSpPr>
          <p:nvPr>
            <p:ph type="title"/>
          </p:nvPr>
        </p:nvSpPr>
        <p:spPr/>
        <p:txBody>
          <a:bodyPr/>
          <a:lstStyle/>
          <a:p>
            <a:r>
              <a:rPr lang="en-GB" dirty="0"/>
              <a:t>Memory Management</a:t>
            </a:r>
          </a:p>
        </p:txBody>
      </p:sp>
      <p:sp>
        <p:nvSpPr>
          <p:cNvPr id="3" name="Content Placeholder 2">
            <a:extLst>
              <a:ext uri="{FF2B5EF4-FFF2-40B4-BE49-F238E27FC236}">
                <a16:creationId xmlns:a16="http://schemas.microsoft.com/office/drawing/2014/main" id="{31B40A3D-6096-4C6B-A6DA-5E6C339E01DE}"/>
              </a:ext>
            </a:extLst>
          </p:cNvPr>
          <p:cNvSpPr>
            <a:spLocks noGrp="1"/>
          </p:cNvSpPr>
          <p:nvPr>
            <p:ph idx="1"/>
          </p:nvPr>
        </p:nvSpPr>
        <p:spPr>
          <a:xfrm>
            <a:off x="457200" y="1196752"/>
            <a:ext cx="8229600" cy="5661248"/>
          </a:xfrm>
        </p:spPr>
        <p:txBody>
          <a:bodyPr/>
          <a:lstStyle/>
          <a:p>
            <a:r>
              <a:rPr lang="en-GB" dirty="0"/>
              <a:t>One of the most vital resources that a computer needs to manage is its memory. </a:t>
            </a:r>
          </a:p>
          <a:p>
            <a:r>
              <a:rPr lang="en-GB" dirty="0"/>
              <a:t>All software runs in memory and all data is stored in some form of memory.</a:t>
            </a:r>
          </a:p>
          <a:p>
            <a:r>
              <a:rPr lang="en-GB" dirty="0"/>
              <a:t>The quantity of memory can be vastly different depending on the type of computer.</a:t>
            </a:r>
          </a:p>
          <a:p>
            <a:r>
              <a:rPr lang="en-GB" dirty="0"/>
              <a:t>For example the processing chip embedded in a chip and pin credit card will have a tiny amount of memory to hold its encrypted data, while a super-computer cluster will have petabytes of memory to manage (1 million gigabytes)</a:t>
            </a:r>
          </a:p>
          <a:p>
            <a:endParaRPr lang="en-GB" dirty="0"/>
          </a:p>
          <a:p>
            <a:endParaRPr lang="en-GB" dirty="0"/>
          </a:p>
        </p:txBody>
      </p:sp>
      <p:pic>
        <p:nvPicPr>
          <p:cNvPr id="2050" name="Picture 2" descr="the kernel">
            <a:extLst>
              <a:ext uri="{FF2B5EF4-FFF2-40B4-BE49-F238E27FC236}">
                <a16:creationId xmlns:a16="http://schemas.microsoft.com/office/drawing/2014/main" id="{C4CAA1B5-E751-49EC-9EF1-5A40F15FF2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41" r="8735"/>
          <a:stretch/>
        </p:blipFill>
        <p:spPr bwMode="auto">
          <a:xfrm>
            <a:off x="539552" y="6223660"/>
            <a:ext cx="2880321" cy="6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54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195D-3C76-4A37-A0A0-3B887080596E}"/>
              </a:ext>
            </a:extLst>
          </p:cNvPr>
          <p:cNvSpPr>
            <a:spLocks noGrp="1"/>
          </p:cNvSpPr>
          <p:nvPr>
            <p:ph type="title"/>
          </p:nvPr>
        </p:nvSpPr>
        <p:spPr/>
        <p:txBody>
          <a:bodyPr/>
          <a:lstStyle/>
          <a:p>
            <a:r>
              <a:rPr lang="en-GB" dirty="0"/>
              <a:t>Memory Management</a:t>
            </a:r>
          </a:p>
        </p:txBody>
      </p:sp>
      <p:sp>
        <p:nvSpPr>
          <p:cNvPr id="3" name="Content Placeholder 2">
            <a:extLst>
              <a:ext uri="{FF2B5EF4-FFF2-40B4-BE49-F238E27FC236}">
                <a16:creationId xmlns:a16="http://schemas.microsoft.com/office/drawing/2014/main" id="{31B40A3D-6096-4C6B-A6DA-5E6C339E01DE}"/>
              </a:ext>
            </a:extLst>
          </p:cNvPr>
          <p:cNvSpPr>
            <a:spLocks noGrp="1"/>
          </p:cNvSpPr>
          <p:nvPr>
            <p:ph idx="1"/>
          </p:nvPr>
        </p:nvSpPr>
        <p:spPr>
          <a:xfrm>
            <a:off x="457200" y="1052736"/>
            <a:ext cx="8229600" cy="5661248"/>
          </a:xfrm>
        </p:spPr>
        <p:txBody>
          <a:bodyPr/>
          <a:lstStyle/>
          <a:p>
            <a:r>
              <a:rPr lang="en-GB" dirty="0"/>
              <a:t>Memory management is necessary to organise the use of (main) memory by converting logical addresses to physical addresses.</a:t>
            </a:r>
          </a:p>
          <a:p>
            <a:r>
              <a:rPr lang="en-GB" b="1" dirty="0"/>
              <a:t>Logical Address </a:t>
            </a:r>
            <a:r>
              <a:rPr lang="en-GB" dirty="0"/>
              <a:t>– address at which an item appears to reside, generated by CPU</a:t>
            </a:r>
          </a:p>
          <a:p>
            <a:r>
              <a:rPr lang="en-GB" b="1" dirty="0"/>
              <a:t>Physical Address </a:t>
            </a:r>
            <a:r>
              <a:rPr lang="en-GB" dirty="0"/>
              <a:t>– the actual physical location of the storage cell in memory, generated by MMU</a:t>
            </a:r>
          </a:p>
          <a:p>
            <a:endParaRPr lang="en-GB" dirty="0"/>
          </a:p>
          <a:p>
            <a:endParaRPr lang="en-GB" dirty="0"/>
          </a:p>
        </p:txBody>
      </p:sp>
      <p:pic>
        <p:nvPicPr>
          <p:cNvPr id="1026" name="Picture 2" descr="Image result for memory management">
            <a:extLst>
              <a:ext uri="{FF2B5EF4-FFF2-40B4-BE49-F238E27FC236}">
                <a16:creationId xmlns:a16="http://schemas.microsoft.com/office/drawing/2014/main" id="{0FBF3CAF-D273-4374-B299-C07A39554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4374" y="4509119"/>
            <a:ext cx="2982695" cy="23563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2474" y="4221088"/>
            <a:ext cx="5751899" cy="2677656"/>
          </a:xfrm>
          <a:prstGeom prst="rect">
            <a:avLst/>
          </a:prstGeom>
        </p:spPr>
        <p:txBody>
          <a:bodyPr wrap="square">
            <a:spAutoFit/>
          </a:bodyPr>
          <a:lstStyle/>
          <a:p>
            <a:pPr lvl="0">
              <a:spcBef>
                <a:spcPct val="20000"/>
              </a:spcBef>
            </a:pPr>
            <a:r>
              <a:rPr lang="en-GB" sz="2800" kern="0" dirty="0">
                <a:solidFill>
                  <a:srgbClr val="310070"/>
                </a:solidFill>
                <a:latin typeface="Calibri" pitchFamily="34" charset="0"/>
              </a:rPr>
              <a:t>This allows programs to share memory and for memory to be allocated to other processes, which protects programs and data from each other and allows  programs larger than main memory to run.</a:t>
            </a:r>
          </a:p>
        </p:txBody>
      </p:sp>
    </p:spTree>
    <p:extLst>
      <p:ext uri="{BB962C8B-B14F-4D97-AF65-F5344CB8AC3E}">
        <p14:creationId xmlns:p14="http://schemas.microsoft.com/office/powerpoint/2010/main" val="188152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CFF3-83E6-4AD9-9B6D-822917F43897}"/>
              </a:ext>
            </a:extLst>
          </p:cNvPr>
          <p:cNvSpPr>
            <a:spLocks noGrp="1"/>
          </p:cNvSpPr>
          <p:nvPr>
            <p:ph type="title"/>
          </p:nvPr>
        </p:nvSpPr>
        <p:spPr/>
        <p:txBody>
          <a:bodyPr/>
          <a:lstStyle/>
          <a:p>
            <a:r>
              <a:rPr lang="en-GB" dirty="0"/>
              <a:t>Reason for memory management</a:t>
            </a:r>
          </a:p>
        </p:txBody>
      </p:sp>
      <p:sp>
        <p:nvSpPr>
          <p:cNvPr id="3" name="Content Placeholder 2">
            <a:extLst>
              <a:ext uri="{FF2B5EF4-FFF2-40B4-BE49-F238E27FC236}">
                <a16:creationId xmlns:a16="http://schemas.microsoft.com/office/drawing/2014/main" id="{926748B7-528B-4E65-A322-D495E4E39223}"/>
              </a:ext>
            </a:extLst>
          </p:cNvPr>
          <p:cNvSpPr>
            <a:spLocks noGrp="1"/>
          </p:cNvSpPr>
          <p:nvPr>
            <p:ph idx="1"/>
          </p:nvPr>
        </p:nvSpPr>
        <p:spPr/>
        <p:txBody>
          <a:bodyPr/>
          <a:lstStyle/>
          <a:p>
            <a:r>
              <a:rPr lang="en-GB" dirty="0"/>
              <a:t>Every computer has a limited amount of memory and like any limited resource, memory needs to be managed. </a:t>
            </a:r>
          </a:p>
          <a:p>
            <a:r>
              <a:rPr lang="en-GB" dirty="0"/>
              <a:t>This is the task of the memory manager (part of the operating system).</a:t>
            </a:r>
          </a:p>
          <a:p>
            <a:r>
              <a:rPr lang="en-GB" dirty="0"/>
              <a:t>To run a process, it has to be loaded into main memory. </a:t>
            </a:r>
          </a:p>
          <a:p>
            <a:r>
              <a:rPr lang="en-GB" dirty="0"/>
              <a:t>To run more than one process, they all have to be in main memory at the same time.</a:t>
            </a:r>
          </a:p>
        </p:txBody>
      </p:sp>
    </p:spTree>
    <p:extLst>
      <p:ext uri="{BB962C8B-B14F-4D97-AF65-F5344CB8AC3E}">
        <p14:creationId xmlns:p14="http://schemas.microsoft.com/office/powerpoint/2010/main" val="165378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CFF3-83E6-4AD9-9B6D-822917F43897}"/>
              </a:ext>
            </a:extLst>
          </p:cNvPr>
          <p:cNvSpPr>
            <a:spLocks noGrp="1"/>
          </p:cNvSpPr>
          <p:nvPr>
            <p:ph type="title"/>
          </p:nvPr>
        </p:nvSpPr>
        <p:spPr/>
        <p:txBody>
          <a:bodyPr/>
          <a:lstStyle/>
          <a:p>
            <a:r>
              <a:rPr lang="en-GB" dirty="0"/>
              <a:t>Reason for memory management</a:t>
            </a:r>
          </a:p>
        </p:txBody>
      </p:sp>
      <p:sp>
        <p:nvSpPr>
          <p:cNvPr id="3" name="Content Placeholder 2">
            <a:extLst>
              <a:ext uri="{FF2B5EF4-FFF2-40B4-BE49-F238E27FC236}">
                <a16:creationId xmlns:a16="http://schemas.microsoft.com/office/drawing/2014/main" id="{926748B7-528B-4E65-A322-D495E4E39223}"/>
              </a:ext>
            </a:extLst>
          </p:cNvPr>
          <p:cNvSpPr>
            <a:spLocks noGrp="1"/>
          </p:cNvSpPr>
          <p:nvPr>
            <p:ph idx="1"/>
          </p:nvPr>
        </p:nvSpPr>
        <p:spPr/>
        <p:txBody>
          <a:bodyPr/>
          <a:lstStyle/>
          <a:p>
            <a:r>
              <a:rPr lang="en-GB" dirty="0"/>
              <a:t>However, processes can write data into memory, so it's possible for one process to write over the memory holding a different process, causing it to become corrupted. </a:t>
            </a:r>
          </a:p>
          <a:p>
            <a:r>
              <a:rPr lang="en-GB" dirty="0"/>
              <a:t>The memory manager tries to prevent this from happening.</a:t>
            </a:r>
          </a:p>
          <a:p>
            <a:r>
              <a:rPr lang="en-GB" dirty="0"/>
              <a:t>It does this by giving each process its own segment of memory and not allowing them to write over other segments.</a:t>
            </a:r>
          </a:p>
        </p:txBody>
      </p:sp>
    </p:spTree>
    <p:extLst>
      <p:ext uri="{BB962C8B-B14F-4D97-AF65-F5344CB8AC3E}">
        <p14:creationId xmlns:p14="http://schemas.microsoft.com/office/powerpoint/2010/main" val="156389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5AD4-6864-4497-93B7-FE84758E2DC2}"/>
              </a:ext>
            </a:extLst>
          </p:cNvPr>
          <p:cNvSpPr>
            <a:spLocks noGrp="1"/>
          </p:cNvSpPr>
          <p:nvPr>
            <p:ph type="title"/>
          </p:nvPr>
        </p:nvSpPr>
        <p:spPr/>
        <p:txBody>
          <a:bodyPr/>
          <a:lstStyle/>
          <a:p>
            <a:r>
              <a:rPr lang="en-GB" dirty="0"/>
              <a:t>Segmentation</a:t>
            </a:r>
          </a:p>
        </p:txBody>
      </p:sp>
      <p:sp>
        <p:nvSpPr>
          <p:cNvPr id="3" name="Content Placeholder 2">
            <a:extLst>
              <a:ext uri="{FF2B5EF4-FFF2-40B4-BE49-F238E27FC236}">
                <a16:creationId xmlns:a16="http://schemas.microsoft.com/office/drawing/2014/main" id="{CF9672F1-91F1-4EC2-BB9C-58EB7F5A5A2F}"/>
              </a:ext>
            </a:extLst>
          </p:cNvPr>
          <p:cNvSpPr>
            <a:spLocks noGrp="1"/>
          </p:cNvSpPr>
          <p:nvPr>
            <p:ph idx="1"/>
          </p:nvPr>
        </p:nvSpPr>
        <p:spPr/>
        <p:txBody>
          <a:bodyPr/>
          <a:lstStyle/>
          <a:p>
            <a:r>
              <a:rPr lang="en-GB" dirty="0"/>
              <a:t>When an executable application is loaded into main memory it becomes a '</a:t>
            </a:r>
            <a:r>
              <a:rPr lang="en-GB" b="1" dirty="0"/>
              <a:t>process</a:t>
            </a:r>
            <a:r>
              <a:rPr lang="en-GB" dirty="0"/>
              <a:t>’ and requires memory to run. </a:t>
            </a:r>
          </a:p>
          <a:p>
            <a:r>
              <a:rPr lang="en-GB" dirty="0"/>
              <a:t>The operating system sets aside memory for the process to use, which is called </a:t>
            </a:r>
            <a:r>
              <a:rPr lang="en-GB" b="1" dirty="0"/>
              <a:t>'segmentation</a:t>
            </a:r>
            <a:r>
              <a:rPr lang="en-GB" dirty="0"/>
              <a:t>’. </a:t>
            </a:r>
          </a:p>
          <a:p>
            <a:r>
              <a:rPr lang="en-GB" dirty="0"/>
              <a:t>Segmentation is a way of partitioning memory.  Segments are variable sizes based on contents and are </a:t>
            </a:r>
            <a:r>
              <a:rPr lang="en-GB" b="1" dirty="0"/>
              <a:t>logical</a:t>
            </a:r>
            <a:r>
              <a:rPr lang="en-GB" dirty="0"/>
              <a:t> divisions which hold complete sections of programs. </a:t>
            </a:r>
          </a:p>
          <a:p>
            <a:r>
              <a:rPr lang="en-GB" dirty="0"/>
              <a:t>The memory segment given to the process is further divided into several sections - the 'stack segment', 'data segment', 'code segment' and 'free memory'.</a:t>
            </a:r>
          </a:p>
        </p:txBody>
      </p:sp>
      <p:pic>
        <p:nvPicPr>
          <p:cNvPr id="3074" name="Picture 2" descr="memory segment of process">
            <a:extLst>
              <a:ext uri="{FF2B5EF4-FFF2-40B4-BE49-F238E27FC236}">
                <a16:creationId xmlns:a16="http://schemas.microsoft.com/office/drawing/2014/main" id="{B75EC0DB-69B4-46EB-80E7-2E50508C5F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4368" y="5350233"/>
            <a:ext cx="1259632" cy="148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28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CFF3-83E6-4AD9-9B6D-822917F43897}"/>
              </a:ext>
            </a:extLst>
          </p:cNvPr>
          <p:cNvSpPr>
            <a:spLocks noGrp="1"/>
          </p:cNvSpPr>
          <p:nvPr>
            <p:ph type="title"/>
          </p:nvPr>
        </p:nvSpPr>
        <p:spPr/>
        <p:txBody>
          <a:bodyPr/>
          <a:lstStyle/>
          <a:p>
            <a:r>
              <a:rPr lang="en-GB" dirty="0"/>
              <a:t>Segmentation</a:t>
            </a:r>
          </a:p>
        </p:txBody>
      </p:sp>
      <p:sp>
        <p:nvSpPr>
          <p:cNvPr id="3" name="Content Placeholder 2">
            <a:extLst>
              <a:ext uri="{FF2B5EF4-FFF2-40B4-BE49-F238E27FC236}">
                <a16:creationId xmlns:a16="http://schemas.microsoft.com/office/drawing/2014/main" id="{926748B7-528B-4E65-A322-D495E4E39223}"/>
              </a:ext>
            </a:extLst>
          </p:cNvPr>
          <p:cNvSpPr>
            <a:spLocks noGrp="1"/>
          </p:cNvSpPr>
          <p:nvPr>
            <p:ph idx="1"/>
          </p:nvPr>
        </p:nvSpPr>
        <p:spPr>
          <a:xfrm>
            <a:off x="457200" y="1196752"/>
            <a:ext cx="4690864" cy="5661248"/>
          </a:xfrm>
        </p:spPr>
        <p:txBody>
          <a:bodyPr/>
          <a:lstStyle/>
          <a:p>
            <a:r>
              <a:rPr lang="en-GB" dirty="0"/>
              <a:t>The diagram shows the memory manager loading several processes into main memory.</a:t>
            </a:r>
          </a:p>
          <a:p>
            <a:r>
              <a:rPr lang="en-GB" dirty="0"/>
              <a:t>The memory manager is able to load and unload each process without affecting any of the others.</a:t>
            </a:r>
          </a:p>
        </p:txBody>
      </p:sp>
      <p:pic>
        <p:nvPicPr>
          <p:cNvPr id="4" name="Picture 3">
            <a:extLst>
              <a:ext uri="{FF2B5EF4-FFF2-40B4-BE49-F238E27FC236}">
                <a16:creationId xmlns:a16="http://schemas.microsoft.com/office/drawing/2014/main" id="{8393CD8B-0E73-4BA1-ADB5-E07BB55E74C8}"/>
              </a:ext>
            </a:extLst>
          </p:cNvPr>
          <p:cNvPicPr>
            <a:picLocks noChangeAspect="1"/>
          </p:cNvPicPr>
          <p:nvPr/>
        </p:nvPicPr>
        <p:blipFill>
          <a:blip r:embed="rId2"/>
          <a:stretch>
            <a:fillRect/>
          </a:stretch>
        </p:blipFill>
        <p:spPr>
          <a:xfrm>
            <a:off x="5005660" y="1196752"/>
            <a:ext cx="4138339" cy="5661248"/>
          </a:xfrm>
          <a:prstGeom prst="rect">
            <a:avLst/>
          </a:prstGeom>
        </p:spPr>
      </p:pic>
    </p:spTree>
    <p:extLst>
      <p:ext uri="{BB962C8B-B14F-4D97-AF65-F5344CB8AC3E}">
        <p14:creationId xmlns:p14="http://schemas.microsoft.com/office/powerpoint/2010/main" val="108467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E4CD-0165-47F4-8E4C-F493EAEA9499}"/>
              </a:ext>
            </a:extLst>
          </p:cNvPr>
          <p:cNvSpPr>
            <a:spLocks noGrp="1"/>
          </p:cNvSpPr>
          <p:nvPr>
            <p:ph type="title"/>
          </p:nvPr>
        </p:nvSpPr>
        <p:spPr/>
        <p:txBody>
          <a:bodyPr/>
          <a:lstStyle/>
          <a:p>
            <a:r>
              <a:rPr lang="en-GB" dirty="0"/>
              <a:t>Paging</a:t>
            </a:r>
          </a:p>
        </p:txBody>
      </p:sp>
      <p:sp>
        <p:nvSpPr>
          <p:cNvPr id="3" name="Content Placeholder 2">
            <a:extLst>
              <a:ext uri="{FF2B5EF4-FFF2-40B4-BE49-F238E27FC236}">
                <a16:creationId xmlns:a16="http://schemas.microsoft.com/office/drawing/2014/main" id="{6D3FF844-8349-439A-8299-2417F77AC8D7}"/>
              </a:ext>
            </a:extLst>
          </p:cNvPr>
          <p:cNvSpPr>
            <a:spLocks noGrp="1"/>
          </p:cNvSpPr>
          <p:nvPr>
            <p:ph idx="1"/>
          </p:nvPr>
        </p:nvSpPr>
        <p:spPr/>
        <p:txBody>
          <a:bodyPr/>
          <a:lstStyle/>
          <a:p>
            <a:r>
              <a:rPr lang="en-GB" dirty="0"/>
              <a:t>There is a second type of memory management task called </a:t>
            </a:r>
            <a:r>
              <a:rPr lang="en-GB" b="1" dirty="0"/>
              <a:t>paging</a:t>
            </a:r>
            <a:r>
              <a:rPr lang="en-GB" dirty="0"/>
              <a:t>, which is designed to handle virtual memory. </a:t>
            </a:r>
          </a:p>
          <a:p>
            <a:r>
              <a:rPr lang="en-GB" dirty="0"/>
              <a:t>A page is a </a:t>
            </a:r>
            <a:r>
              <a:rPr lang="en-GB" b="1" dirty="0"/>
              <a:t>fixed sized physical </a:t>
            </a:r>
            <a:r>
              <a:rPr lang="en-GB" dirty="0"/>
              <a:t>division of memory. </a:t>
            </a:r>
          </a:p>
          <a:p>
            <a:r>
              <a:rPr lang="en-GB" dirty="0"/>
              <a:t>Each page resides next to each other (contiguous).</a:t>
            </a:r>
          </a:p>
          <a:p>
            <a:r>
              <a:rPr lang="en-GB" dirty="0"/>
              <a:t>The memory manager gives each page a number and records its location in a table, called a 'page table'. </a:t>
            </a:r>
          </a:p>
        </p:txBody>
      </p:sp>
    </p:spTree>
    <p:extLst>
      <p:ext uri="{BB962C8B-B14F-4D97-AF65-F5344CB8AC3E}">
        <p14:creationId xmlns:p14="http://schemas.microsoft.com/office/powerpoint/2010/main" val="317334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E4CD-0165-47F4-8E4C-F493EAEA9499}"/>
              </a:ext>
            </a:extLst>
          </p:cNvPr>
          <p:cNvSpPr>
            <a:spLocks noGrp="1"/>
          </p:cNvSpPr>
          <p:nvPr>
            <p:ph type="title"/>
          </p:nvPr>
        </p:nvSpPr>
        <p:spPr/>
        <p:txBody>
          <a:bodyPr/>
          <a:lstStyle/>
          <a:p>
            <a:r>
              <a:rPr lang="en-GB" dirty="0"/>
              <a:t>Pagination</a:t>
            </a:r>
          </a:p>
        </p:txBody>
      </p:sp>
      <p:sp>
        <p:nvSpPr>
          <p:cNvPr id="3" name="Content Placeholder 2">
            <a:extLst>
              <a:ext uri="{FF2B5EF4-FFF2-40B4-BE49-F238E27FC236}">
                <a16:creationId xmlns:a16="http://schemas.microsoft.com/office/drawing/2014/main" id="{6D3FF844-8349-439A-8299-2417F77AC8D7}"/>
              </a:ext>
            </a:extLst>
          </p:cNvPr>
          <p:cNvSpPr>
            <a:spLocks noGrp="1"/>
          </p:cNvSpPr>
          <p:nvPr>
            <p:ph idx="1"/>
          </p:nvPr>
        </p:nvSpPr>
        <p:spPr>
          <a:xfrm>
            <a:off x="457200" y="1196752"/>
            <a:ext cx="3466728" cy="5661248"/>
          </a:xfrm>
        </p:spPr>
        <p:txBody>
          <a:bodyPr/>
          <a:lstStyle/>
          <a:p>
            <a:r>
              <a:rPr lang="en-GB" dirty="0"/>
              <a:t>Process memory segments can straddle several pages, like the second process segment shown in the diagram.</a:t>
            </a:r>
          </a:p>
        </p:txBody>
      </p:sp>
      <p:pic>
        <p:nvPicPr>
          <p:cNvPr id="4" name="Picture 3">
            <a:extLst>
              <a:ext uri="{FF2B5EF4-FFF2-40B4-BE49-F238E27FC236}">
                <a16:creationId xmlns:a16="http://schemas.microsoft.com/office/drawing/2014/main" id="{4C1F9C1E-44D0-4662-849B-9B1B18669967}"/>
              </a:ext>
            </a:extLst>
          </p:cNvPr>
          <p:cNvPicPr>
            <a:picLocks noChangeAspect="1"/>
          </p:cNvPicPr>
          <p:nvPr/>
        </p:nvPicPr>
        <p:blipFill>
          <a:blip r:embed="rId2"/>
          <a:stretch>
            <a:fillRect/>
          </a:stretch>
        </p:blipFill>
        <p:spPr>
          <a:xfrm>
            <a:off x="3851920" y="1158521"/>
            <a:ext cx="5292080" cy="5702672"/>
          </a:xfrm>
          <a:prstGeom prst="rect">
            <a:avLst/>
          </a:prstGeom>
        </p:spPr>
      </p:pic>
    </p:spTree>
    <p:extLst>
      <p:ext uri="{BB962C8B-B14F-4D97-AF65-F5344CB8AC3E}">
        <p14:creationId xmlns:p14="http://schemas.microsoft.com/office/powerpoint/2010/main" val="737164514"/>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0FDEDA13476243B8FCD28105466D7E" ma:contentTypeVersion="12" ma:contentTypeDescription="Create a new document." ma:contentTypeScope="" ma:versionID="1a88c69bc174c859b04fcadec2b880d8">
  <xsd:schema xmlns:xsd="http://www.w3.org/2001/XMLSchema" xmlns:xs="http://www.w3.org/2001/XMLSchema" xmlns:p="http://schemas.microsoft.com/office/2006/metadata/properties" xmlns:ns2="8e63c9b3-bccb-449d-832c-1e56a1d23c1f" xmlns:ns3="1fc349e5-3287-4776-8d66-d44989a73add" targetNamespace="http://schemas.microsoft.com/office/2006/metadata/properties" ma:root="true" ma:fieldsID="22cf379c614c9950ee684e95455ba378" ns2:_="" ns3:_="">
    <xsd:import namespace="8e63c9b3-bccb-449d-832c-1e56a1d23c1f"/>
    <xsd:import namespace="1fc349e5-3287-4776-8d66-d44989a73ad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3c9b3-bccb-449d-832c-1e56a1d23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c349e5-3287-4776-8d66-d44989a73ad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e63c9b3-bccb-449d-832c-1e56a1d23c1f" xsi:nil="true"/>
  </documentManagement>
</p:properties>
</file>

<file path=customXml/itemProps1.xml><?xml version="1.0" encoding="utf-8"?>
<ds:datastoreItem xmlns:ds="http://schemas.openxmlformats.org/officeDocument/2006/customXml" ds:itemID="{6363C921-0ABE-4929-A60C-5C2AA4F9D1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3c9b3-bccb-449d-832c-1e56a1d23c1f"/>
    <ds:schemaRef ds:uri="1fc349e5-3287-4776-8d66-d44989a73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2FF4E7-4F3B-4FFC-A5B1-3236E62DFB56}">
  <ds:schemaRefs>
    <ds:schemaRef ds:uri="http://schemas.microsoft.com/sharepoint/v3/contenttype/forms"/>
  </ds:schemaRefs>
</ds:datastoreItem>
</file>

<file path=customXml/itemProps3.xml><?xml version="1.0" encoding="utf-8"?>
<ds:datastoreItem xmlns:ds="http://schemas.openxmlformats.org/officeDocument/2006/customXml" ds:itemID="{CD43BD92-4DE7-4C7E-829F-BF3AF6DC6E1B}">
  <ds:schemaRefs>
    <ds:schemaRef ds:uri="8e63c9b3-bccb-449d-832c-1e56a1d23c1f"/>
    <ds:schemaRef ds:uri="http://schemas.microsoft.com/office/2006/documentManagement/types"/>
    <ds:schemaRef ds:uri="http://www.w3.org/XML/1998/namespace"/>
    <ds:schemaRef ds:uri="http://purl.org/dc/dcmitype/"/>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976</TotalTime>
  <Words>1160</Words>
  <Application>Microsoft Office PowerPoint</Application>
  <PresentationFormat>On-screen Show (4:3)</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Memory Management</vt:lpstr>
      <vt:lpstr>Memory Management</vt:lpstr>
      <vt:lpstr>Memory Management</vt:lpstr>
      <vt:lpstr>Reason for memory management</vt:lpstr>
      <vt:lpstr>Reason for memory management</vt:lpstr>
      <vt:lpstr>Segmentation</vt:lpstr>
      <vt:lpstr>Segmentation</vt:lpstr>
      <vt:lpstr>Paging</vt:lpstr>
      <vt:lpstr>Pagination</vt:lpstr>
      <vt:lpstr>Pagination</vt:lpstr>
      <vt:lpstr>Pagination</vt:lpstr>
      <vt:lpstr>Segmentation vs Pagination</vt:lpstr>
      <vt:lpstr>Disk Thrashing</vt:lpstr>
      <vt:lpstr>Memory Leaks</vt:lpstr>
      <vt:lpstr>Memory Leaks</vt:lpstr>
      <vt:lpstr>Stack Overflow</vt:lpstr>
      <vt:lpstr>Stack Overflow</vt:lpstr>
    </vt:vector>
  </TitlesOfParts>
  <Company>stclements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electronic communication</dc:title>
  <dc:creator>stds12</dc:creator>
  <cp:lastModifiedBy>Emma Martin</cp:lastModifiedBy>
  <cp:revision>129</cp:revision>
  <dcterms:created xsi:type="dcterms:W3CDTF">2008-02-27T19:59:33Z</dcterms:created>
  <dcterms:modified xsi:type="dcterms:W3CDTF">2023-03-29T11:49:42Z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0x010100DC0FDEDA13476243B8FCD28105466D7E</vt:lpwstr>
  </property>
  <property fmtid="{D5CDD505-2E9C-101B-9397-08002B2CF9AE}" pid="3" name="Order">
    <vt:r8>277800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ies>
</file>