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1C1"/>
    <a:srgbClr val="31006F"/>
    <a:srgbClr val="310070"/>
    <a:srgbClr val="003399"/>
    <a:srgbClr val="3333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A0FEF9-72DF-4756-8D32-856E128363AB}" v="66" dt="2019-02-28T20:01:00.453"/>
    <p1510:client id="{7FDC0B33-DCFE-58F4-99C5-4A9ED2A02D40}" v="44" dt="2022-03-22T11:07:18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77" autoAdjust="0"/>
    <p:restoredTop sz="94660"/>
  </p:normalViewPr>
  <p:slideViewPr>
    <p:cSldViewPr>
      <p:cViewPr varScale="1">
        <p:scale>
          <a:sx n="106" d="100"/>
          <a:sy n="106" d="100"/>
        </p:scale>
        <p:origin x="118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C1DC9-689B-4B47-A5AB-A0D2D2919078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E97FC-8D9A-4E97-972D-472004DD9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39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solidFill>
                  <a:srgbClr val="31007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2325A-9262-4560-8105-679D99EA9E1C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E09D14-5D12-45F0-86B0-290DE13AB5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0437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0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F9E3D-E61C-418D-AD3A-57D5E366493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02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B2E45-BA9F-4E1E-8946-2E947183554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037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008112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5226-8981-42ED-BCAA-999A180161F0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4C76-A44D-4A8A-93D7-2DF0E5C327FA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9952" y="116632"/>
            <a:ext cx="937460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1652"/>
          </a:xfrm>
        </p:spPr>
        <p:txBody>
          <a:bodyPr/>
          <a:lstStyle>
            <a:lvl1pPr>
              <a:defRPr sz="4000">
                <a:solidFill>
                  <a:srgbClr val="310070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/>
          <a:lstStyle>
            <a:lvl1pPr marL="0" indent="0">
              <a:buNone/>
              <a:defRPr>
                <a:solidFill>
                  <a:srgbClr val="310070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>
                <a:solidFill>
                  <a:srgbClr val="310070"/>
                </a:solidFill>
              </a:defRPr>
            </a:lvl2pPr>
            <a:lvl3pPr marL="914400" indent="0">
              <a:buNone/>
              <a:defRPr>
                <a:solidFill>
                  <a:srgbClr val="310070"/>
                </a:solidFill>
              </a:defRPr>
            </a:lvl3pPr>
            <a:lvl4pPr marL="1371600" indent="0">
              <a:buNone/>
              <a:defRPr>
                <a:solidFill>
                  <a:srgbClr val="310070"/>
                </a:solidFill>
              </a:defRPr>
            </a:lvl4pPr>
            <a:lvl5pPr marL="1828800" indent="0">
              <a:buNone/>
              <a:defRPr>
                <a:solidFill>
                  <a:srgbClr val="31007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3B1B1-DDC7-4A6A-B667-FCEE1CA960C1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CAEE2-8DCF-4819-BEA7-1DC39E83D5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2837" y="1"/>
            <a:ext cx="692696" cy="6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5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FF9B3-47AC-421E-8D6D-A3B4A00EAF9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92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57CD5-5EC7-4C47-9331-149665F7AF2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99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52A30-CDE7-4C4C-B43C-51C19D61E4B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83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2A75C5-EC0E-45BB-A028-D6C99410004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55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C32EF-817E-4D0C-973D-8488DA5BA0A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76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B1457-469B-4667-BCF4-62710AB1F19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30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39928-848C-498B-B930-0B40329AE00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7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07845E0-30CC-45D9-AD07-9DE41E06CC66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Calibri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3399"/>
          </a:solidFill>
          <a:latin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3399"/>
          </a:solidFill>
          <a:latin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rgbClr val="003399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cr.org.uk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Internet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168" y="3609242"/>
            <a:ext cx="4835664" cy="300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192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Resource Locator (URL)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accessing a webpage we use a URL to access the page e.g. </a:t>
            </a:r>
            <a:r>
              <a:rPr lang="en-GB" dirty="0">
                <a:hlinkClick r:id="rId2"/>
              </a:rPr>
              <a:t>http://www.ocr.org.uk</a:t>
            </a:r>
            <a:endParaRPr lang="en-GB" dirty="0"/>
          </a:p>
          <a:p>
            <a:endParaRPr lang="en-GB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solidFill>
                  <a:srgbClr val="0000FF"/>
                </a:solidFill>
              </a:rPr>
              <a:t>http</a:t>
            </a:r>
            <a:r>
              <a:rPr lang="en-GB" dirty="0"/>
              <a:t> tells the computer to use the hypertext transfer protocol which puts the packets together to be used in a web browser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solidFill>
                  <a:srgbClr val="0000FF"/>
                </a:solidFill>
              </a:rPr>
              <a:t>www</a:t>
            </a:r>
            <a:r>
              <a:rPr lang="en-GB" dirty="0"/>
              <a:t> tells us that this is a webpage and that it is  located on the world wide web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solidFill>
                  <a:srgbClr val="0000FF"/>
                </a:solidFill>
              </a:rPr>
              <a:t>ocr.org.uk</a:t>
            </a:r>
            <a:r>
              <a:rPr lang="en-GB" dirty="0"/>
              <a:t> is the domain name</a:t>
            </a:r>
          </a:p>
        </p:txBody>
      </p:sp>
    </p:spTree>
    <p:extLst>
      <p:ext uri="{BB962C8B-B14F-4D97-AF65-F5344CB8AC3E}">
        <p14:creationId xmlns:p14="http://schemas.microsoft.com/office/powerpoint/2010/main" val="259391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106808"/>
            <a:ext cx="6576270" cy="474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 Name Server (DNS)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/>
          </a:bodyPr>
          <a:lstStyle/>
          <a:p>
            <a:r>
              <a:rPr lang="en-GB" dirty="0"/>
              <a:t>When a URL is typed in, the web browser will query a DNS.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2060848"/>
            <a:ext cx="26026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GB" sz="2800" kern="0" dirty="0">
                <a:solidFill>
                  <a:srgbClr val="310070"/>
                </a:solidFill>
                <a:latin typeface="Calibri" pitchFamily="34" charset="0"/>
              </a:rPr>
              <a:t>The DNS has a database of all domain names and their associated IP addresses which is constantly updated by other DNS servers </a:t>
            </a:r>
          </a:p>
        </p:txBody>
      </p:sp>
    </p:spTree>
    <p:extLst>
      <p:ext uri="{BB962C8B-B14F-4D97-AF65-F5344CB8AC3E}">
        <p14:creationId xmlns:p14="http://schemas.microsoft.com/office/powerpoint/2010/main" val="367465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DNS Server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003232" cy="5544616"/>
          </a:xfrm>
        </p:spPr>
        <p:txBody>
          <a:bodyPr>
            <a:normAutofit/>
          </a:bodyPr>
          <a:lstStyle/>
          <a:p>
            <a:r>
              <a:rPr lang="en-GB" dirty="0"/>
              <a:t>DNS Lookup Process: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User types in domain name and this is sent to DNS servers.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DNS servers map this domain to an IP address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If the DNS server can’t resolve, it passes the request (recursively) to another DNS server.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DNS Server sends the IP address to browser so it can retrieve the website from server on which it is hosted. </a:t>
            </a:r>
          </a:p>
          <a:p>
            <a:r>
              <a:rPr lang="en-GB" dirty="0"/>
              <a:t>Without a DNS server the user would have to type in IP addresses to access a webpage.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848345"/>
            <a:ext cx="1391694" cy="1004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347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DNS Server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003232" cy="5544616"/>
          </a:xfrm>
        </p:spPr>
        <p:txBody>
          <a:bodyPr>
            <a:normAutofit/>
          </a:bodyPr>
          <a:lstStyle/>
          <a:p>
            <a:r>
              <a:rPr lang="en-GB" b="1" dirty="0"/>
              <a:t>Advantages </a:t>
            </a:r>
          </a:p>
          <a:p>
            <a:r>
              <a:rPr lang="en-GB" dirty="0"/>
              <a:t>People do not need to remember IP addresses </a:t>
            </a:r>
          </a:p>
          <a:p>
            <a:r>
              <a:rPr lang="en-GB" dirty="0"/>
              <a:t>As long as you are connected to a DNS server you can have access to all the addresses </a:t>
            </a:r>
          </a:p>
          <a:p>
            <a:r>
              <a:rPr lang="en-GB" dirty="0"/>
              <a:t>	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3302021"/>
            <a:ext cx="4920087" cy="355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544" y="3153986"/>
            <a:ext cx="32758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310070"/>
                </a:solidFill>
                <a:latin typeface="Calibri" pitchFamily="34" charset="0"/>
              </a:rPr>
              <a:t>Easily upgradable (</a:t>
            </a:r>
            <a:r>
              <a:rPr lang="en-GB" sz="2800" dirty="0" err="1">
                <a:solidFill>
                  <a:srgbClr val="310070"/>
                </a:solidFill>
                <a:latin typeface="Calibri" pitchFamily="34" charset="0"/>
              </a:rPr>
              <a:t>eg</a:t>
            </a:r>
            <a:r>
              <a:rPr lang="en-GB" sz="2800" dirty="0">
                <a:solidFill>
                  <a:srgbClr val="310070"/>
                </a:solidFill>
                <a:latin typeface="Calibri" pitchFamily="34" charset="0"/>
              </a:rPr>
              <a:t> IPv4 toIPv6) without all web addresses needing to be the same</a:t>
            </a:r>
          </a:p>
        </p:txBody>
      </p:sp>
    </p:spTree>
    <p:extLst>
      <p:ext uri="{BB962C8B-B14F-4D97-AF65-F5344CB8AC3E}">
        <p14:creationId xmlns:p14="http://schemas.microsoft.com/office/powerpoint/2010/main" val="3659734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website is a collection of web pages.  </a:t>
            </a:r>
          </a:p>
          <a:p>
            <a:r>
              <a:rPr lang="en-GB" dirty="0"/>
              <a:t>They are stored on a web server and arranged in a folder structure similar to </a:t>
            </a:r>
            <a:r>
              <a:rPr lang="en-GB" i="1" dirty="0"/>
              <a:t>My Documents</a:t>
            </a:r>
            <a:r>
              <a:rPr lang="en-GB" dirty="0"/>
              <a:t>.</a:t>
            </a:r>
          </a:p>
          <a:p>
            <a:r>
              <a:rPr lang="en-GB" dirty="0"/>
              <a:t>The home page for a website is usually </a:t>
            </a:r>
            <a:r>
              <a:rPr lang="en-GB" i="1" dirty="0"/>
              <a:t>Index.html</a:t>
            </a:r>
            <a:r>
              <a:rPr lang="en-GB" dirty="0"/>
              <a:t>.</a:t>
            </a:r>
          </a:p>
          <a:p>
            <a:r>
              <a:rPr lang="en-GB" dirty="0"/>
              <a:t>For a website to work and be available to the outside world it needs to be </a:t>
            </a:r>
            <a:r>
              <a:rPr lang="en-GB" b="1" dirty="0"/>
              <a:t>hosted</a:t>
            </a:r>
            <a:r>
              <a:rPr lang="en-GB" dirty="0"/>
              <a:t> on a web server.</a:t>
            </a:r>
          </a:p>
        </p:txBody>
      </p:sp>
      <p:pic>
        <p:nvPicPr>
          <p:cNvPr id="6146" name="Picture 2" descr="Image result for web site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146192"/>
            <a:ext cx="5215015" cy="271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244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Hosting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 you want to publish a website, a suitable domain name names to be chosen e.g. </a:t>
            </a:r>
            <a:r>
              <a:rPr lang="en-GB" dirty="0">
                <a:solidFill>
                  <a:srgbClr val="7CCFDB"/>
                </a:solidFill>
              </a:rPr>
              <a:t>myInterestingNetworkingSite.co.uk</a:t>
            </a:r>
          </a:p>
          <a:p>
            <a:r>
              <a:rPr lang="en-GB" dirty="0"/>
              <a:t>The domain name needs to be registered with a domain registrar who would ensure that the domain name is unique and not already registered</a:t>
            </a:r>
          </a:p>
          <a:p>
            <a:r>
              <a:rPr lang="en-GB" dirty="0"/>
              <a:t>Each registered domain name would have an associated IP address – this would then be registered on a DNS.</a:t>
            </a:r>
          </a:p>
        </p:txBody>
      </p:sp>
      <p:pic>
        <p:nvPicPr>
          <p:cNvPr id="8194" name="Picture 2" descr="Image result for web site ho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7" y="5098485"/>
            <a:ext cx="5237083" cy="174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228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Hosting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Your own PC is set up as a  web server which other devices can connect to.</a:t>
            </a:r>
          </a:p>
          <a:p>
            <a:r>
              <a:rPr lang="en-GB" dirty="0"/>
              <a:t>The server is given a default address </a:t>
            </a:r>
            <a:r>
              <a:rPr lang="en-GB" i="1" dirty="0"/>
              <a:t>localhost</a:t>
            </a:r>
            <a:r>
              <a:rPr lang="en-GB" dirty="0"/>
              <a:t>.</a:t>
            </a:r>
          </a:p>
          <a:p>
            <a:r>
              <a:rPr lang="en-GB" dirty="0"/>
              <a:t>Local hosting saves the costs of the monthly fees paid to external hosts.</a:t>
            </a:r>
          </a:p>
          <a:p>
            <a:r>
              <a:rPr lang="en-GB" dirty="0">
                <a:latin typeface="Calibri"/>
                <a:cs typeface="Calibri"/>
              </a:rPr>
              <a:t>However, you need a large bandwidth, your device would need to be continually on and connected and in this scenario it can be difficult to protect your device from malware etc.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32" b="54605"/>
          <a:stretch/>
        </p:blipFill>
        <p:spPr bwMode="auto">
          <a:xfrm>
            <a:off x="6228184" y="4919615"/>
            <a:ext cx="2921623" cy="1938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5373216"/>
            <a:ext cx="56166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GB" sz="2800" dirty="0">
                <a:solidFill>
                  <a:srgbClr val="310070"/>
                </a:solidFill>
                <a:latin typeface="Calibri" pitchFamily="34" charset="0"/>
              </a:rPr>
              <a:t>Dynamic IP addresses can also cause problems.</a:t>
            </a:r>
          </a:p>
        </p:txBody>
      </p:sp>
    </p:spTree>
    <p:extLst>
      <p:ext uri="{BB962C8B-B14F-4D97-AF65-F5344CB8AC3E}">
        <p14:creationId xmlns:p14="http://schemas.microsoft.com/office/powerpoint/2010/main" val="3738918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Hosting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external company is paid to </a:t>
            </a:r>
            <a:r>
              <a:rPr lang="en-GB" i="1" dirty="0"/>
              <a:t>host</a:t>
            </a:r>
            <a:r>
              <a:rPr lang="en-GB" dirty="0"/>
              <a:t> the website on one of their web servers.</a:t>
            </a:r>
          </a:p>
          <a:p>
            <a:r>
              <a:rPr lang="en-GB" dirty="0"/>
              <a:t>You can pay for a </a:t>
            </a:r>
            <a:r>
              <a:rPr lang="en-GB" b="1" dirty="0"/>
              <a:t>shared server</a:t>
            </a:r>
            <a:r>
              <a:rPr lang="en-GB" dirty="0"/>
              <a:t> where many other web sites will also be hosted on the same server.  This could affect the performance, but the cost is usually lower.</a:t>
            </a:r>
          </a:p>
          <a:p>
            <a:r>
              <a:rPr lang="en-GB" dirty="0"/>
              <a:t>A </a:t>
            </a:r>
            <a:r>
              <a:rPr lang="en-GB" b="1" dirty="0"/>
              <a:t>dedicated server</a:t>
            </a:r>
            <a:r>
              <a:rPr lang="en-GB" dirty="0"/>
              <a:t> is often used by companies who have a lot of website traffic as the server resources do not have to be shared.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580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824045"/>
            <a:ext cx="2330574" cy="203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Cloud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cloud is a network of servers</a:t>
            </a:r>
          </a:p>
          <a:p>
            <a:pPr lvl="1"/>
            <a:r>
              <a:rPr lang="en-GB" dirty="0"/>
              <a:t>Some servers will run applications</a:t>
            </a:r>
          </a:p>
          <a:p>
            <a:pPr lvl="1"/>
            <a:r>
              <a:rPr lang="en-GB" dirty="0"/>
              <a:t>Some servers will store data</a:t>
            </a:r>
          </a:p>
          <a:p>
            <a:r>
              <a:rPr lang="en-GB" dirty="0"/>
              <a:t>The benefits of the cloud are that you can</a:t>
            </a:r>
          </a:p>
          <a:p>
            <a:pPr lvl="1"/>
            <a:r>
              <a:rPr lang="en-GB" dirty="0"/>
              <a:t>increase storage e.g. from mobile phones</a:t>
            </a:r>
          </a:p>
          <a:p>
            <a:pPr lvl="1"/>
            <a:r>
              <a:rPr lang="en-GB" dirty="0"/>
              <a:t>Access files from anywhere in the world</a:t>
            </a:r>
          </a:p>
          <a:p>
            <a:pPr lvl="1"/>
            <a:r>
              <a:rPr lang="en-GB" dirty="0"/>
              <a:t>Collaborate with others from around the world</a:t>
            </a:r>
          </a:p>
          <a:p>
            <a:pPr lvl="1"/>
            <a:r>
              <a:rPr lang="en-GB" dirty="0"/>
              <a:t>Ensure that your data is backed up</a:t>
            </a:r>
          </a:p>
        </p:txBody>
      </p:sp>
    </p:spTree>
    <p:extLst>
      <p:ext uri="{BB962C8B-B14F-4D97-AF65-F5344CB8AC3E}">
        <p14:creationId xmlns:p14="http://schemas.microsoft.com/office/powerpoint/2010/main" val="3689646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Private Network (VPN)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A </a:t>
            </a:r>
            <a:r>
              <a:rPr lang="en-GB" b="1" dirty="0"/>
              <a:t>VPN</a:t>
            </a:r>
            <a:r>
              <a:rPr lang="en-GB" dirty="0"/>
              <a:t> is a secure tunnel between two or more devices. </a:t>
            </a:r>
          </a:p>
          <a:p>
            <a:pPr lvl="0"/>
            <a:r>
              <a:rPr lang="en-GB" dirty="0"/>
              <a:t>VPNs are used to protect private web traffic from snooping, interference, and censorship.</a:t>
            </a:r>
          </a:p>
          <a:p>
            <a:pPr lvl="0"/>
            <a:r>
              <a:rPr lang="en-GB" dirty="0"/>
              <a:t>In the past, they were often used in business environments when an employer wanted to allow employees access to a secured internal network over the internet while working from home.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3CE90516-CD1E-A594-9DAC-1569DB847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78" y="4816992"/>
            <a:ext cx="2680283" cy="1177326"/>
          </a:xfrm>
          <a:prstGeom prst="rect">
            <a:avLst/>
          </a:prstGeom>
        </p:spPr>
      </p:pic>
      <p:pic>
        <p:nvPicPr>
          <p:cNvPr id="6" name="Picture 6" descr="Timeline&#10;&#10;Description automatically generated">
            <a:extLst>
              <a:ext uri="{FF2B5EF4-FFF2-40B4-BE49-F238E27FC236}">
                <a16:creationId xmlns:a16="http://schemas.microsoft.com/office/drawing/2014/main" id="{95D977D8-AFB4-99A2-EA1D-BF080E07D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694" y="4350284"/>
            <a:ext cx="5784209" cy="250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Internet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internet is a worldwide collection of computer networks that are connected together (Inter-networking).</a:t>
            </a:r>
          </a:p>
          <a:p>
            <a:r>
              <a:rPr lang="en-GB" dirty="0"/>
              <a:t>In order to join the Internet, every device needs a unique IP (Internet Protocol) Address.</a:t>
            </a:r>
          </a:p>
          <a:p>
            <a:endParaRPr lang="en-GB" dirty="0"/>
          </a:p>
        </p:txBody>
      </p:sp>
      <p:pic>
        <p:nvPicPr>
          <p:cNvPr id="2050" name="Picture 2" descr="Image result for IP add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32785"/>
            <a:ext cx="5682208" cy="31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454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Private Network (VPN)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When your device connects to the internet, it connects to your ISP, which then connects your device to any website. </a:t>
            </a:r>
          </a:p>
          <a:p>
            <a:pPr lvl="0"/>
            <a:r>
              <a:rPr lang="en-GB" dirty="0"/>
              <a:t>Your internet traffic crosses through your ISP’s servers and can be inspected by your ISP.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3572" y="3427584"/>
            <a:ext cx="4017035" cy="35394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800" dirty="0">
                <a:solidFill>
                  <a:srgbClr val="310070"/>
                </a:solidFill>
                <a:latin typeface="Calibri"/>
                <a:cs typeface="Calibri"/>
              </a:rPr>
              <a:t>If your device uses a VPN, it connects to the VPN provider server via an encrypted connection (VPN tunnel).  All internet traffic is encrypted and secured from eavesdropping.</a:t>
            </a:r>
            <a:endParaRPr lang="en-GB">
              <a:latin typeface="Calibri"/>
              <a:cs typeface="Calibri"/>
            </a:endParaRPr>
          </a:p>
        </p:txBody>
      </p:sp>
      <p:pic>
        <p:nvPicPr>
          <p:cNvPr id="5" name="Picture 5" descr="Timeline&#10;&#10;Description automatically generated">
            <a:extLst>
              <a:ext uri="{FF2B5EF4-FFF2-40B4-BE49-F238E27FC236}">
                <a16:creationId xmlns:a16="http://schemas.microsoft.com/office/drawing/2014/main" id="{36A361E4-A975-0F84-8C99-D3063BCD3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318" y="3700695"/>
            <a:ext cx="4735585" cy="315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3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virtual netwo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1" t="7851" r="7655" b="20297"/>
          <a:stretch/>
        </p:blipFill>
        <p:spPr bwMode="auto">
          <a:xfrm>
            <a:off x="2555776" y="2060848"/>
            <a:ext cx="3683909" cy="244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virtual network is a smaller part of a LAN or WAN in which only specific machines can see each other.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this example, the network administrator has set up the network so that the red machines can only see each other and share data. </a:t>
            </a:r>
          </a:p>
          <a:p>
            <a:r>
              <a:rPr lang="en-GB" dirty="0"/>
              <a:t>They are invisible to the blue computers.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Networks</a:t>
            </a:r>
          </a:p>
        </p:txBody>
      </p:sp>
    </p:spTree>
    <p:extLst>
      <p:ext uri="{BB962C8B-B14F-4D97-AF65-F5344CB8AC3E}">
        <p14:creationId xmlns:p14="http://schemas.microsoft.com/office/powerpoint/2010/main" val="787272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red computers may be the school administration computers used to handle school matters whilst the blue ones are the normal student computers.</a:t>
            </a:r>
          </a:p>
          <a:p>
            <a:r>
              <a:rPr lang="en-GB" dirty="0"/>
              <a:t>They share the same network hardware and cabling but the student machines cannot access anything on the red computers or vice versa.</a:t>
            </a:r>
          </a:p>
          <a:p>
            <a:endParaRPr lang="en-GB" dirty="0"/>
          </a:p>
        </p:txBody>
      </p:sp>
      <p:pic>
        <p:nvPicPr>
          <p:cNvPr id="4" name="Picture 2" descr="virtual netwo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1" t="7851" r="7655" b="20297"/>
          <a:stretch/>
        </p:blipFill>
        <p:spPr bwMode="auto">
          <a:xfrm>
            <a:off x="5481051" y="4410470"/>
            <a:ext cx="3683909" cy="244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59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661248"/>
          </a:xfrm>
        </p:spPr>
        <p:txBody>
          <a:bodyPr/>
          <a:lstStyle/>
          <a:p>
            <a:r>
              <a:rPr lang="en-GB" dirty="0"/>
              <a:t>A numerical address made of 4 numbers each between 0 and 255 that uniquely identifies a device on a network.  </a:t>
            </a:r>
          </a:p>
          <a:p>
            <a:r>
              <a:rPr lang="en-GB" dirty="0"/>
              <a:t>It is a logical identifier (i.e. can change on a physical device). </a:t>
            </a:r>
          </a:p>
          <a:p>
            <a:r>
              <a:rPr lang="en-GB" dirty="0"/>
              <a:t>It is allocated by software rather than hardware (unlike MAC addresses) and is used for routing data across WANs.</a:t>
            </a:r>
          </a:p>
          <a:p>
            <a:r>
              <a:rPr lang="en-GB" dirty="0"/>
              <a:t>An IP address contains two pieces of information: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address of the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address of the node within the network (also known as a subnet address) which allows the data to reach the specific device</a:t>
            </a:r>
          </a:p>
        </p:txBody>
      </p:sp>
    </p:spTree>
    <p:extLst>
      <p:ext uri="{BB962C8B-B14F-4D97-AF65-F5344CB8AC3E}">
        <p14:creationId xmlns:p14="http://schemas.microsoft.com/office/powerpoint/2010/main" val="238917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most common type of IP address is IPv4 which allows each device to have a unique 32-bit binary number address.</a:t>
            </a:r>
          </a:p>
          <a:p>
            <a:r>
              <a:rPr lang="en-GB" dirty="0"/>
              <a:t>e.g. 0101 1001 1001 0001 0100 1101 0110 0110</a:t>
            </a:r>
          </a:p>
          <a:p>
            <a:r>
              <a:rPr lang="en-GB" dirty="0"/>
              <a:t>To improve readability this is broken in to 8 digit chunks which are then converted in to denary numbers.</a:t>
            </a:r>
          </a:p>
          <a:p>
            <a:r>
              <a:rPr lang="en-GB" dirty="0"/>
              <a:t>e.g. 89.145.77.102</a:t>
            </a:r>
          </a:p>
          <a:p>
            <a:r>
              <a:rPr lang="en-GB" dirty="0"/>
              <a:t>There are 4 billion possible unique IPv4 addresses.</a:t>
            </a:r>
          </a:p>
        </p:txBody>
      </p:sp>
    </p:spTree>
    <p:extLst>
      <p:ext uri="{BB962C8B-B14F-4D97-AF65-F5344CB8AC3E}">
        <p14:creationId xmlns:p14="http://schemas.microsoft.com/office/powerpoint/2010/main" val="276659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IPv6 uses 128 bits rather than 32 bits to generate addresses which give 2</a:t>
            </a:r>
            <a:r>
              <a:rPr lang="en-GB" baseline="30000" dirty="0"/>
              <a:t>128</a:t>
            </a:r>
            <a:r>
              <a:rPr lang="en-GB" dirty="0"/>
              <a:t> unique addresses.</a:t>
            </a:r>
          </a:p>
          <a:p>
            <a:r>
              <a:rPr lang="en-GB" dirty="0">
                <a:latin typeface="Calibri"/>
                <a:cs typeface="Calibri"/>
              </a:rPr>
              <a:t>They are arranged as groups of hexadecimal numbers.</a:t>
            </a:r>
          </a:p>
        </p:txBody>
      </p:sp>
      <p:pic>
        <p:nvPicPr>
          <p:cNvPr id="3074" name="Picture 2" descr="Image result for ipv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57425"/>
            <a:ext cx="5394226" cy="32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09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versus IPv6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Image result for ipv4 vs ipv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00" y="1196752"/>
            <a:ext cx="8204271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00"/>
          <a:stretch/>
        </p:blipFill>
        <p:spPr bwMode="auto">
          <a:xfrm>
            <a:off x="7236296" y="5522607"/>
            <a:ext cx="1907704" cy="1335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28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IP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own a public web site, the IP address of the server should never change.</a:t>
            </a:r>
          </a:p>
          <a:p>
            <a:r>
              <a:rPr lang="en-GB" dirty="0"/>
              <a:t>If it changed, people would find it very difficult to reconnect to the website.</a:t>
            </a:r>
          </a:p>
          <a:p>
            <a:r>
              <a:rPr lang="en-GB" dirty="0"/>
              <a:t>This is called a </a:t>
            </a:r>
            <a:r>
              <a:rPr lang="en-GB" b="1" dirty="0"/>
              <a:t>static</a:t>
            </a:r>
            <a:r>
              <a:rPr lang="en-GB" dirty="0"/>
              <a:t> IP address.</a:t>
            </a:r>
          </a:p>
        </p:txBody>
      </p:sp>
      <p:pic>
        <p:nvPicPr>
          <p:cNvPr id="4098" name="Picture 2" descr="Image result for static ip add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019372"/>
            <a:ext cx="5148064" cy="28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06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IP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a device is temporarily connected to the Internet a </a:t>
            </a:r>
            <a:r>
              <a:rPr lang="en-GB" b="1" dirty="0"/>
              <a:t>dynamic</a:t>
            </a:r>
            <a:r>
              <a:rPr lang="en-GB" dirty="0"/>
              <a:t> IP address is allocated to it.</a:t>
            </a:r>
          </a:p>
          <a:p>
            <a:r>
              <a:rPr lang="en-GB" dirty="0"/>
              <a:t>When the device disconnects, the IP address becomes available for another device to use.</a:t>
            </a:r>
          </a:p>
          <a:p>
            <a:r>
              <a:rPr lang="en-GB" dirty="0"/>
              <a:t>The dynamic address is generally allocated to a home router by the ISP when it connects.</a:t>
            </a:r>
          </a:p>
          <a:p>
            <a:r>
              <a:rPr lang="en-GB" dirty="0"/>
              <a:t>Each time you connect a different address may be allocated.</a:t>
            </a:r>
          </a:p>
        </p:txBody>
      </p:sp>
      <p:pic>
        <p:nvPicPr>
          <p:cNvPr id="4" name="Picture 2" descr="Image result for static ip add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35492"/>
            <a:ext cx="3851920" cy="212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74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Internet Service Provider (ISP)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connect to the internet you also need an ISP.</a:t>
            </a:r>
          </a:p>
          <a:p>
            <a:r>
              <a:rPr lang="en-GB" dirty="0"/>
              <a:t>An ISP is a company that provides access to the Internet , usually for a monthly fee.</a:t>
            </a:r>
          </a:p>
          <a:p>
            <a:r>
              <a:rPr lang="en-GB" dirty="0"/>
              <a:t>Your ISP will usually issue you with: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 router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 username and password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An email address</a:t>
            </a:r>
          </a:p>
        </p:txBody>
      </p:sp>
      <p:pic>
        <p:nvPicPr>
          <p:cNvPr id="3074" name="Picture 2" descr="Image result for IS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46067"/>
            <a:ext cx="4932040" cy="301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544" y="4874384"/>
            <a:ext cx="45365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GB" sz="2800" dirty="0">
                <a:solidFill>
                  <a:srgbClr val="310070"/>
                </a:solidFill>
                <a:latin typeface="Calibri" pitchFamily="34" charset="0"/>
              </a:rPr>
              <a:t>Many also offer extra services such as landlines and digital television services.</a:t>
            </a:r>
          </a:p>
        </p:txBody>
      </p:sp>
    </p:spTree>
    <p:extLst>
      <p:ext uri="{BB962C8B-B14F-4D97-AF65-F5344CB8AC3E}">
        <p14:creationId xmlns:p14="http://schemas.microsoft.com/office/powerpoint/2010/main" val="74497581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e63c9b3-bccb-449d-832c-1e56a1d23c1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0FDEDA13476243B8FCD28105466D7E" ma:contentTypeVersion="12" ma:contentTypeDescription="Create a new document." ma:contentTypeScope="" ma:versionID="1a88c69bc174c859b04fcadec2b880d8">
  <xsd:schema xmlns:xsd="http://www.w3.org/2001/XMLSchema" xmlns:xs="http://www.w3.org/2001/XMLSchema" xmlns:p="http://schemas.microsoft.com/office/2006/metadata/properties" xmlns:ns2="8e63c9b3-bccb-449d-832c-1e56a1d23c1f" xmlns:ns3="1fc349e5-3287-4776-8d66-d44989a73add" targetNamespace="http://schemas.microsoft.com/office/2006/metadata/properties" ma:root="true" ma:fieldsID="22cf379c614c9950ee684e95455ba378" ns2:_="" ns3:_="">
    <xsd:import namespace="8e63c9b3-bccb-449d-832c-1e56a1d23c1f"/>
    <xsd:import namespace="1fc349e5-3287-4776-8d66-d44989a73a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3c9b3-bccb-449d-832c-1e56a1d23c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c349e5-3287-4776-8d66-d44989a73ad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AD00F5-D74A-4408-B4E6-F4535504DF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147C43-F764-424B-AC51-1548D344D34B}">
  <ds:schemaRefs>
    <ds:schemaRef ds:uri="http://schemas.microsoft.com/office/2006/metadata/properties"/>
    <ds:schemaRef ds:uri="http://schemas.microsoft.com/office/infopath/2007/PartnerControls"/>
    <ds:schemaRef ds:uri="8e63c9b3-bccb-449d-832c-1e56a1d23c1f"/>
  </ds:schemaRefs>
</ds:datastoreItem>
</file>

<file path=customXml/itemProps3.xml><?xml version="1.0" encoding="utf-8"?>
<ds:datastoreItem xmlns:ds="http://schemas.openxmlformats.org/officeDocument/2006/customXml" ds:itemID="{B9435C95-B4B2-47A8-8903-E31B3F837B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63c9b3-bccb-449d-832c-1e56a1d23c1f"/>
    <ds:schemaRef ds:uri="1fc349e5-3287-4776-8d66-d44989a73a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Words>1213</Words>
  <Application>Microsoft Office PowerPoint</Application>
  <PresentationFormat>On-screen Show (4:3)</PresentationFormat>
  <Paragraphs>109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The Internet</vt:lpstr>
      <vt:lpstr>The Internet</vt:lpstr>
      <vt:lpstr>IP address</vt:lpstr>
      <vt:lpstr>IPv4</vt:lpstr>
      <vt:lpstr>IPv6</vt:lpstr>
      <vt:lpstr>IPv4 versus IPv6</vt:lpstr>
      <vt:lpstr>Static IP Addresses</vt:lpstr>
      <vt:lpstr>Dynamic IP Addresses</vt:lpstr>
      <vt:lpstr>Internet Service Provider (ISP)</vt:lpstr>
      <vt:lpstr>Uniform Resource Locator (URL)</vt:lpstr>
      <vt:lpstr>Domain Name Server (DNS)</vt:lpstr>
      <vt:lpstr>DNS Server</vt:lpstr>
      <vt:lpstr>DNS Server</vt:lpstr>
      <vt:lpstr>Web Sites</vt:lpstr>
      <vt:lpstr>Hosting</vt:lpstr>
      <vt:lpstr>Local Hosting</vt:lpstr>
      <vt:lpstr>External Hosting</vt:lpstr>
      <vt:lpstr>The Cloud</vt:lpstr>
      <vt:lpstr>Virtual Private Network (VPN)</vt:lpstr>
      <vt:lpstr>Virtual Private Network (VPN)</vt:lpstr>
      <vt:lpstr>Virtual Networks</vt:lpstr>
      <vt:lpstr>Virtual Networks</vt:lpstr>
    </vt:vector>
  </TitlesOfParts>
  <Company>stclements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of electronic communication</dc:title>
  <dc:creator>stds12</dc:creator>
  <cp:lastModifiedBy>Emma  Martin</cp:lastModifiedBy>
  <cp:revision>157</cp:revision>
  <dcterms:created xsi:type="dcterms:W3CDTF">2008-02-27T19:59:33Z</dcterms:created>
  <dcterms:modified xsi:type="dcterms:W3CDTF">2023-03-01T12:44:51Z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0x010100DC0FDEDA13476243B8FCD28105466D7E</vt:lpwstr>
  </property>
  <property fmtid="{D5CDD505-2E9C-101B-9397-08002B2CF9AE}" pid="3" name="Order">
    <vt:r8>280000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