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309" r:id="rId5"/>
    <p:sldId id="291" r:id="rId6"/>
    <p:sldId id="285" r:id="rId7"/>
    <p:sldId id="292" r:id="rId8"/>
    <p:sldId id="293" r:id="rId9"/>
    <p:sldId id="294" r:id="rId10"/>
    <p:sldId id="310" r:id="rId11"/>
    <p:sldId id="313" r:id="rId12"/>
    <p:sldId id="296" r:id="rId13"/>
    <p:sldId id="311" r:id="rId14"/>
    <p:sldId id="312" r:id="rId15"/>
    <p:sldId id="314" r:id="rId16"/>
    <p:sldId id="286" r:id="rId17"/>
    <p:sldId id="287" r:id="rId18"/>
    <p:sldId id="288" r:id="rId1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006E"/>
    <a:srgbClr val="9991C1"/>
    <a:srgbClr val="31006F"/>
    <a:srgbClr val="310070"/>
    <a:srgbClr val="003399"/>
    <a:srgbClr val="3333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A6E921-12E2-4F16-AECE-356E37449B93}" v="1089" dt="2019-02-21T11:37:33.039"/>
    <p1510:client id="{EDD23ACD-01EC-4A63-BE49-C985EA67678D}" v="276" dt="2019-02-21T11:00:32.0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7" autoAdjust="0"/>
    <p:restoredTop sz="94660"/>
  </p:normalViewPr>
  <p:slideViewPr>
    <p:cSldViewPr>
      <p:cViewPr varScale="1">
        <p:scale>
          <a:sx n="105" d="100"/>
          <a:sy n="105" d="100"/>
        </p:scale>
        <p:origin x="183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C1DC9-689B-4B47-A5AB-A0D2D2919078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E97FC-8D9A-4E97-972D-472004DD9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39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solidFill>
                  <a:srgbClr val="31007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2325A-9262-4560-8105-679D99EA9E1C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E09D14-5D12-45F0-86B0-290DE13AB5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0437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0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F9E3D-E61C-418D-AD3A-57D5E366493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02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B2E45-BA9F-4E1E-8946-2E947183554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037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008112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5226-8981-42ED-BCAA-999A180161F0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4C76-A44D-4A8A-93D7-2DF0E5C327FA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9952" y="116632"/>
            <a:ext cx="937460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1652"/>
          </a:xfrm>
        </p:spPr>
        <p:txBody>
          <a:bodyPr/>
          <a:lstStyle>
            <a:lvl1pPr>
              <a:defRPr sz="4000">
                <a:solidFill>
                  <a:srgbClr val="310070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/>
          <a:lstStyle>
            <a:lvl1pPr marL="0" indent="0">
              <a:buNone/>
              <a:defRPr>
                <a:solidFill>
                  <a:srgbClr val="310070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>
                <a:solidFill>
                  <a:srgbClr val="310070"/>
                </a:solidFill>
              </a:defRPr>
            </a:lvl2pPr>
            <a:lvl3pPr marL="914400" indent="0">
              <a:buNone/>
              <a:defRPr>
                <a:solidFill>
                  <a:srgbClr val="310070"/>
                </a:solidFill>
              </a:defRPr>
            </a:lvl3pPr>
            <a:lvl4pPr marL="1371600" indent="0">
              <a:buNone/>
              <a:defRPr>
                <a:solidFill>
                  <a:srgbClr val="310070"/>
                </a:solidFill>
              </a:defRPr>
            </a:lvl4pPr>
            <a:lvl5pPr marL="1828800" indent="0">
              <a:buNone/>
              <a:defRPr>
                <a:solidFill>
                  <a:srgbClr val="31007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3B1B1-DDC7-4A6A-B667-FCEE1CA960C1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8CAEE2-8DCF-4819-BEA7-1DC39E83D5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2837" y="1"/>
            <a:ext cx="692696" cy="6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5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FF9B3-47AC-421E-8D6D-A3B4A00EAF9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92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57CD5-5EC7-4C47-9331-149665F7AF2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99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52A30-CDE7-4C4C-B43C-51C19D61E4B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83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2A75C5-EC0E-45BB-A028-D6C99410004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55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C32EF-817E-4D0C-973D-8488DA5BA0A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76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B1457-469B-4667-BCF4-62710AB1F19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30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39928-848C-498B-B930-0B40329AE00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7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07845E0-30CC-45D9-AD07-9DE41E06CC66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Calibri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3399"/>
          </a:solidFill>
          <a:latin typeface="Calibri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Calibri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3399"/>
          </a:solidFill>
          <a:latin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rgbClr val="003399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A9F052-77F9-4AC9-9ACD-18D80FE03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D220634-9D3E-41F3-A713-E46157685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7" y="2708920"/>
            <a:ext cx="58388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799" y="2063805"/>
            <a:ext cx="7772400" cy="1005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B6165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solidFill>
                  <a:srgbClr val="31006E"/>
                </a:solidFill>
                <a:latin typeface="Calibri" pitchFamily="34" charset="0"/>
              </a:rPr>
              <a:t>Packet and Circuit Switching</a:t>
            </a:r>
          </a:p>
        </p:txBody>
      </p:sp>
    </p:spTree>
    <p:extLst>
      <p:ext uri="{BB962C8B-B14F-4D97-AF65-F5344CB8AC3E}">
        <p14:creationId xmlns:p14="http://schemas.microsoft.com/office/powerpoint/2010/main" val="18376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Packet Switching -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064896" cy="532859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Sometimes packets can get lost and keep bouncing around from router to router, never quite getting to their destination.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It can take a long time to put the data back together  which can be a problem for time-critical information such as an emergency  signal. This is known as 'latency'.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53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EDEBE2-AA0B-45D5-97D7-EBD203788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406412"/>
              </p:ext>
            </p:extLst>
          </p:nvPr>
        </p:nvGraphicFramePr>
        <p:xfrm>
          <a:off x="457200" y="1106290"/>
          <a:ext cx="82296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68981295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426976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31006E"/>
                          </a:solidFill>
                          <a:latin typeface="Calibri" panose="020F0502020204030204" pitchFamily="34" charset="0"/>
                        </a:rPr>
                        <a:t>Circuit Switching</a:t>
                      </a:r>
                    </a:p>
                  </a:txBody>
                  <a:tcPr>
                    <a:lnL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31006E"/>
                          </a:solidFill>
                          <a:latin typeface="Calibri" panose="020F0502020204030204" pitchFamily="34" charset="0"/>
                        </a:rPr>
                        <a:t>Packet Switching</a:t>
                      </a:r>
                    </a:p>
                  </a:txBody>
                  <a:tcPr>
                    <a:lnL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46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u="none" strike="noStrike" kern="1200" baseline="0" dirty="0">
                          <a:solidFill>
                            <a:srgbClr val="31006E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establishes a route for the duration of the message</a:t>
                      </a:r>
                      <a:endParaRPr lang="en-GB" sz="2400" dirty="0">
                        <a:solidFill>
                          <a:srgbClr val="31006E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u="none" strike="noStrike" kern="1200" baseline="0" dirty="0">
                          <a:solidFill>
                            <a:srgbClr val="31006E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has no established route</a:t>
                      </a:r>
                      <a:endParaRPr lang="en-GB" sz="2400" dirty="0">
                        <a:solidFill>
                          <a:srgbClr val="31006E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sz="2400" dirty="0">
                        <a:solidFill>
                          <a:srgbClr val="31006E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5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u="none" strike="noStrike" kern="1200" baseline="0" dirty="0">
                          <a:solidFill>
                            <a:srgbClr val="31006E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sends packets all on same route</a:t>
                      </a:r>
                      <a:endParaRPr lang="en-GB" sz="2400" dirty="0">
                        <a:solidFill>
                          <a:srgbClr val="31006E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u="none" strike="noStrike" kern="1200" baseline="0" dirty="0">
                          <a:solidFill>
                            <a:srgbClr val="31006E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packets sent on individual routes</a:t>
                      </a:r>
                      <a:endParaRPr lang="en-GB" sz="2400" dirty="0">
                        <a:solidFill>
                          <a:srgbClr val="31006E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41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u="none" strike="noStrike" kern="1200" baseline="0" dirty="0">
                          <a:solidFill>
                            <a:srgbClr val="31006E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message can be intercepted if route can be tapped into</a:t>
                      </a:r>
                      <a:endParaRPr lang="en-GB" sz="2400" dirty="0">
                        <a:solidFill>
                          <a:srgbClr val="31006E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u="none" strike="noStrike" kern="1200" baseline="0" dirty="0">
                          <a:solidFill>
                            <a:srgbClr val="31006E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more secure because packets all use different routes</a:t>
                      </a:r>
                      <a:endParaRPr lang="en-GB" sz="2400" dirty="0">
                        <a:solidFill>
                          <a:srgbClr val="31006E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65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u="none" strike="noStrike" kern="1200" baseline="0" dirty="0">
                          <a:solidFill>
                            <a:srgbClr val="31006E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packets remain in correct order (but must be reassembled)</a:t>
                      </a:r>
                      <a:endParaRPr lang="en-GB" sz="2400" dirty="0">
                        <a:solidFill>
                          <a:srgbClr val="31006E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u="none" strike="noStrike" kern="1200" baseline="0" dirty="0">
                          <a:solidFill>
                            <a:srgbClr val="31006E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packets arrive out of order (and must be reordered)</a:t>
                      </a:r>
                      <a:endParaRPr lang="en-GB" sz="2400" dirty="0">
                        <a:solidFill>
                          <a:srgbClr val="31006E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047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u="none" strike="noStrike" kern="1200" baseline="0" dirty="0">
                          <a:solidFill>
                            <a:srgbClr val="31006E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ties up large areas of the network for duration of message</a:t>
                      </a:r>
                      <a:endParaRPr lang="en-GB" sz="2400" dirty="0">
                        <a:solidFill>
                          <a:srgbClr val="31006E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u="none" strike="noStrike" kern="1200" baseline="0" dirty="0">
                          <a:solidFill>
                            <a:srgbClr val="31006E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maximises use of network</a:t>
                      </a:r>
                      <a:endParaRPr lang="en-GB" sz="2400" dirty="0">
                        <a:solidFill>
                          <a:srgbClr val="31006E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sz="2400" dirty="0">
                        <a:solidFill>
                          <a:srgbClr val="31006E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100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476069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10DFC78-2219-4202-BEC2-69626704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1652"/>
          </a:xfrm>
        </p:spPr>
        <p:txBody>
          <a:bodyPr>
            <a:normAutofit/>
          </a:bodyPr>
          <a:lstStyle/>
          <a:p>
            <a:r>
              <a:rPr lang="en-GB" dirty="0"/>
              <a:t>Circuit Switching V Packet Switching</a:t>
            </a:r>
          </a:p>
        </p:txBody>
      </p:sp>
    </p:spTree>
    <p:extLst>
      <p:ext uri="{BB962C8B-B14F-4D97-AF65-F5344CB8AC3E}">
        <p14:creationId xmlns:p14="http://schemas.microsoft.com/office/powerpoint/2010/main" val="2096225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A52BCEE-0139-4246-9814-3E9E5E1C8EC2}"/>
              </a:ext>
            </a:extLst>
          </p:cNvPr>
          <p:cNvSpPr txBox="1">
            <a:spLocks/>
          </p:cNvSpPr>
          <p:nvPr/>
        </p:nvSpPr>
        <p:spPr bwMode="auto">
          <a:xfrm>
            <a:off x="457200" y="298637"/>
            <a:ext cx="8229600" cy="831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10070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kern="0"/>
              <a:t>Circuit Switching V Packet Switching</a:t>
            </a:r>
            <a:endParaRPr lang="en-GB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15854F-41F5-404C-943B-7C89FFF9B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661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Packet switching preferred because: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Transmission is safer from interception because it is impossible to intercept all the packets as they use different routes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Very efficient use of network as each channel only used for short time which does not tie up a part of the network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If there is an error then only a small, identifiable, part of the data is affected, which can be retransmitted easily </a:t>
            </a:r>
          </a:p>
          <a:p>
            <a:r>
              <a:rPr lang="en-GB" dirty="0"/>
              <a:t>	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764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r>
              <a:rPr lang="en-GB" dirty="0"/>
              <a:t>Transmissions will be routed through a number of nodes before a connection is established.  </a:t>
            </a:r>
          </a:p>
          <a:p>
            <a:r>
              <a:rPr lang="en-GB" dirty="0"/>
              <a:t>A router will be used to send the data to the appropriate node.</a:t>
            </a:r>
          </a:p>
          <a:p>
            <a:r>
              <a:rPr lang="en-GB" dirty="0"/>
              <a:t>It knows where to send the data, as it extracts the address from the header of each packet being sent.</a:t>
            </a:r>
          </a:p>
          <a:p>
            <a:r>
              <a:rPr lang="en-GB" dirty="0"/>
              <a:t>Routing will find the fastest path from sender to receiver by forwarding the data to next “best” node in the route.</a:t>
            </a:r>
          </a:p>
          <a:p>
            <a:r>
              <a:rPr lang="en-GB" dirty="0"/>
              <a:t>This can be achieved by using a routing table and routing algorithm.</a:t>
            </a:r>
          </a:p>
        </p:txBody>
      </p:sp>
    </p:spTree>
    <p:extLst>
      <p:ext uri="{BB962C8B-B14F-4D97-AF65-F5344CB8AC3E}">
        <p14:creationId xmlns:p14="http://schemas.microsoft.com/office/powerpoint/2010/main" val="358521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routing table stores information about the different paths along which data can be sent.</a:t>
            </a:r>
          </a:p>
          <a:p>
            <a:r>
              <a:rPr lang="en-GB" dirty="0"/>
              <a:t>These tables are constructed in the memory of network components such as routers and gateways.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48318"/>
            <a:ext cx="3563888" cy="370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4056" y="3068960"/>
            <a:ext cx="49320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GB" sz="2800" dirty="0">
                <a:solidFill>
                  <a:srgbClr val="310070"/>
                </a:solidFill>
                <a:latin typeface="Calibri" pitchFamily="34" charset="0"/>
              </a:rPr>
              <a:t>Each router knows the information about it’s closest neighbours, but by sharing this information it is possible to determine the fastest route.</a:t>
            </a:r>
          </a:p>
        </p:txBody>
      </p:sp>
    </p:spTree>
    <p:extLst>
      <p:ext uri="{BB962C8B-B14F-4D97-AF65-F5344CB8AC3E}">
        <p14:creationId xmlns:p14="http://schemas.microsoft.com/office/powerpoint/2010/main" val="349597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87" r="65283" b="17133"/>
          <a:stretch/>
        </p:blipFill>
        <p:spPr bwMode="auto">
          <a:xfrm>
            <a:off x="5148064" y="1556792"/>
            <a:ext cx="376797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Routing Table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E.g. to get to Node D from Node A</a:t>
            </a:r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571504"/>
              </p:ext>
            </p:extLst>
          </p:nvPr>
        </p:nvGraphicFramePr>
        <p:xfrm>
          <a:off x="467544" y="1844824"/>
          <a:ext cx="3783711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327"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Start 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End 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005146"/>
              </p:ext>
            </p:extLst>
          </p:nvPr>
        </p:nvGraphicFramePr>
        <p:xfrm>
          <a:off x="4427984" y="4239542"/>
          <a:ext cx="4608513" cy="255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5096"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Start 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End 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Route Via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B,C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B,E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rgbClr val="31007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48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any digital communication, there must be a sender and receiver with a connection between them.</a:t>
            </a:r>
          </a:p>
          <a:p>
            <a:r>
              <a:rPr lang="en-GB" dirty="0"/>
              <a:t>Two methods commonly used to send data over a network which has multiple paths 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Circuit switching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Packet switching</a:t>
            </a:r>
          </a:p>
          <a:p>
            <a:r>
              <a:rPr lang="en-GB" dirty="0"/>
              <a:t>Switching sends data along the appropriate path and prevents all data being sent to all parts of the network. </a:t>
            </a:r>
          </a:p>
          <a:p>
            <a:r>
              <a:rPr lang="en-GB" dirty="0"/>
              <a:t>It is more efficient </a:t>
            </a:r>
            <a:r>
              <a:rPr lang="en-GB" b="1" dirty="0"/>
              <a:t>not</a:t>
            </a:r>
            <a:r>
              <a:rPr lang="en-GB" dirty="0"/>
              <a:t> to send data where it is </a:t>
            </a:r>
            <a:r>
              <a:rPr lang="en-GB" b="1" dirty="0"/>
              <a:t>not</a:t>
            </a:r>
            <a:r>
              <a:rPr lang="en-GB" dirty="0"/>
              <a:t> required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18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31178"/>
            <a:ext cx="4067944" cy="332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7150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It is not always possible to make a direct connection between the sender and receiver.</a:t>
            </a:r>
          </a:p>
          <a:p>
            <a:pPr marL="0" indent="0">
              <a:buNone/>
            </a:pPr>
            <a:r>
              <a:rPr lang="en-GB" dirty="0"/>
              <a:t>When you connect to a website on the Internet a connection is made between your device and the device hosting the website,  but this is routed through various other </a:t>
            </a:r>
            <a:r>
              <a:rPr lang="en-GB" b="1" dirty="0"/>
              <a:t>nodes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Rectangle 3"/>
          <p:cNvSpPr/>
          <p:nvPr/>
        </p:nvSpPr>
        <p:spPr>
          <a:xfrm>
            <a:off x="467544" y="3861048"/>
            <a:ext cx="45905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GB" sz="2800" dirty="0">
                <a:solidFill>
                  <a:srgbClr val="310070"/>
                </a:solidFill>
                <a:latin typeface="Calibri" pitchFamily="34" charset="0"/>
              </a:rPr>
              <a:t>This means that there are a vast number of routes that data can take in order to reach it’s destination.</a:t>
            </a:r>
          </a:p>
        </p:txBody>
      </p:sp>
    </p:spTree>
    <p:extLst>
      <p:ext uri="{BB962C8B-B14F-4D97-AF65-F5344CB8AC3E}">
        <p14:creationId xmlns:p14="http://schemas.microsoft.com/office/powerpoint/2010/main" val="321145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Circuit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Consider a telephone network.</a:t>
            </a:r>
          </a:p>
          <a:p>
            <a:pPr marL="0" indent="0">
              <a:buNone/>
            </a:pPr>
            <a:r>
              <a:rPr lang="en-GB" dirty="0"/>
              <a:t>When an individual makes a telephone call to someone else a connection is made between the two nodes (telephones).</a:t>
            </a:r>
          </a:p>
          <a:p>
            <a:pPr marL="0" indent="0">
              <a:buNone/>
            </a:pPr>
            <a:r>
              <a:rPr lang="en-GB" dirty="0"/>
              <a:t>This connection stays open until the call has finished and blocks anyone else from using the line.</a:t>
            </a:r>
          </a:p>
        </p:txBody>
      </p:sp>
      <p:pic>
        <p:nvPicPr>
          <p:cNvPr id="4098" name="Picture 2" descr="http://www.practicallyperfectpa.com/wp-content/gallery/apps/tin-can-teleph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131" y="4941168"/>
            <a:ext cx="6829269" cy="16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19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Circuit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/>
              <a:t>On a digital network, a connection is made between two nodes but can go through any number of other nodes. </a:t>
            </a:r>
          </a:p>
          <a:p>
            <a:r>
              <a:rPr lang="en-GB" dirty="0"/>
              <a:t>A path is reserved between the two computers for the duration of the transmission</a:t>
            </a:r>
          </a:p>
          <a:p>
            <a:r>
              <a:rPr lang="en-GB" dirty="0"/>
              <a:t>No other data can use any part of this circuit until the transmission is complete</a:t>
            </a:r>
          </a:p>
          <a:p>
            <a:r>
              <a:rPr lang="en-GB" dirty="0"/>
              <a:t>Data is divided into packets of equal size which are sent down the circuit in the correct order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122" name="Picture 2" descr="http://imrl.usu.edu/oslo/images/circuit_switch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840885"/>
            <a:ext cx="2088232" cy="201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29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Circuit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8472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Advantages:</a:t>
            </a:r>
          </a:p>
          <a:p>
            <a:r>
              <a:rPr lang="en-GB" dirty="0"/>
              <a:t>Communication can occur at any time without waiting for a connection delay</a:t>
            </a:r>
          </a:p>
          <a:p>
            <a:r>
              <a:rPr lang="en-GB" dirty="0"/>
              <a:t>Data arrives in the same order that it is sent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Disadvantages:</a:t>
            </a:r>
          </a:p>
          <a:p>
            <a:r>
              <a:rPr lang="en-GB" dirty="0"/>
              <a:t>Bandwidth is wasted if no communication takes place</a:t>
            </a:r>
          </a:p>
          <a:p>
            <a:r>
              <a:rPr lang="en-GB" dirty="0"/>
              <a:t>Only connects devices with the same transfer rate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055350" y="4869160"/>
            <a:ext cx="5112568" cy="1866548"/>
            <a:chOff x="1115616" y="4622792"/>
            <a:chExt cx="5112568" cy="1866548"/>
          </a:xfrm>
        </p:grpSpPr>
        <p:sp>
          <p:nvSpPr>
            <p:cNvPr id="4" name="Flowchart: Connector 3"/>
            <p:cNvSpPr/>
            <p:nvPr/>
          </p:nvSpPr>
          <p:spPr>
            <a:xfrm>
              <a:off x="1115616" y="5229200"/>
              <a:ext cx="504056" cy="50405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5724128" y="4887612"/>
              <a:ext cx="504056" cy="50405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2096108" y="5733256"/>
              <a:ext cx="504056" cy="50405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2763064" y="4977172"/>
              <a:ext cx="504056" cy="50405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3419872" y="4645034"/>
              <a:ext cx="504056" cy="50405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4860032" y="5985284"/>
              <a:ext cx="504056" cy="50405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2195736" y="4622792"/>
              <a:ext cx="504056" cy="50405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3779912" y="5481228"/>
              <a:ext cx="504056" cy="50405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4633176" y="4711166"/>
              <a:ext cx="504056" cy="504056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4" name="Straight Connector 13"/>
            <p:cNvCxnSpPr>
              <a:stCxn id="4" idx="7"/>
              <a:endCxn id="10" idx="3"/>
            </p:cNvCxnSpPr>
            <p:nvPr/>
          </p:nvCxnSpPr>
          <p:spPr>
            <a:xfrm flipV="1">
              <a:off x="1545855" y="5053031"/>
              <a:ext cx="723698" cy="24998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0" idx="5"/>
              <a:endCxn id="7" idx="2"/>
            </p:cNvCxnSpPr>
            <p:nvPr/>
          </p:nvCxnSpPr>
          <p:spPr>
            <a:xfrm>
              <a:off x="2625975" y="5053031"/>
              <a:ext cx="137089" cy="1761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4"/>
              <a:endCxn id="6" idx="0"/>
            </p:cNvCxnSpPr>
            <p:nvPr/>
          </p:nvCxnSpPr>
          <p:spPr>
            <a:xfrm flipH="1">
              <a:off x="2348136" y="5126848"/>
              <a:ext cx="99628" cy="6064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3"/>
            </p:cNvCxnSpPr>
            <p:nvPr/>
          </p:nvCxnSpPr>
          <p:spPr>
            <a:xfrm flipH="1">
              <a:off x="2600164" y="5911467"/>
              <a:ext cx="1253565" cy="7381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" idx="3"/>
              <a:endCxn id="6" idx="7"/>
            </p:cNvCxnSpPr>
            <p:nvPr/>
          </p:nvCxnSpPr>
          <p:spPr>
            <a:xfrm flipH="1">
              <a:off x="2526347" y="5407411"/>
              <a:ext cx="310534" cy="39966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2"/>
            </p:cNvCxnSpPr>
            <p:nvPr/>
          </p:nvCxnSpPr>
          <p:spPr>
            <a:xfrm flipH="1" flipV="1">
              <a:off x="2694519" y="4881078"/>
              <a:ext cx="725353" cy="159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8" idx="3"/>
            </p:cNvCxnSpPr>
            <p:nvPr/>
          </p:nvCxnSpPr>
          <p:spPr>
            <a:xfrm flipH="1">
              <a:off x="3267120" y="5075273"/>
              <a:ext cx="226569" cy="1655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11" idx="0"/>
            </p:cNvCxnSpPr>
            <p:nvPr/>
          </p:nvCxnSpPr>
          <p:spPr>
            <a:xfrm>
              <a:off x="3796896" y="5121676"/>
              <a:ext cx="235044" cy="3595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11" idx="1"/>
            </p:cNvCxnSpPr>
            <p:nvPr/>
          </p:nvCxnSpPr>
          <p:spPr>
            <a:xfrm>
              <a:off x="3216976" y="5391668"/>
              <a:ext cx="636753" cy="1633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12" idx="2"/>
            </p:cNvCxnSpPr>
            <p:nvPr/>
          </p:nvCxnSpPr>
          <p:spPr>
            <a:xfrm>
              <a:off x="3925388" y="4897062"/>
              <a:ext cx="707788" cy="66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11" idx="7"/>
            </p:cNvCxnSpPr>
            <p:nvPr/>
          </p:nvCxnSpPr>
          <p:spPr>
            <a:xfrm flipH="1">
              <a:off x="4210151" y="5129750"/>
              <a:ext cx="472839" cy="42529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9" idx="0"/>
            </p:cNvCxnSpPr>
            <p:nvPr/>
          </p:nvCxnSpPr>
          <p:spPr>
            <a:xfrm>
              <a:off x="4984832" y="5200665"/>
              <a:ext cx="127228" cy="78461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9" idx="2"/>
            </p:cNvCxnSpPr>
            <p:nvPr/>
          </p:nvCxnSpPr>
          <p:spPr>
            <a:xfrm>
              <a:off x="4257882" y="5807073"/>
              <a:ext cx="602150" cy="43023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9" idx="7"/>
            </p:cNvCxnSpPr>
            <p:nvPr/>
          </p:nvCxnSpPr>
          <p:spPr>
            <a:xfrm flipH="1">
              <a:off x="5290271" y="5364892"/>
              <a:ext cx="550469" cy="69420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12" idx="6"/>
            </p:cNvCxnSpPr>
            <p:nvPr/>
          </p:nvCxnSpPr>
          <p:spPr>
            <a:xfrm flipH="1" flipV="1">
              <a:off x="5137232" y="4963194"/>
              <a:ext cx="586896" cy="16829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503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Packet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Packet switching involves breaking the message into smaller parts (packets).</a:t>
            </a:r>
          </a:p>
          <a:p>
            <a:pPr marL="0" indent="0">
              <a:buNone/>
            </a:pPr>
            <a:r>
              <a:rPr lang="en-GB" dirty="0"/>
              <a:t>A packet is a complete self-contained chunk of data that contains enough routing information for it to reach its destination.</a:t>
            </a:r>
          </a:p>
          <a:p>
            <a:pPr marL="0" indent="0">
              <a:buNone/>
            </a:pPr>
            <a:r>
              <a:rPr lang="en-GB" dirty="0"/>
              <a:t>Each packet has a header which contains important information such 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Source IP address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Destination IP address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8144" y="6165304"/>
            <a:ext cx="1018356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 </a:t>
            </a:r>
          </a:p>
        </p:txBody>
      </p:sp>
      <p:pic>
        <p:nvPicPr>
          <p:cNvPr id="1026" name="Picture 2" descr="Image result for data packet contents">
            <a:extLst>
              <a:ext uri="{FF2B5EF4-FFF2-40B4-BE49-F238E27FC236}">
                <a16:creationId xmlns:a16="http://schemas.microsoft.com/office/drawing/2014/main" id="{6F7D2597-BED0-4A8C-83B0-9B279C064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4591050"/>
            <a:ext cx="395287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1E0304C-D106-433C-80D3-DA70321C40C1}"/>
              </a:ext>
            </a:extLst>
          </p:cNvPr>
          <p:cNvSpPr/>
          <p:nvPr/>
        </p:nvSpPr>
        <p:spPr>
          <a:xfrm>
            <a:off x="457200" y="5410349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800" kern="0" dirty="0">
                <a:solidFill>
                  <a:srgbClr val="310070"/>
                </a:solidFill>
                <a:latin typeface="Calibri" pitchFamily="34" charset="0"/>
              </a:rPr>
              <a:t>Packet number – so that the message can be reassembled</a:t>
            </a:r>
          </a:p>
        </p:txBody>
      </p:sp>
    </p:spTree>
    <p:extLst>
      <p:ext uri="{BB962C8B-B14F-4D97-AF65-F5344CB8AC3E}">
        <p14:creationId xmlns:p14="http://schemas.microsoft.com/office/powerpoint/2010/main" val="296564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Data is split into equal sized blocks (called packets)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Each packet has a header of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Each packet is placed on the network and each may travel by a different route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At each node on the network the destination address is read and the best route is found (least busy path)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Packet Switching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8144" y="6165304"/>
            <a:ext cx="1018356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 </a:t>
            </a:r>
          </a:p>
        </p:txBody>
      </p:sp>
      <p:pic>
        <p:nvPicPr>
          <p:cNvPr id="8194" name="Picture 2" descr="http://www.citap.com/documents/tcp-ip/img/Tcpip06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66" y="4149080"/>
            <a:ext cx="6084214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91F8EBD-E469-4145-959D-054311D6D8B6}"/>
              </a:ext>
            </a:extLst>
          </p:cNvPr>
          <p:cNvSpPr/>
          <p:nvPr/>
        </p:nvSpPr>
        <p:spPr>
          <a:xfrm>
            <a:off x="426682" y="4395042"/>
            <a:ext cx="23451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800" kern="0" dirty="0">
                <a:solidFill>
                  <a:srgbClr val="310070"/>
                </a:solidFill>
                <a:latin typeface="Calibri" pitchFamily="34" charset="0"/>
              </a:rPr>
              <a:t>Packets need to be reordered at the destination </a:t>
            </a:r>
          </a:p>
        </p:txBody>
      </p:sp>
    </p:spTree>
    <p:extLst>
      <p:ext uri="{BB962C8B-B14F-4D97-AF65-F5344CB8AC3E}">
        <p14:creationId xmlns:p14="http://schemas.microsoft.com/office/powerpoint/2010/main" val="246194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355956"/>
            <a:ext cx="5976664" cy="24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Packet Switching -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136904" cy="374441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It makes very efficient use of the network - no tied-up lines.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It is easy to avoid broken bits of the network.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As the numbers of users increases, the network only has to expand slowly compared to circuit switching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23713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0FDEDA13476243B8FCD28105466D7E" ma:contentTypeVersion="12" ma:contentTypeDescription="Create a new document." ma:contentTypeScope="" ma:versionID="1a88c69bc174c859b04fcadec2b880d8">
  <xsd:schema xmlns:xsd="http://www.w3.org/2001/XMLSchema" xmlns:xs="http://www.w3.org/2001/XMLSchema" xmlns:p="http://schemas.microsoft.com/office/2006/metadata/properties" xmlns:ns2="8e63c9b3-bccb-449d-832c-1e56a1d23c1f" xmlns:ns3="1fc349e5-3287-4776-8d66-d44989a73add" targetNamespace="http://schemas.microsoft.com/office/2006/metadata/properties" ma:root="true" ma:fieldsID="22cf379c614c9950ee684e95455ba378" ns2:_="" ns3:_="">
    <xsd:import namespace="8e63c9b3-bccb-449d-832c-1e56a1d23c1f"/>
    <xsd:import namespace="1fc349e5-3287-4776-8d66-d44989a73a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3c9b3-bccb-449d-832c-1e56a1d23c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c349e5-3287-4776-8d66-d44989a73ad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e63c9b3-bccb-449d-832c-1e56a1d23c1f" xsi:nil="true"/>
  </documentManagement>
</p:properties>
</file>

<file path=customXml/itemProps1.xml><?xml version="1.0" encoding="utf-8"?>
<ds:datastoreItem xmlns:ds="http://schemas.openxmlformats.org/officeDocument/2006/customXml" ds:itemID="{A29C10A0-5F1D-43BC-8FD7-174568DB49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8B8868-9620-4339-95CC-89A5FA4C82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63c9b3-bccb-449d-832c-1e56a1d23c1f"/>
    <ds:schemaRef ds:uri="1fc349e5-3287-4776-8d66-d44989a73a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DC98E4-CBC5-4037-B960-628A7754005C}">
  <ds:schemaRefs>
    <ds:schemaRef ds:uri="http://schemas.microsoft.com/office/2006/metadata/properties"/>
    <ds:schemaRef ds:uri="http://schemas.microsoft.com/office/infopath/2007/PartnerControls"/>
    <ds:schemaRef ds:uri="8e63c9b3-bccb-449d-832c-1e56a1d23c1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</TotalTime>
  <Words>885</Words>
  <Application>Microsoft Office PowerPoint</Application>
  <PresentationFormat>On-screen Show (4:3)</PresentationFormat>
  <Paragraphs>119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PowerPoint Presentation</vt:lpstr>
      <vt:lpstr>Switching</vt:lpstr>
      <vt:lpstr>Making a connection</vt:lpstr>
      <vt:lpstr>Circuit switching</vt:lpstr>
      <vt:lpstr>Circuit Switching</vt:lpstr>
      <vt:lpstr>Circuit Switching</vt:lpstr>
      <vt:lpstr>Packet Switching</vt:lpstr>
      <vt:lpstr>Packet Switching</vt:lpstr>
      <vt:lpstr>Packet Switching - Advantages</vt:lpstr>
      <vt:lpstr>Packet Switching - Disadvantages</vt:lpstr>
      <vt:lpstr>Circuit Switching V Packet Switching</vt:lpstr>
      <vt:lpstr>PowerPoint Presentation</vt:lpstr>
      <vt:lpstr>Routing</vt:lpstr>
      <vt:lpstr>Routing Tables</vt:lpstr>
      <vt:lpstr>Routing Table Example</vt:lpstr>
    </vt:vector>
  </TitlesOfParts>
  <Company>stclements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of electronic communication</dc:title>
  <dc:creator>stds12</dc:creator>
  <cp:lastModifiedBy>Emma  Martin</cp:lastModifiedBy>
  <cp:revision>129</cp:revision>
  <dcterms:created xsi:type="dcterms:W3CDTF">2008-02-27T19:59:33Z</dcterms:created>
  <dcterms:modified xsi:type="dcterms:W3CDTF">2023-02-15T12:50:05Z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0x010100DC0FDEDA13476243B8FCD28105466D7E</vt:lpwstr>
  </property>
  <property fmtid="{D5CDD505-2E9C-101B-9397-08002B2CF9AE}" pid="3" name="Order">
    <vt:r8>280700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