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29"/>
  </p:notesMasterIdLst>
  <p:handoutMasterIdLst>
    <p:handoutMasterId r:id="rId30"/>
  </p:handoutMasterIdLst>
  <p:sldIdLst>
    <p:sldId id="274" r:id="rId3"/>
    <p:sldId id="306" r:id="rId4"/>
    <p:sldId id="330" r:id="rId5"/>
    <p:sldId id="350" r:id="rId6"/>
    <p:sldId id="331" r:id="rId7"/>
    <p:sldId id="333" r:id="rId8"/>
    <p:sldId id="332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20" r:id="rId18"/>
    <p:sldId id="343" r:id="rId19"/>
    <p:sldId id="345" r:id="rId20"/>
    <p:sldId id="327" r:id="rId21"/>
    <p:sldId id="346" r:id="rId22"/>
    <p:sldId id="328" r:id="rId23"/>
    <p:sldId id="348" r:id="rId24"/>
    <p:sldId id="329" r:id="rId25"/>
    <p:sldId id="347" r:id="rId26"/>
    <p:sldId id="349" r:id="rId27"/>
    <p:sldId id="321" r:id="rId28"/>
  </p:sldIdLst>
  <p:sldSz cx="12192000" cy="6858000"/>
  <p:notesSz cx="7010400" cy="9296400"/>
  <p:embeddedFontLst>
    <p:embeddedFont>
      <p:font typeface="Cambria Math" panose="02040503050406030204" pitchFamily="18" charset="0"/>
      <p:regular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Raleway" pitchFamily="2" charset="-52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80899" autoAdjust="0"/>
  </p:normalViewPr>
  <p:slideViewPr>
    <p:cSldViewPr snapToGrid="0">
      <p:cViewPr varScale="1">
        <p:scale>
          <a:sx n="66" d="100"/>
          <a:sy n="66" d="100"/>
        </p:scale>
        <p:origin x="1392" y="58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CD1C9F8-3C56-8D5A-CEA0-278C3714D8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DB302-97D5-5D53-5CF6-01C81A33F6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9BBF-81C5-4BB5-9753-55899354BE7D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61FAB3-E1A8-DF76-48B1-DC2AEEB8B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0884A6-513C-2580-C891-F41079A7F7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0597-2414-43A6-ACF9-43472FA85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793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EDD29BF-D9DC-D904-84D4-0BB25310FB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Python</a:t>
            </a:r>
            <a:r>
              <a:rPr lang="ru-RU" dirty="0"/>
              <a:t> выбран в качестве основного языка за счёт широкого набора библиотек для анализа и визуализации, а также удобной работы с API и базами данных.</a:t>
            </a:r>
          </a:p>
          <a:p>
            <a:pPr>
              <a:buNone/>
            </a:pPr>
            <a:r>
              <a:rPr lang="ru-RU" b="1" dirty="0" err="1"/>
              <a:t>customtkinter</a:t>
            </a:r>
            <a:r>
              <a:rPr lang="ru-RU" dirty="0"/>
              <a:t> — библиотека для создания современного графического интерфейса с поддержкой стилизации, выпадающих списков и тёмной темы.</a:t>
            </a:r>
          </a:p>
          <a:p>
            <a:pPr>
              <a:buNone/>
            </a:pPr>
            <a:r>
              <a:rPr lang="en-US" b="1" dirty="0"/>
              <a:t>r</a:t>
            </a:r>
            <a:r>
              <a:rPr lang="ru-RU" b="1" dirty="0" err="1"/>
              <a:t>equests</a:t>
            </a:r>
            <a:r>
              <a:rPr lang="ru-RU" dirty="0"/>
              <a:t> применяется для отправки HTTP-запросов к API Всемирного банка и получения актуальных экономических и демографических данных в реальном времени.</a:t>
            </a:r>
            <a:endParaRPr lang="en-US" dirty="0"/>
          </a:p>
          <a:p>
            <a:pPr>
              <a:buNone/>
            </a:pPr>
            <a:r>
              <a:rPr lang="ru-RU" b="1" dirty="0" err="1"/>
              <a:t>openpyxl</a:t>
            </a:r>
            <a:r>
              <a:rPr lang="ru-RU" dirty="0"/>
              <a:t> позволяет извлекать данные о военных расходах из Excel-файла базы SIPRI.</a:t>
            </a:r>
          </a:p>
          <a:p>
            <a:pPr>
              <a:buNone/>
            </a:pPr>
            <a:r>
              <a:rPr lang="ru-RU" b="1" dirty="0" err="1"/>
              <a:t>pandas</a:t>
            </a:r>
            <a:r>
              <a:rPr lang="ru-RU" dirty="0"/>
              <a:t> используется для структурирования, фильтрации и экспорта табличных данных.</a:t>
            </a:r>
          </a:p>
          <a:p>
            <a:r>
              <a:rPr lang="ru-RU" b="1" dirty="0"/>
              <a:t>MySQL</a:t>
            </a:r>
            <a:r>
              <a:rPr lang="ru-RU" dirty="0"/>
              <a:t> служит в качестве системы хранения: после первичного расчёта данные сохраняются и при следующем запуске используются повторно, без повторных запросов к внешним источникам.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07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FA7EBF91-E2D6-4AD4-0AC0-9D70525E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978B3AEA-9680-1F09-22DF-BABD271A68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655678AA-B8A7-BC87-F159-A292C86EC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После этапа проектирования был реализован интерфейс пользователя, отражающий ключевые функции системы и обеспечивающий доступ к основным операциям расчёта и анализа.</a:t>
            </a:r>
            <a:endParaRPr dirty="0"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F55BCF63-9CE8-1B5F-04AB-86E214421E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2B30961-EA7C-850B-70F7-DC1A1AE283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50228E28-7567-643F-FEFE-471B5E53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051CD870-3BE3-6CE3-D6E2-C38A21784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AE67718E-69CB-561E-C922-C46787793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AD2C43DF-1A56-C170-6D2B-A8DD0667A5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2E6F788-5012-C241-F5ED-F2B00E3988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29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96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современной международной политике всё чаще возникает необходимость количественного сравнения государств - при анализе конфликта, оценке союзников, прогнозировании влияния в </a:t>
            </a:r>
            <a:r>
              <a:rPr lang="ru-RU" dirty="0" err="1"/>
              <a:t>регионе.Однако</a:t>
            </a:r>
            <a:r>
              <a:rPr lang="ru-RU" dirty="0"/>
              <a:t> большинство существующих показателей, таких как валовой внутренний продукт, численность армии или размер территории, дают лишь фрагментарное представление о </a:t>
            </a:r>
            <a:r>
              <a:rPr lang="ru-RU" dirty="0" err="1"/>
              <a:t>государстве.Например</a:t>
            </a:r>
            <a:r>
              <a:rPr lang="ru-RU" dirty="0"/>
              <a:t>, высокая численность населения не всегда означает высокую военную мощь, а высокий ВВП не отражает наличие реальных ресурсов </a:t>
            </a:r>
            <a:r>
              <a:rPr lang="ru-RU" dirty="0" err="1"/>
              <a:t>влияния.Политологу</a:t>
            </a:r>
            <a:r>
              <a:rPr lang="ru-RU" dirty="0"/>
              <a:t> необходим комплексный инструмент, позволяющий учитывать сразу несколько факторов - демографических, экономических и военных — и агрегировать их в единый показатель совокупной мощи.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77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Для того чтобы анализ международных процессов был объективным и воспроизводимым, важно использовать не только качественные описания, но и количественные методы.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Совокупная мощь государства — это не просто абстрактное понятие, а категория, которую можно выразить через конкретные измеримые показатели: численность населения, экономику, вооружённые силы и др.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Применение количественных моделей позволяет:– Сравнивать государства между собой на основе объективных данных– Отслеживать динамику их развития во времени– Строить прогнозы и проводить аналитические </a:t>
            </a:r>
            <a:r>
              <a:rPr lang="ru-RU" dirty="0" err="1"/>
              <a:t>сценарииВ</a:t>
            </a:r>
            <a:r>
              <a:rPr lang="ru-RU" dirty="0"/>
              <a:t> рамках данной системы были реализованы две наиболее широко используемые модели: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CINC (Сводный индекс национального потенциала) — классическая модель, охватывающая сразу шесть показателей, включая военную и промышленную сферу.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Модель Чин-Лунга — более компактная, но не менее эффективная, включает три основных компонента: критическую массу, экономику и военные расходы.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Эти модели широко применяются в академической среде и подходят для программной реализации.</a:t>
            </a: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343C4A5-1C98-3E54-D585-2CC810B6E8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7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b="0" dirty="0"/>
              <a:t>Был проведён анализ существующих решений, используемых для оценки государственной мощи.</a:t>
            </a:r>
          </a:p>
          <a:p>
            <a:pPr>
              <a:buNone/>
            </a:pPr>
            <a:r>
              <a:rPr lang="ru-RU" b="0" dirty="0" err="1"/>
              <a:t>Comprehensive</a:t>
            </a:r>
            <a:r>
              <a:rPr lang="ru-RU" b="0" dirty="0"/>
              <a:t> Power </a:t>
            </a:r>
            <a:r>
              <a:rPr lang="ru-RU" b="0" dirty="0" err="1"/>
              <a:t>Measure</a:t>
            </a:r>
            <a:r>
              <a:rPr lang="ru-RU" b="0" dirty="0"/>
              <a:t> (Excel) — таблица, разработанная преподавателями кафедры международных отношений ДВФУ. Она включает формулу Чин-Лунга и позволяет анализировать блоки государств (НАТО, ШОС и др.), но не имеет интерфейса, не поддерживает автоматическое обновление данных и рассчитана только на ограниченный список стран.</a:t>
            </a:r>
          </a:p>
          <a:p>
            <a:pPr>
              <a:buNone/>
            </a:pPr>
            <a:r>
              <a:rPr lang="ru-RU" b="0" dirty="0"/>
              <a:t>Global </a:t>
            </a:r>
            <a:r>
              <a:rPr lang="ru-RU" b="0" dirty="0" err="1"/>
              <a:t>Firepower</a:t>
            </a:r>
            <a:r>
              <a:rPr lang="ru-RU" b="0" dirty="0"/>
              <a:t> Index — международный сайт, оценивающий военную мощь на основе 55 показателей. Обладает удобным интерфейсом и охватывает все страны мира, но учитывает только военные аспекты и не предоставляет методику расчёта.</a:t>
            </a:r>
          </a:p>
          <a:p>
            <a:r>
              <a:rPr lang="ru-RU" b="0" dirty="0"/>
              <a:t>World Bank Open Data — предоставляет огромный массив данных по странам, включая экономику, демографию и экологию. Однако сам не выполняет никаких расчётов, поэтому служит скорее источником, чем инструментом анализа.</a:t>
            </a:r>
          </a:p>
          <a:p>
            <a:pPr>
              <a:buNone/>
            </a:pPr>
            <a:r>
              <a:rPr lang="ru-RU" b="0" dirty="0"/>
              <a:t>Как показал сравнительный анализ, ни одно из существующих решений не предоставляет политологам полноценный комплексный инструмент, сочетающий в себе сбор данных, их обработку, расчёт показателей и визуализацию результатов:</a:t>
            </a:r>
          </a:p>
          <a:p>
            <a:pPr>
              <a:buNone/>
            </a:pPr>
            <a:r>
              <a:rPr lang="ru-RU" b="0" dirty="0"/>
              <a:t>– Одни решения ограничиваются только военной составляющей (например, Global </a:t>
            </a:r>
            <a:r>
              <a:rPr lang="ru-RU" b="0" dirty="0" err="1"/>
              <a:t>Firepower</a:t>
            </a:r>
            <a:r>
              <a:rPr lang="ru-RU" b="0" dirty="0"/>
              <a:t>);</a:t>
            </a:r>
            <a:br>
              <a:rPr lang="ru-RU" b="0" dirty="0"/>
            </a:br>
            <a:r>
              <a:rPr lang="ru-RU" b="0" dirty="0"/>
              <a:t>– Другие предоставляют только данные, но не проводят анализ (World Bank);</a:t>
            </a:r>
            <a:br>
              <a:rPr lang="ru-RU" b="0" dirty="0"/>
            </a:br>
            <a:r>
              <a:rPr lang="ru-RU" b="0" dirty="0"/>
              <a:t>– Табличные реализации не масштабируются и не обладают гибкостью пользовательского интерфейса.</a:t>
            </a:r>
          </a:p>
          <a:p>
            <a:pPr>
              <a:buNone/>
            </a:pPr>
            <a:r>
              <a:rPr lang="ru-RU" b="0" dirty="0"/>
              <a:t>В результате политологи вынуждены самостоятельно собирать информацию из разных источников, вручную рассчитывать показатели и интерпретировать их.</a:t>
            </a:r>
          </a:p>
          <a:p>
            <a:r>
              <a:rPr lang="ru-RU" b="0" dirty="0"/>
              <a:t>Поэтому возникла потребность в создании единой программной системы, которая бы:</a:t>
            </a:r>
            <a:br>
              <a:rPr lang="ru-RU" b="0" dirty="0"/>
            </a:br>
            <a:r>
              <a:rPr lang="ru-RU" b="0" dirty="0"/>
              <a:t>– автоматически получала данные из авторитетных источников;</a:t>
            </a:r>
            <a:br>
              <a:rPr lang="ru-RU" b="0" dirty="0"/>
            </a:br>
            <a:r>
              <a:rPr lang="ru-RU" b="0" dirty="0"/>
              <a:t>– рассчитывала совокупную мощь по формализованным моделям;</a:t>
            </a:r>
            <a:br>
              <a:rPr lang="ru-RU" b="0" dirty="0"/>
            </a:br>
            <a:r>
              <a:rPr lang="ru-RU" b="0" dirty="0"/>
              <a:t>– позволяла использовать как встроенные, так и пользовательские формулы;</a:t>
            </a:r>
            <a:br>
              <a:rPr lang="ru-RU" b="0" dirty="0"/>
            </a:br>
            <a:r>
              <a:rPr lang="ru-RU" b="0" dirty="0"/>
              <a:t>– сохраняла результаты для повторного использования и анализа.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00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определения задач предметной области была построена математическая модель для формализации процесса расчета совокупной мощи.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1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34D22C1-EAF1-B15E-7794-9541472A2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C0B0DE42-A3DE-BB9B-8EDD-68295D232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EBD238B2-B53E-4805-CCB5-67988F275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>
              <a:buNone/>
            </a:pPr>
            <a:r>
              <a:rPr lang="ru-RU" b="0" dirty="0"/>
              <a:t>После формализации математической модели и определения того, какие данные и расчёты будут выполняться внутри системы, следующим этапом стало проектирование системы как программного продукта.</a:t>
            </a:r>
          </a:p>
          <a:p>
            <a:pPr>
              <a:buNone/>
            </a:pPr>
            <a:r>
              <a:rPr lang="ru-RU" b="0" dirty="0"/>
              <a:t>Основываясь на структуре входных данных, моделей расчёта и задач профессиональной области, были определены ключевые действия, которые должен выполнять пользователь, а также процессы, которые будет запускать система.</a:t>
            </a:r>
          </a:p>
          <a:p>
            <a:r>
              <a:rPr lang="ru-RU" b="0" dirty="0"/>
              <a:t>Все эти действия отражаются на диаграмме прецедентов, которая показывает:</a:t>
            </a:r>
            <a:br>
              <a:rPr lang="ru-RU" b="0" dirty="0"/>
            </a:br>
            <a:r>
              <a:rPr lang="ru-RU" b="0" dirty="0"/>
              <a:t>– какие функции доступны пользователю,</a:t>
            </a:r>
            <a:br>
              <a:rPr lang="ru-RU" b="0" dirty="0"/>
            </a:br>
            <a:r>
              <a:rPr lang="ru-RU" b="0" dirty="0"/>
              <a:t>– как система реагирует на выбор страны и года,</a:t>
            </a:r>
            <a:br>
              <a:rPr lang="ru-RU" b="0" dirty="0"/>
            </a:br>
            <a:r>
              <a:rPr lang="ru-RU" b="0" dirty="0"/>
              <a:t>– какие действия связаны с расчётом, сбором данных, визуализацией и добавлением моделей.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D93FBC59-1B6C-A5DE-025C-276DD2CE88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DEA3954-1C04-2AFD-8984-FF665102E7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332A2B7B-F20A-2E1E-186A-7EC96D58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117B2979-4757-76E5-499F-B66588C56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DB4EA102-C5B0-8631-458E-5D8A4DEF3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>
              <a:buNone/>
            </a:pPr>
            <a:r>
              <a:rPr lang="ru-RU" b="0" dirty="0"/>
              <a:t>После описания пользовательских сценариев следующим этапом проектирования стало построение архитектуры системы, которая определяет логическую структуру компонентов и принципы их взаимодействия.</a:t>
            </a:r>
          </a:p>
          <a:p>
            <a:pPr>
              <a:buNone/>
            </a:pPr>
            <a:r>
              <a:rPr lang="ru-RU" b="0" dirty="0"/>
              <a:t>Для реализации программной системы был выбран архитектурный шаблон MVC (Model–View–</a:t>
            </a:r>
            <a:r>
              <a:rPr lang="ru-RU" b="0" dirty="0" err="1"/>
              <a:t>Controller</a:t>
            </a:r>
            <a:r>
              <a:rPr lang="ru-RU" b="0" dirty="0"/>
              <a:t>). Он обеспечивает чёткое разделение обязанностей:</a:t>
            </a:r>
          </a:p>
          <a:p>
            <a:pPr>
              <a:buNone/>
            </a:pPr>
            <a:r>
              <a:rPr lang="ru-RU" b="0" dirty="0"/>
              <a:t>Model отвечает за работу с данными: </a:t>
            </a:r>
            <a:r>
              <a:rPr lang="ru-RU" b="0" dirty="0" err="1"/>
              <a:t>парсинг</a:t>
            </a:r>
            <a:r>
              <a:rPr lang="ru-RU" b="0" dirty="0"/>
              <a:t>, расчёты, хранение, взаимодействие с базой.</a:t>
            </a:r>
          </a:p>
          <a:p>
            <a:pPr>
              <a:buNone/>
            </a:pPr>
            <a:r>
              <a:rPr lang="ru-RU" b="0" dirty="0"/>
              <a:t>View представляет графический пользовательский интерфейс на основе библиотеки </a:t>
            </a:r>
            <a:r>
              <a:rPr lang="ru-RU" b="0" dirty="0" err="1"/>
              <a:t>customtkinter</a:t>
            </a:r>
            <a:r>
              <a:rPr lang="ru-RU" b="0" dirty="0"/>
              <a:t>.</a:t>
            </a:r>
          </a:p>
          <a:p>
            <a:pPr>
              <a:buNone/>
            </a:pPr>
            <a:r>
              <a:rPr lang="ru-RU" b="0" dirty="0" err="1"/>
              <a:t>Controller</a:t>
            </a:r>
            <a:r>
              <a:rPr lang="ru-RU" b="0" dirty="0"/>
              <a:t> реализует бизнес-логику: принимает действия от пользователя, вызывает необходимые функции и обновляет интерфейс.</a:t>
            </a:r>
          </a:p>
          <a:p>
            <a:r>
              <a:rPr lang="ru-RU" b="0" dirty="0"/>
              <a:t>Такая структура позволяет легко вносить изменения, повторно использовать код и масштабировать систему без полной переработки.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D01D1AAC-10F5-FC36-CCE1-9E39CD6556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177C21A-F7E9-FE19-C15D-A26345FB9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533E5A7E-B486-E05E-6567-28A9F55E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>
            <a:extLst>
              <a:ext uri="{FF2B5EF4-FFF2-40B4-BE49-F238E27FC236}">
                <a16:creationId xmlns:a16="http://schemas.microsoft.com/office/drawing/2014/main" id="{7CD61320-D283-2583-A4EF-0B81B770D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>
            <a:extLst>
              <a:ext uri="{FF2B5EF4-FFF2-40B4-BE49-F238E27FC236}">
                <a16:creationId xmlns:a16="http://schemas.microsoft.com/office/drawing/2014/main" id="{003E91DC-B418-24A7-8068-9857C8D85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>
            <a:extLst>
              <a:ext uri="{FF2B5EF4-FFF2-40B4-BE49-F238E27FC236}">
                <a16:creationId xmlns:a16="http://schemas.microsoft.com/office/drawing/2014/main" id="{A5C8E318-75C6-DD90-E9A6-8663B6ADC2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A04151F-D738-EFA0-40C9-3881C46C0C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5" r:id="rId20"/>
    <p:sldLayoutId id="2147483696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5" y="4272677"/>
            <a:ext cx="6840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Докладчики: Модуль «Анализ внешнеполитических документов» : Зеленин Кирилл Вадимович, 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Б9121-09.03.04</a:t>
            </a:r>
          </a:p>
          <a:p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Модуль «Оценка совокупной мощи государств»: Храмцова Софья Андреевна, студент Б9121-09.03.04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Научный руководитель: старший преподаватель </a:t>
            </a:r>
            <a:r>
              <a:rPr lang="ru-RU" sz="1800" i="1" dirty="0" err="1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ДПИиИИ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 Чусова Алина Евгеньевна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Научный консультант: доцент, кандидат политических наук, Козинец Андрей Игоревич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5" y="296882"/>
            <a:ext cx="51064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Разработка инструментальной системы для работы политологов</a:t>
            </a:r>
          </a:p>
          <a:p>
            <a:pPr lvl="0"/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A39AD-2B0E-A21D-AF98-B0639A5E7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816C3ADD-9DAA-E085-8727-8227A634AA39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Проектирование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34F295-4948-960E-1CBA-37666C81F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FC42CA-12BD-7FF7-744A-B64A59FA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42" y="1051562"/>
            <a:ext cx="7169116" cy="4754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0BF1A-1B74-DEDF-9317-342C1749F27A}"/>
              </a:ext>
            </a:extLst>
          </p:cNvPr>
          <p:cNvSpPr txBox="1"/>
          <p:nvPr/>
        </p:nvSpPr>
        <p:spPr>
          <a:xfrm>
            <a:off x="2475345" y="5806438"/>
            <a:ext cx="724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Use-case </a:t>
            </a:r>
            <a:r>
              <a:rPr lang="ru-RU" sz="2400" dirty="0"/>
              <a:t>диаграмма для эксперта-политолога</a:t>
            </a:r>
          </a:p>
        </p:txBody>
      </p:sp>
    </p:spTree>
    <p:extLst>
      <p:ext uri="{BB962C8B-B14F-4D97-AF65-F5344CB8AC3E}">
        <p14:creationId xmlns:p14="http://schemas.microsoft.com/office/powerpoint/2010/main" val="366668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B5D3E-89E9-949A-D177-BD22D494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E2692DC4-0D1E-812D-B509-721A64C1A5E0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Проектирование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4394EF-F6AF-5184-8C37-2CC9655EA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678E9-19D7-C10C-7A2D-7F2CD3CC4767}"/>
              </a:ext>
            </a:extLst>
          </p:cNvPr>
          <p:cNvSpPr txBox="1"/>
          <p:nvPr/>
        </p:nvSpPr>
        <p:spPr>
          <a:xfrm>
            <a:off x="2934853" y="5814197"/>
            <a:ext cx="632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Use-case </a:t>
            </a:r>
            <a:r>
              <a:rPr lang="ru-RU" sz="2400" dirty="0"/>
              <a:t>диаграмма для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27D5FB-4D1E-CD14-8A5C-257213EF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68" y="812970"/>
            <a:ext cx="7087863" cy="45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7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188A-6D15-2A46-CFC3-9EC9B26C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E9E68BF4-F8E1-F9F3-E3E0-10CFCA7FE989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Проектирование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BFE662-E434-BCBF-D5AE-852953A1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4BC24-EE2D-5B62-D6EB-64EAF9402BC7}"/>
              </a:ext>
            </a:extLst>
          </p:cNvPr>
          <p:cNvSpPr txBox="1"/>
          <p:nvPr/>
        </p:nvSpPr>
        <p:spPr>
          <a:xfrm>
            <a:off x="4428078" y="5993862"/>
            <a:ext cx="342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CD2B1-66EF-056E-062C-E5A0F70F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83" y="812970"/>
            <a:ext cx="4145968" cy="5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872-A8C4-E827-73DE-9B0F1193C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A88ADE5E-008E-5325-60D7-FF8093D32E28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</a:t>
            </a:r>
            <a:r>
              <a:rPr lang="ru-RU" sz="16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Реализация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3D9F3-A1D9-5350-5CE4-5E8AC5B31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E85BC-567C-97D6-B911-4D22A722C9CA}"/>
              </a:ext>
            </a:extLst>
          </p:cNvPr>
          <p:cNvSpPr txBox="1"/>
          <p:nvPr/>
        </p:nvSpPr>
        <p:spPr>
          <a:xfrm>
            <a:off x="4428078" y="5993862"/>
            <a:ext cx="342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E71EB0-75DD-420F-2ECC-02960D7F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83" y="812970"/>
            <a:ext cx="4145968" cy="5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5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83E0-D11E-F948-A00B-598DBC8CD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FE1887BA-AE8B-2F19-D3A9-140A50196B30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</a:t>
            </a:r>
            <a:r>
              <a:rPr lang="ru-RU" sz="16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Реализация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AC3AFF-E536-FC5F-2C18-07266C04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077DB-37A4-B661-3DC6-E03344997BE3}"/>
              </a:ext>
            </a:extLst>
          </p:cNvPr>
          <p:cNvSpPr txBox="1"/>
          <p:nvPr/>
        </p:nvSpPr>
        <p:spPr>
          <a:xfrm>
            <a:off x="4428078" y="5993862"/>
            <a:ext cx="342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BDD3C0-E8A5-814D-BF7A-D7F5C15C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6" y="812970"/>
            <a:ext cx="10067636" cy="48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9A18F-5F92-8304-6EAB-5AD5216A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90FBA2CE-7E8C-40F9-57C0-82549F6F1ACE}"/>
              </a:ext>
            </a:extLst>
          </p:cNvPr>
          <p:cNvSpPr txBox="1"/>
          <p:nvPr/>
        </p:nvSpPr>
        <p:spPr>
          <a:xfrm>
            <a:off x="275575" y="214114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Обзор литературы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D6A5-6523-469C-07F4-E93EB546095D}"/>
              </a:ext>
            </a:extLst>
          </p:cNvPr>
          <p:cNvSpPr txBox="1"/>
          <p:nvPr/>
        </p:nvSpPr>
        <p:spPr>
          <a:xfrm>
            <a:off x="406400" y="1468582"/>
            <a:ext cx="5052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Большинство существующих показателей отражают лишь отдельные аспекты (например, ВВП или численность армии), но не дают целостной картины. </a:t>
            </a:r>
          </a:p>
          <a:p>
            <a:pPr algn="just"/>
            <a:r>
              <a:rPr lang="ru-RU" sz="2400" dirty="0"/>
              <a:t>Для политологов важно использовать комплексный подход при сравнении государств.</a:t>
            </a:r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54C022-6158-B38C-D186-7ED6B172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161;p17">
            <a:extLst>
              <a:ext uri="{FF2B5EF4-FFF2-40B4-BE49-F238E27FC236}">
                <a16:creationId xmlns:a16="http://schemas.microsoft.com/office/drawing/2014/main" id="{5BC53A23-7010-465E-A460-B545147EE951}"/>
              </a:ext>
            </a:extLst>
          </p:cNvPr>
          <p:cNvSpPr txBox="1"/>
          <p:nvPr/>
        </p:nvSpPr>
        <p:spPr>
          <a:xfrm>
            <a:off x="34416" y="2169833"/>
            <a:ext cx="389164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endParaRPr lang="ru-RU" sz="11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Power –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показатель совокупной мощи</a:t>
            </a:r>
            <a:br>
              <a:rPr lang="ru-RU" sz="1100" dirty="0">
                <a:latin typeface="+mj-lt"/>
                <a:ea typeface="Montserrat"/>
                <a:cs typeface="Montserrat"/>
                <a:sym typeface="Montserrat"/>
              </a:rPr>
            </a:b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Critical Mass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– критическая масса, показатель рассчитывается по формуле 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Economic Strength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ru-RU" dirty="0">
                <a:latin typeface="+mj-lt"/>
                <a:ea typeface="Montserrat"/>
                <a:cs typeface="Montserrat"/>
                <a:sym typeface="Montserrat"/>
              </a:rPr>
              <a:t>– экономическая сила, показатель рассчитывается по формуле</a:t>
            </a: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302851">
              <a:buClr>
                <a:srgbClr val="0074BD"/>
              </a:buClr>
              <a:buSzPts val="900"/>
            </a:pPr>
            <a:br>
              <a:rPr lang="ru-RU" sz="1100" dirty="0">
                <a:latin typeface="+mj-lt"/>
                <a:ea typeface="Montserrat"/>
                <a:cs typeface="Montserrat"/>
                <a:sym typeface="Montserrat"/>
              </a:rPr>
            </a:br>
            <a:endParaRPr lang="ru-RU" sz="1100" dirty="0">
              <a:latin typeface="+mj-lt"/>
              <a:ea typeface="Montserrat"/>
              <a:cs typeface="Montserrat"/>
              <a:sym typeface="Montserrat"/>
            </a:endParaRPr>
          </a:p>
          <a:p>
            <a:pPr marL="450000" indent="-147149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Military Strength </a:t>
            </a:r>
            <a:r>
              <a:rPr lang="en-US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– </a:t>
            </a:r>
            <a:r>
              <a:rPr lang="ru-RU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военная сила, показатель рассчитывается по формуле </a:t>
            </a: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5" y="1515026"/>
            <a:ext cx="2552639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1800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Модель Чин-Лунга</a:t>
            </a:r>
          </a:p>
        </p:txBody>
      </p:sp>
      <p:sp>
        <p:nvSpPr>
          <p:cNvPr id="68" name="Google Shape;157;p17">
            <a:extLst>
              <a:ext uri="{FF2B5EF4-FFF2-40B4-BE49-F238E27FC236}">
                <a16:creationId xmlns:a16="http://schemas.microsoft.com/office/drawing/2014/main" id="{21B4D64B-0AC6-4F87-81EB-71353970C804}"/>
              </a:ext>
            </a:extLst>
          </p:cNvPr>
          <p:cNvSpPr/>
          <p:nvPr/>
        </p:nvSpPr>
        <p:spPr>
          <a:xfrm>
            <a:off x="6262078" y="1515026"/>
            <a:ext cx="5607884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1800" b="1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Индекс оценки относительного национального потенциала</a:t>
            </a:r>
          </a:p>
        </p:txBody>
      </p: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0055BC47-01BF-4272-8F0A-423B580A7F8B}"/>
              </a:ext>
            </a:extLst>
          </p:cNvPr>
          <p:cNvCxnSpPr/>
          <p:nvPr/>
        </p:nvCxnSpPr>
        <p:spPr>
          <a:xfrm>
            <a:off x="5929923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EF09CE-1509-A962-B06D-6DFFAB5F7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6" y="1992646"/>
            <a:ext cx="5526082" cy="4836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261BD9-A2F2-C9F1-B7C6-A839245F6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" y="4039700"/>
            <a:ext cx="4608974" cy="4066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7AF0C-3AB6-862F-F377-052A4940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45" y="5158777"/>
            <a:ext cx="3116651" cy="4836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10B263-32FD-BC44-D6ED-91F432023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84" y="6270977"/>
            <a:ext cx="4258269" cy="5334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0D7FB5-5951-AA0D-94DB-9869BDC28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586" y="2567709"/>
            <a:ext cx="6085816" cy="13392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208334-A843-CEBD-5F18-61D92629C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97513EAB-2A3A-BAC6-1BCF-3941B890FB0E}"/>
              </a:ext>
            </a:extLst>
          </p:cNvPr>
          <p:cNvSpPr txBox="1"/>
          <p:nvPr/>
        </p:nvSpPr>
        <p:spPr>
          <a:xfrm>
            <a:off x="34416" y="138461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Обзор литературы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601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1772-00C0-055A-1C81-982126453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3086A8A7-BF9B-9335-D9DD-8DCB45C2BC5A}"/>
              </a:ext>
            </a:extLst>
          </p:cNvPr>
          <p:cNvSpPr txBox="1"/>
          <p:nvPr/>
        </p:nvSpPr>
        <p:spPr>
          <a:xfrm>
            <a:off x="275575" y="214114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Обзор литературы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70B9F0-7D4E-FD9A-52C4-6532BCA9A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4A598C-2DB8-53A1-9852-1AAAD33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311" y="1212515"/>
            <a:ext cx="8141378" cy="4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1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923FB-121F-2D80-9A09-770728A4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4DD2417F-850F-BE77-9820-76F66E6A72F4}"/>
              </a:ext>
            </a:extLst>
          </p:cNvPr>
          <p:cNvSpPr txBox="1"/>
          <p:nvPr/>
        </p:nvSpPr>
        <p:spPr>
          <a:xfrm>
            <a:off x="275575" y="214114"/>
            <a:ext cx="940413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Построение математической модели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B8DFB0-1B8F-5EE9-F857-CEC70F00B016}"/>
                  </a:ext>
                </a:extLst>
              </p:cNvPr>
              <p:cNvSpPr txBox="1"/>
              <p:nvPr/>
            </p:nvSpPr>
            <p:spPr>
              <a:xfrm>
                <a:off x="275575" y="979055"/>
                <a:ext cx="7159698" cy="513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На вход системе подается множество источников S = </a:t>
                </a:r>
                <a:r>
                  <a:rPr lang="en-US" sz="1800" kern="100" dirty="0">
                    <a:latin typeface="+mn-lt"/>
                    <a:cs typeface="Times New Roman" panose="02020603050405020304" pitchFamily="18" charset="0"/>
                  </a:rPr>
                  <a:t>{s1, s2}</a:t>
                </a:r>
                <a:endParaRPr lang="ru-RU" sz="1800" kern="1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Информация в источнике </a:t>
                </a:r>
                <a:r>
                  <a:rPr lang="en-US" sz="1800" kern="100" dirty="0">
                    <a:latin typeface="+mn-lt"/>
                    <a:cs typeface="Times New Roman" panose="02020603050405020304" pitchFamily="18" charset="0"/>
                  </a:rPr>
                  <a:t>s</a:t>
                </a:r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1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{{</m:t>
                    </m:r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𝐶𝑜𝑢𝑛𝑡𝑟𝑦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𝑌𝑒𝑎𝑟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𝐺𝐷𝑃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}∪</m:t>
                    </m:r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𝐶𝑜𝑢𝑛𝑡𝑟𝑦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𝑌𝑒𝑎𝑟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𝑃𝑜𝑝𝑢𝑙𝑎𝑡𝑖𝑜𝑛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𝑊𝑜𝑟𝑙𝑑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𝑌𝑒𝑎𝑟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𝐴𝑟𝑒𝑎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∈[1…196]}</m:t>
                    </m:r>
                  </m:oMath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1800" kern="1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800" kern="1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Информация в источнике </a:t>
                </a:r>
                <a:r>
                  <a:rPr lang="en-US" sz="1800" kern="1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1800" kern="1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s</a:t>
                </a:r>
                <a:r>
                  <a:rPr lang="ru-RU" sz="1800" dirty="0">
                    <a:effectLst/>
                    <a:latin typeface="+mn-lt"/>
                    <a:ea typeface="Times New Roman" panose="02020603050405020304" pitchFamily="18" charset="0"/>
                  </a:rPr>
                  <a:t>2=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𝐶𝑜𝑢𝑛𝑡𝑟𝑦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𝑁𝑜𝑡𝑒𝑠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𝑀𝑖𝑙𝑖𝑡𝑎𝑟𝑦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𝑒𝑥𝑝𝑒𝑛𝑑𝑖𝑡𝑢𝑟𝑒</m:t>
                        </m:r>
                      </m:e>
                      <m:sub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𝑦𝑒𝑎𝑟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1,195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𝑦𝑒𝑎𝑟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1948,2023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800" kern="1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Параметры t1…t8 используются для вычисления параметра совокупной мощи государства. Это можно представить в следующем виде: </a:t>
                </a:r>
              </a:p>
              <a:p>
                <a:pPr algn="just"/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P = f(t1…t8), где P-искомый показатель совокупной мощи, который представляется как функция от 8 параметров.</a:t>
                </a:r>
              </a:p>
              <a:p>
                <a:pPr algn="just"/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P= f(f_1(t1, t2),f_2(t3, t4, t5),f_3(t6, t7, t8)), где f1 - </a:t>
                </a:r>
                <a:r>
                  <a:rPr lang="ru-RU" sz="1800" kern="100" dirty="0" err="1">
                    <a:latin typeface="+mn-lt"/>
                    <a:cs typeface="Times New Roman" panose="02020603050405020304" pitchFamily="18" charset="0"/>
                  </a:rPr>
                  <a:t>подформула</a:t>
                </a:r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 критической массы, f2 - </a:t>
                </a:r>
                <a:r>
                  <a:rPr lang="ru-RU" sz="1800" kern="100" dirty="0" err="1">
                    <a:latin typeface="+mn-lt"/>
                    <a:cs typeface="Times New Roman" panose="02020603050405020304" pitchFamily="18" charset="0"/>
                  </a:rPr>
                  <a:t>подформула</a:t>
                </a:r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 экономической мощи, f3 - </a:t>
                </a:r>
                <a:r>
                  <a:rPr lang="ru-RU" sz="1800" kern="100" dirty="0" err="1">
                    <a:latin typeface="+mn-lt"/>
                    <a:cs typeface="Times New Roman" panose="02020603050405020304" pitchFamily="18" charset="0"/>
                  </a:rPr>
                  <a:t>подформула</a:t>
                </a:r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 военной мощи</a:t>
                </a:r>
              </a:p>
              <a:p>
                <a:pPr algn="just"/>
                <a:r>
                  <a:rPr lang="en-US" sz="1800" kern="100" dirty="0">
                    <a:latin typeface="+mn-lt"/>
                    <a:cs typeface="Times New Roman" panose="02020603050405020304" pitchFamily="18" charset="0"/>
                  </a:rPr>
                  <a:t>P=f( f_1(t1, t2), f_2(t3, t4, t5, t6), f_3(t7, t8), f_4(t9, t10))</a:t>
                </a:r>
                <a:r>
                  <a:rPr lang="ru-RU" sz="1800" kern="100" dirty="0">
                    <a:latin typeface="+mn-lt"/>
                    <a:cs typeface="Times New Roman" panose="02020603050405020304" pitchFamily="18" charset="0"/>
                  </a:rPr>
                  <a:t> индекс сводного национального потенциала</a:t>
                </a:r>
              </a:p>
              <a:p>
                <a:pPr algn="just"/>
                <a:endParaRPr lang="ru-RU" sz="1800" kern="1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B8DFB0-1B8F-5EE9-F857-CEC70F00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5" y="979055"/>
                <a:ext cx="7159698" cy="5131341"/>
              </a:xfrm>
              <a:prstGeom prst="rect">
                <a:avLst/>
              </a:prstGeom>
              <a:blipFill>
                <a:blip r:embed="rId3"/>
                <a:stretch>
                  <a:fillRect l="-681" t="-713" r="-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C579A4-C4C0-04D4-682C-48930F860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06C72B28-6487-9C53-7352-62D1AC1E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06C2D18C-6DBC-CA52-DEF9-F3F68EDEB906}"/>
              </a:ext>
            </a:extLst>
          </p:cNvPr>
          <p:cNvSpPr txBox="1"/>
          <p:nvPr/>
        </p:nvSpPr>
        <p:spPr>
          <a:xfrm>
            <a:off x="275576" y="163824"/>
            <a:ext cx="1020615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Проектирование системы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30C1D27-5530-7500-A1D9-4490D2E20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77C57E68-CB58-63CD-3C77-5834E19F9FB9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893862-47C6-6015-34C9-E3B038FE7B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6" y="729414"/>
            <a:ext cx="4419708" cy="596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D02D1-42D7-5B32-0106-932F47EB704C}"/>
              </a:ext>
            </a:extLst>
          </p:cNvPr>
          <p:cNvSpPr txBox="1"/>
          <p:nvPr/>
        </p:nvSpPr>
        <p:spPr>
          <a:xfrm>
            <a:off x="452582" y="1099127"/>
            <a:ext cx="4239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При проектировании была построена </a:t>
            </a:r>
            <a:r>
              <a:rPr lang="en-US" sz="1800" dirty="0"/>
              <a:t>use-case </a:t>
            </a:r>
            <a:r>
              <a:rPr lang="ru-RU" sz="1800" dirty="0"/>
              <a:t>диаграмма, которая отражает взаимодействие внешнего пользователя с системой через основные функциональные сценарии. </a:t>
            </a:r>
          </a:p>
          <a:p>
            <a:pPr algn="just"/>
            <a:r>
              <a:rPr lang="ru-RU" sz="1800" dirty="0"/>
              <a:t>Используется для формального описания требований и определения границ системы на этапе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0548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:\Users\Софья\Desktop\Приоритет 2030\archive\archive\222.jpg"/>
          <p:cNvPicPr>
            <a:picLocks noChangeAspect="1" noChangeArrowheads="1"/>
          </p:cNvPicPr>
          <p:nvPr/>
        </p:nvPicPr>
        <p:blipFill>
          <a:blip r:embed="rId2"/>
          <a:srcRect t="13391" r="-3907" b="19429"/>
          <a:stretch>
            <a:fillRect/>
          </a:stretch>
        </p:blipFill>
        <p:spPr bwMode="auto">
          <a:xfrm>
            <a:off x="5652654" y="2427787"/>
            <a:ext cx="6661727" cy="4430213"/>
          </a:xfrm>
          <a:prstGeom prst="rect">
            <a:avLst/>
          </a:prstGeom>
          <a:noFill/>
        </p:spPr>
      </p:pic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6BF92328-F6A4-4F93-9CAF-3C33E77744FE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Актуальность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9DEF-5CCF-302C-9549-5259E80BC881}"/>
              </a:ext>
            </a:extLst>
          </p:cNvPr>
          <p:cNvSpPr txBox="1"/>
          <p:nvPr/>
        </p:nvSpPr>
        <p:spPr>
          <a:xfrm>
            <a:off x="406400" y="1468582"/>
            <a:ext cx="5052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в области политологии и международных отношений наблюдается возрастающая потребность в объективных и количественных методах анализа. Традиционные качественные подходы, основанные на субъективных оценках, часто не обеспечивают достаточной точности и воспроизводимости результатов. </a:t>
            </a:r>
          </a:p>
          <a:p>
            <a:pPr algn="just"/>
            <a:r>
              <a:rPr lang="ru-RU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Предлагается разработать инструментальную систему, которая будет выполнять расчет совокупной мощи государств и анализ внешнеполитических документов.</a:t>
            </a:r>
          </a:p>
          <a:p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34C7E8-83A1-CF67-A184-9FD5C6B60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DAE202F6-2428-7D6A-923E-EF5C5B186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D530083C-C48B-C568-ED13-88BFE06276DF}"/>
              </a:ext>
            </a:extLst>
          </p:cNvPr>
          <p:cNvSpPr txBox="1"/>
          <p:nvPr/>
        </p:nvSpPr>
        <p:spPr>
          <a:xfrm>
            <a:off x="275576" y="163824"/>
            <a:ext cx="1020615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Проектирование системы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4BF625C-EF6D-5559-7B89-79462D2FC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A85ED9CD-73B3-C0B5-DBD8-9708E237153E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88823-D7E1-B1E1-2B71-EC6AF50B2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964565"/>
            <a:ext cx="9433706" cy="5729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71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0DC4605-8D2D-FCB3-A912-7F4A346C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6F96A81-BD52-A368-BBB0-080FB1A43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15E62A7A-A7D5-45A5-63F5-09E0DFAEBA58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5D2C3E-5CA9-FB8B-4AF9-2172EF3C0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05" y="1295399"/>
            <a:ext cx="9834322" cy="439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A2ABDE98-5FAD-497F-CA40-1298F00CA77B}"/>
              </a:ext>
            </a:extLst>
          </p:cNvPr>
          <p:cNvSpPr txBox="1"/>
          <p:nvPr/>
        </p:nvSpPr>
        <p:spPr>
          <a:xfrm>
            <a:off x="275576" y="163824"/>
            <a:ext cx="1020615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Проектирование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8930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7499-10D5-371A-13A3-3DAB6AF9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0901CB67-C106-5FE9-6DE0-AFE2A9BEE07F}"/>
              </a:ext>
            </a:extLst>
          </p:cNvPr>
          <p:cNvSpPr txBox="1"/>
          <p:nvPr/>
        </p:nvSpPr>
        <p:spPr>
          <a:xfrm>
            <a:off x="275575" y="214114"/>
            <a:ext cx="940413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Реализация системы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49271-9B7C-5F12-FCAE-6DAAC67B7272}"/>
              </a:ext>
            </a:extLst>
          </p:cNvPr>
          <p:cNvSpPr txBox="1"/>
          <p:nvPr/>
        </p:nvSpPr>
        <p:spPr>
          <a:xfrm>
            <a:off x="275575" y="979055"/>
            <a:ext cx="7159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/>
              <a:t>Основной стек технологий: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en-US" sz="2400" dirty="0"/>
              <a:t>Python — </a:t>
            </a:r>
            <a:r>
              <a:rPr lang="ru-RU" sz="2400" dirty="0"/>
              <a:t>язык разработки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customtkinter</a:t>
            </a:r>
            <a:r>
              <a:rPr lang="en-US" sz="2400" dirty="0"/>
              <a:t> — </a:t>
            </a:r>
            <a:r>
              <a:rPr lang="ru-RU" sz="2400" dirty="0"/>
              <a:t>графический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requests, </a:t>
            </a:r>
            <a:r>
              <a:rPr lang="en-US" sz="2400" dirty="0" err="1"/>
              <a:t>openpyxl</a:t>
            </a:r>
            <a:r>
              <a:rPr lang="en-US" sz="2400" dirty="0"/>
              <a:t>, pandas — </a:t>
            </a:r>
            <a:r>
              <a:rPr lang="ru-RU" sz="2400" dirty="0"/>
              <a:t>обработка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 — </a:t>
            </a:r>
            <a:r>
              <a:rPr lang="ru-RU" sz="2400" dirty="0"/>
              <a:t>хранение информации</a:t>
            </a:r>
          </a:p>
          <a:p>
            <a:pPr algn="just"/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7C7DA-2CB4-44E8-EE3A-A00D601AC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A65B1B3E-B632-BDD1-F9AF-304FE17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C7A56CF-C3E3-C98A-9100-FEB31A47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B522A818-3A5C-E3CD-B88E-B8B435420350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B89C7E-34F4-91ED-D9EA-43EB8FDC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66" y="1258223"/>
            <a:ext cx="9067267" cy="4745413"/>
          </a:xfrm>
          <a:prstGeom prst="rect">
            <a:avLst/>
          </a:prstGeom>
        </p:spPr>
      </p:pic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23CA434E-7D80-908A-4554-D2CC2731AD6D}"/>
              </a:ext>
            </a:extLst>
          </p:cNvPr>
          <p:cNvSpPr txBox="1"/>
          <p:nvPr/>
        </p:nvSpPr>
        <p:spPr>
          <a:xfrm>
            <a:off x="275576" y="163824"/>
            <a:ext cx="1020615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</a:t>
            </a:r>
            <a:r>
              <a:rPr lang="ru-RU" sz="16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Реализация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64354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5FF649BF-D643-3C30-0BB0-E27898A5E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9949F66-D847-B688-CCAA-98A10E719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966CB42A-12D8-1C6A-F100-154C0F3F5CD8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83F238-0CC6-01C3-614D-081AC334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20" y="1146712"/>
            <a:ext cx="6288162" cy="33211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741AC1-0558-62D6-8F4B-5342A3939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674" y="1078412"/>
            <a:ext cx="4754352" cy="2998469"/>
          </a:xfrm>
          <a:prstGeom prst="rect">
            <a:avLst/>
          </a:prstGeom>
        </p:spPr>
      </p:pic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5DC177F1-9E11-CC80-0F9E-D8162839938E}"/>
              </a:ext>
            </a:extLst>
          </p:cNvPr>
          <p:cNvSpPr txBox="1"/>
          <p:nvPr/>
        </p:nvSpPr>
        <p:spPr>
          <a:xfrm>
            <a:off x="275576" y="163824"/>
            <a:ext cx="1020615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«Оценка совокупной мощи государств». Реализация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215463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6C4D-7A9C-9729-2EBF-2811BC8E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8467EC6C-05B5-D59D-5A49-027DC482525D}"/>
              </a:ext>
            </a:extLst>
          </p:cNvPr>
          <p:cNvSpPr txBox="1"/>
          <p:nvPr/>
        </p:nvSpPr>
        <p:spPr>
          <a:xfrm>
            <a:off x="275575" y="214114"/>
            <a:ext cx="940413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Результаты ВКР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F65C7-F054-5784-C792-AF95C431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6F0BA-1720-A89F-CCD4-8855AF35E9C9}"/>
              </a:ext>
            </a:extLst>
          </p:cNvPr>
          <p:cNvSpPr txBox="1"/>
          <p:nvPr/>
        </p:nvSpPr>
        <p:spPr>
          <a:xfrm>
            <a:off x="275574" y="1212126"/>
            <a:ext cx="6273007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1.Подготовлен обзор литературы на тему методов оценки мощи государств и анализа внешнеполитических документов.</a:t>
            </a:r>
          </a:p>
          <a:p>
            <a:pPr algn="just"/>
            <a:r>
              <a:rPr lang="ru-RU" sz="2400" dirty="0"/>
              <a:t>2.Проведен анализ предметной области и построена модель решения задачи.</a:t>
            </a:r>
          </a:p>
          <a:p>
            <a:pPr algn="just"/>
            <a:r>
              <a:rPr lang="ru-RU" sz="2400" dirty="0"/>
              <a:t>3.Разработан технический проект программного средства, построены диаграммы проектирования.</a:t>
            </a:r>
          </a:p>
          <a:p>
            <a:pPr algn="just"/>
            <a:r>
              <a:rPr lang="ru-RU" sz="2400" dirty="0"/>
              <a:t>4.Реализовано программное средство и проведено тестирование.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89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196B-C9C8-CE38-A475-5315FAA9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348686E9-34AB-B5A1-3916-0B9840E4BBDC}"/>
              </a:ext>
            </a:extLst>
          </p:cNvPr>
          <p:cNvSpPr txBox="1"/>
          <p:nvPr/>
        </p:nvSpPr>
        <p:spPr>
          <a:xfrm>
            <a:off x="275575" y="214114"/>
            <a:ext cx="7815479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Цели и задачи модуля «Анализ внешнеполитических документов»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8E74A-5AE9-9C42-1B8F-DA14205DDE29}"/>
              </a:ext>
            </a:extLst>
          </p:cNvPr>
          <p:cNvSpPr txBox="1"/>
          <p:nvPr/>
        </p:nvSpPr>
        <p:spPr>
          <a:xfrm>
            <a:off x="406400" y="1468582"/>
            <a:ext cx="5052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Целью выпускной квалификационной работы является  разработка инструментальной системы для работы политолога, состоящей из модулей «Оценка совокупной мощи» и «Анализ внешнеполитических документов».</a:t>
            </a:r>
          </a:p>
          <a:p>
            <a:pPr algn="just"/>
            <a:endParaRPr lang="ru-RU" sz="1800" kern="1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Задачи выпускной квалификационной работы: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</a:rPr>
              <a:t>Провести обзор существующих решений для каждого модуля.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Разработать алгоритмическую и объектную модели решения задачи.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Реализовать модули оценки совокупной мощи государств и анализа внешнеполитических документов.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Провести тестирование модулей.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933ADE-8D85-1D34-A2B4-3FE40FB38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EB33A-7C17-A7FA-4FB5-D7302EFF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52AD3DB3-8E8C-E326-408C-AA537C735DA7}"/>
              </a:ext>
            </a:extLst>
          </p:cNvPr>
          <p:cNvSpPr txBox="1"/>
          <p:nvPr/>
        </p:nvSpPr>
        <p:spPr>
          <a:xfrm>
            <a:off x="275575" y="214114"/>
            <a:ext cx="7815479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Цели и задачи модуля «Оценка совокупной мощи государств»</a:t>
            </a:r>
            <a:endParaRPr sz="20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FF0EC-EABC-5032-7404-C8E9B8A8EC5C}"/>
              </a:ext>
            </a:extLst>
          </p:cNvPr>
          <p:cNvSpPr txBox="1"/>
          <p:nvPr/>
        </p:nvSpPr>
        <p:spPr>
          <a:xfrm>
            <a:off x="406400" y="1468582"/>
            <a:ext cx="5052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Целью выпускной квалификационной работы является разработка модели и инструментальной системы для работы политолога, состоящей из модуля «Оценка совокупной мощи государств»</a:t>
            </a:r>
          </a:p>
          <a:p>
            <a:pPr algn="just"/>
            <a:endParaRPr lang="ru-RU" sz="1800" kern="1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Задачи выпускной квалификационной работы: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</a:rPr>
              <a:t>Провести обзор существующих методов оценки государств.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</a:rPr>
              <a:t>Разработать алгоритмическую и объектную модели решения задачи оценки совокупной мощи государств.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</a:rPr>
              <a:t>Реализовать модель оценки совокупной мощи государств.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</a:rPr>
              <a:t>Провести тестирование модуля.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69D815-8031-64C4-9DF5-50F65B4AC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3F92-9F3B-0C8C-5DED-0E16204D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A09FC7A7-A13A-8B7C-AE8A-C3B2588DDBFD}"/>
              </a:ext>
            </a:extLst>
          </p:cNvPr>
          <p:cNvSpPr txBox="1"/>
          <p:nvPr/>
        </p:nvSpPr>
        <p:spPr>
          <a:xfrm>
            <a:off x="275575" y="214114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1970-BB2A-92A2-2B6F-677C515C1ACF}"/>
              </a:ext>
            </a:extLst>
          </p:cNvPr>
          <p:cNvSpPr txBox="1"/>
          <p:nvPr/>
        </p:nvSpPr>
        <p:spPr>
          <a:xfrm>
            <a:off x="406400" y="1468582"/>
            <a:ext cx="5052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Для анализа внешнеполитических документов политологам необходимо такое программное средство, которое будет определять наличие и отношение к  некоторой теме в некоторой совокупности документов, а также показывать хронологические изменения между документами и предоставлять обширные возможности настройки процесса анализа.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261443-F580-FA61-FA8C-854A26927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EB99-52B8-524F-7A7A-B5F36D8E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61B9D0F2-C998-1FCC-0A0F-2B9D03332B0D}"/>
              </a:ext>
            </a:extLst>
          </p:cNvPr>
          <p:cNvSpPr txBox="1"/>
          <p:nvPr/>
        </p:nvSpPr>
        <p:spPr>
          <a:xfrm>
            <a:off x="275575" y="214114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Обзор литературы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61B8D-37D4-2353-DEFA-A28E2C89C46E}"/>
              </a:ext>
            </a:extLst>
          </p:cNvPr>
          <p:cNvSpPr txBox="1"/>
          <p:nvPr/>
        </p:nvSpPr>
        <p:spPr>
          <a:xfrm>
            <a:off x="406400" y="1468582"/>
            <a:ext cx="5052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latin typeface="+mn-lt"/>
                <a:cs typeface="Times New Roman" panose="02020603050405020304" pitchFamily="18" charset="0"/>
              </a:rPr>
              <a:t>Был произведен обзор существующих решений для анализа текстов по следующим критериям: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+mn-lt"/>
                <a:cs typeface="Calibri" panose="020F0502020204030204" pitchFamily="34" charset="0"/>
              </a:rPr>
              <a:t>Количественный анализ вхождения слова в текст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+mn-lt"/>
                <a:cs typeface="Calibri" panose="020F0502020204030204" pitchFamily="34" charset="0"/>
              </a:rPr>
              <a:t>Демонстрация контекста слова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+mn-lt"/>
                <a:cs typeface="Calibri" panose="020F0502020204030204" pitchFamily="34" charset="0"/>
              </a:rPr>
              <a:t>Эмоциональная оценка контекста слова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+mn-lt"/>
                <a:cs typeface="Calibri" panose="020F0502020204030204" pitchFamily="34" charset="0"/>
              </a:rPr>
              <a:t>Представления анализа в форме графика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latin typeface="+mn-lt"/>
                <a:cs typeface="Calibri" panose="020F0502020204030204" pitchFamily="34" charset="0"/>
              </a:rPr>
              <a:t>Анализ сразу нескольких документов</a:t>
            </a:r>
            <a:endParaRPr lang="ru-RU" sz="1800" kern="100" dirty="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ru-RU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kern="1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66244-6700-CA61-9424-F838A22F6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7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ACE9A-933F-3985-3B68-5FD9DC0B8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4363CC93-0DEC-1A78-BBA7-C85C8F1A6143}"/>
              </a:ext>
            </a:extLst>
          </p:cNvPr>
          <p:cNvSpPr txBox="1"/>
          <p:nvPr/>
        </p:nvSpPr>
        <p:spPr>
          <a:xfrm>
            <a:off x="275575" y="214114"/>
            <a:ext cx="78154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AF0BF-641A-7015-4FF5-AF6A9B010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A417370-B2D6-3A25-7E77-1CEBF2639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525253"/>
              </p:ext>
            </p:extLst>
          </p:nvPr>
        </p:nvGraphicFramePr>
        <p:xfrm>
          <a:off x="809602" y="853033"/>
          <a:ext cx="10572795" cy="5151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025">
                  <a:extLst>
                    <a:ext uri="{9D8B030D-6E8A-4147-A177-3AD203B41FA5}">
                      <a16:colId xmlns:a16="http://schemas.microsoft.com/office/drawing/2014/main" val="2204915459"/>
                    </a:ext>
                  </a:extLst>
                </a:gridCol>
                <a:gridCol w="1643390">
                  <a:extLst>
                    <a:ext uri="{9D8B030D-6E8A-4147-A177-3AD203B41FA5}">
                      <a16:colId xmlns:a16="http://schemas.microsoft.com/office/drawing/2014/main" val="2778207238"/>
                    </a:ext>
                  </a:extLst>
                </a:gridCol>
                <a:gridCol w="1795380">
                  <a:extLst>
                    <a:ext uri="{9D8B030D-6E8A-4147-A177-3AD203B41FA5}">
                      <a16:colId xmlns:a16="http://schemas.microsoft.com/office/drawing/2014/main" val="1014684042"/>
                    </a:ext>
                  </a:extLst>
                </a:gridCol>
                <a:gridCol w="2621825">
                  <a:extLst>
                    <a:ext uri="{9D8B030D-6E8A-4147-A177-3AD203B41FA5}">
                      <a16:colId xmlns:a16="http://schemas.microsoft.com/office/drawing/2014/main" val="2300110885"/>
                    </a:ext>
                  </a:extLst>
                </a:gridCol>
                <a:gridCol w="1135175">
                  <a:extLst>
                    <a:ext uri="{9D8B030D-6E8A-4147-A177-3AD203B41FA5}">
                      <a16:colId xmlns:a16="http://schemas.microsoft.com/office/drawing/2014/main" val="834905520"/>
                    </a:ext>
                  </a:extLst>
                </a:gridCol>
              </a:tblGrid>
              <a:tr h="465024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Ваал-мини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Concordence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Word Sorter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Лекта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extLst>
                  <a:ext uri="{0D108BD9-81ED-4DB2-BD59-A6C34878D82A}">
                    <a16:rowId xmlns:a16="http://schemas.microsoft.com/office/drawing/2014/main" val="3212653507"/>
                  </a:ext>
                </a:extLst>
              </a:tr>
              <a:tr h="1038211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Количественный анализ вхождения слова в текст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60712"/>
                  </a:ext>
                </a:extLst>
              </a:tr>
              <a:tr h="697535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Демонстрация контекста слова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7318"/>
                  </a:ext>
                </a:extLst>
              </a:tr>
              <a:tr h="1395070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Эмоциональная оценка контекста слова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29762"/>
                  </a:ext>
                </a:extLst>
              </a:tr>
              <a:tr h="710888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Представления анализа в форме графика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86341"/>
                  </a:ext>
                </a:extLst>
              </a:tr>
              <a:tr h="710888">
                <a:tc>
                  <a:txBody>
                    <a:bodyPr/>
                    <a:lstStyle/>
                    <a:p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Анализ сразу нескольких документов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4900" marR="6490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0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7E9C-F4AC-04C6-5A2A-52F01291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73D96CB4-FFAE-71A4-1535-FCA84BA17FD6}"/>
              </a:ext>
            </a:extLst>
          </p:cNvPr>
          <p:cNvSpPr txBox="1"/>
          <p:nvPr/>
        </p:nvSpPr>
        <p:spPr>
          <a:xfrm>
            <a:off x="275575" y="214114"/>
            <a:ext cx="8813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 Модель решения задачи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481004-4513-00DA-4A1E-8F68F813D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BDE7203-E1D2-93C7-0851-DDCBE559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52" y="1263268"/>
            <a:ext cx="7772696" cy="433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1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33E7-BBC1-13DD-4321-159DFA39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4980493B-D357-C40D-F6F3-2601F7EF2CF0}"/>
              </a:ext>
            </a:extLst>
          </p:cNvPr>
          <p:cNvSpPr txBox="1"/>
          <p:nvPr/>
        </p:nvSpPr>
        <p:spPr>
          <a:xfrm>
            <a:off x="275575" y="214114"/>
            <a:ext cx="8305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Модуль «Анализ внешнеполитических документов». </a:t>
            </a:r>
            <a:r>
              <a:rPr lang="ru-RU" sz="16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Модель решения задачи</a:t>
            </a:r>
            <a:endParaRPr sz="16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60E8B-AA34-EF42-44F1-D3610CBE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45" b="7418"/>
          <a:stretch/>
        </p:blipFill>
        <p:spPr>
          <a:xfrm>
            <a:off x="11650026" y="353890"/>
            <a:ext cx="266398" cy="4590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1ACCEC-7E7D-0266-392B-E577D6B3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85" y="1692225"/>
            <a:ext cx="10311230" cy="1047665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CE248A2-F6AB-A606-8F53-5B9B992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24447"/>
              </p:ext>
            </p:extLst>
          </p:nvPr>
        </p:nvGraphicFramePr>
        <p:xfrm>
          <a:off x="940385" y="2963100"/>
          <a:ext cx="5351233" cy="3035096"/>
        </p:xfrm>
        <a:graphic>
          <a:graphicData uri="http://schemas.openxmlformats.org/drawingml/2006/table">
            <a:tbl>
              <a:tblPr firstRow="1" firstCol="1" bandRow="1"/>
              <a:tblGrid>
                <a:gridCol w="2742180">
                  <a:extLst>
                    <a:ext uri="{9D8B030D-6E8A-4147-A177-3AD203B41FA5}">
                      <a16:colId xmlns:a16="http://schemas.microsoft.com/office/drawing/2014/main" val="837630321"/>
                    </a:ext>
                  </a:extLst>
                </a:gridCol>
                <a:gridCol w="2609053">
                  <a:extLst>
                    <a:ext uri="{9D8B030D-6E8A-4147-A177-3AD203B41FA5}">
                      <a16:colId xmlns:a16="http://schemas.microsoft.com/office/drawing/2014/main" val="1225978724"/>
                    </a:ext>
                  </a:extLst>
                </a:gridCol>
              </a:tblGrid>
              <a:tr h="9330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Слово словаря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Эмоциональная оценка слова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931245"/>
                  </a:ext>
                </a:extLst>
              </a:tr>
              <a:tr h="4154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внешнеполитический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33301"/>
                  </a:ext>
                </a:extLst>
              </a:tr>
              <a:tr h="4154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разум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785840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неоправданность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2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360413"/>
                  </a:ext>
                </a:extLst>
              </a:tr>
              <a:tr h="4154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агрессия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ru-RU" sz="2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90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12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1878</Words>
  <Application>Microsoft Office PowerPoint</Application>
  <PresentationFormat>Широкоэкранный</PresentationFormat>
  <Paragraphs>198</Paragraphs>
  <Slides>26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Calibri</vt:lpstr>
      <vt:lpstr>Montserrat</vt:lpstr>
      <vt:lpstr>Raleway</vt:lpstr>
      <vt:lpstr>Cambria Math</vt:lpstr>
      <vt:lpstr>Roboto</vt:lpstr>
      <vt:lpstr>Roboto Light</vt:lpstr>
      <vt:lpstr>Arial</vt:lpstr>
      <vt:lpstr>Times New Roman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Софья Храмцова</cp:lastModifiedBy>
  <cp:revision>209</cp:revision>
  <dcterms:modified xsi:type="dcterms:W3CDTF">2025-06-02T02:29:47Z</dcterms:modified>
</cp:coreProperties>
</file>