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6" r:id="rId8"/>
    <p:sldId id="268" r:id="rId9"/>
    <p:sldId id="269" r:id="rId10"/>
    <p:sldId id="261" r:id="rId11"/>
    <p:sldId id="270" r:id="rId12"/>
    <p:sldId id="281" r:id="rId13"/>
    <p:sldId id="263" r:id="rId14"/>
    <p:sldId id="280" r:id="rId15"/>
    <p:sldId id="274" r:id="rId16"/>
    <p:sldId id="275" r:id="rId17"/>
    <p:sldId id="277" r:id="rId18"/>
    <p:sldId id="276" r:id="rId19"/>
    <p:sldId id="278" r:id="rId20"/>
    <p:sldId id="279" r:id="rId21"/>
    <p:sldId id="264" r:id="rId22"/>
    <p:sldId id="271" r:id="rId23"/>
    <p:sldId id="265" r:id="rId24"/>
    <p:sldId id="272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3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62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1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5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32FB-831F-4D2C-B4BF-874C0CB6374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A772-9AB0-43EF-AA54-6070B28C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3&amp;cad=rja&amp;uact=8&amp;ved=2ahUKEwiSiL26zp3pAhXOIbkGHV8jDusQFjACegQIARAB&amp;url=https%3A%2F%2Fcore.ac.uk%2Fdownload%2Fpdf%2F82768422.pdf&amp;usg=AOvVaw0MZgTUZmvrCCZlOKkU-b4v" TargetMode="External"/><Relationship Id="rId2" Type="http://schemas.openxmlformats.org/officeDocument/2006/relationships/hyperlink" Target="https://www.google.com/url?sa=t&amp;rct=j&amp;q=&amp;esrc=s&amp;source=web&amp;cd=4&amp;ved=2ahUKEwjwu767v53pAhUtj3IEHY4WCIkQFjADegQIAhAB&amp;url=https%3A%2F%2Fwww.math.drexel.edu%2F~foucart%2FTeachingFiles%2FF12%2FM504Lect1.pdf&amp;usg=AOvVaw31-jq_LEjEje6OuBwVEA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fBHH1Ti_lc" TargetMode="External"/><Relationship Id="rId5" Type="http://schemas.openxmlformats.org/officeDocument/2006/relationships/hyperlink" Target="https://www.youtube.com/watch?v=XBfy-mVb8Dg" TargetMode="External"/><Relationship Id="rId4" Type="http://schemas.openxmlformats.org/officeDocument/2006/relationships/hyperlink" Target="https://youtu.be/mJNM4EYB-9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VO4EFKctSFE&amp;t=118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FwJZa-helig&amp;list=PLBrUEVq9plG9cgFuQoTYAnRgW3K4y1xs-&amp;index=3&amp;t=0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wJZa-helig&amp;list=PLBrUEVq9plG9cgFuQoTYAnRgW3K4y1xs-&amp;index=3&amp;t=0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youtube.com/watch?v=FwJZa-helig&amp;list=PLBrUEVq9plG9cgFuQoTYAnRgW3K4y1xs-&amp;index=3&amp;t=0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youtu.be/kE3OuzlkUn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rd%C5%91s%E2%80%93Gallai_theorem" TargetMode="External"/><Relationship Id="rId2" Type="http://schemas.openxmlformats.org/officeDocument/2006/relationships/hyperlink" Target="https://www.researchgate.net/profile/Roger_Maddux/publication/267811740_Gallai's_Theorem/links/54aa05850cf2eecc56e6c962/Gallais-Theore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oogle.com/url?sa=t&amp;rct=j&amp;q=&amp;esrc=s&amp;source=web&amp;cd=4&amp;cad=rja&amp;uact=8&amp;ved=2ahUKEwjB67C_0Z3pAhUNlnIEHQSdAJYQFjADegQIBBAB&amp;url=https%3A%2F%2Fwww.math.uni-hamburg.de%2Fhome%2Fschacht%2Flehre%2FSS11%2FRamsey%2FRamsey.pdf&amp;usg=AOvVaw1ovpqMSteJ7nc3W1rBnOZ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math.uchicago.edu/~may/REUDOCS/Steed.pdf" TargetMode="External"/><Relationship Id="rId3" Type="http://schemas.openxmlformats.org/officeDocument/2006/relationships/hyperlink" Target="https://iuuk.mff.cuni.cz/~rakdver/kgiii/lesson14-11.pdf" TargetMode="External"/><Relationship Id="rId7" Type="http://schemas.openxmlformats.org/officeDocument/2006/relationships/hyperlink" Target="https://www.whitman.edu/Documents/Academics/Mathematics/2016/Barton.pdf" TargetMode="External"/><Relationship Id="rId2" Type="http://schemas.openxmlformats.org/officeDocument/2006/relationships/hyperlink" Target="https://en.wikipedia.org/wiki/Ramsey%27s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129.4777&amp;rep=rep1&amp;type=pdf" TargetMode="External"/><Relationship Id="rId11" Type="http://schemas.openxmlformats.org/officeDocument/2006/relationships/hyperlink" Target="https://www.youtube.com/watch?v=kE3OuzlkUnU" TargetMode="External"/><Relationship Id="rId5" Type="http://schemas.openxmlformats.org/officeDocument/2006/relationships/hyperlink" Target="http://pds26.egloos.com/pds/201502/06/93/cubic_resideu__cjm1955v07.0001-0007.pdf" TargetMode="External"/><Relationship Id="rId10" Type="http://schemas.openxmlformats.org/officeDocument/2006/relationships/hyperlink" Target="https://www.youtube.com/watch?v=FwJZa-helig" TargetMode="External"/><Relationship Id="rId4" Type="http://schemas.openxmlformats.org/officeDocument/2006/relationships/hyperlink" Target="http://www.cantab.net/users/henry.liu/comb%20nt.pdf" TargetMode="External"/><Relationship Id="rId9" Type="http://schemas.openxmlformats.org/officeDocument/2006/relationships/hyperlink" Target="https://www.youtube.com/watch?v=9psBHf-cOQ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lkalai.wordpress.com/2017/03/29/r55-%E2%89%A4-48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Ramsey%27s_theor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ds26.egloos.com/pds/201502/06/93/cubic_resideu__cjm1955v07.0001-0007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3BFF-22E6-4C98-A34D-F5E2528DE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Ramsey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2FD60-07D2-43AC-B9C1-E6BDAA70B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Lariza Ramsammy</a:t>
            </a:r>
          </a:p>
        </p:txBody>
      </p:sp>
    </p:spTree>
    <p:extLst>
      <p:ext uri="{BB962C8B-B14F-4D97-AF65-F5344CB8AC3E}">
        <p14:creationId xmlns:p14="http://schemas.microsoft.com/office/powerpoint/2010/main" val="38124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C09-61FD-4D43-809F-9906955F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Schur’s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F72-38F0-4A24-9268-E9CC816B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positive integer r, there exists a positive integer S(r) </a:t>
            </a:r>
            <a:r>
              <a:rPr lang="en-US" dirty="0" err="1"/>
              <a:t>s.t.</a:t>
            </a:r>
            <a:r>
              <a:rPr lang="en-US" dirty="0"/>
              <a:t> if [S(r)] is coloured with r colours, then a monochromatic x, y, and z exists satisfying x + y = z. Note that x and y are not necessarily distinct.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 of </a:t>
            </a:r>
            <a:r>
              <a:rPr lang="en-US" dirty="0" err="1"/>
              <a:t>Schurr’s</a:t>
            </a:r>
            <a:r>
              <a:rPr lang="en-US" dirty="0"/>
              <a:t> Theorem</a:t>
            </a:r>
          </a:p>
          <a:p>
            <a:r>
              <a:rPr lang="en-US" dirty="0">
                <a:hlinkClick r:id="rId2"/>
              </a:rPr>
              <a:t>Triangularization Theorem</a:t>
            </a:r>
            <a:endParaRPr lang="en-US" dirty="0"/>
          </a:p>
          <a:p>
            <a:r>
              <a:rPr lang="en-US" dirty="0">
                <a:hlinkClick r:id="rId3"/>
              </a:rPr>
              <a:t>Schur’s Theorem for a Block Hadamard Product</a:t>
            </a:r>
            <a:endParaRPr lang="en-US" dirty="0"/>
          </a:p>
          <a:p>
            <a:r>
              <a:rPr lang="en-US" dirty="0">
                <a:hlinkClick r:id="rId4"/>
              </a:rPr>
              <a:t>Schur Decomposition Theorem</a:t>
            </a:r>
            <a:endParaRPr lang="en-US" dirty="0"/>
          </a:p>
          <a:p>
            <a:r>
              <a:rPr lang="en-US" dirty="0">
                <a:hlinkClick r:id="rId5"/>
              </a:rPr>
              <a:t>Schur’s Lemma as a result of Representation Theory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Alternate Algebraic Interpretation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613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C904-7BD5-42E4-87A0-477BC05A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Proof of Schur’s Theorem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4354D-7EE5-4C68-9255-81E29344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057401"/>
            <a:ext cx="10905572" cy="40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B46-97DE-407A-8CE8-F1682AFE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47" y="798127"/>
            <a:ext cx="9918032" cy="904006"/>
          </a:xfrm>
        </p:spPr>
        <p:txBody>
          <a:bodyPr>
            <a:normAutofit/>
          </a:bodyPr>
          <a:lstStyle/>
          <a:p>
            <a:r>
              <a:rPr lang="en-US" sz="2000" dirty="0"/>
              <a:t>Vocab Re-established with notation in keeping with proof to follow: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363-9524-43EA-AEA9-96EA6F34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2" y="5995736"/>
            <a:ext cx="8724726" cy="645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DF69D-32DF-4E38-8BC4-E870DFDC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90" y="1441467"/>
            <a:ext cx="8733525" cy="45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32A-22B2-4B1A-A09B-FD3AB82E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Hales – Jewett Theorem</a:t>
            </a:r>
            <a:endParaRPr lang="en-US" dirty="0">
              <a:hlinkClick r:id="rId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A4CD-0A47-47A9-B78C-765DF4BB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5161"/>
            <a:ext cx="10820400" cy="4563976"/>
          </a:xfrm>
        </p:spPr>
        <p:txBody>
          <a:bodyPr/>
          <a:lstStyle/>
          <a:p>
            <a:r>
              <a:rPr lang="en-US" dirty="0"/>
              <a:t>Given an alphabet of length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r</a:t>
            </a:r>
            <a:r>
              <a:rPr lang="en-US" dirty="0"/>
              <a:t> colours, there exists an integer HJ(r , t) </a:t>
            </a:r>
            <a:r>
              <a:rPr lang="en-US" dirty="0" err="1"/>
              <a:t>s.t.</a:t>
            </a:r>
            <a:r>
              <a:rPr lang="en-US" dirty="0"/>
              <a:t> for N ≥ HJ(r , t) and any r-colouring of words of length N, there exists a monochromatic combinatorial line.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41C4A-206C-44A2-ACF1-90CB58BF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907558"/>
            <a:ext cx="10672011" cy="14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3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2C28-D000-4BD6-B08E-5A4340D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074" y="507701"/>
            <a:ext cx="8610600" cy="1293028"/>
          </a:xfrm>
        </p:spPr>
        <p:txBody>
          <a:bodyPr/>
          <a:lstStyle/>
          <a:p>
            <a:r>
              <a:rPr lang="en-US" dirty="0"/>
              <a:t>Added for Clarification: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7FB3-4E46-4096-A76A-567CA8EAB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509" y="1584231"/>
            <a:ext cx="8610599" cy="51293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37C8E0-E8BE-46FA-B142-2DBFEF1B63E9}"/>
              </a:ext>
            </a:extLst>
          </p:cNvPr>
          <p:cNvSpPr txBox="1">
            <a:spLocks/>
          </p:cNvSpPr>
          <p:nvPr/>
        </p:nvSpPr>
        <p:spPr>
          <a:xfrm>
            <a:off x="243892" y="4896925"/>
            <a:ext cx="2974051" cy="1816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hlinkClick r:id="rId3"/>
              </a:rPr>
              <a:t>Click here for video representation of Tic-Tac-Toe </a:t>
            </a:r>
            <a:r>
              <a:rPr lang="en-US" sz="2000" dirty="0" err="1">
                <a:hlinkClick r:id="rId3"/>
              </a:rPr>
              <a:t>ApplicatioNs</a:t>
            </a:r>
            <a:r>
              <a:rPr lang="en-US" sz="2000" dirty="0">
                <a:hlinkClick r:id="rId3"/>
              </a:rPr>
              <a:t> as Mentioned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9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ACFF4A-DD18-4D80-B623-67CE7DE5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2" y="953676"/>
            <a:ext cx="11291945" cy="2126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0C3FB-2416-4510-9AC1-D96AAAEED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63"/>
          <a:stretch/>
        </p:blipFill>
        <p:spPr>
          <a:xfrm>
            <a:off x="525833" y="3080081"/>
            <a:ext cx="4486275" cy="363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F6D98-EA6E-481B-8C7D-945C4793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287" y="5249776"/>
            <a:ext cx="6805671" cy="145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1C46D-40F9-46B1-84A3-93880235F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107" y="3080081"/>
            <a:ext cx="6805671" cy="2058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79368-AD51-445D-B8B3-FE2F6CF7B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245" y="5123267"/>
            <a:ext cx="6834490" cy="1265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61A9CA-A734-404B-AD1B-71299C7EA85B}"/>
              </a:ext>
            </a:extLst>
          </p:cNvPr>
          <p:cNvSpPr txBox="1">
            <a:spLocks/>
          </p:cNvSpPr>
          <p:nvPr/>
        </p:nvSpPr>
        <p:spPr>
          <a:xfrm>
            <a:off x="374223" y="363936"/>
            <a:ext cx="11427512" cy="70203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Before the proof, we’ll establish this crucial Lemma…</a:t>
            </a:r>
            <a:endParaRPr lang="en-US" sz="2800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88550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311189-CA25-4DC4-ADE3-D26763C1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6" y="1612231"/>
            <a:ext cx="11640953" cy="5061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AE587D-31EA-4866-84F9-FF832D2348DF}"/>
              </a:ext>
            </a:extLst>
          </p:cNvPr>
          <p:cNvSpPr txBox="1">
            <a:spLocks/>
          </p:cNvSpPr>
          <p:nvPr/>
        </p:nvSpPr>
        <p:spPr>
          <a:xfrm>
            <a:off x="2021303" y="764373"/>
            <a:ext cx="985386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Lemma</a:t>
            </a:r>
          </a:p>
        </p:txBody>
      </p:sp>
    </p:spTree>
    <p:extLst>
      <p:ext uri="{BB962C8B-B14F-4D97-AF65-F5344CB8AC3E}">
        <p14:creationId xmlns:p14="http://schemas.microsoft.com/office/powerpoint/2010/main" val="123244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E0F-89B7-4790-AC2B-30F136112BD1}"/>
              </a:ext>
            </a:extLst>
          </p:cNvPr>
          <p:cNvSpPr txBox="1">
            <a:spLocks/>
          </p:cNvSpPr>
          <p:nvPr/>
        </p:nvSpPr>
        <p:spPr>
          <a:xfrm>
            <a:off x="-1652337" y="629268"/>
            <a:ext cx="11586408" cy="67941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Proof of Lemma Continued…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5EB24-FE98-4222-8218-CB00A1F2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36" y="1308684"/>
            <a:ext cx="6942128" cy="5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8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E0F-89B7-4790-AC2B-30F136112BD1}"/>
              </a:ext>
            </a:extLst>
          </p:cNvPr>
          <p:cNvSpPr txBox="1">
            <a:spLocks/>
          </p:cNvSpPr>
          <p:nvPr/>
        </p:nvSpPr>
        <p:spPr>
          <a:xfrm>
            <a:off x="2228728" y="712236"/>
            <a:ext cx="7543797" cy="67941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Proof of Lemma Continued…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0FDD1-CD42-4F82-A078-BB74A4B0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75" y="1391652"/>
            <a:ext cx="7353050" cy="51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E0F-89B7-4790-AC2B-30F136112BD1}"/>
              </a:ext>
            </a:extLst>
          </p:cNvPr>
          <p:cNvSpPr txBox="1">
            <a:spLocks/>
          </p:cNvSpPr>
          <p:nvPr/>
        </p:nvSpPr>
        <p:spPr>
          <a:xfrm>
            <a:off x="3978441" y="780415"/>
            <a:ext cx="7896725" cy="67941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Proof of </a:t>
            </a:r>
            <a:r>
              <a:rPr lang="en-US" sz="3600" dirty="0" err="1"/>
              <a:t>HaleS-JeweTt</a:t>
            </a:r>
            <a:r>
              <a:rPr lang="en-US" sz="3600" dirty="0"/>
              <a:t>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8200F-8AC6-40E8-904A-14383F70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17" y="1459831"/>
            <a:ext cx="10787700" cy="1507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48E92-C6AD-44B5-8064-39321045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5" y="2966286"/>
            <a:ext cx="10780682" cy="37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5978-BE23-4C6F-8D2E-7662F69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3850"/>
            <a:ext cx="8610600" cy="100181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B291C-C1B7-4BE7-905B-EB1D1F381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95660"/>
                <a:ext cx="10820400" cy="5384496"/>
              </a:xfrm>
            </p:spPr>
            <p:txBody>
              <a:bodyPr/>
              <a:lstStyle/>
              <a:p>
                <a:r>
                  <a:rPr lang="en-US" dirty="0"/>
                  <a:t>Graph – a set of vertices and edges denoted by single digit elements and coordinates, respectively</a:t>
                </a:r>
              </a:p>
              <a:p>
                <a:r>
                  <a:rPr lang="en-US" dirty="0" err="1"/>
                  <a:t>Colourings</a:t>
                </a:r>
                <a:r>
                  <a:rPr lang="en-US" dirty="0"/>
                  <a:t> – a characteristic of an edge; gives us a way to vary a connection between two vertices </a:t>
                </a:r>
              </a:p>
              <a:p>
                <a:r>
                  <a:rPr lang="en-US" dirty="0"/>
                  <a:t>Monochromatic – a graph with one colouring</a:t>
                </a:r>
              </a:p>
              <a:p>
                <a:r>
                  <a:rPr lang="en-US" dirty="0"/>
                  <a:t>Complete Graph – We call a complete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, a graph on m vertices whose edges are all connected</a:t>
                </a:r>
              </a:p>
              <a:p>
                <a:r>
                  <a:rPr lang="en-US" dirty="0"/>
                  <a:t>Subgraph – a subset of a graph</a:t>
                </a:r>
              </a:p>
              <a:p>
                <a:r>
                  <a:rPr lang="en-US" dirty="0"/>
                  <a:t>Clique -  a complete subgraph</a:t>
                </a:r>
              </a:p>
              <a:p>
                <a:r>
                  <a:rPr lang="en-US" dirty="0"/>
                  <a:t>[n] = {1,2,…,n}</a:t>
                </a:r>
              </a:p>
              <a:p>
                <a:r>
                  <a:rPr lang="en-US" dirty="0"/>
                  <a:t>Alphabet -  an alphabet is a set of elements, called letters which are used to create words</a:t>
                </a:r>
              </a:p>
              <a:p>
                <a:r>
                  <a:rPr lang="en-US" dirty="0"/>
                  <a:t>Words – a combination of letters from an alphabet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B291C-C1B7-4BE7-905B-EB1D1F381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95660"/>
                <a:ext cx="10820400" cy="5384496"/>
              </a:xfrm>
              <a:blipFill>
                <a:blip r:embed="rId2"/>
                <a:stretch>
                  <a:fillRect l="-676" t="-1472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9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E0F-89B7-4790-AC2B-30F136112BD1}"/>
              </a:ext>
            </a:extLst>
          </p:cNvPr>
          <p:cNvSpPr txBox="1">
            <a:spLocks/>
          </p:cNvSpPr>
          <p:nvPr/>
        </p:nvSpPr>
        <p:spPr>
          <a:xfrm>
            <a:off x="481263" y="780415"/>
            <a:ext cx="11586408" cy="67941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Proof of </a:t>
            </a:r>
            <a:r>
              <a:rPr lang="en-US" sz="3600" dirty="0" err="1"/>
              <a:t>HaleS-JeweTt</a:t>
            </a:r>
            <a:r>
              <a:rPr lang="en-US" sz="3600" dirty="0"/>
              <a:t> Theorem Continued…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DA163-403E-48BC-9FDF-6283A554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3" y="1283368"/>
            <a:ext cx="8996113" cy="54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4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317D-BA8E-4FF6-95B2-BC3BF01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Van der </a:t>
            </a:r>
            <a:r>
              <a:rPr lang="en-US" dirty="0" err="1">
                <a:hlinkClick r:id="rId2"/>
              </a:rPr>
              <a:t>Waerden’s</a:t>
            </a:r>
            <a:r>
              <a:rPr lang="en-US" dirty="0">
                <a:hlinkClick r:id="rId2"/>
              </a:rPr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C6B2-BCD3-4BED-9043-EDEDCE5B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any two natural numbers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, there exists a natural number W(</a:t>
            </a:r>
            <a:r>
              <a:rPr lang="en-US" dirty="0" err="1"/>
              <a:t>r,l</a:t>
            </a:r>
            <a:r>
              <a:rPr lang="en-US" dirty="0"/>
              <a:t>) </a:t>
            </a:r>
            <a:r>
              <a:rPr lang="en-US" dirty="0" err="1"/>
              <a:t>s.t.</a:t>
            </a:r>
            <a:r>
              <a:rPr lang="en-US" dirty="0"/>
              <a:t> if set {1,2,…,W(</a:t>
            </a:r>
            <a:r>
              <a:rPr lang="en-US" dirty="0" err="1"/>
              <a:t>r,l</a:t>
            </a:r>
            <a:r>
              <a:rPr lang="en-US" dirty="0"/>
              <a:t>)} is coloured with </a:t>
            </a:r>
            <a:r>
              <a:rPr lang="en-US" i="1" dirty="0"/>
              <a:t>r</a:t>
            </a:r>
            <a:r>
              <a:rPr lang="en-US" dirty="0"/>
              <a:t> colours, there exists a monochromatic arithmetic progression of length </a:t>
            </a:r>
            <a:r>
              <a:rPr lang="en-US" i="1" dirty="0"/>
              <a:t>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ADF07-1EF4-4FD8-B3A4-BE922F18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330322"/>
            <a:ext cx="10238809" cy="30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243C-779D-45DE-9F6C-4A68565F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66568"/>
            <a:ext cx="10820400" cy="1293028"/>
          </a:xfrm>
        </p:spPr>
        <p:txBody>
          <a:bodyPr>
            <a:normAutofit/>
          </a:bodyPr>
          <a:lstStyle/>
          <a:p>
            <a:r>
              <a:rPr lang="en-US" sz="2400" dirty="0"/>
              <a:t>Proof of Van Der </a:t>
            </a:r>
            <a:r>
              <a:rPr lang="en-US" sz="2400" dirty="0" err="1"/>
              <a:t>Waerden’s</a:t>
            </a:r>
            <a:r>
              <a:rPr lang="en-US" sz="2400" dirty="0"/>
              <a:t> Theorem Continued…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7F09F-2C0C-407E-B837-753E17F6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59596"/>
            <a:ext cx="10543496" cy="1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283-A749-4154-BEE4-92E71C3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Gallai – Witt’s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F761-1F64-429C-B9D9-E038E407D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Basically states that if we extend Van Der </a:t>
                </a:r>
                <a:r>
                  <a:rPr lang="en-US" dirty="0" err="1"/>
                  <a:t>Waerden’s</a:t>
                </a:r>
                <a:r>
                  <a:rPr lang="en-US" dirty="0"/>
                  <a:t> Theorem to multiple Dimensions, it still holds. Colour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stellar" panose="020A0402060406010301" pitchFamily="18" charset="0"/>
                          </a:rPr>
                          <m:t>Z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Castellar" panose="020A0402060406010301" pitchFamily="18" charset="0"/>
                  </a:rPr>
                  <a:t> </a:t>
                </a:r>
                <a:r>
                  <a:rPr lang="en-US" dirty="0"/>
                  <a:t>with r colours. Then for any finite subset of vectors V, there exists a monochromatic homothetic copy of V a.k.a. a translation and dilation of V. (A homothetic copy of V can formally be defined as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 vector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scalar).</a:t>
                </a:r>
              </a:p>
              <a:p>
                <a:endParaRPr lang="en-US" dirty="0"/>
              </a:p>
              <a:p>
                <a:r>
                  <a:rPr lang="en-US" dirty="0">
                    <a:hlinkClick r:id="rId3"/>
                  </a:rPr>
                  <a:t>Graph Theory Interpretation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F761-1F64-429C-B9D9-E038E407D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8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0B7-DA21-452C-957C-98184D0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764373"/>
            <a:ext cx="8682789" cy="1128595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Proof of Gallai – Witt’s Theorem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715C1-1D2F-44CB-9C2E-7266DE34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174" y="1748592"/>
            <a:ext cx="11119652" cy="46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AE04-4E7D-454D-B3CB-5044AAF7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-218607"/>
            <a:ext cx="3230880" cy="129302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AF01-7A8C-4500-9F58-1C909BA2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1120"/>
            <a:ext cx="10820400" cy="54871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Known Values/Ranges of Ramsey’s numbers Chart</a:t>
            </a:r>
            <a:endParaRPr lang="en-US" dirty="0"/>
          </a:p>
          <a:p>
            <a:r>
              <a:rPr lang="en-US" u="sng" dirty="0">
                <a:hlinkClick r:id="rId3"/>
              </a:rPr>
              <a:t>Arithmetic Ramsey Theory</a:t>
            </a:r>
            <a:r>
              <a:rPr lang="en-US" dirty="0"/>
              <a:t> by </a:t>
            </a:r>
            <a:r>
              <a:rPr lang="en-US" dirty="0" err="1"/>
              <a:t>Zdenek</a:t>
            </a:r>
            <a:r>
              <a:rPr lang="en-US" dirty="0"/>
              <a:t> Dvorak, Charles University in Prague, September 14, 2015.</a:t>
            </a:r>
          </a:p>
          <a:p>
            <a:r>
              <a:rPr lang="en-US" u="sng" dirty="0">
                <a:hlinkClick r:id="rId4"/>
              </a:rPr>
              <a:t>Combinatorics 3 - Combinatorial Number Theory</a:t>
            </a:r>
            <a:r>
              <a:rPr lang="en-US" dirty="0"/>
              <a:t> by Henry Liu, University of Cambridge, February 6, 2012.</a:t>
            </a:r>
          </a:p>
          <a:p>
            <a:r>
              <a:rPr lang="en-US" u="sng" dirty="0">
                <a:hlinkClick r:id="rId5"/>
              </a:rPr>
              <a:t>Combinatorial Relations and Chromatic Graphs</a:t>
            </a:r>
            <a:r>
              <a:rPr lang="en-US" dirty="0"/>
              <a:t> by R.E. Greenwood and A.M. Gleason </a:t>
            </a:r>
            <a:r>
              <a:rPr lang="en-US" dirty="0" err="1"/>
              <a:t>Havard</a:t>
            </a:r>
            <a:r>
              <a:rPr lang="en-US" dirty="0"/>
              <a:t> University in collaboration with the University of Texas, June 8, 1954. </a:t>
            </a:r>
          </a:p>
          <a:p>
            <a:r>
              <a:rPr lang="en-US" u="sng" dirty="0">
                <a:hlinkClick r:id="rId6"/>
              </a:rPr>
              <a:t>Purely Combinatorial Proofs of Van Der </a:t>
            </a:r>
            <a:r>
              <a:rPr lang="en-US" u="sng" dirty="0" err="1">
                <a:hlinkClick r:id="rId6"/>
              </a:rPr>
              <a:t>Waerden</a:t>
            </a:r>
            <a:r>
              <a:rPr lang="en-US" u="sng" dirty="0">
                <a:hlinkClick r:id="rId6"/>
              </a:rPr>
              <a:t>-Type Theorems</a:t>
            </a:r>
            <a:r>
              <a:rPr lang="en-US" dirty="0"/>
              <a:t> by William </a:t>
            </a:r>
            <a:r>
              <a:rPr lang="en-US" dirty="0" err="1"/>
              <a:t>Gasarch</a:t>
            </a:r>
            <a:r>
              <a:rPr lang="en-US" dirty="0"/>
              <a:t> and Andy Parrish, Penn State University, January 14, 2008.</a:t>
            </a:r>
          </a:p>
          <a:p>
            <a:r>
              <a:rPr lang="en-US" u="sng" dirty="0">
                <a:hlinkClick r:id="rId7"/>
              </a:rPr>
              <a:t>Ramsey Theory</a:t>
            </a:r>
            <a:r>
              <a:rPr lang="en-US" dirty="0"/>
              <a:t> by Lane Barton IV, Whitman College, May 13, 2016.</a:t>
            </a:r>
          </a:p>
          <a:p>
            <a:r>
              <a:rPr lang="en-US" u="sng" dirty="0">
                <a:hlinkClick r:id="rId8"/>
              </a:rPr>
              <a:t>Some Theorems and Applications of Ramsey Theory</a:t>
            </a:r>
            <a:r>
              <a:rPr lang="en-US" dirty="0"/>
              <a:t> by Matthew Steed, University of Chicago.</a:t>
            </a:r>
          </a:p>
          <a:p>
            <a:r>
              <a:rPr lang="en-US" dirty="0" err="1"/>
              <a:t>Kaj</a:t>
            </a:r>
            <a:r>
              <a:rPr lang="en-US" dirty="0"/>
              <a:t> Hansen’s </a:t>
            </a:r>
            <a:r>
              <a:rPr lang="en-US" dirty="0" err="1"/>
              <a:t>Youtube</a:t>
            </a:r>
            <a:r>
              <a:rPr lang="en-US" dirty="0"/>
              <a:t> Series on </a:t>
            </a:r>
            <a:r>
              <a:rPr lang="en-US" u="sng" dirty="0">
                <a:hlinkClick r:id="rId9"/>
              </a:rPr>
              <a:t>Ramsey Theory</a:t>
            </a:r>
            <a:r>
              <a:rPr lang="en-US" dirty="0"/>
              <a:t> Parts 1-6, Georgia University, January 2014.</a:t>
            </a:r>
          </a:p>
          <a:p>
            <a:r>
              <a:rPr lang="en-US" dirty="0"/>
              <a:t>PBS Infinite </a:t>
            </a:r>
            <a:r>
              <a:rPr lang="en-US" dirty="0" err="1"/>
              <a:t>Series’s</a:t>
            </a:r>
            <a:r>
              <a:rPr lang="en-US" dirty="0"/>
              <a:t> “</a:t>
            </a:r>
            <a:r>
              <a:rPr lang="en-US" u="sng" dirty="0">
                <a:hlinkClick r:id="rId10"/>
              </a:rPr>
              <a:t>Higher Dimensional Tic-Tac-Toe</a:t>
            </a:r>
            <a:r>
              <a:rPr lang="en-US" dirty="0"/>
              <a:t>” September 21, 2017.</a:t>
            </a:r>
          </a:p>
          <a:p>
            <a:r>
              <a:rPr lang="en-US" dirty="0"/>
              <a:t>Sir Timothy Gowers’s </a:t>
            </a:r>
            <a:r>
              <a:rPr lang="en-US" dirty="0" err="1"/>
              <a:t>Numberphile</a:t>
            </a:r>
            <a:r>
              <a:rPr lang="en-US" dirty="0"/>
              <a:t> interview on Van der </a:t>
            </a:r>
            <a:r>
              <a:rPr lang="en-US" dirty="0" err="1"/>
              <a:t>Waerden’s</a:t>
            </a:r>
            <a:r>
              <a:rPr lang="en-US" dirty="0"/>
              <a:t> Theorem </a:t>
            </a:r>
            <a:r>
              <a:rPr lang="en-US" u="sng" dirty="0">
                <a:hlinkClick r:id="rId11"/>
              </a:rPr>
              <a:t>“Colouring Numbers”</a:t>
            </a:r>
            <a:r>
              <a:rPr lang="en-US" dirty="0"/>
              <a:t>, January 21,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FBCC-8583-4732-9D5F-8AD0190D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Ramsey’s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15F-E0A3-4FDE-AD17-27BC6EC8D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 ( n , k ) = m</a:t>
            </a:r>
          </a:p>
          <a:p>
            <a:pPr lvl="1"/>
            <a:r>
              <a:rPr lang="en-US" dirty="0"/>
              <a:t>m -  the minimum required number of vertices </a:t>
            </a:r>
            <a:r>
              <a:rPr lang="en-US" dirty="0" err="1"/>
              <a:t>s.t.</a:t>
            </a:r>
            <a:r>
              <a:rPr lang="en-US" dirty="0"/>
              <a:t> I can find a complete monochromatic subgraph on n vertices  or a complete subgraph on k vertices in another colouring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9773D-EB58-49E0-9F85-E75325A30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What is Ramsey’s number for R(2,2)?</a:t>
            </a:r>
          </a:p>
          <a:p>
            <a:pPr lvl="1"/>
            <a:r>
              <a:rPr lang="en-US" dirty="0"/>
              <a:t>What is R(3,3) ?</a:t>
            </a:r>
          </a:p>
          <a:p>
            <a:pPr lvl="1"/>
            <a:r>
              <a:rPr lang="en-US" dirty="0"/>
              <a:t>R(4,4) = ?</a:t>
            </a:r>
          </a:p>
          <a:p>
            <a:pPr lvl="1"/>
            <a:r>
              <a:rPr lang="en-US" dirty="0"/>
              <a:t>R(4,5) =? </a:t>
            </a:r>
          </a:p>
          <a:p>
            <a:pPr lvl="1"/>
            <a:r>
              <a:rPr lang="en-US" dirty="0">
                <a:hlinkClick r:id="rId2"/>
              </a:rPr>
              <a:t>R (5,5) 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D1FD-4276-41B9-8F21-E36101CD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92873"/>
            <a:ext cx="10866120" cy="1293028"/>
          </a:xfrm>
        </p:spPr>
        <p:txBody>
          <a:bodyPr/>
          <a:lstStyle/>
          <a:p>
            <a:r>
              <a:rPr lang="en-US" dirty="0"/>
              <a:t>Known Values/Ranges of Ramsey’s Numbers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7984F51C-361B-4765-8552-E56B31C28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780" y="1303021"/>
            <a:ext cx="9707880" cy="53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2D3B-AD2D-4BAC-A69B-A222224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8442"/>
            <a:ext cx="5189220" cy="1293028"/>
          </a:xfrm>
        </p:spPr>
        <p:txBody>
          <a:bodyPr/>
          <a:lstStyle/>
          <a:p>
            <a:pPr algn="l"/>
            <a:r>
              <a:rPr lang="en-US" dirty="0"/>
              <a:t>Ramsey’s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2D9D3-99D9-47A8-A19D-7E1804000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7420" y="982076"/>
                <a:ext cx="6080760" cy="45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all n , 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N</a:t>
                </a:r>
                <a:r>
                  <a:rPr lang="en-US" dirty="0"/>
                  <a:t> , R(n , k ) = m will be finite.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2D9D3-99D9-47A8-A19D-7E1804000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7420" y="982076"/>
                <a:ext cx="6080760" cy="457200"/>
              </a:xfrm>
              <a:blipFill>
                <a:blip r:embed="rId2"/>
                <a:stretch>
                  <a:fillRect l="-1304" t="-20000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8756A5-F37F-4B0C-BC3D-5C7C790A7A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22" y="1491430"/>
                <a:ext cx="10812778" cy="5137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/>
                  <a:t>Proof:</a:t>
                </a:r>
                <a:r>
                  <a:rPr lang="en-US" dirty="0"/>
                  <a:t> Base Case: Let n + k = 4. Then R(2,2) = 2.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Suppose then R( n – 1 , k ) and R( n , k - 1) are finite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900" dirty="0"/>
              </a:p>
              <a:p>
                <a:pPr marL="0" lv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Claim: R( n , k 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R( n – 1 , k ) + R( n , k - 1)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Consider, in terms of one vertex, </a:t>
                </a:r>
                <a:r>
                  <a:rPr lang="en-US" i="1" dirty="0"/>
                  <a:t>v</a:t>
                </a:r>
                <a:r>
                  <a:rPr lang="en-US" dirty="0"/>
                  <a:t>, you have the remaining m – 1 vertices.</a:t>
                </a:r>
              </a:p>
              <a:p>
                <a:pPr marL="0" indent="0">
                  <a:buNone/>
                </a:pPr>
                <a:r>
                  <a:rPr lang="en-US" dirty="0"/>
                  <a:t>We can look at those as two different subsets: vertices connected to </a:t>
                </a:r>
                <a:r>
                  <a:rPr lang="en-US" i="1" dirty="0"/>
                  <a:t>v</a:t>
                </a:r>
                <a:r>
                  <a:rPr lang="en-US" dirty="0"/>
                  <a:t> by a red edge and those connect to </a:t>
                </a:r>
                <a:r>
                  <a:rPr lang="en-US" i="1" dirty="0"/>
                  <a:t>v</a:t>
                </a:r>
                <a:r>
                  <a:rPr lang="en-US" dirty="0"/>
                  <a:t> by a blue edge. </a:t>
                </a:r>
              </a:p>
              <a:p>
                <a:pPr marL="0" indent="0">
                  <a:buNone/>
                </a:pPr>
                <a:r>
                  <a:rPr lang="en-US" dirty="0"/>
                  <a:t>We’ll label these sets A and B respectively.</a:t>
                </a:r>
              </a:p>
              <a:p>
                <a:pPr marL="0" indent="0">
                  <a:buNone/>
                </a:pPr>
                <a:r>
                  <a:rPr lang="en-US" dirty="0"/>
                  <a:t>So we can say then that m - 1 = |A|+|B|= R ( n – 1 , k ) + R ( n , k – 1 ) - 1</a:t>
                </a:r>
              </a:p>
              <a:p>
                <a:pPr marL="0" indent="0">
                  <a:buNone/>
                </a:pPr>
                <a:r>
                  <a:rPr lang="en-US" dirty="0"/>
                  <a:t>Then we have two possibilities. Either:</a:t>
                </a:r>
              </a:p>
              <a:p>
                <a:pPr marL="0" indent="0">
                  <a:buNone/>
                </a:pPr>
                <a:r>
                  <a:rPr lang="en-US" dirty="0"/>
                  <a:t>|A| ≥ R ( n – 1 , k ) or |B| ≥ R ( n , k – 1 )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8756A5-F37F-4B0C-BC3D-5C7C790A7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2" y="1491430"/>
                <a:ext cx="10812778" cy="5137970"/>
              </a:xfrm>
              <a:prstGeom prst="rect">
                <a:avLst/>
              </a:prstGeom>
              <a:blipFill>
                <a:blip r:embed="rId3"/>
                <a:stretch>
                  <a:fillRect l="-733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02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BBB7-30D2-40AC-AF36-2EB94572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44387"/>
          </a:xfrm>
        </p:spPr>
        <p:txBody>
          <a:bodyPr>
            <a:normAutofit/>
          </a:bodyPr>
          <a:lstStyle/>
          <a:p>
            <a:r>
              <a:rPr lang="en-US" sz="3200" dirty="0"/>
              <a:t>Proof continued…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831C9-9D8B-43B0-8A5A-E32159C4E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08760"/>
                <a:ext cx="10820400" cy="4709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then, WLOG |A| ≥ R ( n – 1 , k )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Then A contains either a 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or a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the former, then when we consider our point of focus, </a:t>
                </a:r>
                <a:r>
                  <a:rPr lang="en-US" i="1" dirty="0"/>
                  <a:t>v</a:t>
                </a:r>
                <a:r>
                  <a:rPr lang="en-US" dirty="0"/>
                  <a:t>, we get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latter, we’re already done</a:t>
                </a:r>
              </a:p>
              <a:p>
                <a:pPr marL="0" indent="0">
                  <a:buNone/>
                </a:pPr>
                <a:r>
                  <a:rPr lang="en-US" dirty="0"/>
                  <a:t>Hence, we have that if a graph has at least m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vertices, then there is a 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a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Therefore R( n , k 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 and is thus finite.</a:t>
                </a:r>
              </a:p>
              <a:p>
                <a:pPr marL="0" indent="0">
                  <a:buNone/>
                </a:pPr>
                <a:r>
                  <a:rPr lang="en-US" sz="4000" dirty="0"/>
                  <a:t>											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831C9-9D8B-43B0-8A5A-E32159C4E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08760"/>
                <a:ext cx="10820400" cy="4709925"/>
              </a:xfrm>
              <a:blipFill>
                <a:blip r:embed="rId2"/>
                <a:stretch>
                  <a:fillRect l="-732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29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8FE8-057A-4D7A-A0D5-D276E799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73"/>
            <a:ext cx="10820400" cy="1293028"/>
          </a:xfrm>
        </p:spPr>
        <p:txBody>
          <a:bodyPr/>
          <a:lstStyle/>
          <a:p>
            <a:r>
              <a:rPr lang="en-US" dirty="0"/>
              <a:t>Generalization of Ramsey’s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D1C39-7E96-4C2C-82C4-C82C81D67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03020"/>
                <a:ext cx="108204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general, Ramsey’s Theorem claimed that 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= m is finite.</a:t>
                </a:r>
              </a:p>
              <a:p>
                <a:pPr marL="0" indent="0">
                  <a:buNone/>
                </a:pPr>
                <a:r>
                  <a:rPr lang="en-US" dirty="0"/>
                  <a:t>Proof by induction again: This time on the number of colours.</a:t>
                </a:r>
              </a:p>
              <a:p>
                <a:pPr marL="0" indent="0">
                  <a:buNone/>
                </a:pPr>
                <a:r>
                  <a:rPr lang="en-US" dirty="0"/>
                  <a:t>Base case is k = 2 (Proven in last slides)</a:t>
                </a:r>
              </a:p>
              <a:p>
                <a:pPr marL="0" indent="0">
                  <a:buNone/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have a k-coloured graph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 Let k-1 and k represent colours red and blue, respectively. Then we either have an </a:t>
                </a:r>
                <a:r>
                  <a:rPr lang="en-US" i="1" dirty="0" err="1"/>
                  <a:t>i</a:t>
                </a:r>
                <a:r>
                  <a:rPr lang="en-US" i="1" dirty="0"/>
                  <a:t>-</a:t>
                </a:r>
                <a:r>
                  <a:rPr lang="en-US" dirty="0"/>
                  <a:t>coloured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subgraph, or red/blue subgraph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the former, done.</a:t>
                </a:r>
              </a:p>
              <a:p>
                <a:r>
                  <a:rPr lang="en-US" dirty="0"/>
                  <a:t>If the latter, then again, we have two cases. Either there is a red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or a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subgraph.</a:t>
                </a:r>
              </a:p>
              <a:p>
                <a:pPr marL="0" indent="0">
                  <a:buNone/>
                </a:pPr>
                <a:r>
                  <a:rPr lang="en-US" dirty="0"/>
                  <a:t>Hence,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finite, so too must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….,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finite.</a:t>
                </a:r>
              </a:p>
              <a:p>
                <a:pPr marL="0" indent="0">
                  <a:buNone/>
                </a:pPr>
                <a:r>
                  <a:rPr lang="en-US" dirty="0"/>
                  <a:t>											</a:t>
                </a:r>
                <a:r>
                  <a:rPr lang="en-US" sz="4000" dirty="0"/>
                  <a:t>□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D1C39-7E96-4C2C-82C4-C82C81D67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03020"/>
                <a:ext cx="10820400" cy="5715000"/>
              </a:xfrm>
              <a:blipFill>
                <a:blip r:embed="rId2"/>
                <a:stretch>
                  <a:fillRect l="-732" t="-1387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5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0CE9-19BF-4D4E-9543-0D8ACD76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212" y="897723"/>
            <a:ext cx="7849097" cy="1293028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Bounds for Ramsey Numbers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65079-B1ED-4844-811D-7CEFA981E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962150"/>
                <a:ext cx="11601450" cy="425653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R(</a:t>
                </a:r>
                <a:r>
                  <a:rPr lang="en-US" dirty="0" err="1"/>
                  <a:t>n,k</a:t>
                </a:r>
                <a:r>
                  <a:rPr lang="en-US" dirty="0"/>
                  <a:t>) ≤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 …., 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 …., 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…., 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endParaRPr lang="en-US" sz="25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….,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65079-B1ED-4844-811D-7CEFA981E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962150"/>
                <a:ext cx="11601450" cy="4256535"/>
              </a:xfr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63D7-C270-46D2-8A07-B6B7F22D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3426581"/>
          </a:xfrm>
        </p:spPr>
        <p:txBody>
          <a:bodyPr>
            <a:normAutofit/>
          </a:bodyPr>
          <a:lstStyle/>
          <a:p>
            <a:r>
              <a:rPr lang="en-US" sz="5400" dirty="0"/>
              <a:t>Other Theorems and Applications of Ramsey’s Theory</a:t>
            </a:r>
          </a:p>
        </p:txBody>
      </p:sp>
    </p:spTree>
    <p:extLst>
      <p:ext uri="{BB962C8B-B14F-4D97-AF65-F5344CB8AC3E}">
        <p14:creationId xmlns:p14="http://schemas.microsoft.com/office/powerpoint/2010/main" val="5257407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609</TotalTime>
  <Words>1331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Castellar</vt:lpstr>
      <vt:lpstr>Century Gothic</vt:lpstr>
      <vt:lpstr>Wingdings</vt:lpstr>
      <vt:lpstr>Vapor Trail</vt:lpstr>
      <vt:lpstr>Ramsey Theory</vt:lpstr>
      <vt:lpstr>Recall:</vt:lpstr>
      <vt:lpstr>What is Ramsey’s Number?</vt:lpstr>
      <vt:lpstr>Known Values/Ranges of Ramsey’s Numbers</vt:lpstr>
      <vt:lpstr>Ramsey’s Theorem</vt:lpstr>
      <vt:lpstr>Proof continued…</vt:lpstr>
      <vt:lpstr>Generalization of Ramsey’s Theorem</vt:lpstr>
      <vt:lpstr>Bounds for Ramsey Numbers</vt:lpstr>
      <vt:lpstr>Other Theorems and Applications of Ramsey’s Theory</vt:lpstr>
      <vt:lpstr>Schur’s Theorem</vt:lpstr>
      <vt:lpstr>Proof of Schur’s Theorem</vt:lpstr>
      <vt:lpstr>Vocab Re-established with notation in keeping with proof to follow:</vt:lpstr>
      <vt:lpstr>Hales – Jewett Theorem</vt:lpstr>
      <vt:lpstr>Added for Clarification: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Van der Waerden’s Theorem</vt:lpstr>
      <vt:lpstr>Proof of Van Der Waerden’s Theorem Continued…</vt:lpstr>
      <vt:lpstr>Gallai – Witt’s Theorem</vt:lpstr>
      <vt:lpstr>Proof of Gallai – Witt’s Theorem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Ramsey Theory</dc:title>
  <dc:creator>larizaramsammy@yahoo.com</dc:creator>
  <cp:lastModifiedBy>larizaramsammy@yahoo.com</cp:lastModifiedBy>
  <cp:revision>47</cp:revision>
  <dcterms:created xsi:type="dcterms:W3CDTF">2020-05-05T11:16:53Z</dcterms:created>
  <dcterms:modified xsi:type="dcterms:W3CDTF">2020-05-05T21:26:51Z</dcterms:modified>
</cp:coreProperties>
</file>