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906" r:id="rId2"/>
  </p:sldMasterIdLst>
  <p:notesMasterIdLst>
    <p:notesMasterId r:id="rId40"/>
  </p:notesMasterIdLst>
  <p:sldIdLst>
    <p:sldId id="304" r:id="rId3"/>
    <p:sldId id="257" r:id="rId4"/>
    <p:sldId id="258" r:id="rId5"/>
    <p:sldId id="259" r:id="rId6"/>
    <p:sldId id="303" r:id="rId7"/>
    <p:sldId id="280" r:id="rId8"/>
    <p:sldId id="281" r:id="rId9"/>
    <p:sldId id="302" r:id="rId10"/>
    <p:sldId id="260" r:id="rId11"/>
    <p:sldId id="293" r:id="rId12"/>
    <p:sldId id="294" r:id="rId13"/>
    <p:sldId id="295" r:id="rId14"/>
    <p:sldId id="283" r:id="rId15"/>
    <p:sldId id="296" r:id="rId16"/>
    <p:sldId id="297" r:id="rId17"/>
    <p:sldId id="298" r:id="rId18"/>
    <p:sldId id="299" r:id="rId19"/>
    <p:sldId id="284" r:id="rId20"/>
    <p:sldId id="289" r:id="rId21"/>
    <p:sldId id="263" r:id="rId22"/>
    <p:sldId id="266" r:id="rId23"/>
    <p:sldId id="288" r:id="rId24"/>
    <p:sldId id="290" r:id="rId25"/>
    <p:sldId id="292" r:id="rId26"/>
    <p:sldId id="300" r:id="rId27"/>
    <p:sldId id="285" r:id="rId28"/>
    <p:sldId id="301" r:id="rId29"/>
    <p:sldId id="287" r:id="rId30"/>
    <p:sldId id="267" r:id="rId31"/>
    <p:sldId id="269" r:id="rId32"/>
    <p:sldId id="270" r:id="rId33"/>
    <p:sldId id="271" r:id="rId34"/>
    <p:sldId id="272" r:id="rId35"/>
    <p:sldId id="273" r:id="rId36"/>
    <p:sldId id="277" r:id="rId37"/>
    <p:sldId id="278" r:id="rId38"/>
    <p:sldId id="27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E31"/>
    <a:srgbClr val="E7E6D1"/>
    <a:srgbClr val="FDB21B"/>
    <a:srgbClr val="FF9201"/>
    <a:srgbClr val="13A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p:cViewPr varScale="1">
        <p:scale>
          <a:sx n="82" d="100"/>
          <a:sy n="82" d="100"/>
        </p:scale>
        <p:origin x="90" y="5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DB832-A9DE-49A5-B4AE-77169E7C6C75}" type="datetimeFigureOut">
              <a:rPr lang="en-US" smtClean="0"/>
              <a:pPr/>
              <a:t>12/19/2022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023216-3B08-4A1B-AD1C-859E9F930E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F15286-6E04-4F0F-8A15-D6B3074628FC}" type="slidenum">
              <a:rPr lang="en-IN" smtClean="0"/>
              <a:t>7</a:t>
            </a:fld>
            <a:endParaRPr lang="en-IN"/>
          </a:p>
        </p:txBody>
      </p:sp>
    </p:spTree>
    <p:extLst>
      <p:ext uri="{BB962C8B-B14F-4D97-AF65-F5344CB8AC3E}">
        <p14:creationId xmlns:p14="http://schemas.microsoft.com/office/powerpoint/2010/main" val="575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E9C002-5526-4631-86EF-84DF2157ADCC}"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2880360" y="2770633"/>
            <a:ext cx="5582412"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p:nvPicPr>
        <p:blipFill>
          <a:blip/>
          <a:stretch>
            <a:fillRect/>
          </a:stretch>
        </p:blipFill>
        <p:spPr>
          <a:xfrm flipH="1">
            <a:off x="1" y="0"/>
            <a:ext cx="2850356"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143976" y="1975105"/>
            <a:ext cx="6856048"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p:nvPicPr>
        <p:blipFill>
          <a:blip/>
          <a:stretch>
            <a:fillRect/>
          </a:stretch>
        </p:blipFill>
        <p:spPr>
          <a:xfrm>
            <a:off x="0" y="5852905"/>
            <a:ext cx="9144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p:nvPicPr>
        <p:blipFill>
          <a:blip/>
          <a:stretch>
            <a:fillRect/>
          </a:stretch>
        </p:blipFill>
        <p:spPr>
          <a:xfrm>
            <a:off x="0" y="5833855"/>
            <a:ext cx="9144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571500" y="716577"/>
            <a:ext cx="8001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571500" y="1790699"/>
            <a:ext cx="8001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p:nvPicPr>
        <p:blipFill>
          <a:blip/>
          <a:stretch>
            <a:fillRect/>
          </a:stretch>
        </p:blipFill>
        <p:spPr>
          <a:xfrm>
            <a:off x="0" y="5833855"/>
            <a:ext cx="9144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mart Art">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571500" y="1783952"/>
            <a:ext cx="8001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571500" y="715964"/>
            <a:ext cx="8000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32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11B-9FA1-3721-EAC5-B5C12DBA62D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8A42817-0FBC-FD8D-FA8B-D1474AFCBC7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30C1AC-1C39-F670-A814-AE922AE3CA51}"/>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a:extLst>
              <a:ext uri="{FF2B5EF4-FFF2-40B4-BE49-F238E27FC236}">
                <a16:creationId xmlns:a16="http://schemas.microsoft.com/office/drawing/2014/main" id="{5C503E41-6F1A-789F-3FF4-31E1C5A17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8093F-6AF4-1F1F-13C1-0DB9D3EEBA3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6776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6125-7D4A-2D2A-DE5E-01F3496FB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EE819-9570-30EA-3CB4-AFD62CB9C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6A769-874F-E5DA-BAE6-83E025F8F745}"/>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a:extLst>
              <a:ext uri="{FF2B5EF4-FFF2-40B4-BE49-F238E27FC236}">
                <a16:creationId xmlns:a16="http://schemas.microsoft.com/office/drawing/2014/main" id="{D93E5D50-4DC8-2795-277B-BAEF3B8B2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A76F-4F62-2F61-9B4B-B7197A3F60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517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11C2-BBBB-3857-92A4-91909E9C5C7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947EDD6-D687-0E3F-2602-10387E450E1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F7E0A-A285-33AA-F222-6F75EE340937}"/>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a:extLst>
              <a:ext uri="{FF2B5EF4-FFF2-40B4-BE49-F238E27FC236}">
                <a16:creationId xmlns:a16="http://schemas.microsoft.com/office/drawing/2014/main" id="{9CC28B04-310C-5333-12AB-5512102B7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DE409-A604-2961-D9EA-87083C5D32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6007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76A5-BE72-44FB-1D45-7DA85C326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CCB06-5596-B362-3120-1514272E669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5CDF54-A29C-3E17-A923-C02884C76F4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F78842-A860-A588-04BB-1B922D61F9A6}"/>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a:extLst>
              <a:ext uri="{FF2B5EF4-FFF2-40B4-BE49-F238E27FC236}">
                <a16:creationId xmlns:a16="http://schemas.microsoft.com/office/drawing/2014/main" id="{599A4E98-33F9-C133-5541-25C887BCA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C747E-C41A-76C0-3F5F-54D03E2A217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6845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7080-430D-CB41-C11E-584BCA7CE80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32E33-2E4F-4049-EBEB-43BD9AF8110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CA950-8E57-FF77-30F6-F8BF71CEC35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73E799-8264-E730-FB43-4F4ABE1A26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7D5F68D-0E29-1025-9878-89E98C3F52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669EC7-57D5-6C9F-9AF5-CD6D09FD306E}"/>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8" name="Footer Placeholder 7">
            <a:extLst>
              <a:ext uri="{FF2B5EF4-FFF2-40B4-BE49-F238E27FC236}">
                <a16:creationId xmlns:a16="http://schemas.microsoft.com/office/drawing/2014/main" id="{9083C84B-70AD-7F43-16B3-52C5FAA66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CD4CC4-E654-CA8D-05BB-AAD46DF2A2E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7918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C515-EABF-0C56-5E7C-A68AF0BB41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566A05-AF89-EA1E-165A-6C5F4156C0F9}"/>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4" name="Footer Placeholder 3">
            <a:extLst>
              <a:ext uri="{FF2B5EF4-FFF2-40B4-BE49-F238E27FC236}">
                <a16:creationId xmlns:a16="http://schemas.microsoft.com/office/drawing/2014/main" id="{4858B06D-9FDD-BBEE-850A-E3224AE557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D3F9CC-0A42-0944-A4F1-42F3620A627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470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571500" y="1905000"/>
            <a:ext cx="40005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5401969" y="715963"/>
            <a:ext cx="3170531"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571500" y="715961"/>
            <a:ext cx="40005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p:nvPicPr>
        <p:blipFill>
          <a:blip/>
          <a:stretch>
            <a:fillRect/>
          </a:stretch>
        </p:blipFill>
        <p:spPr>
          <a:xfrm>
            <a:off x="0" y="6000750"/>
            <a:ext cx="9144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16C90-28F4-EBFF-D7FD-5E22E6DB260C}"/>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3" name="Footer Placeholder 2">
            <a:extLst>
              <a:ext uri="{FF2B5EF4-FFF2-40B4-BE49-F238E27FC236}">
                <a16:creationId xmlns:a16="http://schemas.microsoft.com/office/drawing/2014/main" id="{7B3F7530-4FBD-67F4-5BFA-DBEE10A42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7E1266-361C-7190-4C75-19576E1B12C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217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B11B-3D9D-B238-6E22-8D7914E662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DCBF9AB-9776-B12F-4BFA-DCCB5A40CF5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7F5B5-9D6A-4872-0171-007F704A23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AAF1B8A-EB1D-401D-A522-01828305A32E}"/>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a:extLst>
              <a:ext uri="{FF2B5EF4-FFF2-40B4-BE49-F238E27FC236}">
                <a16:creationId xmlns:a16="http://schemas.microsoft.com/office/drawing/2014/main" id="{46261947-30DD-5925-8957-AE7AD5BCD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F6C63-B7C3-E5E9-EE3C-38AA0E716E5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0855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A71E-8A60-3633-E5CC-25F9DDF503F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F07AE76-04CA-9262-5B84-335D94A28FA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E0603A0-88A1-7279-CC88-BB26C448C60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10CF614-20CA-E8C5-89D8-476D3DC99AE3}"/>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a:extLst>
              <a:ext uri="{FF2B5EF4-FFF2-40B4-BE49-F238E27FC236}">
                <a16:creationId xmlns:a16="http://schemas.microsoft.com/office/drawing/2014/main" id="{F7AEE267-F5EF-5B2E-1DB7-59B724CEA8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A95044-FDB4-A4E5-885B-314487FD2CE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2496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505B-AD29-4054-F58C-19261F113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CBFE78-7EFF-BC8B-5D00-74C3CF036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B5929-321A-B54C-9149-2B40E0D3E291}"/>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a:extLst>
              <a:ext uri="{FF2B5EF4-FFF2-40B4-BE49-F238E27FC236}">
                <a16:creationId xmlns:a16="http://schemas.microsoft.com/office/drawing/2014/main" id="{DA9929B1-3962-C311-329F-6ACB9A934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8B598-B918-1BBD-7D9D-3F1B5A1FA8B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3970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B8A0A-9886-9181-AB29-31B400F19FE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1626FD-3181-B7E2-9E2C-73F41051CD9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954C6-6AB9-DAC1-F898-B8E39DAF9CB1}"/>
              </a:ext>
            </a:extLst>
          </p:cNvPr>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a:extLst>
              <a:ext uri="{FF2B5EF4-FFF2-40B4-BE49-F238E27FC236}">
                <a16:creationId xmlns:a16="http://schemas.microsoft.com/office/drawing/2014/main" id="{88CC236D-FA27-59EB-1D65-2F3F0FE30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D421C-B41A-951A-C4FE-376763B0874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040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571500" y="1905000"/>
            <a:ext cx="40005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5143500" y="3444081"/>
            <a:ext cx="3429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5143500" y="715963"/>
            <a:ext cx="3429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p:nvPicPr>
        <p:blipFill>
          <a:blip/>
          <a:stretch>
            <a:fillRect/>
          </a:stretch>
        </p:blipFill>
        <p:spPr>
          <a:xfrm>
            <a:off x="0" y="6000750"/>
            <a:ext cx="9144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571500" y="715961"/>
            <a:ext cx="40005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71500" y="1905000"/>
            <a:ext cx="485775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p:nvPicPr>
        <p:blipFill>
          <a:blip/>
          <a:stretch>
            <a:fillRect/>
          </a:stretch>
        </p:blipFill>
        <p:spPr>
          <a:xfrm>
            <a:off x="6475405" y="0"/>
            <a:ext cx="2668595"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p:nvPicPr>
        <p:blipFill>
          <a:blip/>
          <a:stretch>
            <a:fillRect/>
          </a:stretch>
        </p:blipFill>
        <p:spPr>
          <a:xfrm>
            <a:off x="6286500" y="0"/>
            <a:ext cx="28575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571500" y="715961"/>
            <a:ext cx="485775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Pattern Content Yellow">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71500" y="1905000"/>
            <a:ext cx="485775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p:nvPicPr>
        <p:blipFill>
          <a:blip/>
          <a:stretch>
            <a:fillRect/>
          </a:stretch>
        </p:blipFill>
        <p:spPr>
          <a:xfrm>
            <a:off x="6475405" y="0"/>
            <a:ext cx="2668595"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p:nvPicPr>
        <p:blipFill>
          <a:blip/>
          <a:stretch>
            <a:fillRect/>
          </a:stretch>
        </p:blipFill>
        <p:spPr>
          <a:xfrm>
            <a:off x="6286500" y="0"/>
            <a:ext cx="28575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571500" y="715961"/>
            <a:ext cx="485775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3400425" y="1905000"/>
            <a:ext cx="5216801"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p:nvPicPr>
        <p:blipFill>
          <a:blip/>
          <a:stretch>
            <a:fillRect/>
          </a:stretch>
        </p:blipFill>
        <p:spPr>
          <a:xfrm flipH="1">
            <a:off x="0" y="0"/>
            <a:ext cx="28575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p:nvPicPr>
        <p:blipFill>
          <a:blip/>
          <a:stretch>
            <a:fillRect/>
          </a:stretch>
        </p:blipFill>
        <p:spPr>
          <a:xfrm>
            <a:off x="0" y="0"/>
            <a:ext cx="28575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3400424" y="715961"/>
            <a:ext cx="5216801"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ft Pattern Content Yellow">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3400425" y="1905000"/>
            <a:ext cx="5216801"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p:nvPicPr>
        <p:blipFill>
          <a:blip/>
          <a:stretch>
            <a:fillRect/>
          </a:stretch>
        </p:blipFill>
        <p:spPr>
          <a:xfrm flipH="1">
            <a:off x="0" y="0"/>
            <a:ext cx="28575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p:nvPicPr>
        <p:blipFill>
          <a:blip/>
          <a:stretch>
            <a:fillRect/>
          </a:stretch>
        </p:blipFill>
        <p:spPr>
          <a:xfrm>
            <a:off x="0" y="0"/>
            <a:ext cx="28575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3400424" y="715961"/>
            <a:ext cx="5216801"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fetti Content Purp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143976" y="1975105"/>
            <a:ext cx="6856048"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p:nvPicPr>
        <p:blipFill>
          <a:blip/>
          <a:stretch>
            <a:fillRect/>
          </a:stretch>
        </p:blipFill>
        <p:spPr>
          <a:xfrm>
            <a:off x="0" y="131249"/>
            <a:ext cx="9144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p:nvPicPr>
        <p:blipFill>
          <a:blip/>
          <a:stretch>
            <a:fillRect/>
          </a:stretch>
        </p:blipFill>
        <p:spPr>
          <a:xfrm>
            <a:off x="0" y="6340660"/>
            <a:ext cx="9144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fetti Content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143976" y="1975105"/>
            <a:ext cx="6856048"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p:nvPicPr>
        <p:blipFill>
          <a:blip/>
          <a:stretch>
            <a:fillRect/>
          </a:stretch>
        </p:blipFill>
        <p:spPr>
          <a:xfrm>
            <a:off x="0" y="131249"/>
            <a:ext cx="9144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p:nvPicPr>
        <p:blipFill>
          <a:blip/>
          <a:stretch>
            <a:fillRect/>
          </a:stretch>
        </p:blipFill>
        <p:spPr>
          <a:xfrm>
            <a:off x="0" y="6340660"/>
            <a:ext cx="9144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CB567-9F2C-0E1B-05CB-360F3DBE0DF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5D8771-C66C-1374-807F-9A5B22527D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C240D-F04F-3F44-DAFA-789FDCD6C2C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12/19/2022</a:t>
            </a:fld>
            <a:endParaRPr lang="en-US"/>
          </a:p>
        </p:txBody>
      </p:sp>
      <p:sp>
        <p:nvSpPr>
          <p:cNvPr id="5" name="Footer Placeholder 4">
            <a:extLst>
              <a:ext uri="{FF2B5EF4-FFF2-40B4-BE49-F238E27FC236}">
                <a16:creationId xmlns:a16="http://schemas.microsoft.com/office/drawing/2014/main" id="{15B00D03-4D33-AF87-ADD8-766117C6EA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E40EE-6FC2-618F-0E75-D0DC7B3419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0156057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798314"/>
            <a:ext cx="9144000" cy="5261372"/>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E-</a:t>
            </a:r>
            <a:r>
              <a:rPr lang="en-US" sz="2400" b="1" dirty="0" err="1">
                <a:latin typeface="Times New Roman" panose="02020603050405020304" pitchFamily="18" charset="0"/>
                <a:cs typeface="Times New Roman" panose="02020603050405020304" pitchFamily="18" charset="0"/>
              </a:rPr>
              <a:t>Adhyapan</a:t>
            </a:r>
            <a:br>
              <a:rPr lang="en-US" sz="1000" b="1"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000" i="1" dirty="0">
                <a:latin typeface="Times New Roman" pitchFamily="18" charset="0"/>
                <a:cs typeface="Times New Roman" pitchFamily="18" charset="0"/>
              </a:rPr>
              <a:t> </a:t>
            </a:r>
            <a:br>
              <a:rPr lang="en-US" sz="1000" dirty="0">
                <a:latin typeface="Times New Roman" pitchFamily="18" charset="0"/>
                <a:cs typeface="Times New Roman" pitchFamily="18" charset="0"/>
              </a:rPr>
            </a:br>
            <a:r>
              <a:rPr lang="en-US" sz="1100" b="1" dirty="0">
                <a:latin typeface="Times New Roman" pitchFamily="18" charset="0"/>
                <a:cs typeface="Times New Roman" pitchFamily="18" charset="0"/>
              </a:rPr>
              <a:t>Project Progress Report submitted to</a:t>
            </a:r>
            <a:br>
              <a:rPr lang="en-US" sz="1100" b="1"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000" i="1" dirty="0">
                <a:latin typeface="Times New Roman" pitchFamily="18" charset="0"/>
                <a:cs typeface="Times New Roman" pitchFamily="18" charset="0"/>
              </a:rPr>
              <a:t> </a:t>
            </a:r>
            <a:br>
              <a:rPr lang="en-US" sz="1000" dirty="0">
                <a:latin typeface="Times New Roman" pitchFamily="18" charset="0"/>
                <a:cs typeface="Times New Roman" pitchFamily="18" charset="0"/>
              </a:rPr>
            </a:br>
            <a:r>
              <a:rPr lang="en-US" sz="1100" b="1" dirty="0">
                <a:latin typeface="Times New Roman" pitchFamily="18" charset="0"/>
                <a:cs typeface="Times New Roman" pitchFamily="18" charset="0"/>
              </a:rPr>
              <a:t>CHHATTISGARH SWAMI VIVEKANAND TECHNICAL UNIVERSITY BHILAI CHHATTISGARH (INDIA)</a:t>
            </a:r>
            <a:br>
              <a:rPr lang="en-US" sz="1100" dirty="0">
                <a:latin typeface="Times New Roman" pitchFamily="18" charset="0"/>
                <a:cs typeface="Times New Roman" pitchFamily="18" charset="0"/>
              </a:rPr>
            </a:br>
            <a:r>
              <a:rPr lang="en-US" sz="1100" b="1" dirty="0">
                <a:latin typeface="Times New Roman" pitchFamily="18" charset="0"/>
                <a:cs typeface="Times New Roman" pitchFamily="18" charset="0"/>
              </a:rPr>
              <a:t>for the partial fulfillment of degree</a:t>
            </a:r>
            <a:br>
              <a:rPr lang="en-US" sz="1000" b="1"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000" i="1" dirty="0">
                <a:latin typeface="Times New Roman" pitchFamily="18" charset="0"/>
                <a:cs typeface="Times New Roman" pitchFamily="18" charset="0"/>
              </a:rPr>
              <a:t> </a:t>
            </a:r>
            <a:br>
              <a:rPr lang="en-US" sz="1000" dirty="0">
                <a:latin typeface="Times New Roman" pitchFamily="18" charset="0"/>
                <a:cs typeface="Times New Roman" pitchFamily="18" charset="0"/>
              </a:rPr>
            </a:br>
            <a:r>
              <a:rPr lang="en-US" sz="2000" b="1" dirty="0">
                <a:latin typeface="Times New Roman" pitchFamily="18" charset="0"/>
                <a:cs typeface="Times New Roman" pitchFamily="18" charset="0"/>
              </a:rPr>
              <a:t>MASTER OF COMPUTER APPLICATIONS (MCA)</a:t>
            </a:r>
            <a:br>
              <a:rPr lang="en-US" sz="1000" b="1" dirty="0">
                <a:latin typeface="Times New Roman" pitchFamily="18" charset="0"/>
                <a:cs typeface="Times New Roman" pitchFamily="18" charset="0"/>
              </a:rPr>
            </a:br>
            <a:r>
              <a:rPr lang="en-US" sz="1000" i="1" dirty="0">
                <a:latin typeface="Times New Roman" pitchFamily="18" charset="0"/>
                <a:cs typeface="Times New Roman" pitchFamily="18" charset="0"/>
              </a:rPr>
              <a:t> </a:t>
            </a:r>
            <a:br>
              <a:rPr lang="en-US" sz="1000" dirty="0">
                <a:latin typeface="Times New Roman" pitchFamily="18" charset="0"/>
                <a:cs typeface="Times New Roman" pitchFamily="18" charset="0"/>
              </a:rPr>
            </a:br>
            <a:r>
              <a:rPr lang="en-US" sz="1100" b="1" i="1" dirty="0">
                <a:latin typeface="Times New Roman" pitchFamily="18" charset="0"/>
                <a:cs typeface="Times New Roman" pitchFamily="18" charset="0"/>
              </a:rPr>
              <a:t>By</a:t>
            </a:r>
            <a:br>
              <a:rPr lang="en-US" sz="1000" b="1" i="1"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000" i="1" dirty="0">
                <a:latin typeface="Times New Roman" pitchFamily="18" charset="0"/>
                <a:cs typeface="Times New Roman" pitchFamily="18" charset="0"/>
              </a:rPr>
              <a:t> </a:t>
            </a:r>
            <a:r>
              <a:rPr lang="en-US" sz="2000" b="1" dirty="0">
                <a:latin typeface="Times New Roman" pitchFamily="18" charset="0"/>
                <a:cs typeface="Times New Roman" pitchFamily="18" charset="0"/>
              </a:rPr>
              <a:t>Vikrant Sahu &amp; Kumari </a:t>
            </a:r>
            <a:r>
              <a:rPr lang="en-US" sz="2000" b="1" dirty="0" err="1">
                <a:latin typeface="Times New Roman" pitchFamily="18" charset="0"/>
                <a:cs typeface="Times New Roman" pitchFamily="18" charset="0"/>
              </a:rPr>
              <a:t>Mausham</a:t>
            </a:r>
            <a:br>
              <a:rPr lang="en-US" sz="1000"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000" i="1" dirty="0">
                <a:latin typeface="Times New Roman" pitchFamily="18" charset="0"/>
                <a:cs typeface="Times New Roman" pitchFamily="18" charset="0"/>
              </a:rPr>
              <a:t> </a:t>
            </a:r>
            <a:br>
              <a:rPr lang="en-US" sz="1000" dirty="0">
                <a:latin typeface="Times New Roman" pitchFamily="18" charset="0"/>
                <a:cs typeface="Times New Roman" pitchFamily="18" charset="0"/>
              </a:rPr>
            </a:br>
            <a:r>
              <a:rPr lang="en-US" sz="1100" b="1" dirty="0">
                <a:latin typeface="Times New Roman" pitchFamily="18" charset="0"/>
                <a:cs typeface="Times New Roman" pitchFamily="18" charset="0"/>
              </a:rPr>
              <a:t>Roll No.:500102121015 &amp; 500102121022</a:t>
            </a:r>
            <a:br>
              <a:rPr lang="en-US" sz="1100" b="1" dirty="0">
                <a:latin typeface="Times New Roman" pitchFamily="18" charset="0"/>
                <a:cs typeface="Times New Roman" pitchFamily="18" charset="0"/>
              </a:rPr>
            </a:br>
            <a:br>
              <a:rPr lang="en-US" sz="1000" b="1"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000" i="1" dirty="0">
                <a:latin typeface="Times New Roman" pitchFamily="18" charset="0"/>
                <a:cs typeface="Times New Roman" pitchFamily="18" charset="0"/>
              </a:rPr>
              <a:t> </a:t>
            </a:r>
            <a:br>
              <a:rPr lang="en-US" sz="1000" dirty="0">
                <a:latin typeface="Times New Roman" pitchFamily="18" charset="0"/>
                <a:cs typeface="Times New Roman" pitchFamily="18" charset="0"/>
              </a:rPr>
            </a:br>
            <a:r>
              <a:rPr lang="en-US" sz="1400" b="1" dirty="0">
                <a:latin typeface="Times New Roman" pitchFamily="18" charset="0"/>
                <a:cs typeface="Times New Roman" pitchFamily="18" charset="0"/>
              </a:rPr>
              <a:t>Under the Guidance of</a:t>
            </a:r>
            <a:br>
              <a:rPr lang="en-US" sz="1400" b="1" dirty="0">
                <a:latin typeface="Times New Roman" pitchFamily="18" charset="0"/>
                <a:cs typeface="Times New Roman" pitchFamily="18" charset="0"/>
              </a:rPr>
            </a:b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Dr. Sanjeev </a:t>
            </a:r>
            <a:r>
              <a:rPr lang="en-US" sz="1400" b="1" dirty="0" err="1">
                <a:latin typeface="Times New Roman" pitchFamily="18" charset="0"/>
                <a:cs typeface="Times New Roman" pitchFamily="18" charset="0"/>
              </a:rPr>
              <a:t>Karmakar</a:t>
            </a:r>
            <a:br>
              <a:rPr lang="en-US" sz="1000"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800" b="1" dirty="0">
                <a:latin typeface="Times New Roman" pitchFamily="18" charset="0"/>
                <a:cs typeface="Times New Roman" pitchFamily="18" charset="0"/>
              </a:rPr>
              <a:t>DEPARTMENT OF COMPUTER APPLICATIONS, BHILAI INSTITUTE OF TECHNOLOGY DURG, CHHATTISGARH (INDIA)</a:t>
            </a:r>
            <a:br>
              <a:rPr lang="en-US" sz="1000" dirty="0">
                <a:latin typeface="Times New Roman" pitchFamily="18" charset="0"/>
                <a:cs typeface="Times New Roman" pitchFamily="18" charset="0"/>
              </a:rPr>
            </a:br>
            <a:br>
              <a:rPr lang="en-US" sz="1000" dirty="0">
                <a:latin typeface="Times New Roman" pitchFamily="18" charset="0"/>
                <a:cs typeface="Times New Roman" pitchFamily="18" charset="0"/>
              </a:rPr>
            </a:br>
            <a:r>
              <a:rPr lang="en-US" sz="1400" dirty="0">
                <a:latin typeface="Times New Roman" pitchFamily="18" charset="0"/>
                <a:cs typeface="Times New Roman" pitchFamily="18" charset="0"/>
              </a:rPr>
              <a:t>Session: 2022-2023</a:t>
            </a:r>
            <a:br>
              <a:rPr lang="en-US" sz="1000" b="1" dirty="0">
                <a:latin typeface="Times New Roman" pitchFamily="18" charset="0"/>
                <a:cs typeface="Times New Roman" pitchFamily="18" charset="0"/>
              </a:rPr>
            </a:br>
            <a:br>
              <a:rPr lang="en-US" sz="1000" dirty="0">
                <a:latin typeface="Times New Roman" pitchFamily="18" charset="0"/>
                <a:cs typeface="Times New Roman" pitchFamily="18" charset="0"/>
              </a:rPr>
            </a:br>
            <a:endParaRPr lang="en-US" sz="1000" dirty="0">
              <a:latin typeface="Times New Roman" pitchFamily="18" charset="0"/>
              <a:cs typeface="Times New Roman" pitchFamily="18" charset="0"/>
            </a:endParaRPr>
          </a:p>
        </p:txBody>
      </p:sp>
    </p:spTree>
    <p:extLst>
      <p:ext uri="{BB962C8B-B14F-4D97-AF65-F5344CB8AC3E}">
        <p14:creationId xmlns:p14="http://schemas.microsoft.com/office/powerpoint/2010/main" val="323506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064638"/>
            <a:ext cx="7945695" cy="2728724"/>
          </a:xfrm>
        </p:spPr>
        <p:txBody>
          <a:bodyPr>
            <a:normAutofit/>
          </a:bodyPr>
          <a:lstStyle/>
          <a:p>
            <a:pPr algn="l">
              <a:lnSpc>
                <a:spcPct val="150000"/>
              </a:lnSpc>
            </a:pPr>
            <a:r>
              <a:rPr lang="en-IN" sz="2136" dirty="0">
                <a:latin typeface="Calibri" panose="020F0502020204030204" pitchFamily="34" charset="0"/>
                <a:ea typeface="Calibri" panose="020F0502020204030204" pitchFamily="34" charset="0"/>
                <a:cs typeface="Calibri" panose="020F0502020204030204" pitchFamily="34" charset="0"/>
              </a:rPr>
              <a:t>Non- Functional Requirements</a:t>
            </a:r>
            <a:br>
              <a:rPr lang="en-IN" sz="2136" dirty="0">
                <a:latin typeface="Calibri" panose="020F0502020204030204" pitchFamily="34" charset="0"/>
                <a:ea typeface="Calibri" panose="020F0502020204030204" pitchFamily="34" charset="0"/>
                <a:cs typeface="Calibri" panose="020F0502020204030204" pitchFamily="34" charset="0"/>
              </a:rPr>
            </a:br>
            <a:r>
              <a:rPr lang="en-IN" sz="2136" dirty="0">
                <a:latin typeface="Calibri" panose="020F0502020204030204" pitchFamily="34" charset="0"/>
                <a:ea typeface="Calibri" panose="020F0502020204030204" pitchFamily="34" charset="0"/>
                <a:cs typeface="Calibri" panose="020F0502020204030204" pitchFamily="34" charset="0"/>
              </a:rPr>
              <a:t>Functional Requirements</a:t>
            </a:r>
            <a:br>
              <a:rPr lang="en-IN" sz="2136" dirty="0">
                <a:latin typeface="Calibri" panose="020F0502020204030204" pitchFamily="34" charset="0"/>
                <a:ea typeface="Calibri" panose="020F0502020204030204" pitchFamily="34" charset="0"/>
                <a:cs typeface="Calibri" panose="020F0502020204030204" pitchFamily="34" charset="0"/>
              </a:rPr>
            </a:br>
            <a:r>
              <a:rPr lang="en-IN" sz="2136" dirty="0">
                <a:latin typeface="Calibri" panose="020F0502020204030204" pitchFamily="34" charset="0"/>
                <a:ea typeface="Calibri" panose="020F0502020204030204" pitchFamily="34" charset="0"/>
                <a:cs typeface="Calibri" panose="020F0502020204030204" pitchFamily="34" charset="0"/>
              </a:rPr>
              <a:t>Performance Requirements</a:t>
            </a:r>
            <a:endParaRPr lang="en-IN" sz="3032"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4E512B07-2DB5-B125-EB4A-45377FCB458E}"/>
              </a:ext>
            </a:extLst>
          </p:cNvPr>
          <p:cNvSpPr/>
          <p:nvPr/>
        </p:nvSpPr>
        <p:spPr>
          <a:xfrm>
            <a:off x="-381000" y="914400"/>
            <a:ext cx="8906032" cy="707886"/>
          </a:xfrm>
          <a:prstGeom prst="rect">
            <a:avLst/>
          </a:prstGeom>
          <a:noFill/>
        </p:spPr>
        <p:txBody>
          <a:bodyPr wrap="square" lIns="91440" tIns="45720" rIns="91440" bIns="45720">
            <a:spAutoFit/>
          </a:bodyPr>
          <a:lstStyle/>
          <a:p>
            <a:pPr algn="ctr"/>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Calibri" panose="020F0502020204030204" pitchFamily="34" charset="0"/>
              </a:rPr>
              <a:t>Software Requirement Specifications</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9906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73088"/>
            <a:ext cx="6343650" cy="534987"/>
          </a:xfrm>
        </p:spPr>
        <p:txBody>
          <a:bodyPr>
            <a:normAutofit fontScale="90000"/>
          </a:bodyPr>
          <a:lstStyle/>
          <a:p>
            <a:r>
              <a:rPr lang="en-IN" sz="3307"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Non Functional Requirements</a:t>
            </a:r>
          </a:p>
        </p:txBody>
      </p:sp>
      <p:sp>
        <p:nvSpPr>
          <p:cNvPr id="3" name="Content Placeholder 2"/>
          <p:cNvSpPr>
            <a:spLocks noGrp="1"/>
          </p:cNvSpPr>
          <p:nvPr>
            <p:ph idx="4294967295"/>
          </p:nvPr>
        </p:nvSpPr>
        <p:spPr>
          <a:xfrm>
            <a:off x="914527" y="1277937"/>
            <a:ext cx="7600950" cy="2362200"/>
          </a:xfrm>
        </p:spPr>
        <p:txBody>
          <a:bodyPr>
            <a:normAutofit/>
          </a:bodyPr>
          <a:lstStyle/>
          <a:p>
            <a:pPr marL="36576" indent="0">
              <a:buNone/>
            </a:pPr>
            <a:r>
              <a:rPr lang="en-IN"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Minimum Hardware Requirements :</a:t>
            </a:r>
          </a:p>
          <a:p>
            <a:pPr marL="733723" lvl="1" indent="-315011">
              <a:buFont typeface="+mj-lt"/>
              <a:buAutoNum type="alphaLcParenR"/>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Processor			:	Intel dual core</a:t>
            </a:r>
          </a:p>
          <a:p>
            <a:pPr marL="733723" lvl="1" indent="-315011">
              <a:buFont typeface="+mj-lt"/>
              <a:buAutoNum type="alphaLcParenR"/>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Memory(RAM)		:	1 GB</a:t>
            </a:r>
          </a:p>
          <a:p>
            <a:pPr marL="733723" lvl="1" indent="-315011">
              <a:buFont typeface="+mj-lt"/>
              <a:buAutoNum type="alphaLcParenR"/>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Hard Disk			:	80 GB</a:t>
            </a:r>
          </a:p>
          <a:p>
            <a:pPr marL="733723" lvl="1" indent="-315011">
              <a:buFont typeface="+mj-lt"/>
              <a:buAutoNum type="alphaLcParenR"/>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Monitor			:	Generic PNP Monitor</a:t>
            </a:r>
          </a:p>
          <a:p>
            <a:pPr marL="733723" lvl="1" indent="-315011">
              <a:buFont typeface="+mj-lt"/>
              <a:buAutoNum type="alphaLcParenR"/>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Keyboard			:	PS2 / USB </a:t>
            </a:r>
          </a:p>
          <a:p>
            <a:pPr marL="733723" lvl="1" indent="-315011">
              <a:buFont typeface="+mj-lt"/>
              <a:buAutoNum type="alphaLcParenR"/>
            </a:pPr>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Mouse			:	PS2 / USB</a:t>
            </a:r>
          </a:p>
        </p:txBody>
      </p:sp>
      <p:sp>
        <p:nvSpPr>
          <p:cNvPr id="4" name="Content Placeholder 2"/>
          <p:cNvSpPr txBox="1">
            <a:spLocks/>
          </p:cNvSpPr>
          <p:nvPr/>
        </p:nvSpPr>
        <p:spPr>
          <a:xfrm>
            <a:off x="902804" y="3810000"/>
            <a:ext cx="7338392" cy="2704268"/>
          </a:xfrm>
          <a:prstGeom prst="rect">
            <a:avLst/>
          </a:prstGeom>
        </p:spPr>
        <p:txBody>
          <a:bodyPr lIns="83742" tIns="41871" rIns="83742" bIns="41871">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IN" sz="2800" b="1" dirty="0">
                <a:latin typeface="Calibri" panose="020F0502020204030204" pitchFamily="34" charset="0"/>
                <a:ea typeface="Calibri" panose="020F0502020204030204" pitchFamily="34" charset="0"/>
                <a:cs typeface="Calibri" panose="020F0502020204030204" pitchFamily="34" charset="0"/>
              </a:rPr>
              <a:t>Software Requirements :</a:t>
            </a:r>
          </a:p>
          <a:p>
            <a:pPr marL="631597" lvl="1" indent="-354387">
              <a:buClrTx/>
              <a:buFont typeface="+mj-lt"/>
              <a:buAutoNum type="alphaLcParenR"/>
            </a:pPr>
            <a:r>
              <a:rPr lang="en-IN" sz="1800" dirty="0">
                <a:latin typeface="Calibri" panose="020F0502020204030204" pitchFamily="34" charset="0"/>
                <a:ea typeface="Calibri" panose="020F0502020204030204" pitchFamily="34" charset="0"/>
                <a:cs typeface="Calibri" panose="020F0502020204030204" pitchFamily="34" charset="0"/>
              </a:rPr>
              <a:t>Operating System		:	Windows 7 or higher</a:t>
            </a:r>
          </a:p>
          <a:p>
            <a:pPr marL="631597" lvl="1" indent="-354387">
              <a:buClrTx/>
              <a:buFont typeface="+mj-lt"/>
              <a:buAutoNum type="alphaLcParenR"/>
            </a:pPr>
            <a:r>
              <a:rPr lang="en-US" sz="1800" dirty="0">
                <a:latin typeface="Calibri" panose="020F0502020204030204" pitchFamily="34" charset="0"/>
                <a:ea typeface="Calibri" panose="020F0502020204030204" pitchFamily="34" charset="0"/>
                <a:cs typeface="Calibri" panose="020F0502020204030204" pitchFamily="34" charset="0"/>
              </a:rPr>
              <a:t>Browser			:	Any of Chrome, Opera etc.</a:t>
            </a:r>
          </a:p>
          <a:p>
            <a:pPr marL="631597" lvl="1" indent="-354387">
              <a:buClrTx/>
              <a:buFont typeface="+mj-lt"/>
              <a:buAutoNum type="alphaLcParenR"/>
            </a:pPr>
            <a:r>
              <a:rPr lang="en-US" sz="1800" dirty="0">
                <a:latin typeface="Calibri" panose="020F0502020204030204" pitchFamily="34" charset="0"/>
                <a:ea typeface="Calibri" panose="020F0502020204030204" pitchFamily="34" charset="0"/>
                <a:cs typeface="Calibri" panose="020F0502020204030204" pitchFamily="34" charset="0"/>
              </a:rPr>
              <a:t>IDE			:	Visual Studio Code</a:t>
            </a:r>
          </a:p>
          <a:p>
            <a:pPr marL="631597" lvl="1" indent="-354387">
              <a:buClrTx/>
              <a:buFont typeface="+mj-lt"/>
              <a:buAutoNum type="alphaLcParenR"/>
            </a:pPr>
            <a:r>
              <a:rPr lang="en-US" sz="1800" dirty="0">
                <a:latin typeface="Calibri" panose="020F0502020204030204" pitchFamily="34" charset="0"/>
                <a:ea typeface="Calibri" panose="020F0502020204030204" pitchFamily="34" charset="0"/>
                <a:cs typeface="Calibri" panose="020F0502020204030204" pitchFamily="34" charset="0"/>
              </a:rPr>
              <a:t>Front End			:	HTML , CSS  </a:t>
            </a:r>
          </a:p>
          <a:p>
            <a:pPr marL="631597" lvl="1" indent="-354387">
              <a:buClrTx/>
              <a:buFont typeface="+mj-lt"/>
              <a:buAutoNum type="alphaLcParenR"/>
            </a:pPr>
            <a:r>
              <a:rPr lang="en-US" sz="1800" dirty="0">
                <a:latin typeface="Calibri" panose="020F0502020204030204" pitchFamily="34" charset="0"/>
                <a:ea typeface="Calibri" panose="020F0502020204030204" pitchFamily="34" charset="0"/>
                <a:cs typeface="Calibri" panose="020F0502020204030204" pitchFamily="34" charset="0"/>
              </a:rPr>
              <a:t>Back End			:	Django</a:t>
            </a:r>
          </a:p>
          <a:p>
            <a:pPr marL="631597" lvl="1" indent="-354387">
              <a:buClrTx/>
              <a:buFont typeface="+mj-lt"/>
              <a:buAutoNum type="alphaLcParenR"/>
            </a:pPr>
            <a:r>
              <a:rPr lang="en-US" sz="1800" dirty="0">
                <a:latin typeface="Calibri" panose="020F0502020204030204" pitchFamily="34" charset="0"/>
                <a:ea typeface="Calibri" panose="020F0502020204030204" pitchFamily="34" charset="0"/>
                <a:cs typeface="Calibri" panose="020F0502020204030204" pitchFamily="34" charset="0"/>
              </a:rPr>
              <a:t>Database			:	SQL Lite					</a:t>
            </a:r>
          </a:p>
          <a:p>
            <a:pPr marL="631597" lvl="1" indent="-354387">
              <a:buClrTx/>
              <a:buFont typeface="+mj-lt"/>
              <a:buAutoNum type="alphaLcParenR"/>
            </a:pPr>
            <a:endParaRPr lang="en-US"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353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485660"/>
            <a:ext cx="6697663" cy="744538"/>
          </a:xfrm>
        </p:spPr>
        <p:txBody>
          <a:bodyPr>
            <a:normAutofit/>
          </a:bodyPr>
          <a:lstStyle/>
          <a:p>
            <a:r>
              <a:rPr lang="en-IN" sz="28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Calibri" panose="020F0502020204030204" pitchFamily="34" charset="0"/>
                <a:cs typeface="Calibri" panose="020F0502020204030204" pitchFamily="34" charset="0"/>
              </a:rPr>
              <a:t>Functional Requirements :</a:t>
            </a:r>
          </a:p>
        </p:txBody>
      </p:sp>
      <p:sp>
        <p:nvSpPr>
          <p:cNvPr id="3" name="Content Placeholder 2"/>
          <p:cNvSpPr>
            <a:spLocks noGrp="1"/>
          </p:cNvSpPr>
          <p:nvPr>
            <p:ph idx="4294967295"/>
          </p:nvPr>
        </p:nvSpPr>
        <p:spPr>
          <a:xfrm>
            <a:off x="862806" y="1298670"/>
            <a:ext cx="4972050" cy="2728913"/>
          </a:xfrm>
        </p:spPr>
        <p:txBody>
          <a:bodyPr>
            <a:normAutofit/>
          </a:bodyPr>
          <a:lstStyle/>
          <a:p>
            <a:pPr lvl="0"/>
            <a:r>
              <a:rPr lang="en-IN" sz="1800" dirty="0"/>
              <a:t>Administrator Page</a:t>
            </a:r>
            <a:endParaRPr lang="en-US" sz="1800" dirty="0"/>
          </a:p>
          <a:p>
            <a:pPr lvl="0"/>
            <a:r>
              <a:rPr lang="en-IN" sz="1800" dirty="0"/>
              <a:t>User’s Page</a:t>
            </a:r>
            <a:endParaRPr lang="en-US" sz="1800" dirty="0"/>
          </a:p>
          <a:p>
            <a:pPr lvl="0"/>
            <a:r>
              <a:rPr lang="en-IN" sz="1800" dirty="0"/>
              <a:t>Videos Page</a:t>
            </a:r>
            <a:endParaRPr lang="en-US" sz="1800" dirty="0"/>
          </a:p>
          <a:p>
            <a:pPr lvl="0"/>
            <a:r>
              <a:rPr lang="en-IN" sz="1800" dirty="0"/>
              <a:t>Notes Page</a:t>
            </a:r>
            <a:endParaRPr lang="en-US" sz="1800" dirty="0"/>
          </a:p>
          <a:p>
            <a:pPr lvl="0"/>
            <a:r>
              <a:rPr lang="en-IN" sz="1800" dirty="0"/>
              <a:t>Registration </a:t>
            </a:r>
            <a:endParaRPr lang="en-US" sz="1800" dirty="0"/>
          </a:p>
          <a:p>
            <a:pPr lvl="0"/>
            <a:r>
              <a:rPr lang="en-IN" sz="1800" dirty="0"/>
              <a:t>Contact Page</a:t>
            </a:r>
            <a:endParaRPr lang="en-US" sz="1800" dirty="0"/>
          </a:p>
          <a:p>
            <a:pPr lvl="0"/>
            <a:r>
              <a:rPr lang="en-IN" sz="1800" dirty="0"/>
              <a:t>Ask Question Page</a:t>
            </a:r>
            <a:endParaRPr lang="en-US" sz="1800" dirty="0"/>
          </a:p>
        </p:txBody>
      </p:sp>
      <p:sp>
        <p:nvSpPr>
          <p:cNvPr id="5" name="Title 1"/>
          <p:cNvSpPr txBox="1">
            <a:spLocks/>
          </p:cNvSpPr>
          <p:nvPr/>
        </p:nvSpPr>
        <p:spPr>
          <a:xfrm>
            <a:off x="-533400" y="4096055"/>
            <a:ext cx="6112411" cy="580325"/>
          </a:xfrm>
          <a:prstGeom prst="rect">
            <a:avLst/>
          </a:prstGeom>
        </p:spPr>
        <p:txBody>
          <a:bodyPr vert="horz" lIns="83742" tIns="41871" rIns="83742" bIns="41871" rtlCol="0" anchor="b">
            <a:noAutofit/>
          </a:bodyPr>
          <a:lstStyle>
            <a:lvl1pPr algn="ctr" defTabSz="1215420" rtl="0" eaLnBrk="1" latinLnBrk="0" hangingPunct="1">
              <a:lnSpc>
                <a:spcPts val="7709"/>
              </a:lnSpc>
              <a:spcBef>
                <a:spcPct val="0"/>
              </a:spcBef>
              <a:buNone/>
              <a:defRPr sz="72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IN" sz="2756" b="1" dirty="0">
                <a:solidFill>
                  <a:schemeClr val="tx1"/>
                </a:solidFill>
                <a:latin typeface="Calibri" panose="020F0502020204030204" pitchFamily="34" charset="0"/>
                <a:ea typeface="Calibri" panose="020F0502020204030204" pitchFamily="34" charset="0"/>
                <a:cs typeface="Calibri" panose="020F0502020204030204" pitchFamily="34" charset="0"/>
              </a:rPr>
              <a:t>Performance Requirements :	</a:t>
            </a:r>
          </a:p>
        </p:txBody>
      </p:sp>
      <p:sp>
        <p:nvSpPr>
          <p:cNvPr id="6" name="Content Placeholder 2"/>
          <p:cNvSpPr txBox="1">
            <a:spLocks/>
          </p:cNvSpPr>
          <p:nvPr/>
        </p:nvSpPr>
        <p:spPr>
          <a:xfrm>
            <a:off x="304800" y="5029200"/>
            <a:ext cx="8236254" cy="1143000"/>
          </a:xfrm>
          <a:prstGeom prst="rect">
            <a:avLst/>
          </a:prstGeom>
        </p:spPr>
        <p:txBody>
          <a:bodyPr vert="horz" lIns="83742" tIns="41871" rIns="83742" bIns="41871" rtlCol="0">
            <a:normAutofit/>
          </a:bodyPr>
          <a:lstStyle>
            <a:lvl1pPr marL="455783" indent="-455783" algn="l" defTabSz="1215420" rtl="0" eaLnBrk="1" latinLnBrk="0" hangingPunct="1">
              <a:spcBef>
                <a:spcPct val="20000"/>
              </a:spcBef>
              <a:buFont typeface="Arial" pitchFamily="34" charset="0"/>
              <a:buChar char="•"/>
              <a:defRPr sz="3200" kern="1200">
                <a:solidFill>
                  <a:schemeClr val="tx1">
                    <a:lumMod val="50000"/>
                    <a:lumOff val="50000"/>
                  </a:schemeClr>
                </a:solidFill>
                <a:latin typeface="+mj-lt"/>
                <a:ea typeface="+mn-ea"/>
                <a:cs typeface="+mn-cs"/>
              </a:defRPr>
            </a:lvl1pPr>
            <a:lvl2pPr marL="987529" indent="-379819"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2pPr>
            <a:lvl3pPr marL="1519276"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3pPr>
            <a:lvl4pPr marL="2126986"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4pPr>
            <a:lvl5pPr marL="2734696"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5pPr>
            <a:lvl6pPr marL="3342406"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50117"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7pPr>
            <a:lvl8pPr marL="4557827"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65537"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9pPr>
          </a:lstStyle>
          <a:p>
            <a:pPr algn="just"/>
            <a:r>
              <a:rPr lang="en-US" sz="1800" b="1" dirty="0">
                <a:solidFill>
                  <a:schemeClr val="tx1">
                    <a:lumMod val="95000"/>
                    <a:lumOff val="5000"/>
                  </a:schemeClr>
                </a:solidFill>
                <a:latin typeface="+mn-lt"/>
                <a:ea typeface="Calibri" panose="020F0502020204030204" pitchFamily="34" charset="0"/>
                <a:cs typeface="Calibri" panose="020F0502020204030204" pitchFamily="34" charset="0"/>
              </a:rPr>
              <a:t>Static Performance : </a:t>
            </a:r>
            <a:r>
              <a:rPr lang="en-US" sz="1800" dirty="0">
                <a:solidFill>
                  <a:schemeClr val="tx1">
                    <a:lumMod val="95000"/>
                    <a:lumOff val="5000"/>
                  </a:schemeClr>
                </a:solidFill>
                <a:latin typeface="+mn-lt"/>
                <a:ea typeface="Calibri" panose="020F0502020204030204" pitchFamily="34" charset="0"/>
                <a:cs typeface="Calibri" panose="020F0502020204030204" pitchFamily="34" charset="0"/>
              </a:rPr>
              <a:t>Multiple user make their profile and use this and 			changeable.</a:t>
            </a:r>
          </a:p>
          <a:p>
            <a:pPr algn="just"/>
            <a:r>
              <a:rPr lang="en-US" sz="1800" b="1" dirty="0">
                <a:solidFill>
                  <a:schemeClr val="tx1">
                    <a:lumMod val="95000"/>
                    <a:lumOff val="5000"/>
                  </a:schemeClr>
                </a:solidFill>
                <a:latin typeface="+mn-lt"/>
                <a:ea typeface="Calibri" panose="020F0502020204030204" pitchFamily="34" charset="0"/>
                <a:cs typeface="Calibri" panose="020F0502020204030204" pitchFamily="34" charset="0"/>
              </a:rPr>
              <a:t>Dynamic Performance : </a:t>
            </a:r>
            <a:r>
              <a:rPr lang="en-US" sz="1800" dirty="0">
                <a:solidFill>
                  <a:schemeClr val="tx1">
                    <a:lumMod val="95000"/>
                    <a:lumOff val="5000"/>
                  </a:schemeClr>
                </a:solidFill>
                <a:latin typeface="+mn-lt"/>
                <a:ea typeface="Calibri" panose="020F0502020204030204" pitchFamily="34" charset="0"/>
                <a:cs typeface="Calibri" panose="020F0502020204030204" pitchFamily="34" charset="0"/>
              </a:rPr>
              <a:t>Run time exception handling is used in this program.</a:t>
            </a:r>
            <a:endParaRPr lang="en-IN" sz="2000" b="1" dirty="0">
              <a:solidFill>
                <a:schemeClr val="tx1">
                  <a:lumMod val="95000"/>
                  <a:lumOff val="5000"/>
                </a:schemeClr>
              </a:solidFill>
              <a:latin typeface="+mn-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49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4660900" cy="644525"/>
          </a:xfrm>
        </p:spPr>
        <p:txBody>
          <a:bodyPr>
            <a:normAutofit/>
          </a:bodyPr>
          <a:lstStyle/>
          <a:p>
            <a:pPr algn="ctr"/>
            <a:r>
              <a:rPr lang="en-IN"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Bold Condensed" panose="020B0502040204020203" pitchFamily="34" charset="0"/>
              </a:rPr>
              <a:t>Security Features: </a:t>
            </a:r>
          </a:p>
        </p:txBody>
      </p:sp>
      <p:sp>
        <p:nvSpPr>
          <p:cNvPr id="3" name="Content Placeholder 2"/>
          <p:cNvSpPr>
            <a:spLocks noGrp="1"/>
          </p:cNvSpPr>
          <p:nvPr>
            <p:ph idx="4294967295"/>
          </p:nvPr>
        </p:nvSpPr>
        <p:spPr>
          <a:xfrm>
            <a:off x="0" y="1663700"/>
            <a:ext cx="3781425" cy="3043238"/>
          </a:xfrm>
        </p:spPr>
        <p:txBody>
          <a:bodyPr>
            <a:normAutofit/>
          </a:bodyPr>
          <a:lstStyle/>
          <a:p>
            <a:pPr marL="75368" indent="0">
              <a:buNone/>
            </a:pPr>
            <a:r>
              <a:rPr lang="en-IN" b="1" dirty="0">
                <a:solidFill>
                  <a:schemeClr val="tx2">
                    <a:lumMod val="60000"/>
                    <a:lumOff val="40000"/>
                  </a:schemeClr>
                </a:solidFill>
              </a:rPr>
              <a:t>Front-End Security</a:t>
            </a:r>
          </a:p>
          <a:p>
            <a:pPr lvl="2"/>
            <a:r>
              <a:rPr lang="en-IN" dirty="0"/>
              <a:t>Security API’s</a:t>
            </a:r>
          </a:p>
          <a:p>
            <a:pPr lvl="2"/>
            <a:r>
              <a:rPr lang="en-IN" dirty="0"/>
              <a:t>Cryptographic Security</a:t>
            </a:r>
          </a:p>
          <a:p>
            <a:pPr lvl="2"/>
            <a:r>
              <a:rPr lang="en-IN" dirty="0"/>
              <a:t>Exception Handling</a:t>
            </a:r>
          </a:p>
        </p:txBody>
      </p:sp>
      <p:sp>
        <p:nvSpPr>
          <p:cNvPr id="6" name="Content Placeholder 2"/>
          <p:cNvSpPr txBox="1">
            <a:spLocks/>
          </p:cNvSpPr>
          <p:nvPr/>
        </p:nvSpPr>
        <p:spPr>
          <a:xfrm>
            <a:off x="4566871" y="3441625"/>
            <a:ext cx="4179277" cy="2605608"/>
          </a:xfrm>
          <a:prstGeom prst="rect">
            <a:avLst/>
          </a:prstGeom>
        </p:spPr>
        <p:txBody>
          <a:bodyPr lIns="83742" tIns="41871" rIns="83742" bIns="41871">
            <a:normAutofit/>
          </a:bodyPr>
          <a:lstStyle>
            <a:lvl1pPr marL="486168" indent="-376780" algn="l" rtl="0" eaLnBrk="1" latinLnBrk="0" hangingPunct="1">
              <a:lnSpc>
                <a:spcPct val="100000"/>
              </a:lnSpc>
              <a:spcBef>
                <a:spcPts val="798"/>
              </a:spcBef>
              <a:buClr>
                <a:schemeClr val="accent1"/>
              </a:buClr>
              <a:buSzPct val="80000"/>
              <a:buFont typeface="Wingdings 2"/>
              <a:buChar char=""/>
              <a:defRPr kumimoji="0" sz="4300" kern="1200">
                <a:solidFill>
                  <a:schemeClr val="tx1"/>
                </a:solidFill>
                <a:latin typeface="+mn-lt"/>
                <a:ea typeface="+mn-ea"/>
                <a:cs typeface="+mn-cs"/>
              </a:defRPr>
            </a:lvl1pPr>
            <a:lvl2pPr marL="850794" indent="-316009" algn="l" rtl="0" eaLnBrk="1" latinLnBrk="0" hangingPunct="1">
              <a:lnSpc>
                <a:spcPct val="100000"/>
              </a:lnSpc>
              <a:spcBef>
                <a:spcPts val="731"/>
              </a:spcBef>
              <a:buClr>
                <a:schemeClr val="accent1"/>
              </a:buClr>
              <a:buFont typeface="Verdana"/>
              <a:buChar char="◦"/>
              <a:defRPr kumimoji="0" sz="3700" kern="1200">
                <a:solidFill>
                  <a:schemeClr val="tx1"/>
                </a:solidFill>
                <a:latin typeface="+mn-lt"/>
                <a:ea typeface="+mn-ea"/>
                <a:cs typeface="+mn-cs"/>
              </a:defRPr>
            </a:lvl2pPr>
            <a:lvl3pPr marL="1178958" indent="-303855" algn="l" rtl="0" eaLnBrk="1" latinLnBrk="0" hangingPunct="1">
              <a:lnSpc>
                <a:spcPct val="100000"/>
              </a:lnSpc>
              <a:spcBef>
                <a:spcPct val="20000"/>
              </a:spcBef>
              <a:buClr>
                <a:schemeClr val="accent2"/>
              </a:buClr>
              <a:buFont typeface="Wingdings 2"/>
              <a:buChar char=""/>
              <a:defRPr kumimoji="0" sz="3200" kern="1200">
                <a:solidFill>
                  <a:schemeClr val="tx1"/>
                </a:solidFill>
                <a:latin typeface="+mn-lt"/>
                <a:ea typeface="+mn-ea"/>
                <a:cs typeface="+mn-cs"/>
              </a:defRPr>
            </a:lvl3pPr>
            <a:lvl4pPr marL="1458505" indent="-230930" algn="l" rtl="0" eaLnBrk="1" latinLnBrk="0" hangingPunct="1">
              <a:lnSpc>
                <a:spcPct val="100000"/>
              </a:lnSpc>
              <a:spcBef>
                <a:spcPct val="20000"/>
              </a:spcBef>
              <a:buClr>
                <a:schemeClr val="accent3"/>
              </a:buClr>
              <a:buFont typeface="Wingdings 2"/>
              <a:buChar char=""/>
              <a:defRPr kumimoji="0" sz="2700" kern="1200">
                <a:solidFill>
                  <a:schemeClr val="tx1"/>
                </a:solidFill>
                <a:latin typeface="+mn-lt"/>
                <a:ea typeface="+mn-ea"/>
                <a:cs typeface="+mn-cs"/>
              </a:defRPr>
            </a:lvl4pPr>
            <a:lvl5pPr marL="1725897" indent="-243084" algn="l" rtl="0" eaLnBrk="1" latinLnBrk="0" hangingPunct="1">
              <a:lnSpc>
                <a:spcPct val="100000"/>
              </a:lnSpc>
              <a:spcBef>
                <a:spcPct val="20000"/>
              </a:spcBef>
              <a:buClr>
                <a:schemeClr val="accent4"/>
              </a:buClr>
              <a:buFont typeface="Wingdings 2"/>
              <a:buChar char=""/>
              <a:defRPr kumimoji="0" sz="2700" kern="1200">
                <a:solidFill>
                  <a:schemeClr val="tx1"/>
                </a:solidFill>
                <a:latin typeface="+mn-lt"/>
                <a:ea typeface="+mn-ea"/>
                <a:cs typeface="+mn-cs"/>
              </a:defRPr>
            </a:lvl5pPr>
            <a:lvl6pPr marL="2005444" indent="-243084" algn="l" rtl="0" eaLnBrk="1" latinLnBrk="0" hangingPunct="1">
              <a:lnSpc>
                <a:spcPct val="100000"/>
              </a:lnSpc>
              <a:spcBef>
                <a:spcPct val="20000"/>
              </a:spcBef>
              <a:buClr>
                <a:schemeClr val="accent5"/>
              </a:buClr>
              <a:buFont typeface="Wingdings 2"/>
              <a:buChar char=""/>
              <a:defRPr kumimoji="0" sz="2700" kern="1200">
                <a:solidFill>
                  <a:schemeClr val="tx1"/>
                </a:solidFill>
                <a:latin typeface="+mn-lt"/>
                <a:ea typeface="+mn-ea"/>
                <a:cs typeface="+mn-cs"/>
              </a:defRPr>
            </a:lvl6pPr>
            <a:lvl7pPr marL="2284991" indent="-243084" algn="l" rtl="0" eaLnBrk="1" latinLnBrk="0" hangingPunct="1">
              <a:lnSpc>
                <a:spcPct val="100000"/>
              </a:lnSpc>
              <a:spcBef>
                <a:spcPct val="20000"/>
              </a:spcBef>
              <a:buClr>
                <a:schemeClr val="accent6"/>
              </a:buClr>
              <a:buFont typeface="Wingdings 2"/>
              <a:buChar char=""/>
              <a:defRPr kumimoji="0" sz="2700" kern="1200">
                <a:solidFill>
                  <a:schemeClr val="tx1"/>
                </a:solidFill>
                <a:latin typeface="+mn-lt"/>
                <a:ea typeface="+mn-ea"/>
                <a:cs typeface="+mn-cs"/>
              </a:defRPr>
            </a:lvl7pPr>
            <a:lvl8pPr marL="2552383" indent="-243084" algn="l" rtl="0" eaLnBrk="1" latinLnBrk="0" hangingPunct="1">
              <a:lnSpc>
                <a:spcPct val="100000"/>
              </a:lnSpc>
              <a:spcBef>
                <a:spcPct val="20000"/>
              </a:spcBef>
              <a:buClr>
                <a:schemeClr val="accent6"/>
              </a:buClr>
              <a:buFont typeface="Wingdings 2"/>
              <a:buChar char=""/>
              <a:defRPr kumimoji="0" sz="2700" kern="1200">
                <a:solidFill>
                  <a:schemeClr val="tx1"/>
                </a:solidFill>
                <a:latin typeface="+mn-lt"/>
                <a:ea typeface="+mn-ea"/>
                <a:cs typeface="+mn-cs"/>
              </a:defRPr>
            </a:lvl8pPr>
            <a:lvl9pPr marL="2831930" indent="-243084" algn="l" rtl="0" eaLnBrk="1" latinLnBrk="0" hangingPunct="1">
              <a:lnSpc>
                <a:spcPct val="100000"/>
              </a:lnSpc>
              <a:spcBef>
                <a:spcPct val="20000"/>
              </a:spcBef>
              <a:buClr>
                <a:schemeClr val="accent6"/>
              </a:buClr>
              <a:buFont typeface="Wingdings 2"/>
              <a:buChar char=""/>
              <a:defRPr kumimoji="0" sz="2700" kern="1200">
                <a:solidFill>
                  <a:schemeClr val="tx1"/>
                </a:solidFill>
                <a:latin typeface="+mn-lt"/>
                <a:ea typeface="+mn-ea"/>
                <a:cs typeface="+mn-cs"/>
              </a:defRPr>
            </a:lvl9pPr>
            <a:extLst/>
          </a:lstStyle>
          <a:p>
            <a:pPr marL="75368" indent="0" defTabSz="630022">
              <a:buNone/>
            </a:pPr>
            <a:r>
              <a:rPr lang="en-IN" sz="2000" b="1" dirty="0">
                <a:solidFill>
                  <a:schemeClr val="tx2">
                    <a:lumMod val="60000"/>
                    <a:lumOff val="40000"/>
                  </a:schemeClr>
                </a:solidFill>
              </a:rPr>
              <a:t>Back-End Security</a:t>
            </a:r>
          </a:p>
          <a:p>
            <a:pPr lvl="2" defTabSz="630022"/>
            <a:r>
              <a:rPr lang="en-IN" sz="1600" dirty="0"/>
              <a:t>Database Password</a:t>
            </a:r>
          </a:p>
          <a:p>
            <a:pPr lvl="2" defTabSz="630022"/>
            <a:r>
              <a:rPr lang="en-IN" sz="1600" dirty="0"/>
              <a:t>Strong Password Suggestion</a:t>
            </a:r>
          </a:p>
          <a:p>
            <a:pPr lvl="2" defTabSz="630022"/>
            <a:r>
              <a:rPr lang="en-IN" sz="1600" dirty="0"/>
              <a:t>Workgroup Security</a:t>
            </a:r>
          </a:p>
          <a:p>
            <a:pPr lvl="2" defTabSz="630022"/>
            <a:r>
              <a:rPr lang="en-IN" sz="1600" dirty="0"/>
              <a:t>Password Authentication</a:t>
            </a:r>
          </a:p>
        </p:txBody>
      </p:sp>
    </p:spTree>
    <p:extLst>
      <p:ext uri="{BB962C8B-B14F-4D97-AF65-F5344CB8AC3E}">
        <p14:creationId xmlns:p14="http://schemas.microsoft.com/office/powerpoint/2010/main" val="267473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101C-B4E8-6164-B364-CC8A9FA3E0F6}"/>
              </a:ext>
            </a:extLst>
          </p:cNvPr>
          <p:cNvSpPr>
            <a:spLocks noGrp="1"/>
          </p:cNvSpPr>
          <p:nvPr>
            <p:ph type="title"/>
          </p:nvPr>
        </p:nvSpPr>
        <p:spPr/>
        <p:txBody>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Reliability :</a:t>
            </a:r>
          </a:p>
        </p:txBody>
      </p:sp>
      <p:sp>
        <p:nvSpPr>
          <p:cNvPr id="4" name="Content Placeholder 2">
            <a:extLst>
              <a:ext uri="{FF2B5EF4-FFF2-40B4-BE49-F238E27FC236}">
                <a16:creationId xmlns:a16="http://schemas.microsoft.com/office/drawing/2014/main" id="{4775360E-61A5-C6EE-0679-B59EB97C8D93}"/>
              </a:ext>
            </a:extLst>
          </p:cNvPr>
          <p:cNvSpPr txBox="1">
            <a:spLocks/>
          </p:cNvSpPr>
          <p:nvPr/>
        </p:nvSpPr>
        <p:spPr>
          <a:xfrm>
            <a:off x="196710" y="2528900"/>
            <a:ext cx="8185290" cy="1509700"/>
          </a:xfrm>
          <a:prstGeom prst="rect">
            <a:avLst/>
          </a:prstGeom>
        </p:spPr>
        <p:txBody>
          <a:bodyPr vert="horz" lIns="121542" tIns="60771" rIns="121542" bIns="60771" rtlCol="0">
            <a:normAutofit/>
          </a:bodyPr>
          <a:lstStyle>
            <a:lvl1pPr marL="455783" indent="-455783" algn="l" defTabSz="1215420" rtl="0" eaLnBrk="1" latinLnBrk="0" hangingPunct="1">
              <a:spcBef>
                <a:spcPct val="20000"/>
              </a:spcBef>
              <a:buFont typeface="Arial" pitchFamily="34" charset="0"/>
              <a:buChar char="•"/>
              <a:defRPr sz="3200" kern="1200">
                <a:solidFill>
                  <a:schemeClr val="tx1">
                    <a:lumMod val="50000"/>
                    <a:lumOff val="50000"/>
                  </a:schemeClr>
                </a:solidFill>
                <a:latin typeface="+mj-lt"/>
                <a:ea typeface="+mn-ea"/>
                <a:cs typeface="+mn-cs"/>
              </a:defRPr>
            </a:lvl1pPr>
            <a:lvl2pPr marL="987529" indent="-379819"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2pPr>
            <a:lvl3pPr marL="1519276"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3pPr>
            <a:lvl4pPr marL="2126986"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4pPr>
            <a:lvl5pPr marL="2734696"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5pPr>
            <a:lvl6pPr marL="3342406"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50117"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7pPr>
            <a:lvl8pPr marL="4557827"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65537"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9pPr>
          </a:lstStyle>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User Interface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Moderate</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Output Interface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Moderate</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Result</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Moderate</a:t>
            </a:r>
            <a:endParaRPr lang="en-IN" sz="2000" dirty="0">
              <a:solidFill>
                <a:schemeClr val="tx1"/>
              </a:solidFill>
            </a:endParaRPr>
          </a:p>
        </p:txBody>
      </p:sp>
    </p:spTree>
    <p:extLst>
      <p:ext uri="{BB962C8B-B14F-4D97-AF65-F5344CB8AC3E}">
        <p14:creationId xmlns:p14="http://schemas.microsoft.com/office/powerpoint/2010/main" val="422337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74280397"/>
              </p:ext>
            </p:extLst>
          </p:nvPr>
        </p:nvGraphicFramePr>
        <p:xfrm>
          <a:off x="1143000" y="1791765"/>
          <a:ext cx="7447667" cy="1658172"/>
        </p:xfrm>
        <a:graphic>
          <a:graphicData uri="http://schemas.openxmlformats.org/drawingml/2006/table">
            <a:tbl>
              <a:tblPr firstRow="1" bandRow="1">
                <a:tableStyleId>{5940675A-B579-460E-94D1-54222C63F5DA}</a:tableStyleId>
              </a:tblPr>
              <a:tblGrid>
                <a:gridCol w="2506683">
                  <a:extLst>
                    <a:ext uri="{9D8B030D-6E8A-4147-A177-3AD203B41FA5}">
                      <a16:colId xmlns:a16="http://schemas.microsoft.com/office/drawing/2014/main" val="20000"/>
                    </a:ext>
                  </a:extLst>
                </a:gridCol>
                <a:gridCol w="1402995">
                  <a:extLst>
                    <a:ext uri="{9D8B030D-6E8A-4147-A177-3AD203B41FA5}">
                      <a16:colId xmlns:a16="http://schemas.microsoft.com/office/drawing/2014/main" val="20001"/>
                    </a:ext>
                  </a:extLst>
                </a:gridCol>
                <a:gridCol w="1646995">
                  <a:extLst>
                    <a:ext uri="{9D8B030D-6E8A-4147-A177-3AD203B41FA5}">
                      <a16:colId xmlns:a16="http://schemas.microsoft.com/office/drawing/2014/main" val="20002"/>
                    </a:ext>
                  </a:extLst>
                </a:gridCol>
                <a:gridCol w="1890994">
                  <a:extLst>
                    <a:ext uri="{9D8B030D-6E8A-4147-A177-3AD203B41FA5}">
                      <a16:colId xmlns:a16="http://schemas.microsoft.com/office/drawing/2014/main" val="20003"/>
                    </a:ext>
                  </a:extLst>
                </a:gridCol>
              </a:tblGrid>
              <a:tr h="273007">
                <a:tc>
                  <a:txBody>
                    <a:bodyPr/>
                    <a:lstStyle/>
                    <a:p>
                      <a:r>
                        <a:rPr lang="en-IN" sz="1400" b="1" dirty="0"/>
                        <a:t>Measurement Parameter</a:t>
                      </a:r>
                    </a:p>
                  </a:txBody>
                  <a:tcPr marL="63002" marR="63002" marT="31501" marB="31501"/>
                </a:tc>
                <a:tc>
                  <a:txBody>
                    <a:bodyPr/>
                    <a:lstStyle/>
                    <a:p>
                      <a:r>
                        <a:rPr lang="en-IN" sz="1400" b="1" dirty="0"/>
                        <a:t>Simple</a:t>
                      </a:r>
                    </a:p>
                  </a:txBody>
                  <a:tcPr marL="63002" marR="63002" marT="31501" marB="31501"/>
                </a:tc>
                <a:tc>
                  <a:txBody>
                    <a:bodyPr/>
                    <a:lstStyle/>
                    <a:p>
                      <a:r>
                        <a:rPr lang="en-IN" sz="1400" b="1" dirty="0"/>
                        <a:t>Average</a:t>
                      </a:r>
                    </a:p>
                  </a:txBody>
                  <a:tcPr marL="63002" marR="63002" marT="31501" marB="31501"/>
                </a:tc>
                <a:tc>
                  <a:txBody>
                    <a:bodyPr/>
                    <a:lstStyle/>
                    <a:p>
                      <a:r>
                        <a:rPr lang="en-IN" sz="1400" b="1" dirty="0"/>
                        <a:t>Complex</a:t>
                      </a:r>
                    </a:p>
                  </a:txBody>
                  <a:tcPr marL="63002" marR="63002" marT="31501" marB="31501"/>
                </a:tc>
                <a:extLst>
                  <a:ext uri="{0D108BD9-81ED-4DB2-BD59-A6C34878D82A}">
                    <a16:rowId xmlns:a16="http://schemas.microsoft.com/office/drawing/2014/main" val="10000"/>
                  </a:ext>
                </a:extLst>
              </a:tr>
              <a:tr h="273007">
                <a:tc>
                  <a:txBody>
                    <a:bodyPr/>
                    <a:lstStyle/>
                    <a:p>
                      <a:r>
                        <a:rPr lang="en-IN" sz="1400" b="1" dirty="0"/>
                        <a:t>External input</a:t>
                      </a:r>
                    </a:p>
                  </a:txBody>
                  <a:tcPr marL="63002" marR="63002" marT="31501" marB="31501"/>
                </a:tc>
                <a:tc>
                  <a:txBody>
                    <a:bodyPr/>
                    <a:lstStyle/>
                    <a:p>
                      <a:r>
                        <a:rPr lang="en-IN" sz="1400" dirty="0"/>
                        <a:t>3</a:t>
                      </a:r>
                    </a:p>
                  </a:txBody>
                  <a:tcPr marL="63002" marR="63002" marT="31501" marB="31501"/>
                </a:tc>
                <a:tc>
                  <a:txBody>
                    <a:bodyPr/>
                    <a:lstStyle/>
                    <a:p>
                      <a:r>
                        <a:rPr lang="en-IN" sz="1400" dirty="0"/>
                        <a:t>4</a:t>
                      </a:r>
                    </a:p>
                  </a:txBody>
                  <a:tcPr marL="63002" marR="63002" marT="31501" marB="31501"/>
                </a:tc>
                <a:tc>
                  <a:txBody>
                    <a:bodyPr/>
                    <a:lstStyle/>
                    <a:p>
                      <a:r>
                        <a:rPr lang="en-IN" sz="1400" dirty="0"/>
                        <a:t>6</a:t>
                      </a:r>
                    </a:p>
                  </a:txBody>
                  <a:tcPr marL="63002" marR="63002" marT="31501" marB="31501"/>
                </a:tc>
                <a:extLst>
                  <a:ext uri="{0D108BD9-81ED-4DB2-BD59-A6C34878D82A}">
                    <a16:rowId xmlns:a16="http://schemas.microsoft.com/office/drawing/2014/main" val="10001"/>
                  </a:ext>
                </a:extLst>
              </a:tr>
              <a:tr h="273007">
                <a:tc>
                  <a:txBody>
                    <a:bodyPr/>
                    <a:lstStyle/>
                    <a:p>
                      <a:r>
                        <a:rPr lang="en-IN" sz="1400" b="1" dirty="0"/>
                        <a:t>External Output</a:t>
                      </a:r>
                    </a:p>
                  </a:txBody>
                  <a:tcPr marL="63002" marR="63002" marT="31501" marB="31501"/>
                </a:tc>
                <a:tc>
                  <a:txBody>
                    <a:bodyPr/>
                    <a:lstStyle/>
                    <a:p>
                      <a:r>
                        <a:rPr lang="en-IN" sz="1400" dirty="0"/>
                        <a:t>4</a:t>
                      </a:r>
                    </a:p>
                  </a:txBody>
                  <a:tcPr marL="63002" marR="63002" marT="31501" marB="31501"/>
                </a:tc>
                <a:tc>
                  <a:txBody>
                    <a:bodyPr/>
                    <a:lstStyle/>
                    <a:p>
                      <a:r>
                        <a:rPr lang="en-IN" sz="1400" dirty="0"/>
                        <a:t>5</a:t>
                      </a:r>
                    </a:p>
                  </a:txBody>
                  <a:tcPr marL="63002" marR="63002" marT="31501" marB="31501"/>
                </a:tc>
                <a:tc>
                  <a:txBody>
                    <a:bodyPr/>
                    <a:lstStyle/>
                    <a:p>
                      <a:r>
                        <a:rPr lang="en-IN" sz="1400" dirty="0"/>
                        <a:t>7</a:t>
                      </a:r>
                    </a:p>
                  </a:txBody>
                  <a:tcPr marL="63002" marR="63002" marT="31501" marB="31501"/>
                </a:tc>
                <a:extLst>
                  <a:ext uri="{0D108BD9-81ED-4DB2-BD59-A6C34878D82A}">
                    <a16:rowId xmlns:a16="http://schemas.microsoft.com/office/drawing/2014/main" val="10002"/>
                  </a:ext>
                </a:extLst>
              </a:tr>
              <a:tr h="273007">
                <a:tc>
                  <a:txBody>
                    <a:bodyPr/>
                    <a:lstStyle/>
                    <a:p>
                      <a:r>
                        <a:rPr lang="en-IN" sz="1400" b="1" dirty="0"/>
                        <a:t>Logical</a:t>
                      </a:r>
                      <a:r>
                        <a:rPr lang="en-IN" sz="1400" b="1" baseline="0" dirty="0"/>
                        <a:t> Internal File</a:t>
                      </a:r>
                      <a:endParaRPr lang="en-IN" sz="1400" b="1" dirty="0"/>
                    </a:p>
                  </a:txBody>
                  <a:tcPr marL="63002" marR="63002" marT="31501" marB="31501"/>
                </a:tc>
                <a:tc>
                  <a:txBody>
                    <a:bodyPr/>
                    <a:lstStyle/>
                    <a:p>
                      <a:r>
                        <a:rPr lang="en-IN" sz="1400" dirty="0"/>
                        <a:t>7</a:t>
                      </a:r>
                    </a:p>
                  </a:txBody>
                  <a:tcPr marL="63002" marR="63002" marT="31501" marB="31501"/>
                </a:tc>
                <a:tc>
                  <a:txBody>
                    <a:bodyPr/>
                    <a:lstStyle/>
                    <a:p>
                      <a:r>
                        <a:rPr lang="en-IN" sz="1400" dirty="0"/>
                        <a:t>10</a:t>
                      </a:r>
                    </a:p>
                  </a:txBody>
                  <a:tcPr marL="63002" marR="63002" marT="31501" marB="31501"/>
                </a:tc>
                <a:tc>
                  <a:txBody>
                    <a:bodyPr/>
                    <a:lstStyle/>
                    <a:p>
                      <a:r>
                        <a:rPr lang="en-IN" sz="1400" dirty="0"/>
                        <a:t>15</a:t>
                      </a:r>
                    </a:p>
                  </a:txBody>
                  <a:tcPr marL="63002" marR="63002" marT="31501" marB="31501"/>
                </a:tc>
                <a:extLst>
                  <a:ext uri="{0D108BD9-81ED-4DB2-BD59-A6C34878D82A}">
                    <a16:rowId xmlns:a16="http://schemas.microsoft.com/office/drawing/2014/main" val="10003"/>
                  </a:ext>
                </a:extLst>
              </a:tr>
              <a:tr h="273007">
                <a:tc>
                  <a:txBody>
                    <a:bodyPr/>
                    <a:lstStyle/>
                    <a:p>
                      <a:r>
                        <a:rPr lang="en-IN" sz="1400" b="1" dirty="0"/>
                        <a:t>External Interface file</a:t>
                      </a:r>
                    </a:p>
                  </a:txBody>
                  <a:tcPr marL="63002" marR="63002" marT="31501" marB="31501"/>
                </a:tc>
                <a:tc>
                  <a:txBody>
                    <a:bodyPr/>
                    <a:lstStyle/>
                    <a:p>
                      <a:r>
                        <a:rPr lang="en-IN" sz="1400" dirty="0"/>
                        <a:t>5</a:t>
                      </a:r>
                    </a:p>
                  </a:txBody>
                  <a:tcPr marL="63002" marR="63002" marT="31501" marB="31501"/>
                </a:tc>
                <a:tc>
                  <a:txBody>
                    <a:bodyPr/>
                    <a:lstStyle/>
                    <a:p>
                      <a:r>
                        <a:rPr lang="en-IN" sz="1400" dirty="0"/>
                        <a:t>7</a:t>
                      </a:r>
                    </a:p>
                  </a:txBody>
                  <a:tcPr marL="63002" marR="63002" marT="31501" marB="31501"/>
                </a:tc>
                <a:tc>
                  <a:txBody>
                    <a:bodyPr/>
                    <a:lstStyle/>
                    <a:p>
                      <a:r>
                        <a:rPr lang="en-IN" sz="1400" dirty="0"/>
                        <a:t>10</a:t>
                      </a:r>
                    </a:p>
                  </a:txBody>
                  <a:tcPr marL="63002" marR="63002" marT="31501" marB="31501"/>
                </a:tc>
                <a:extLst>
                  <a:ext uri="{0D108BD9-81ED-4DB2-BD59-A6C34878D82A}">
                    <a16:rowId xmlns:a16="http://schemas.microsoft.com/office/drawing/2014/main" val="10004"/>
                  </a:ext>
                </a:extLst>
              </a:tr>
              <a:tr h="273007">
                <a:tc>
                  <a:txBody>
                    <a:bodyPr/>
                    <a:lstStyle/>
                    <a:p>
                      <a:r>
                        <a:rPr lang="en-IN" sz="1400" b="1" dirty="0"/>
                        <a:t>Externa</a:t>
                      </a:r>
                      <a:r>
                        <a:rPr lang="en-IN" sz="1400" b="1" baseline="0" dirty="0"/>
                        <a:t>l Enquiry</a:t>
                      </a:r>
                      <a:endParaRPr lang="en-IN" sz="1400" b="1" dirty="0"/>
                    </a:p>
                  </a:txBody>
                  <a:tcPr marL="63002" marR="63002" marT="31501" marB="31501"/>
                </a:tc>
                <a:tc>
                  <a:txBody>
                    <a:bodyPr/>
                    <a:lstStyle/>
                    <a:p>
                      <a:r>
                        <a:rPr lang="en-IN" sz="1400" dirty="0"/>
                        <a:t>3</a:t>
                      </a:r>
                    </a:p>
                  </a:txBody>
                  <a:tcPr marL="63002" marR="63002" marT="31501" marB="31501"/>
                </a:tc>
                <a:tc>
                  <a:txBody>
                    <a:bodyPr/>
                    <a:lstStyle/>
                    <a:p>
                      <a:r>
                        <a:rPr lang="en-IN" sz="1400" dirty="0"/>
                        <a:t>4</a:t>
                      </a:r>
                    </a:p>
                  </a:txBody>
                  <a:tcPr marL="63002" marR="63002" marT="31501" marB="31501"/>
                </a:tc>
                <a:tc>
                  <a:txBody>
                    <a:bodyPr/>
                    <a:lstStyle/>
                    <a:p>
                      <a:r>
                        <a:rPr lang="en-IN" sz="1400" dirty="0"/>
                        <a:t>6</a:t>
                      </a:r>
                    </a:p>
                  </a:txBody>
                  <a:tcPr marL="63002" marR="63002" marT="31501" marB="31501"/>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2255759"/>
              </p:ext>
            </p:extLst>
          </p:nvPr>
        </p:nvGraphicFramePr>
        <p:xfrm>
          <a:off x="1148691" y="4307672"/>
          <a:ext cx="7441975" cy="1934534"/>
        </p:xfrm>
        <a:graphic>
          <a:graphicData uri="http://schemas.openxmlformats.org/drawingml/2006/table">
            <a:tbl>
              <a:tblPr firstRow="1" bandRow="1">
                <a:tableStyleId>{5940675A-B579-460E-94D1-54222C63F5DA}</a:tableStyleId>
              </a:tblPr>
              <a:tblGrid>
                <a:gridCol w="2629498">
                  <a:extLst>
                    <a:ext uri="{9D8B030D-6E8A-4147-A177-3AD203B41FA5}">
                      <a16:colId xmlns:a16="http://schemas.microsoft.com/office/drawing/2014/main" val="20000"/>
                    </a:ext>
                  </a:extLst>
                </a:gridCol>
                <a:gridCol w="1201289">
                  <a:extLst>
                    <a:ext uri="{9D8B030D-6E8A-4147-A177-3AD203B41FA5}">
                      <a16:colId xmlns:a16="http://schemas.microsoft.com/office/drawing/2014/main" val="20001"/>
                    </a:ext>
                  </a:extLst>
                </a:gridCol>
                <a:gridCol w="1657975">
                  <a:extLst>
                    <a:ext uri="{9D8B030D-6E8A-4147-A177-3AD203B41FA5}">
                      <a16:colId xmlns:a16="http://schemas.microsoft.com/office/drawing/2014/main" val="20002"/>
                    </a:ext>
                  </a:extLst>
                </a:gridCol>
                <a:gridCol w="1953213">
                  <a:extLst>
                    <a:ext uri="{9D8B030D-6E8A-4147-A177-3AD203B41FA5}">
                      <a16:colId xmlns:a16="http://schemas.microsoft.com/office/drawing/2014/main" val="20003"/>
                    </a:ext>
                  </a:extLst>
                </a:gridCol>
              </a:tblGrid>
              <a:tr h="273007">
                <a:tc>
                  <a:txBody>
                    <a:bodyPr/>
                    <a:lstStyle/>
                    <a:p>
                      <a:pPr algn="ctr"/>
                      <a:r>
                        <a:rPr lang="en-IN" sz="1400" b="1" dirty="0"/>
                        <a:t>Parameter</a:t>
                      </a:r>
                    </a:p>
                  </a:txBody>
                  <a:tcPr marL="63002" marR="63002" marT="31501" marB="31501"/>
                </a:tc>
                <a:tc gridSpan="3">
                  <a:txBody>
                    <a:bodyPr/>
                    <a:lstStyle/>
                    <a:p>
                      <a:pPr algn="ctr"/>
                      <a:r>
                        <a:rPr lang="en-IN" sz="1400" b="1" dirty="0"/>
                        <a:t>Quantity</a:t>
                      </a:r>
                    </a:p>
                  </a:txBody>
                  <a:tcPr marL="63002" marR="63002" marT="31501" marB="31501"/>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273007">
                <a:tc>
                  <a:txBody>
                    <a:bodyPr/>
                    <a:lstStyle/>
                    <a:p>
                      <a:pPr marL="0" indent="0"/>
                      <a:r>
                        <a:rPr lang="en-IN" sz="1400" b="1" dirty="0"/>
                        <a:t>Function Type</a:t>
                      </a:r>
                    </a:p>
                  </a:txBody>
                  <a:tcPr marL="63002" marR="63002" marT="31501" marB="31501"/>
                </a:tc>
                <a:tc>
                  <a:txBody>
                    <a:bodyPr/>
                    <a:lstStyle/>
                    <a:p>
                      <a:r>
                        <a:rPr lang="en-IN" sz="1400" b="1" dirty="0"/>
                        <a:t>Simple</a:t>
                      </a:r>
                    </a:p>
                  </a:txBody>
                  <a:tcPr marL="63002" marR="63002" marT="31501" marB="31501"/>
                </a:tc>
                <a:tc>
                  <a:txBody>
                    <a:bodyPr/>
                    <a:lstStyle/>
                    <a:p>
                      <a:r>
                        <a:rPr lang="en-IN" sz="1400" b="1" dirty="0"/>
                        <a:t>Average</a:t>
                      </a:r>
                    </a:p>
                  </a:txBody>
                  <a:tcPr marL="63002" marR="63002" marT="31501" marB="31501"/>
                </a:tc>
                <a:tc>
                  <a:txBody>
                    <a:bodyPr/>
                    <a:lstStyle/>
                    <a:p>
                      <a:r>
                        <a:rPr lang="en-IN" sz="1400" b="1" dirty="0"/>
                        <a:t>Complex</a:t>
                      </a:r>
                    </a:p>
                  </a:txBody>
                  <a:tcPr marL="63002" marR="63002" marT="31501" marB="31501"/>
                </a:tc>
                <a:extLst>
                  <a:ext uri="{0D108BD9-81ED-4DB2-BD59-A6C34878D82A}">
                    <a16:rowId xmlns:a16="http://schemas.microsoft.com/office/drawing/2014/main" val="10001"/>
                  </a:ext>
                </a:extLst>
              </a:tr>
              <a:tr h="273007">
                <a:tc>
                  <a:txBody>
                    <a:bodyPr/>
                    <a:lstStyle/>
                    <a:p>
                      <a:r>
                        <a:rPr lang="en-IN" sz="1400" b="1" dirty="0"/>
                        <a:t>External input type</a:t>
                      </a:r>
                    </a:p>
                  </a:txBody>
                  <a:tcPr marL="63002" marR="63002" marT="31501" marB="31501"/>
                </a:tc>
                <a:tc>
                  <a:txBody>
                    <a:bodyPr/>
                    <a:lstStyle/>
                    <a:p>
                      <a:r>
                        <a:rPr lang="en-IN" sz="1400" dirty="0"/>
                        <a:t>4</a:t>
                      </a:r>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extLst>
                  <a:ext uri="{0D108BD9-81ED-4DB2-BD59-A6C34878D82A}">
                    <a16:rowId xmlns:a16="http://schemas.microsoft.com/office/drawing/2014/main" val="10002"/>
                  </a:ext>
                </a:extLst>
              </a:tr>
              <a:tr h="273007">
                <a:tc>
                  <a:txBody>
                    <a:bodyPr/>
                    <a:lstStyle/>
                    <a:p>
                      <a:r>
                        <a:rPr lang="en-IN" sz="1400" b="1" dirty="0"/>
                        <a:t>External Output type</a:t>
                      </a:r>
                    </a:p>
                  </a:txBody>
                  <a:tcPr marL="63002" marR="63002" marT="31501" marB="31501"/>
                </a:tc>
                <a:tc>
                  <a:txBody>
                    <a:bodyPr/>
                    <a:lstStyle/>
                    <a:p>
                      <a:r>
                        <a:rPr lang="en-IN" sz="1400" dirty="0"/>
                        <a:t>3</a:t>
                      </a:r>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extLst>
                  <a:ext uri="{0D108BD9-81ED-4DB2-BD59-A6C34878D82A}">
                    <a16:rowId xmlns:a16="http://schemas.microsoft.com/office/drawing/2014/main" val="10003"/>
                  </a:ext>
                </a:extLst>
              </a:tr>
              <a:tr h="273007">
                <a:tc>
                  <a:txBody>
                    <a:bodyPr/>
                    <a:lstStyle/>
                    <a:p>
                      <a:r>
                        <a:rPr lang="en-IN" sz="1400" b="1" dirty="0"/>
                        <a:t>Logical</a:t>
                      </a:r>
                      <a:r>
                        <a:rPr lang="en-IN" sz="1400" b="1" baseline="0" dirty="0"/>
                        <a:t> Internal File type</a:t>
                      </a:r>
                      <a:endParaRPr lang="en-IN" sz="1400" b="1" dirty="0"/>
                    </a:p>
                  </a:txBody>
                  <a:tcPr marL="63002" marR="63002" marT="31501" marB="31501"/>
                </a:tc>
                <a:tc>
                  <a:txBody>
                    <a:bodyPr/>
                    <a:lstStyle/>
                    <a:p>
                      <a:r>
                        <a:rPr lang="en-IN" sz="1400" dirty="0"/>
                        <a:t>7</a:t>
                      </a:r>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extLst>
                  <a:ext uri="{0D108BD9-81ED-4DB2-BD59-A6C34878D82A}">
                    <a16:rowId xmlns:a16="http://schemas.microsoft.com/office/drawing/2014/main" val="10004"/>
                  </a:ext>
                </a:extLst>
              </a:tr>
              <a:tr h="273007">
                <a:tc>
                  <a:txBody>
                    <a:bodyPr/>
                    <a:lstStyle/>
                    <a:p>
                      <a:r>
                        <a:rPr lang="en-IN" sz="1400" b="1" dirty="0"/>
                        <a:t>External Interface file type</a:t>
                      </a:r>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extLst>
                  <a:ext uri="{0D108BD9-81ED-4DB2-BD59-A6C34878D82A}">
                    <a16:rowId xmlns:a16="http://schemas.microsoft.com/office/drawing/2014/main" val="10005"/>
                  </a:ext>
                </a:extLst>
              </a:tr>
              <a:tr h="273007">
                <a:tc>
                  <a:txBody>
                    <a:bodyPr/>
                    <a:lstStyle/>
                    <a:p>
                      <a:r>
                        <a:rPr lang="en-IN" sz="1400" b="1" dirty="0"/>
                        <a:t>Externa</a:t>
                      </a:r>
                      <a:r>
                        <a:rPr lang="en-IN" sz="1400" b="1" baseline="0" dirty="0"/>
                        <a:t>l Enquiry type</a:t>
                      </a:r>
                      <a:endParaRPr lang="en-IN" sz="1400" b="1" dirty="0"/>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tc>
                  <a:txBody>
                    <a:bodyPr/>
                    <a:lstStyle/>
                    <a:p>
                      <a:r>
                        <a:rPr lang="en-IN" sz="1400" dirty="0"/>
                        <a:t>0</a:t>
                      </a:r>
                    </a:p>
                  </a:txBody>
                  <a:tcPr marL="63002" marR="63002" marT="31501" marB="31501"/>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endParaRPr lang="en-IN" dirty="0"/>
          </a:p>
        </p:txBody>
      </p:sp>
      <p:sp>
        <p:nvSpPr>
          <p:cNvPr id="7" name="Title 1"/>
          <p:cNvSpPr>
            <a:spLocks noGrp="1"/>
          </p:cNvSpPr>
          <p:nvPr>
            <p:ph type="title" idx="4294967295"/>
          </p:nvPr>
        </p:nvSpPr>
        <p:spPr>
          <a:xfrm>
            <a:off x="-70338" y="1136650"/>
            <a:ext cx="5410200" cy="346075"/>
          </a:xfrm>
        </p:spPr>
        <p:txBody>
          <a:bodyPr>
            <a:noAutofit/>
          </a:bodyPr>
          <a:lstStyle/>
          <a:p>
            <a:pPr algn="ctr"/>
            <a:r>
              <a:rPr lang="en-IN" sz="2205" b="1" dirty="0">
                <a:latin typeface="Calibri" panose="020F0502020204030204" pitchFamily="34" charset="0"/>
                <a:ea typeface="Calibri" panose="020F0502020204030204" pitchFamily="34" charset="0"/>
                <a:cs typeface="Calibri" panose="020F0502020204030204" pitchFamily="34" charset="0"/>
              </a:rPr>
              <a:t>Standard Table for function point</a:t>
            </a:r>
          </a:p>
        </p:txBody>
      </p:sp>
      <p:sp>
        <p:nvSpPr>
          <p:cNvPr id="8" name="Title 1"/>
          <p:cNvSpPr txBox="1">
            <a:spLocks/>
          </p:cNvSpPr>
          <p:nvPr/>
        </p:nvSpPr>
        <p:spPr>
          <a:xfrm>
            <a:off x="533400" y="3655242"/>
            <a:ext cx="3770601" cy="396905"/>
          </a:xfrm>
          <a:prstGeom prst="rect">
            <a:avLst/>
          </a:prstGeom>
        </p:spPr>
        <p:txBody>
          <a:bodyPr lIns="83742" tIns="41871" rIns="83742" bIns="41871" anchor="ctr">
            <a:noAutofit/>
          </a:bodyPr>
          <a:lstStyle>
            <a:lvl1pPr algn="l" rtl="0" eaLnBrk="1" latinLnBrk="0" hangingPunct="1">
              <a:spcBef>
                <a:spcPct val="0"/>
              </a:spcBef>
              <a:buNone/>
              <a:defRPr kumimoji="0" sz="57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defTabSz="630022"/>
            <a:r>
              <a:rPr lang="en-IN" sz="2205"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Function Point of the project</a:t>
            </a:r>
          </a:p>
        </p:txBody>
      </p:sp>
      <p:sp>
        <p:nvSpPr>
          <p:cNvPr id="9" name="Title 1"/>
          <p:cNvSpPr txBox="1">
            <a:spLocks/>
          </p:cNvSpPr>
          <p:nvPr/>
        </p:nvSpPr>
        <p:spPr>
          <a:xfrm>
            <a:off x="950239" y="537125"/>
            <a:ext cx="5801852" cy="396905"/>
          </a:xfrm>
          <a:prstGeom prst="rect">
            <a:avLst/>
          </a:prstGeom>
        </p:spPr>
        <p:txBody>
          <a:bodyPr vert="horz" lIns="83742" tIns="41871" rIns="83742" bIns="41871" rtlCol="0" anchor="b">
            <a:noAutofit/>
          </a:bodyPr>
          <a:lstStyle>
            <a:lvl1pPr algn="ctr" defTabSz="1215420" rtl="0" eaLnBrk="1" latinLnBrk="0" hangingPunct="1">
              <a:lnSpc>
                <a:spcPts val="7709"/>
              </a:lnSpc>
              <a:spcBef>
                <a:spcPct val="0"/>
              </a:spcBef>
              <a:buNone/>
              <a:defRPr sz="72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IN" sz="2756"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Calibri" panose="020F0502020204030204" pitchFamily="34" charset="0"/>
                <a:cs typeface="Calibri" panose="020F0502020204030204" pitchFamily="34" charset="0"/>
              </a:rPr>
              <a:t>Cost Estimation using DFP</a:t>
            </a:r>
          </a:p>
        </p:txBody>
      </p:sp>
    </p:spTree>
    <p:extLst>
      <p:ext uri="{BB962C8B-B14F-4D97-AF65-F5344CB8AC3E}">
        <p14:creationId xmlns:p14="http://schemas.microsoft.com/office/powerpoint/2010/main" val="391460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93056083"/>
              </p:ext>
            </p:extLst>
          </p:nvPr>
        </p:nvGraphicFramePr>
        <p:xfrm>
          <a:off x="950239" y="824163"/>
          <a:ext cx="7293137" cy="4187148"/>
        </p:xfrm>
        <a:graphic>
          <a:graphicData uri="http://schemas.openxmlformats.org/drawingml/2006/table">
            <a:tbl>
              <a:tblPr firstRow="1" bandRow="1">
                <a:tableStyleId>{5940675A-B579-460E-94D1-54222C63F5DA}</a:tableStyleId>
              </a:tblPr>
              <a:tblGrid>
                <a:gridCol w="3409144">
                  <a:extLst>
                    <a:ext uri="{9D8B030D-6E8A-4147-A177-3AD203B41FA5}">
                      <a16:colId xmlns:a16="http://schemas.microsoft.com/office/drawing/2014/main" val="20000"/>
                    </a:ext>
                  </a:extLst>
                </a:gridCol>
                <a:gridCol w="1958756">
                  <a:extLst>
                    <a:ext uri="{9D8B030D-6E8A-4147-A177-3AD203B41FA5}">
                      <a16:colId xmlns:a16="http://schemas.microsoft.com/office/drawing/2014/main" val="20001"/>
                    </a:ext>
                  </a:extLst>
                </a:gridCol>
                <a:gridCol w="1925237">
                  <a:extLst>
                    <a:ext uri="{9D8B030D-6E8A-4147-A177-3AD203B41FA5}">
                      <a16:colId xmlns:a16="http://schemas.microsoft.com/office/drawing/2014/main" val="20002"/>
                    </a:ext>
                  </a:extLst>
                </a:gridCol>
              </a:tblGrid>
              <a:tr h="283318">
                <a:tc gridSpan="3">
                  <a:txBody>
                    <a:bodyPr/>
                    <a:lstStyle/>
                    <a:p>
                      <a:pPr algn="ctr"/>
                      <a:r>
                        <a:rPr lang="en-IN" sz="1200" b="1" dirty="0">
                          <a:latin typeface="Calibri" panose="020F0502020204030204" pitchFamily="34" charset="0"/>
                          <a:ea typeface="Calibri" panose="020F0502020204030204" pitchFamily="34" charset="0"/>
                          <a:cs typeface="Calibri" panose="020F0502020204030204" pitchFamily="34" charset="0"/>
                        </a:rPr>
                        <a:t>Environment Complexity of the project</a:t>
                      </a:r>
                    </a:p>
                  </a:txBody>
                  <a:tcPr marL="63002" marR="63002" marT="31501" marB="31501"/>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Data Communication</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Average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3</a:t>
                      </a:r>
                    </a:p>
                  </a:txBody>
                  <a:tcPr marL="63002" marR="63002" marT="31501" marB="31501"/>
                </a:tc>
                <a:extLst>
                  <a:ext uri="{0D108BD9-81ED-4DB2-BD59-A6C34878D82A}">
                    <a16:rowId xmlns:a16="http://schemas.microsoft.com/office/drawing/2014/main" val="10001"/>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Distributed Processing</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Not Present</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0</a:t>
                      </a:r>
                    </a:p>
                  </a:txBody>
                  <a:tcPr marL="63002" marR="63002" marT="31501" marB="31501"/>
                </a:tc>
                <a:extLst>
                  <a:ext uri="{0D108BD9-81ED-4DB2-BD59-A6C34878D82A}">
                    <a16:rowId xmlns:a16="http://schemas.microsoft.com/office/drawing/2014/main" val="10002"/>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Performance</a:t>
                      </a:r>
                      <a:r>
                        <a:rPr lang="en-IN" sz="1200" b="1" baseline="0" dirty="0">
                          <a:latin typeface="Calibri" panose="020F0502020204030204" pitchFamily="34" charset="0"/>
                          <a:ea typeface="Calibri" panose="020F0502020204030204" pitchFamily="34" charset="0"/>
                          <a:cs typeface="Calibri" panose="020F0502020204030204" pitchFamily="34" charset="0"/>
                        </a:rPr>
                        <a:t> Objective</a:t>
                      </a:r>
                      <a:endParaRPr lang="en-IN" sz="1200" b="1" dirty="0">
                        <a:latin typeface="Calibri" panose="020F0502020204030204" pitchFamily="34" charset="0"/>
                        <a:ea typeface="Calibri" panose="020F0502020204030204" pitchFamily="34" charset="0"/>
                        <a:cs typeface="Calibri" panose="020F0502020204030204" pitchFamily="34" charset="0"/>
                      </a:endParaRP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Significance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4</a:t>
                      </a:r>
                    </a:p>
                  </a:txBody>
                  <a:tcPr marL="63002" marR="63002" marT="31501" marB="31501"/>
                </a:tc>
                <a:extLst>
                  <a:ext uri="{0D108BD9-81ED-4DB2-BD59-A6C34878D82A}">
                    <a16:rowId xmlns:a16="http://schemas.microsoft.com/office/drawing/2014/main" val="10003"/>
                  </a:ext>
                </a:extLst>
              </a:tr>
              <a:tr h="252007">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Operation Configuration Load</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Insignificant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1</a:t>
                      </a:r>
                    </a:p>
                  </a:txBody>
                  <a:tcPr marL="63002" marR="63002" marT="31501" marB="31501"/>
                </a:tc>
                <a:extLst>
                  <a:ext uri="{0D108BD9-81ED-4DB2-BD59-A6C34878D82A}">
                    <a16:rowId xmlns:a16="http://schemas.microsoft.com/office/drawing/2014/main" val="10004"/>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Transaction Rate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Not Present</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0</a:t>
                      </a:r>
                    </a:p>
                  </a:txBody>
                  <a:tcPr marL="63002" marR="63002" marT="31501" marB="31501"/>
                </a:tc>
                <a:extLst>
                  <a:ext uri="{0D108BD9-81ED-4DB2-BD59-A6C34878D82A}">
                    <a16:rowId xmlns:a16="http://schemas.microsoft.com/office/drawing/2014/main" val="10005"/>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Online Data Entry</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Insignificant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1</a:t>
                      </a:r>
                    </a:p>
                  </a:txBody>
                  <a:tcPr marL="63002" marR="63002" marT="31501" marB="31501"/>
                </a:tc>
                <a:extLst>
                  <a:ext uri="{0D108BD9-81ED-4DB2-BD59-A6C34878D82A}">
                    <a16:rowId xmlns:a16="http://schemas.microsoft.com/office/drawing/2014/main" val="10006"/>
                  </a:ext>
                </a:extLst>
              </a:tr>
              <a:tr h="252007">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End-User</a:t>
                      </a:r>
                      <a:r>
                        <a:rPr lang="en-IN" sz="1200" b="1" baseline="0" dirty="0">
                          <a:latin typeface="Calibri" panose="020F0502020204030204" pitchFamily="34" charset="0"/>
                          <a:ea typeface="Calibri" panose="020F0502020204030204" pitchFamily="34" charset="0"/>
                          <a:cs typeface="Calibri" panose="020F0502020204030204" pitchFamily="34" charset="0"/>
                        </a:rPr>
                        <a:t> Efficiency</a:t>
                      </a:r>
                      <a:endParaRPr lang="en-IN" sz="1200" b="1" dirty="0">
                        <a:latin typeface="Calibri" panose="020F0502020204030204" pitchFamily="34" charset="0"/>
                        <a:ea typeface="Calibri" panose="020F0502020204030204" pitchFamily="34" charset="0"/>
                        <a:cs typeface="Calibri" panose="020F0502020204030204" pitchFamily="34" charset="0"/>
                      </a:endParaRP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Average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3</a:t>
                      </a:r>
                    </a:p>
                  </a:txBody>
                  <a:tcPr marL="63002" marR="63002" marT="31501" marB="31501"/>
                </a:tc>
                <a:extLst>
                  <a:ext uri="{0D108BD9-81ED-4DB2-BD59-A6C34878D82A}">
                    <a16:rowId xmlns:a16="http://schemas.microsoft.com/office/drawing/2014/main" val="10007"/>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Online Update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Average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3</a:t>
                      </a:r>
                    </a:p>
                  </a:txBody>
                  <a:tcPr marL="63002" marR="63002" marT="31501" marB="31501"/>
                </a:tc>
                <a:extLst>
                  <a:ext uri="{0D108BD9-81ED-4DB2-BD59-A6C34878D82A}">
                    <a16:rowId xmlns:a16="http://schemas.microsoft.com/office/drawing/2014/main" val="10008"/>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Complex Processing Logic</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Insignificant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1</a:t>
                      </a:r>
                    </a:p>
                  </a:txBody>
                  <a:tcPr marL="63002" marR="63002" marT="31501" marB="31501"/>
                </a:tc>
                <a:extLst>
                  <a:ext uri="{0D108BD9-81ED-4DB2-BD59-A6C34878D82A}">
                    <a16:rowId xmlns:a16="http://schemas.microsoft.com/office/drawing/2014/main" val="10009"/>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Re-usability</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Significance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4</a:t>
                      </a:r>
                    </a:p>
                  </a:txBody>
                  <a:tcPr marL="63002" marR="63002" marT="31501" marB="31501"/>
                </a:tc>
                <a:extLst>
                  <a:ext uri="{0D108BD9-81ED-4DB2-BD59-A6C34878D82A}">
                    <a16:rowId xmlns:a16="http://schemas.microsoft.com/office/drawing/2014/main" val="10010"/>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Installation case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Significance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4</a:t>
                      </a:r>
                    </a:p>
                  </a:txBody>
                  <a:tcPr marL="63002" marR="63002" marT="31501" marB="31501"/>
                </a:tc>
                <a:extLst>
                  <a:ext uri="{0D108BD9-81ED-4DB2-BD59-A6C34878D82A}">
                    <a16:rowId xmlns:a16="http://schemas.microsoft.com/office/drawing/2014/main" val="10011"/>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Operational</a:t>
                      </a:r>
                      <a:r>
                        <a:rPr lang="en-IN" sz="1200" b="1" baseline="0" dirty="0">
                          <a:latin typeface="Calibri" panose="020F0502020204030204" pitchFamily="34" charset="0"/>
                          <a:ea typeface="Calibri" panose="020F0502020204030204" pitchFamily="34" charset="0"/>
                          <a:cs typeface="Calibri" panose="020F0502020204030204" pitchFamily="34" charset="0"/>
                        </a:rPr>
                        <a:t> Case</a:t>
                      </a:r>
                      <a:endParaRPr lang="en-IN" sz="1200" b="1" dirty="0">
                        <a:latin typeface="Calibri" panose="020F0502020204030204" pitchFamily="34" charset="0"/>
                        <a:ea typeface="Calibri" panose="020F0502020204030204" pitchFamily="34" charset="0"/>
                        <a:cs typeface="Calibri" panose="020F0502020204030204" pitchFamily="34" charset="0"/>
                      </a:endParaRP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Average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3</a:t>
                      </a:r>
                    </a:p>
                  </a:txBody>
                  <a:tcPr marL="63002" marR="63002" marT="31501" marB="31501"/>
                </a:tc>
                <a:extLst>
                  <a:ext uri="{0D108BD9-81ED-4DB2-BD59-A6C34878D82A}">
                    <a16:rowId xmlns:a16="http://schemas.microsoft.com/office/drawing/2014/main" val="10012"/>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Desire</a:t>
                      </a:r>
                      <a:r>
                        <a:rPr lang="en-IN" sz="1200" b="1" baseline="0" dirty="0">
                          <a:latin typeface="Calibri" panose="020F0502020204030204" pitchFamily="34" charset="0"/>
                          <a:ea typeface="Calibri" panose="020F0502020204030204" pitchFamily="34" charset="0"/>
                          <a:cs typeface="Calibri" panose="020F0502020204030204" pitchFamily="34" charset="0"/>
                        </a:rPr>
                        <a:t> to facilitate change</a:t>
                      </a:r>
                      <a:endParaRPr lang="en-IN" sz="1200" b="1" dirty="0">
                        <a:latin typeface="Calibri" panose="020F0502020204030204" pitchFamily="34" charset="0"/>
                        <a:ea typeface="Calibri" panose="020F0502020204030204" pitchFamily="34" charset="0"/>
                        <a:cs typeface="Calibri" panose="020F0502020204030204" pitchFamily="34" charset="0"/>
                      </a:endParaRP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Insignificant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1</a:t>
                      </a:r>
                    </a:p>
                  </a:txBody>
                  <a:tcPr marL="63002" marR="63002" marT="31501" marB="31501"/>
                </a:tc>
                <a:extLst>
                  <a:ext uri="{0D108BD9-81ED-4DB2-BD59-A6C34878D82A}">
                    <a16:rowId xmlns:a16="http://schemas.microsoft.com/office/drawing/2014/main" val="10013"/>
                  </a:ext>
                </a:extLst>
              </a:tr>
              <a:tr h="283318">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Multiple Sites</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Moderate Influence</a:t>
                      </a:r>
                    </a:p>
                  </a:txBody>
                  <a:tcPr marL="63002" marR="63002" marT="31501" marB="31501"/>
                </a:tc>
                <a:tc>
                  <a:txBody>
                    <a:bodyPr/>
                    <a:lstStyle/>
                    <a:p>
                      <a:r>
                        <a:rPr lang="en-IN" sz="1200" dirty="0">
                          <a:latin typeface="Calibri" panose="020F0502020204030204" pitchFamily="34" charset="0"/>
                          <a:ea typeface="Calibri" panose="020F0502020204030204" pitchFamily="34" charset="0"/>
                          <a:cs typeface="Calibri" panose="020F0502020204030204" pitchFamily="34" charset="0"/>
                        </a:rPr>
                        <a:t>2</a:t>
                      </a:r>
                    </a:p>
                  </a:txBody>
                  <a:tcPr marL="63002" marR="63002" marT="31501" marB="31501"/>
                </a:tc>
                <a:extLst>
                  <a:ext uri="{0D108BD9-81ED-4DB2-BD59-A6C34878D82A}">
                    <a16:rowId xmlns:a16="http://schemas.microsoft.com/office/drawing/2014/main" val="10014"/>
                  </a:ext>
                </a:extLst>
              </a:tr>
            </a:tbl>
          </a:graphicData>
        </a:graphic>
      </p:graphicFrame>
      <p:sp>
        <p:nvSpPr>
          <p:cNvPr id="2" name="Footer Placeholder 1"/>
          <p:cNvSpPr>
            <a:spLocks noGrp="1"/>
          </p:cNvSpPr>
          <p:nvPr>
            <p:ph type="ftr" sz="quarter" idx="11"/>
          </p:nvPr>
        </p:nvSpPr>
        <p:spPr/>
        <p:txBody>
          <a:bodyPr/>
          <a:lstStyle/>
          <a:p>
            <a:endParaRPr lang="en-IN" dirty="0"/>
          </a:p>
        </p:txBody>
      </p:sp>
      <p:sp>
        <p:nvSpPr>
          <p:cNvPr id="8" name="Content Placeholder 2"/>
          <p:cNvSpPr>
            <a:spLocks noGrp="1"/>
          </p:cNvSpPr>
          <p:nvPr>
            <p:ph idx="4294967295"/>
          </p:nvPr>
        </p:nvSpPr>
        <p:spPr>
          <a:xfrm>
            <a:off x="793995" y="5257800"/>
            <a:ext cx="8385175" cy="793750"/>
          </a:xfrm>
        </p:spPr>
        <p:txBody>
          <a:bodyPr>
            <a:normAutofit fontScale="92500" lnSpcReduction="10000"/>
          </a:bodyPr>
          <a:lstStyle/>
          <a:p>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Environment complexity (N)</a:t>
            </a:r>
          </a:p>
          <a:p>
            <a:pPr marL="75368" indent="0">
              <a:buNone/>
            </a:pPr>
            <a:r>
              <a:rPr lang="en-IN" sz="1929" dirty="0">
                <a:latin typeface="Calibri" panose="020F0502020204030204" pitchFamily="34" charset="0"/>
                <a:ea typeface="Calibri" panose="020F0502020204030204" pitchFamily="34" charset="0"/>
                <a:cs typeface="Calibri" panose="020F0502020204030204" pitchFamily="34" charset="0"/>
              </a:rPr>
              <a:t>		</a:t>
            </a:r>
            <a:r>
              <a:rPr lang="en-IN" sz="2800" b="1" dirty="0">
                <a:latin typeface="Calibri" panose="020F0502020204030204" pitchFamily="34" charset="0"/>
                <a:ea typeface="Calibri" panose="020F0502020204030204" pitchFamily="34" charset="0"/>
                <a:cs typeface="Calibri" panose="020F0502020204030204" pitchFamily="34" charset="0"/>
              </a:rPr>
              <a:t>N</a:t>
            </a:r>
            <a:r>
              <a:rPr lang="en-IN" sz="1929" dirty="0">
                <a:latin typeface="Calibri" panose="020F0502020204030204" pitchFamily="34" charset="0"/>
                <a:ea typeface="Calibri" panose="020F0502020204030204" pitchFamily="34" charset="0"/>
                <a:cs typeface="Calibri" panose="020F0502020204030204" pitchFamily="34" charset="0"/>
              </a:rPr>
              <a:t> = 3+0+4+1+0+1+3+3+1+4+4+3+1+2 = </a:t>
            </a:r>
            <a:r>
              <a:rPr lang="en-IN" sz="2600" b="1" dirty="0">
                <a:latin typeface="Calibri" panose="020F0502020204030204" pitchFamily="34" charset="0"/>
                <a:ea typeface="Calibri" panose="020F0502020204030204" pitchFamily="34" charset="0"/>
                <a:cs typeface="Calibri" panose="020F0502020204030204" pitchFamily="34" charset="0"/>
              </a:rPr>
              <a:t>30</a:t>
            </a:r>
            <a:endParaRPr lang="en-IN" sz="1929"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11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365220"/>
            <a:ext cx="8229600" cy="3624263"/>
          </a:xfrm>
        </p:spPr>
        <p:txBody>
          <a:bodyPr>
            <a:noAutofit/>
          </a:bodyPr>
          <a:lstStyle/>
          <a:p>
            <a:pPr marL="0" indent="0">
              <a:buNone/>
            </a:pPr>
            <a:r>
              <a:rPr lang="en-IN" sz="2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UFP :- </a:t>
            </a: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Unadjusted Function Point</a:t>
            </a:r>
          </a:p>
          <a:p>
            <a:pPr marL="0" indent="0">
              <a:buNone/>
            </a:pPr>
            <a:r>
              <a:rPr lang="en-IN" sz="2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CAF :- </a:t>
            </a: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Complexity Adjustment Factor</a:t>
            </a:r>
          </a:p>
          <a:p>
            <a:pPr marL="0" indent="0">
              <a:buNone/>
            </a:pPr>
            <a:r>
              <a:rPr lang="en-IN" sz="2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DFP</a:t>
            </a: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 Delivered Function Points</a:t>
            </a:r>
          </a:p>
          <a:p>
            <a:pPr marL="0" indent="0">
              <a:buNone/>
            </a:pPr>
            <a:endPar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Calculating Unadjusted Function Point (UFP) by equation-</a:t>
            </a:r>
          </a:p>
          <a:p>
            <a:pPr marL="0" indent="0">
              <a:buNone/>
            </a:pPr>
            <a:endPar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UFP = 3*3+ 4*0 + 6*0 +</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4*4 + 5*0 + 7*0 +</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7*3 + 10*0 + 15*0 +</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7* 1 + 7*0 + 10*0 +</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3*1 + 4*0 + 6* 0 </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 9+0+0+16+0+0+21+0+0+7+0+0+3+0+0 = 56</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CAF = 0.65 + 0.01*(N) </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 0.65 + 0.01*30 =  0.95</a:t>
            </a:r>
          </a:p>
          <a:p>
            <a:pPr marL="0" indent="0">
              <a:buNone/>
            </a:pPr>
            <a:r>
              <a:rPr lang="en-IN" sz="2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DFP = CAF * UFP</a:t>
            </a:r>
          </a:p>
          <a:p>
            <a:pPr marL="0" indent="0">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 0.95* 56 = 53.2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5" y="2286000"/>
            <a:ext cx="2221467" cy="72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028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F79E0B-3CE3-5FAD-1B76-1EB32B6FE70F}"/>
              </a:ext>
            </a:extLst>
          </p:cNvPr>
          <p:cNvSpPr/>
          <p:nvPr/>
        </p:nvSpPr>
        <p:spPr>
          <a:xfrm>
            <a:off x="-152400" y="2667000"/>
            <a:ext cx="9171513"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Elaboration Phase </a:t>
            </a:r>
          </a:p>
        </p:txBody>
      </p:sp>
    </p:spTree>
    <p:extLst>
      <p:ext uri="{BB962C8B-B14F-4D97-AF65-F5344CB8AC3E}">
        <p14:creationId xmlns:p14="http://schemas.microsoft.com/office/powerpoint/2010/main" val="310446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2400"/>
            <a:ext cx="3135313" cy="520700"/>
          </a:xfrm>
        </p:spPr>
        <p:txBody>
          <a:bodyPr/>
          <a:lstStyle/>
          <a:p>
            <a:r>
              <a:rPr lang="en-IN" sz="2480" b="1" dirty="0">
                <a:latin typeface="Calibri" panose="020F0502020204030204" pitchFamily="34" charset="0"/>
                <a:ea typeface="Calibri" panose="020F0502020204030204" pitchFamily="34" charset="0"/>
                <a:cs typeface="Calibri" panose="020F0502020204030204" pitchFamily="34" charset="0"/>
              </a:rPr>
              <a:t> Object Class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49012354"/>
              </p:ext>
            </p:extLst>
          </p:nvPr>
        </p:nvGraphicFramePr>
        <p:xfrm>
          <a:off x="304800" y="2557755"/>
          <a:ext cx="8146375" cy="3403055"/>
        </p:xfrm>
        <a:graphic>
          <a:graphicData uri="http://schemas.openxmlformats.org/drawingml/2006/table">
            <a:tbl>
              <a:tblPr firstRow="1" bandRow="1">
                <a:tableStyleId>{C083E6E3-FA7D-4D7B-A595-EF9225AFEA82}</a:tableStyleId>
              </a:tblPr>
              <a:tblGrid>
                <a:gridCol w="733609">
                  <a:extLst>
                    <a:ext uri="{9D8B030D-6E8A-4147-A177-3AD203B41FA5}">
                      <a16:colId xmlns:a16="http://schemas.microsoft.com/office/drawing/2014/main" val="20000"/>
                    </a:ext>
                  </a:extLst>
                </a:gridCol>
                <a:gridCol w="2701129">
                  <a:extLst>
                    <a:ext uri="{9D8B030D-6E8A-4147-A177-3AD203B41FA5}">
                      <a16:colId xmlns:a16="http://schemas.microsoft.com/office/drawing/2014/main" val="20001"/>
                    </a:ext>
                  </a:extLst>
                </a:gridCol>
                <a:gridCol w="4711637">
                  <a:extLst>
                    <a:ext uri="{9D8B030D-6E8A-4147-A177-3AD203B41FA5}">
                      <a16:colId xmlns:a16="http://schemas.microsoft.com/office/drawing/2014/main" val="20002"/>
                    </a:ext>
                  </a:extLst>
                </a:gridCol>
              </a:tblGrid>
              <a:tr h="256660">
                <a:tc>
                  <a:txBody>
                    <a:bodyPr/>
                    <a:lstStyle/>
                    <a:p>
                      <a:r>
                        <a:rPr lang="en-IN" sz="1400" dirty="0"/>
                        <a:t>Sr. No</a:t>
                      </a:r>
                    </a:p>
                  </a:txBody>
                  <a:tcPr marL="63002" marR="63002" marT="31501" marB="31501"/>
                </a:tc>
                <a:tc>
                  <a:txBody>
                    <a:bodyPr/>
                    <a:lstStyle/>
                    <a:p>
                      <a:r>
                        <a:rPr lang="en-IN" sz="1400" dirty="0"/>
                        <a:t>Name of Object/Classes</a:t>
                      </a:r>
                    </a:p>
                  </a:txBody>
                  <a:tcPr marL="63002" marR="63002" marT="31501" marB="31501"/>
                </a:tc>
                <a:tc>
                  <a:txBody>
                    <a:bodyPr/>
                    <a:lstStyle/>
                    <a:p>
                      <a:r>
                        <a:rPr lang="en-IN" sz="1400" dirty="0"/>
                        <a:t>Description</a:t>
                      </a:r>
                    </a:p>
                  </a:txBody>
                  <a:tcPr marL="63002" marR="63002" marT="31501" marB="31501"/>
                </a:tc>
                <a:extLst>
                  <a:ext uri="{0D108BD9-81ED-4DB2-BD59-A6C34878D82A}">
                    <a16:rowId xmlns:a16="http://schemas.microsoft.com/office/drawing/2014/main" val="10000"/>
                  </a:ext>
                </a:extLst>
              </a:tr>
              <a:tr h="256660">
                <a:tc>
                  <a:txBody>
                    <a:bodyPr/>
                    <a:lstStyle/>
                    <a:p>
                      <a:r>
                        <a:rPr lang="en-IN" sz="1400" dirty="0"/>
                        <a:t>1</a:t>
                      </a:r>
                    </a:p>
                  </a:txBody>
                  <a:tcPr marL="63002" marR="63002" marT="31501" marB="31501"/>
                </a:tc>
                <a:tc>
                  <a:txBody>
                    <a:bodyPr/>
                    <a:lstStyle/>
                    <a:p>
                      <a:r>
                        <a:rPr lang="en-IN" sz="1400" dirty="0"/>
                        <a:t>Login Page</a:t>
                      </a:r>
                    </a:p>
                  </a:txBody>
                  <a:tcPr marL="63002" marR="63002" marT="31501" marB="31501"/>
                </a:tc>
                <a:tc>
                  <a:txBody>
                    <a:bodyPr/>
                    <a:lstStyle/>
                    <a:p>
                      <a:r>
                        <a:rPr lang="en-IN" sz="1400" dirty="0"/>
                        <a:t>Used</a:t>
                      </a:r>
                      <a:r>
                        <a:rPr lang="en-IN" sz="1400" baseline="0" dirty="0"/>
                        <a:t> to provide authentication and validation.</a:t>
                      </a:r>
                      <a:endParaRPr lang="en-IN" sz="1400" dirty="0"/>
                    </a:p>
                  </a:txBody>
                  <a:tcPr marL="63002" marR="63002" marT="31501" marB="31501"/>
                </a:tc>
                <a:extLst>
                  <a:ext uri="{0D108BD9-81ED-4DB2-BD59-A6C34878D82A}">
                    <a16:rowId xmlns:a16="http://schemas.microsoft.com/office/drawing/2014/main" val="10001"/>
                  </a:ext>
                </a:extLst>
              </a:tr>
              <a:tr h="454809">
                <a:tc>
                  <a:txBody>
                    <a:bodyPr/>
                    <a:lstStyle/>
                    <a:p>
                      <a:r>
                        <a:rPr lang="en-IN" sz="1400" dirty="0"/>
                        <a:t>2</a:t>
                      </a:r>
                    </a:p>
                  </a:txBody>
                  <a:tcPr marL="63002" marR="63002" marT="31501" marB="31501"/>
                </a:tc>
                <a:tc>
                  <a:txBody>
                    <a:bodyPr/>
                    <a:lstStyle/>
                    <a:p>
                      <a:r>
                        <a:rPr lang="en-IN" sz="1400" dirty="0"/>
                        <a:t>Home</a:t>
                      </a:r>
                    </a:p>
                  </a:txBody>
                  <a:tcPr marL="63002" marR="63002" marT="31501" marB="31501"/>
                </a:tc>
                <a:tc>
                  <a:txBody>
                    <a:bodyPr/>
                    <a:lstStyle/>
                    <a:p>
                      <a:r>
                        <a:rPr lang="en-IN" sz="1400" dirty="0"/>
                        <a:t>Used to provide</a:t>
                      </a:r>
                      <a:r>
                        <a:rPr lang="en-IN" sz="1400" baseline="0" dirty="0"/>
                        <a:t> all task to move from the homepage to the destination task page.</a:t>
                      </a:r>
                    </a:p>
                  </a:txBody>
                  <a:tcPr marL="63002" marR="63002" marT="31501" marB="31501"/>
                </a:tc>
                <a:extLst>
                  <a:ext uri="{0D108BD9-81ED-4DB2-BD59-A6C34878D82A}">
                    <a16:rowId xmlns:a16="http://schemas.microsoft.com/office/drawing/2014/main" val="10002"/>
                  </a:ext>
                </a:extLst>
              </a:tr>
              <a:tr h="454809">
                <a:tc>
                  <a:txBody>
                    <a:bodyPr/>
                    <a:lstStyle/>
                    <a:p>
                      <a:r>
                        <a:rPr lang="en-IN" sz="1400" dirty="0"/>
                        <a:t>3</a:t>
                      </a:r>
                    </a:p>
                  </a:txBody>
                  <a:tcPr marL="63002" marR="63002" marT="31501" marB="31501"/>
                </a:tc>
                <a:tc>
                  <a:txBody>
                    <a:bodyPr/>
                    <a:lstStyle/>
                    <a:p>
                      <a:r>
                        <a:rPr lang="en-IN" sz="1400" dirty="0"/>
                        <a:t>Contact Page</a:t>
                      </a:r>
                    </a:p>
                  </a:txBody>
                  <a:tcPr marL="63002" marR="63002" marT="31501" marB="31501"/>
                </a:tc>
                <a:tc>
                  <a:txBody>
                    <a:bodyPr/>
                    <a:lstStyle/>
                    <a:p>
                      <a:r>
                        <a:rPr lang="en-IN" sz="1400" baseline="0" dirty="0"/>
                        <a:t>Used to provide to fill the require record and save it into the database.</a:t>
                      </a:r>
                    </a:p>
                  </a:txBody>
                  <a:tcPr marL="63002" marR="63002" marT="31501" marB="31501"/>
                </a:tc>
                <a:extLst>
                  <a:ext uri="{0D108BD9-81ED-4DB2-BD59-A6C34878D82A}">
                    <a16:rowId xmlns:a16="http://schemas.microsoft.com/office/drawing/2014/main" val="10003"/>
                  </a:ext>
                </a:extLst>
              </a:tr>
              <a:tr h="623629">
                <a:tc>
                  <a:txBody>
                    <a:bodyPr/>
                    <a:lstStyle/>
                    <a:p>
                      <a:r>
                        <a:rPr lang="en-IN" sz="1400" dirty="0"/>
                        <a:t>4</a:t>
                      </a:r>
                    </a:p>
                  </a:txBody>
                  <a:tcPr marL="63002" marR="63002" marT="31501" marB="31501"/>
                </a:tc>
                <a:tc>
                  <a:txBody>
                    <a:bodyPr/>
                    <a:lstStyle/>
                    <a:p>
                      <a:r>
                        <a:rPr lang="en-IN" sz="1400" dirty="0"/>
                        <a:t>Notes page</a:t>
                      </a:r>
                    </a:p>
                  </a:txBody>
                  <a:tcPr marL="63002" marR="63002" marT="31501" marB="31501"/>
                </a:tc>
                <a:tc>
                  <a:txBody>
                    <a:bodyPr/>
                    <a:lstStyle/>
                    <a:p>
                      <a:r>
                        <a:rPr lang="en-IN" sz="1400" baseline="0" dirty="0"/>
                        <a:t>Page where all document provided by admin are available.</a:t>
                      </a:r>
                    </a:p>
                  </a:txBody>
                  <a:tcPr marL="63002" marR="63002" marT="31501" marB="31501"/>
                </a:tc>
                <a:extLst>
                  <a:ext uri="{0D108BD9-81ED-4DB2-BD59-A6C34878D82A}">
                    <a16:rowId xmlns:a16="http://schemas.microsoft.com/office/drawing/2014/main" val="10004"/>
                  </a:ext>
                </a:extLst>
              </a:tr>
              <a:tr h="623629">
                <a:tc>
                  <a:txBody>
                    <a:bodyPr/>
                    <a:lstStyle/>
                    <a:p>
                      <a:r>
                        <a:rPr lang="en-IN" sz="1400" dirty="0"/>
                        <a:t>5</a:t>
                      </a:r>
                    </a:p>
                  </a:txBody>
                  <a:tcPr marL="63002" marR="63002" marT="31501" marB="31501"/>
                </a:tc>
                <a:tc>
                  <a:txBody>
                    <a:bodyPr/>
                    <a:lstStyle/>
                    <a:p>
                      <a:r>
                        <a:rPr lang="en-IN" sz="1400" dirty="0"/>
                        <a:t>Video page</a:t>
                      </a:r>
                    </a:p>
                  </a:txBody>
                  <a:tcPr marL="63002" marR="63002" marT="31501" marB="31501"/>
                </a:tc>
                <a:tc>
                  <a:txBody>
                    <a:bodyPr/>
                    <a:lstStyle/>
                    <a:p>
                      <a:r>
                        <a:rPr lang="en-IN" sz="1400" baseline="0" dirty="0"/>
                        <a:t>Page where all the video contents are available.</a:t>
                      </a:r>
                    </a:p>
                  </a:txBody>
                  <a:tcPr marL="63002" marR="63002" marT="31501" marB="31501"/>
                </a:tc>
                <a:extLst>
                  <a:ext uri="{0D108BD9-81ED-4DB2-BD59-A6C34878D82A}">
                    <a16:rowId xmlns:a16="http://schemas.microsoft.com/office/drawing/2014/main" val="10005"/>
                  </a:ext>
                </a:extLst>
              </a:tr>
              <a:tr h="623629">
                <a:tc>
                  <a:txBody>
                    <a:bodyPr/>
                    <a:lstStyle/>
                    <a:p>
                      <a:r>
                        <a:rPr lang="en-IN" sz="1400" dirty="0"/>
                        <a:t>6</a:t>
                      </a:r>
                    </a:p>
                  </a:txBody>
                  <a:tcPr marL="63002" marR="63002" marT="31501" marB="31501"/>
                </a:tc>
                <a:tc>
                  <a:txBody>
                    <a:bodyPr/>
                    <a:lstStyle/>
                    <a:p>
                      <a:r>
                        <a:rPr lang="en-IN" sz="1400" dirty="0"/>
                        <a:t>Admin Dashboard</a:t>
                      </a:r>
                    </a:p>
                  </a:txBody>
                  <a:tcPr marL="63002" marR="63002" marT="31501" marB="315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Used to provide</a:t>
                      </a:r>
                      <a:r>
                        <a:rPr lang="en-IN" sz="1400" baseline="0" dirty="0"/>
                        <a:t> all task to move from the homepage to the destination task page.</a:t>
                      </a:r>
                    </a:p>
                  </a:txBody>
                  <a:tcPr marL="63002" marR="63002" marT="31501" marB="31501"/>
                </a:tc>
                <a:extLst>
                  <a:ext uri="{0D108BD9-81ED-4DB2-BD59-A6C34878D82A}">
                    <a16:rowId xmlns:a16="http://schemas.microsoft.com/office/drawing/2014/main" val="1522926663"/>
                  </a:ext>
                </a:extLst>
              </a:tr>
            </a:tbl>
          </a:graphicData>
        </a:graphic>
      </p:graphicFrame>
      <p:sp>
        <p:nvSpPr>
          <p:cNvPr id="5" name="Content Placeholder 2"/>
          <p:cNvSpPr txBox="1">
            <a:spLocks/>
          </p:cNvSpPr>
          <p:nvPr/>
        </p:nvSpPr>
        <p:spPr>
          <a:xfrm>
            <a:off x="433549" y="1841379"/>
            <a:ext cx="8235786" cy="595358"/>
          </a:xfrm>
          <a:prstGeom prst="rect">
            <a:avLst/>
          </a:prstGeom>
        </p:spPr>
        <p:txBody>
          <a:bodyPr vert="horz" lIns="83742" tIns="41871" rIns="83742" bIns="41871" rtlCol="0">
            <a:normAutofit fontScale="92500" lnSpcReduction="20000"/>
          </a:bodyPr>
          <a:lstStyle>
            <a:lvl1pPr marL="455783" indent="-455783" algn="l" defTabSz="1215420" rtl="0" eaLnBrk="1" latinLnBrk="0" hangingPunct="1">
              <a:spcBef>
                <a:spcPct val="20000"/>
              </a:spcBef>
              <a:buFont typeface="Arial" pitchFamily="34" charset="0"/>
              <a:buChar char="•"/>
              <a:defRPr sz="3200" kern="1200">
                <a:solidFill>
                  <a:schemeClr val="tx1">
                    <a:lumMod val="50000"/>
                    <a:lumOff val="50000"/>
                  </a:schemeClr>
                </a:solidFill>
                <a:latin typeface="+mj-lt"/>
                <a:ea typeface="+mn-ea"/>
                <a:cs typeface="+mn-cs"/>
              </a:defRPr>
            </a:lvl1pPr>
            <a:lvl2pPr marL="987529" indent="-379819"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2pPr>
            <a:lvl3pPr marL="1519276"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3pPr>
            <a:lvl4pPr marL="2126986"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4pPr>
            <a:lvl5pPr marL="2734696"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5pPr>
            <a:lvl6pPr marL="3342406"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50117"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7pPr>
            <a:lvl8pPr marL="4557827" indent="-303855" algn="l" defTabSz="121542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65537" indent="-303855" algn="l" defTabSz="1215420"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9pPr>
          </a:lstStyle>
          <a:p>
            <a:pPr marL="0" indent="0" algn="just">
              <a:buNone/>
            </a:pPr>
            <a:r>
              <a:rPr lang="en-IN" sz="2205"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As per the requirement describe in the SRS we have following class object name and their description/purpose as given as following table-1</a:t>
            </a:r>
          </a:p>
        </p:txBody>
      </p:sp>
      <p:sp>
        <p:nvSpPr>
          <p:cNvPr id="7" name="Title 1"/>
          <p:cNvSpPr txBox="1">
            <a:spLocks/>
          </p:cNvSpPr>
          <p:nvPr/>
        </p:nvSpPr>
        <p:spPr>
          <a:xfrm>
            <a:off x="3381284" y="2436737"/>
            <a:ext cx="1506591" cy="347626"/>
          </a:xfrm>
          <a:prstGeom prst="rect">
            <a:avLst/>
          </a:prstGeom>
        </p:spPr>
        <p:txBody>
          <a:bodyPr vert="horz" lIns="83742" tIns="41871" rIns="83742" bIns="41871" rtlCol="0" anchor="b">
            <a:noAutofit/>
          </a:bodyPr>
          <a:lstStyle>
            <a:lvl1pPr algn="ctr" defTabSz="1215420" rtl="0" eaLnBrk="1" latinLnBrk="0" hangingPunct="1">
              <a:lnSpc>
                <a:spcPts val="7709"/>
              </a:lnSpc>
              <a:spcBef>
                <a:spcPct val="0"/>
              </a:spcBef>
              <a:buNone/>
              <a:defRPr sz="72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IN" sz="1654"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itle 1"/>
          <p:cNvSpPr txBox="1">
            <a:spLocks/>
          </p:cNvSpPr>
          <p:nvPr/>
        </p:nvSpPr>
        <p:spPr>
          <a:xfrm>
            <a:off x="2276626" y="885467"/>
            <a:ext cx="3715906" cy="521083"/>
          </a:xfrm>
          <a:prstGeom prst="rect">
            <a:avLst/>
          </a:prstGeom>
        </p:spPr>
        <p:txBody>
          <a:bodyPr vert="horz" lIns="83742" tIns="41871" rIns="83742" bIns="41871" rtlCol="0" anchor="b">
            <a:noAutofit/>
          </a:bodyPr>
          <a:lstStyle>
            <a:lvl1pPr algn="ctr" defTabSz="1215420" rtl="0" eaLnBrk="1" latinLnBrk="0" hangingPunct="1">
              <a:lnSpc>
                <a:spcPts val="7709"/>
              </a:lnSpc>
              <a:spcBef>
                <a:spcPct val="0"/>
              </a:spcBef>
              <a:buNone/>
              <a:defRPr sz="72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IN" sz="3032"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rPr>
              <a:t>Object Model</a:t>
            </a:r>
            <a:endParaRPr lang="en-IN" sz="3032"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91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801469"/>
            <a:ext cx="3509554" cy="646331"/>
          </a:xfrm>
          <a:prstGeom prst="rect">
            <a:avLst/>
          </a:prstGeom>
          <a:noFill/>
        </p:spPr>
        <p:txBody>
          <a:bodyPr wrap="square" rtlCol="0">
            <a:spAutoFit/>
          </a:bodyPr>
          <a:lstStyle/>
          <a:p>
            <a:r>
              <a:rPr lang="en-GB"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Light" panose="020F0302020204030204" pitchFamily="34" charset="0"/>
                <a:cs typeface="Calibri Light" panose="020F0302020204030204" pitchFamily="34" charset="0"/>
              </a:rPr>
              <a:t>List Of Contents</a:t>
            </a:r>
          </a:p>
        </p:txBody>
      </p:sp>
      <p:sp>
        <p:nvSpPr>
          <p:cNvPr id="12" name="Content Placeholder 2"/>
          <p:cNvSpPr txBox="1">
            <a:spLocks/>
          </p:cNvSpPr>
          <p:nvPr/>
        </p:nvSpPr>
        <p:spPr>
          <a:xfrm>
            <a:off x="685800" y="1447800"/>
            <a:ext cx="9324702" cy="3866605"/>
          </a:xfrm>
          <a:prstGeom prst="rect">
            <a:avLst/>
          </a:prstGeom>
        </p:spPr>
        <p:txBody>
          <a:bodyPr>
            <a:normAutofit fontScale="32500" lnSpcReduction="20000"/>
          </a:bodyPr>
          <a:lstStyle/>
          <a:p>
            <a:pPr marL="342900" marR="0" lvl="0" indent="-342900" algn="l" defTabSz="914400" rtl="0" eaLnBrk="1" fontAlgn="auto" latinLnBrk="0" hangingPunct="1">
              <a:lnSpc>
                <a:spcPct val="150000"/>
              </a:lnSpc>
              <a:spcBef>
                <a:spcPct val="20000"/>
              </a:spcBef>
              <a:spcAft>
                <a:spcPts val="0"/>
              </a:spcAft>
              <a:buClr>
                <a:schemeClr val="accent1"/>
              </a:buClr>
              <a:buSzPct val="80000"/>
              <a:buFont typeface="Wingdings" panose="05000000000000000000" pitchFamily="2" charset="2"/>
              <a:buChar char="v"/>
              <a:tabLst/>
              <a:defRPr/>
            </a:pPr>
            <a:r>
              <a:rPr kumimoji="0" lang="en-IN" sz="5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L="342900" marR="0" lvl="0" indent="-342900" algn="l" defTabSz="914400" rtl="0" eaLnBrk="1" fontAlgn="auto" latinLnBrk="0" hangingPunct="1">
              <a:lnSpc>
                <a:spcPct val="150000"/>
              </a:lnSpc>
              <a:spcBef>
                <a:spcPct val="20000"/>
              </a:spcBef>
              <a:spcAft>
                <a:spcPts val="0"/>
              </a:spcAft>
              <a:buClr>
                <a:schemeClr val="accent1"/>
              </a:buClr>
              <a:buSzPct val="80000"/>
              <a:buFont typeface="Wingdings" panose="05000000000000000000" pitchFamily="2" charset="2"/>
              <a:buChar char="v"/>
              <a:tabLst/>
              <a:defRPr/>
            </a:pPr>
            <a:r>
              <a:rPr kumimoji="0" lang="en-IN" sz="5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	</a:t>
            </a:r>
          </a:p>
          <a:p>
            <a:pPr marL="342900" indent="-342900">
              <a:lnSpc>
                <a:spcPct val="150000"/>
              </a:lnSpc>
              <a:spcBef>
                <a:spcPct val="20000"/>
              </a:spcBef>
              <a:buClr>
                <a:schemeClr val="accent1"/>
              </a:buClr>
              <a:buSzPct val="80000"/>
              <a:buFont typeface="Wingdings" panose="05000000000000000000" pitchFamily="2" charset="2"/>
              <a:buChar char="v"/>
              <a:defRPr/>
            </a:pPr>
            <a:r>
              <a:rPr lang="en-IN" sz="5500" b="1" dirty="0">
                <a:latin typeface="Times New Roman" panose="02020603050405020304" pitchFamily="18" charset="0"/>
                <a:cs typeface="Times New Roman" panose="02020603050405020304" pitchFamily="18" charset="0"/>
              </a:rPr>
              <a:t>Project’s Process Documentation</a:t>
            </a:r>
          </a:p>
          <a:p>
            <a:pPr marL="800100" lvl="1" indent="-342900">
              <a:lnSpc>
                <a:spcPct val="150000"/>
              </a:lnSpc>
              <a:spcBef>
                <a:spcPct val="20000"/>
              </a:spcBef>
              <a:buClr>
                <a:schemeClr val="accent1"/>
              </a:buClr>
              <a:buSzPct val="80000"/>
              <a:buFont typeface="Wingdings" panose="05000000000000000000" pitchFamily="2" charset="2"/>
              <a:buChar char="v"/>
              <a:defRPr/>
            </a:pPr>
            <a:r>
              <a:rPr kumimoji="0" lang="en-IN" sz="55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Inception</a:t>
            </a:r>
            <a:r>
              <a:rPr kumimoji="0" lang="en-IN" sz="5500" b="1"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Phase</a:t>
            </a:r>
          </a:p>
          <a:p>
            <a:pPr marL="800100" lvl="1" indent="-342900">
              <a:lnSpc>
                <a:spcPct val="150000"/>
              </a:lnSpc>
              <a:spcBef>
                <a:spcPct val="20000"/>
              </a:spcBef>
              <a:buClr>
                <a:schemeClr val="accent1"/>
              </a:buClr>
              <a:buSzPct val="80000"/>
              <a:buFont typeface="Wingdings" panose="05000000000000000000" pitchFamily="2" charset="2"/>
              <a:buChar char="v"/>
              <a:defRPr/>
            </a:pPr>
            <a:r>
              <a:rPr kumimoji="0" lang="en-IN" sz="55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Elaboration Phase</a:t>
            </a:r>
          </a:p>
          <a:p>
            <a:pPr marL="800100" lvl="1" indent="-342900">
              <a:lnSpc>
                <a:spcPct val="150000"/>
              </a:lnSpc>
              <a:spcBef>
                <a:spcPct val="20000"/>
              </a:spcBef>
              <a:buClr>
                <a:schemeClr val="accent1"/>
              </a:buClr>
              <a:buSzPct val="80000"/>
              <a:buFont typeface="Wingdings" panose="05000000000000000000" pitchFamily="2" charset="2"/>
              <a:buChar char="v"/>
              <a:defRPr/>
            </a:pPr>
            <a:r>
              <a:rPr lang="en-IN" sz="5500" b="1" dirty="0">
                <a:latin typeface="Times New Roman" panose="02020603050405020304" pitchFamily="18" charset="0"/>
                <a:cs typeface="Times New Roman" panose="02020603050405020304" pitchFamily="18" charset="0"/>
              </a:rPr>
              <a:t>Construction Phase</a:t>
            </a:r>
          </a:p>
          <a:p>
            <a:pPr marL="800100" lvl="1" indent="-342900">
              <a:lnSpc>
                <a:spcPct val="150000"/>
              </a:lnSpc>
              <a:spcBef>
                <a:spcPct val="20000"/>
              </a:spcBef>
              <a:buClr>
                <a:schemeClr val="accent1"/>
              </a:buClr>
              <a:buSzPct val="80000"/>
              <a:buFont typeface="Wingdings" panose="05000000000000000000" pitchFamily="2" charset="2"/>
              <a:buChar char="v"/>
              <a:defRPr/>
            </a:pPr>
            <a:r>
              <a:rPr kumimoji="0" lang="en-IN" sz="55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Transition Phase</a:t>
            </a:r>
          </a:p>
          <a:p>
            <a:pPr marL="342900" marR="0" lvl="0" indent="-342900" algn="l" defTabSz="914400" rtl="0" eaLnBrk="1" fontAlgn="auto" latinLnBrk="0" hangingPunct="1">
              <a:lnSpc>
                <a:spcPct val="150000"/>
              </a:lnSpc>
              <a:spcBef>
                <a:spcPct val="20000"/>
              </a:spcBef>
              <a:spcAft>
                <a:spcPts val="0"/>
              </a:spcAft>
              <a:buClr>
                <a:schemeClr val="accent1"/>
              </a:buClr>
              <a:buSzPct val="80000"/>
              <a:buFont typeface="Wingdings" panose="05000000000000000000" pitchFamily="2" charset="2"/>
              <a:buChar char="v"/>
              <a:tabLst/>
              <a:defRPr/>
            </a:pPr>
            <a:r>
              <a:rPr kumimoji="0" lang="en-IN" sz="5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Screenshot Samples</a:t>
            </a:r>
          </a:p>
          <a:p>
            <a:pPr marL="342900" marR="0" lvl="0" indent="-342900" algn="l" defTabSz="914400" rtl="0" eaLnBrk="1" fontAlgn="auto" latinLnBrk="0" hangingPunct="1">
              <a:lnSpc>
                <a:spcPct val="150000"/>
              </a:lnSpc>
              <a:spcBef>
                <a:spcPct val="20000"/>
              </a:spcBef>
              <a:spcAft>
                <a:spcPts val="0"/>
              </a:spcAft>
              <a:buClr>
                <a:schemeClr val="accent1"/>
              </a:buClr>
              <a:buSzPct val="80000"/>
              <a:buFont typeface="Wingdings" panose="05000000000000000000" pitchFamily="2" charset="2"/>
              <a:buChar char="v"/>
              <a:tabLst/>
              <a:defRPr/>
            </a:pPr>
            <a:r>
              <a:rPr kumimoji="0" lang="en-IN" sz="5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a:t>
            </a:r>
          </a:p>
          <a:p>
            <a:pPr marL="420624"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3200" b="1"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 calcmode="lin" valueType="num">
                                      <p:cBhvr>
                                        <p:cTn id="14"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 calcmode="lin" valueType="num">
                                      <p:cBhvr>
                                        <p:cTn id="21"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 calcmode="lin" valueType="num">
                                      <p:cBhvr>
                                        <p:cTn id="28"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 calcmode="lin" valueType="num">
                                      <p:cBhvr>
                                        <p:cTn id="35"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 calcmode="lin" valueType="num">
                                      <p:cBhvr>
                                        <p:cTn id="42" dur="500" fill="hold"/>
                                        <p:tgtEl>
                                          <p:spTgt spid="12">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2">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 calcmode="lin" valueType="num">
                                      <p:cBhvr>
                                        <p:cTn id="49" dur="500" fill="hold"/>
                                        <p:tgtEl>
                                          <p:spTgt spid="12">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2">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 calcmode="lin" valueType="num">
                                      <p:cBhvr>
                                        <p:cTn id="56" dur="500" fill="hold"/>
                                        <p:tgtEl>
                                          <p:spTgt spid="12">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2">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2">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 calcmode="lin" valueType="num">
                                      <p:cBhvr>
                                        <p:cTn id="63" dur="500" fill="hold"/>
                                        <p:tgtEl>
                                          <p:spTgt spid="12">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2">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066800"/>
            <a:ext cx="8924106" cy="1049868"/>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600" dirty="0">
                <a:solidFill>
                  <a:srgbClr val="FFC000"/>
                </a:solidFill>
                <a:latin typeface="+mj-lt"/>
                <a:ea typeface="+mj-ea"/>
                <a:cs typeface="+mj-cs"/>
              </a:rPr>
              <a:t>Modules</a:t>
            </a:r>
            <a:endParaRPr kumimoji="0" lang="en-US" sz="4600" b="0" i="0" u="none" strike="noStrike" kern="1200" cap="none" spc="0" normalizeH="0" baseline="0" noProof="0" dirty="0">
              <a:ln>
                <a:noFill/>
              </a:ln>
              <a:solidFill>
                <a:srgbClr val="FFC000"/>
              </a:solidFill>
              <a:effectLst/>
              <a:uLnTx/>
              <a:uFillTx/>
              <a:latin typeface="+mj-lt"/>
              <a:ea typeface="+mj-ea"/>
              <a:cs typeface="+mj-cs"/>
            </a:endParaRPr>
          </a:p>
        </p:txBody>
      </p:sp>
      <p:sp>
        <p:nvSpPr>
          <p:cNvPr id="6" name="TextBox 5"/>
          <p:cNvSpPr txBox="1"/>
          <p:nvPr/>
        </p:nvSpPr>
        <p:spPr>
          <a:xfrm>
            <a:off x="914400" y="2104476"/>
            <a:ext cx="8077200" cy="3780522"/>
          </a:xfrm>
          <a:prstGeom prst="rect">
            <a:avLst/>
          </a:prstGeom>
          <a:noFill/>
        </p:spPr>
        <p:txBody>
          <a:bodyPr wrap="square" rtlCol="0">
            <a:spAutoFit/>
          </a:bodyPr>
          <a:lstStyle/>
          <a:p>
            <a:pPr>
              <a:lnSpc>
                <a:spcPct val="150000"/>
              </a:lnSpc>
            </a:pPr>
            <a:r>
              <a:rPr lang="en-US" b="1" dirty="0"/>
              <a:t> Main modules of E-</a:t>
            </a:r>
            <a:r>
              <a:rPr lang="en-US" b="1" dirty="0" err="1"/>
              <a:t>Adhypan</a:t>
            </a:r>
            <a:r>
              <a:rPr lang="en-US" b="1" dirty="0"/>
              <a:t> are related to:</a:t>
            </a:r>
            <a:endParaRPr lang="en-US" dirty="0"/>
          </a:p>
          <a:p>
            <a:pPr marL="285750" lvl="0" indent="-285750">
              <a:lnSpc>
                <a:spcPct val="150000"/>
              </a:lnSpc>
              <a:buFont typeface="Wingdings" panose="05000000000000000000" pitchFamily="2" charset="2"/>
              <a:buChar char="ü"/>
            </a:pPr>
            <a:r>
              <a:rPr lang="en-IN" dirty="0"/>
              <a:t>Administrator Module</a:t>
            </a:r>
            <a:endParaRPr lang="en-US" dirty="0"/>
          </a:p>
          <a:p>
            <a:pPr marL="285750" lvl="0" indent="-285750">
              <a:lnSpc>
                <a:spcPct val="150000"/>
              </a:lnSpc>
              <a:buFont typeface="Wingdings" panose="05000000000000000000" pitchFamily="2" charset="2"/>
              <a:buChar char="ü"/>
            </a:pPr>
            <a:r>
              <a:rPr lang="en-IN" dirty="0"/>
              <a:t>User Module</a:t>
            </a:r>
            <a:endParaRPr lang="en-US" dirty="0"/>
          </a:p>
          <a:p>
            <a:pPr marL="285750" lvl="0" indent="-285750">
              <a:lnSpc>
                <a:spcPct val="150000"/>
              </a:lnSpc>
              <a:buFont typeface="Wingdings" panose="05000000000000000000" pitchFamily="2" charset="2"/>
              <a:buChar char="ü"/>
            </a:pPr>
            <a:r>
              <a:rPr lang="en-IN" dirty="0"/>
              <a:t>Videos Module</a:t>
            </a:r>
            <a:endParaRPr lang="en-US" dirty="0"/>
          </a:p>
          <a:p>
            <a:pPr marL="285750" lvl="0" indent="-285750">
              <a:lnSpc>
                <a:spcPct val="150000"/>
              </a:lnSpc>
              <a:buFont typeface="Wingdings" panose="05000000000000000000" pitchFamily="2" charset="2"/>
              <a:buChar char="ü"/>
            </a:pPr>
            <a:r>
              <a:rPr lang="en-IN" dirty="0"/>
              <a:t>Notes Module</a:t>
            </a:r>
            <a:endParaRPr lang="en-US" dirty="0"/>
          </a:p>
          <a:p>
            <a:pPr marL="285750" lvl="0" indent="-285750">
              <a:lnSpc>
                <a:spcPct val="150000"/>
              </a:lnSpc>
              <a:buFont typeface="Wingdings" panose="05000000000000000000" pitchFamily="2" charset="2"/>
              <a:buChar char="ü"/>
            </a:pPr>
            <a:r>
              <a:rPr lang="en-IN" dirty="0"/>
              <a:t>Registration Module</a:t>
            </a:r>
            <a:endParaRPr lang="en-US" dirty="0"/>
          </a:p>
          <a:p>
            <a:pPr marL="285750" lvl="0" indent="-285750">
              <a:lnSpc>
                <a:spcPct val="150000"/>
              </a:lnSpc>
              <a:buFont typeface="Wingdings" panose="05000000000000000000" pitchFamily="2" charset="2"/>
              <a:buChar char="ü"/>
            </a:pPr>
            <a:r>
              <a:rPr lang="en-IN" dirty="0"/>
              <a:t>Contact Module</a:t>
            </a:r>
            <a:endParaRPr lang="en-US" dirty="0"/>
          </a:p>
          <a:p>
            <a:pPr marL="285750" lvl="0" indent="-285750">
              <a:lnSpc>
                <a:spcPct val="150000"/>
              </a:lnSpc>
              <a:buFont typeface="Wingdings" panose="05000000000000000000" pitchFamily="2" charset="2"/>
              <a:buChar char="ü"/>
            </a:pPr>
            <a:r>
              <a:rPr lang="en-IN" dirty="0"/>
              <a:t>Ask Question Module</a:t>
            </a:r>
            <a:endParaRPr lang="en-US" dirty="0"/>
          </a:p>
          <a:p>
            <a:pPr marL="285750" lvl="0" indent="-285750">
              <a:lnSpc>
                <a:spcPct val="150000"/>
              </a:lnSpc>
              <a:buFont typeface="Wingdings" panose="05000000000000000000" pitchFamily="2" charset="2"/>
              <a:buChar char="ü"/>
            </a:pPr>
            <a:r>
              <a:rPr lang="en-IN" dirty="0"/>
              <a:t>Authentication module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381000"/>
            <a:ext cx="9601196" cy="130386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600" dirty="0">
                <a:latin typeface="+mj-lt"/>
                <a:ea typeface="+mj-ea"/>
                <a:cs typeface="+mj-cs"/>
              </a:rPr>
              <a:t>Data Flow </a:t>
            </a:r>
            <a:r>
              <a:rPr kumimoji="0" lang="en-IN" sz="4600" b="0" i="0" u="none" strike="noStrike" kern="1200" cap="none" spc="0" normalizeH="0" baseline="0" noProof="0" dirty="0">
                <a:ln>
                  <a:noFill/>
                </a:ln>
                <a:solidFill>
                  <a:schemeClr val="tx1"/>
                </a:solidFill>
                <a:effectLst/>
                <a:uLnTx/>
                <a:uFillTx/>
                <a:latin typeface="+mj-lt"/>
                <a:ea typeface="+mj-ea"/>
                <a:cs typeface="+mj-cs"/>
              </a:rPr>
              <a:t>Diagram</a:t>
            </a:r>
            <a:endParaRPr kumimoji="0" lang="en-US" sz="4600"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6" descr="Capture.PNG"/>
          <p:cNvPicPr>
            <a:picLocks noChangeAspect="1"/>
          </p:cNvPicPr>
          <p:nvPr/>
        </p:nvPicPr>
        <p:blipFill rotWithShape="1">
          <a:blip r:embed="rId3">
            <a:alphaModFix amt="85000"/>
          </a:blip>
          <a:srcRect t="3206"/>
          <a:stretch/>
        </p:blipFill>
        <p:spPr>
          <a:xfrm>
            <a:off x="1950074" y="1371600"/>
            <a:ext cx="5243851" cy="49760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52FB64-9EBF-C2CF-B815-9470E3BCA4C7}"/>
              </a:ext>
            </a:extLst>
          </p:cNvPr>
          <p:cNvSpPr/>
          <p:nvPr/>
        </p:nvSpPr>
        <p:spPr>
          <a:xfrm>
            <a:off x="228601" y="228600"/>
            <a:ext cx="6934200"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Database Design</a:t>
            </a:r>
          </a:p>
        </p:txBody>
      </p:sp>
      <p:pic>
        <p:nvPicPr>
          <p:cNvPr id="4" name="Picture 3">
            <a:extLst>
              <a:ext uri="{FF2B5EF4-FFF2-40B4-BE49-F238E27FC236}">
                <a16:creationId xmlns:a16="http://schemas.microsoft.com/office/drawing/2014/main" id="{B2B734FE-5672-7214-1951-51ABBB89CE93}"/>
              </a:ext>
            </a:extLst>
          </p:cNvPr>
          <p:cNvPicPr>
            <a:picLocks noChangeAspect="1"/>
          </p:cNvPicPr>
          <p:nvPr/>
        </p:nvPicPr>
        <p:blipFill>
          <a:blip r:embed="rId2"/>
          <a:stretch>
            <a:fillRect/>
          </a:stretch>
        </p:blipFill>
        <p:spPr>
          <a:xfrm>
            <a:off x="1981200" y="1371600"/>
            <a:ext cx="5867400" cy="4889500"/>
          </a:xfrm>
          <a:prstGeom prst="rect">
            <a:avLst/>
          </a:prstGeom>
        </p:spPr>
      </p:pic>
    </p:spTree>
    <p:extLst>
      <p:ext uri="{BB962C8B-B14F-4D97-AF65-F5344CB8AC3E}">
        <p14:creationId xmlns:p14="http://schemas.microsoft.com/office/powerpoint/2010/main" val="396120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dirty="0"/>
          </a:p>
        </p:txBody>
      </p:sp>
      <p:sp>
        <p:nvSpPr>
          <p:cNvPr id="2" name="Title 1"/>
          <p:cNvSpPr>
            <a:spLocks noGrp="1"/>
          </p:cNvSpPr>
          <p:nvPr>
            <p:ph type="title" idx="4294967295"/>
          </p:nvPr>
        </p:nvSpPr>
        <p:spPr>
          <a:xfrm>
            <a:off x="0" y="2438400"/>
            <a:ext cx="8229600" cy="819150"/>
          </a:xfrm>
        </p:spPr>
        <p:txBody>
          <a:bodyPr/>
          <a:lstStyle/>
          <a:p>
            <a:pPr algn="ctr"/>
            <a:r>
              <a:rPr lang="en-IN" sz="4547"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 Construction Phase</a:t>
            </a:r>
          </a:p>
        </p:txBody>
      </p:sp>
    </p:spTree>
    <p:extLst>
      <p:ext uri="{BB962C8B-B14F-4D97-AF65-F5344CB8AC3E}">
        <p14:creationId xmlns:p14="http://schemas.microsoft.com/office/powerpoint/2010/main" val="282148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dirty="0"/>
          </a:p>
        </p:txBody>
      </p:sp>
      <p:sp>
        <p:nvSpPr>
          <p:cNvPr id="3" name="Content Placeholder 2"/>
          <p:cNvSpPr>
            <a:spLocks noGrp="1"/>
          </p:cNvSpPr>
          <p:nvPr>
            <p:ph idx="4294967295"/>
          </p:nvPr>
        </p:nvSpPr>
        <p:spPr>
          <a:xfrm>
            <a:off x="1008063" y="1395413"/>
            <a:ext cx="8135937" cy="3422650"/>
          </a:xfrm>
        </p:spPr>
        <p:txBody>
          <a:bodyPr>
            <a:normAutofit/>
          </a:bodyPr>
          <a:lstStyle/>
          <a:p>
            <a:pPr marL="0" indent="0">
              <a:buNone/>
            </a:pP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Case Tool :</a:t>
            </a:r>
            <a:r>
              <a:rPr lang="en-IN"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Visual Studio Code</a:t>
            </a:r>
          </a:p>
          <a:p>
            <a:pPr marL="0" indent="0">
              <a:buNone/>
            </a:pP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Coding Language :</a:t>
            </a:r>
            <a:r>
              <a:rPr lang="en-IN"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Python ,Html, CSS </a:t>
            </a:r>
          </a:p>
          <a:p>
            <a:pPr marL="0" indent="0">
              <a:buNone/>
            </a:pP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Operating System :</a:t>
            </a:r>
            <a:r>
              <a:rPr lang="en-IN"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Windows </a:t>
            </a: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IN"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11</a:t>
            </a:r>
            <a:endPar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Database Connectivity Procedure: </a:t>
            </a:r>
            <a:r>
              <a:rPr lang="en-IN"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SQL lite</a:t>
            </a:r>
          </a:p>
          <a:p>
            <a:pPr marL="0" indent="0">
              <a:buNone/>
            </a:pP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Server : </a:t>
            </a:r>
            <a:r>
              <a:rPr lang="en-US"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ASGI (Asynchronous Server Gateway Interface)</a:t>
            </a:r>
          </a:p>
          <a:p>
            <a:pPr marL="0" indent="0">
              <a:buNone/>
            </a:pPr>
            <a:r>
              <a:rPr lang="en-IN" sz="2618"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Framework : </a:t>
            </a:r>
            <a:r>
              <a:rPr lang="en-IN" sz="2618"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Django</a:t>
            </a:r>
          </a:p>
          <a:p>
            <a:pPr marL="0" indent="0">
              <a:buNone/>
            </a:pPr>
            <a:endPar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326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dirty="0"/>
          </a:p>
        </p:txBody>
      </p:sp>
      <p:sp>
        <p:nvSpPr>
          <p:cNvPr id="2" name="Title 1"/>
          <p:cNvSpPr>
            <a:spLocks noGrp="1"/>
          </p:cNvSpPr>
          <p:nvPr>
            <p:ph type="title" idx="4294967295"/>
          </p:nvPr>
        </p:nvSpPr>
        <p:spPr>
          <a:xfrm>
            <a:off x="0" y="2895600"/>
            <a:ext cx="8229600" cy="819150"/>
          </a:xfrm>
        </p:spPr>
        <p:txBody>
          <a:bodyPr/>
          <a:lstStyle/>
          <a:p>
            <a:pPr algn="ctr"/>
            <a:r>
              <a:rPr lang="en-IN" sz="4547" b="1" dirty="0">
                <a:ln w="22225">
                  <a:solidFill>
                    <a:schemeClr val="accent3">
                      <a:lumMod val="20000"/>
                      <a:lumOff val="80000"/>
                    </a:schemeClr>
                  </a:solidFill>
                  <a:prstDash val="solid"/>
                </a:ln>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Transition Phase</a:t>
            </a:r>
          </a:p>
        </p:txBody>
      </p:sp>
    </p:spTree>
    <p:extLst>
      <p:ext uri="{BB962C8B-B14F-4D97-AF65-F5344CB8AC3E}">
        <p14:creationId xmlns:p14="http://schemas.microsoft.com/office/powerpoint/2010/main" val="1239378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dirty="0"/>
          </a:p>
        </p:txBody>
      </p:sp>
      <p:sp>
        <p:nvSpPr>
          <p:cNvPr id="3" name="Content Placeholder 2"/>
          <p:cNvSpPr>
            <a:spLocks noGrp="1"/>
          </p:cNvSpPr>
          <p:nvPr>
            <p:ph idx="4294967295"/>
          </p:nvPr>
        </p:nvSpPr>
        <p:spPr>
          <a:xfrm>
            <a:off x="0" y="1543050"/>
            <a:ext cx="8229600" cy="3438525"/>
          </a:xfrm>
        </p:spPr>
        <p:txBody>
          <a:bodyPr/>
          <a:lstStyle/>
          <a:p>
            <a:pPr marL="0" indent="0">
              <a:buNone/>
            </a:pPr>
            <a:r>
              <a:rPr lang="en-IN" sz="2756"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3.4.1.  Report of Alpha testing</a:t>
            </a:r>
          </a:p>
          <a:p>
            <a:pPr marL="0" indent="0">
              <a:buNone/>
            </a:pPr>
            <a:endParaRPr lang="en-IN"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8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Two different testing during alpha testing has been used</a:t>
            </a:r>
          </a:p>
          <a:p>
            <a:pPr marL="720760" lvl="1" indent="-354387">
              <a:lnSpc>
                <a:spcPct val="150000"/>
              </a:lnSpc>
              <a:buFont typeface="+mj-lt"/>
              <a:buAutoNum type="alphaUcPeriod"/>
            </a:pPr>
            <a:r>
              <a:rPr lang="en-IN" sz="1929"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Black Box unit testing</a:t>
            </a:r>
          </a:p>
          <a:p>
            <a:pPr marL="720760" lvl="1" indent="-354387">
              <a:buFont typeface="+mj-lt"/>
              <a:buAutoNum type="alphaUcPeriod"/>
            </a:pPr>
            <a:r>
              <a:rPr lang="en-IN" sz="1929"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White box unit testing</a:t>
            </a:r>
          </a:p>
        </p:txBody>
      </p:sp>
    </p:spTree>
    <p:extLst>
      <p:ext uri="{BB962C8B-B14F-4D97-AF65-F5344CB8AC3E}">
        <p14:creationId xmlns:p14="http://schemas.microsoft.com/office/powerpoint/2010/main" val="186864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endParaRPr lang="en-IN" dirty="0"/>
          </a:p>
        </p:txBody>
      </p:sp>
      <p:sp>
        <p:nvSpPr>
          <p:cNvPr id="3" name="Content Placeholder 2"/>
          <p:cNvSpPr>
            <a:spLocks noGrp="1"/>
          </p:cNvSpPr>
          <p:nvPr>
            <p:ph idx="4294967295"/>
          </p:nvPr>
        </p:nvSpPr>
        <p:spPr>
          <a:xfrm>
            <a:off x="2297113" y="1643063"/>
            <a:ext cx="6846887" cy="3324225"/>
          </a:xfrm>
        </p:spPr>
        <p:txBody>
          <a:bodyPr>
            <a:noAutofit/>
          </a:bodyPr>
          <a:lstStyle/>
          <a:p>
            <a:pPr marL="0" indent="0">
              <a:buNone/>
            </a:pPr>
            <a:r>
              <a:rPr lang="en-IN" sz="3032"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Limitations</a:t>
            </a:r>
            <a:endParaRPr lang="en-IN" sz="3307"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205"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Distributed Processing</a:t>
            </a:r>
          </a:p>
          <a:p>
            <a:pPr lvl="2">
              <a:lnSpc>
                <a:spcPct val="150000"/>
              </a:lnSpc>
              <a:buFont typeface="Wingdings" panose="05000000000000000000" pitchFamily="2" charset="2"/>
              <a:buChar char="Ø"/>
            </a:pPr>
            <a:r>
              <a:rPr lang="en-IN" sz="2205"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Online Data Entry</a:t>
            </a:r>
          </a:p>
          <a:p>
            <a:pPr lvl="2">
              <a:buFont typeface="Wingdings" panose="05000000000000000000" pitchFamily="2" charset="2"/>
              <a:buChar char="Ø"/>
            </a:pPr>
            <a:r>
              <a:rPr lang="en-IN" sz="2205"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Online Update</a:t>
            </a:r>
          </a:p>
          <a:p>
            <a:pPr marL="0" indent="0">
              <a:buNone/>
            </a:pPr>
            <a:r>
              <a:rPr lang="en-IN" sz="3032"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Future Enhancement</a:t>
            </a:r>
          </a:p>
          <a:p>
            <a:pPr lvl="2">
              <a:buFont typeface="Wingdings" panose="05000000000000000000" pitchFamily="2" charset="2"/>
              <a:buChar char="Ø"/>
            </a:pPr>
            <a:r>
              <a:rPr lang="en-IN" sz="2205"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Attach with Server</a:t>
            </a:r>
          </a:p>
          <a:p>
            <a:pPr lvl="2">
              <a:lnSpc>
                <a:spcPct val="150000"/>
              </a:lnSpc>
              <a:buFont typeface="Wingdings" panose="05000000000000000000" pitchFamily="2" charset="2"/>
              <a:buChar char="Ø"/>
            </a:pPr>
            <a:r>
              <a:rPr lang="en-IN" sz="2205"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Deploy in Android</a:t>
            </a:r>
          </a:p>
        </p:txBody>
      </p:sp>
      <p:sp>
        <p:nvSpPr>
          <p:cNvPr id="6" name="Content Placeholder 2"/>
          <p:cNvSpPr txBox="1">
            <a:spLocks/>
          </p:cNvSpPr>
          <p:nvPr/>
        </p:nvSpPr>
        <p:spPr>
          <a:xfrm>
            <a:off x="5018519" y="3875519"/>
            <a:ext cx="4026255" cy="1786074"/>
          </a:xfrm>
          <a:prstGeom prst="rect">
            <a:avLst/>
          </a:prstGeom>
        </p:spPr>
        <p:txBody>
          <a:bodyPr lIns="83742" tIns="41871" rIns="83742" bIns="41871">
            <a:normAutofit/>
          </a:bodyPr>
          <a:lstStyle>
            <a:lvl1pPr marL="486168" indent="-376780" algn="l" rtl="0" eaLnBrk="1" latinLnBrk="0" hangingPunct="1">
              <a:lnSpc>
                <a:spcPct val="100000"/>
              </a:lnSpc>
              <a:spcBef>
                <a:spcPts val="798"/>
              </a:spcBef>
              <a:buClr>
                <a:schemeClr val="accent1"/>
              </a:buClr>
              <a:buSzPct val="80000"/>
              <a:buFont typeface="Wingdings 2"/>
              <a:buChar char=""/>
              <a:defRPr kumimoji="0" sz="4300" kern="1200">
                <a:solidFill>
                  <a:schemeClr val="tx1"/>
                </a:solidFill>
                <a:latin typeface="+mn-lt"/>
                <a:ea typeface="+mn-ea"/>
                <a:cs typeface="+mn-cs"/>
              </a:defRPr>
            </a:lvl1pPr>
            <a:lvl2pPr marL="850794" indent="-316009" algn="l" rtl="0" eaLnBrk="1" latinLnBrk="0" hangingPunct="1">
              <a:lnSpc>
                <a:spcPct val="100000"/>
              </a:lnSpc>
              <a:spcBef>
                <a:spcPts val="731"/>
              </a:spcBef>
              <a:buClr>
                <a:schemeClr val="accent1"/>
              </a:buClr>
              <a:buFont typeface="Verdana"/>
              <a:buChar char="◦"/>
              <a:defRPr kumimoji="0" sz="3700" kern="1200">
                <a:solidFill>
                  <a:schemeClr val="tx1"/>
                </a:solidFill>
                <a:latin typeface="+mn-lt"/>
                <a:ea typeface="+mn-ea"/>
                <a:cs typeface="+mn-cs"/>
              </a:defRPr>
            </a:lvl2pPr>
            <a:lvl3pPr marL="1178958" indent="-303855" algn="l" rtl="0" eaLnBrk="1" latinLnBrk="0" hangingPunct="1">
              <a:lnSpc>
                <a:spcPct val="100000"/>
              </a:lnSpc>
              <a:spcBef>
                <a:spcPct val="20000"/>
              </a:spcBef>
              <a:buClr>
                <a:schemeClr val="accent2"/>
              </a:buClr>
              <a:buFont typeface="Wingdings 2"/>
              <a:buChar char=""/>
              <a:defRPr kumimoji="0" sz="3200" kern="1200">
                <a:solidFill>
                  <a:schemeClr val="tx1"/>
                </a:solidFill>
                <a:latin typeface="+mn-lt"/>
                <a:ea typeface="+mn-ea"/>
                <a:cs typeface="+mn-cs"/>
              </a:defRPr>
            </a:lvl3pPr>
            <a:lvl4pPr marL="1458505" indent="-230930" algn="l" rtl="0" eaLnBrk="1" latinLnBrk="0" hangingPunct="1">
              <a:lnSpc>
                <a:spcPct val="100000"/>
              </a:lnSpc>
              <a:spcBef>
                <a:spcPct val="20000"/>
              </a:spcBef>
              <a:buClr>
                <a:schemeClr val="accent3"/>
              </a:buClr>
              <a:buFont typeface="Wingdings 2"/>
              <a:buChar char=""/>
              <a:defRPr kumimoji="0" sz="2700" kern="1200">
                <a:solidFill>
                  <a:schemeClr val="tx1"/>
                </a:solidFill>
                <a:latin typeface="+mn-lt"/>
                <a:ea typeface="+mn-ea"/>
                <a:cs typeface="+mn-cs"/>
              </a:defRPr>
            </a:lvl4pPr>
            <a:lvl5pPr marL="1725897" indent="-243084" algn="l" rtl="0" eaLnBrk="1" latinLnBrk="0" hangingPunct="1">
              <a:lnSpc>
                <a:spcPct val="100000"/>
              </a:lnSpc>
              <a:spcBef>
                <a:spcPct val="20000"/>
              </a:spcBef>
              <a:buClr>
                <a:schemeClr val="accent4"/>
              </a:buClr>
              <a:buFont typeface="Wingdings 2"/>
              <a:buChar char=""/>
              <a:defRPr kumimoji="0" sz="2700" kern="1200">
                <a:solidFill>
                  <a:schemeClr val="tx1"/>
                </a:solidFill>
                <a:latin typeface="+mn-lt"/>
                <a:ea typeface="+mn-ea"/>
                <a:cs typeface="+mn-cs"/>
              </a:defRPr>
            </a:lvl5pPr>
            <a:lvl6pPr marL="2005444" indent="-243084" algn="l" rtl="0" eaLnBrk="1" latinLnBrk="0" hangingPunct="1">
              <a:lnSpc>
                <a:spcPct val="100000"/>
              </a:lnSpc>
              <a:spcBef>
                <a:spcPct val="20000"/>
              </a:spcBef>
              <a:buClr>
                <a:schemeClr val="accent5"/>
              </a:buClr>
              <a:buFont typeface="Wingdings 2"/>
              <a:buChar char=""/>
              <a:defRPr kumimoji="0" sz="2700" kern="1200">
                <a:solidFill>
                  <a:schemeClr val="tx1"/>
                </a:solidFill>
                <a:latin typeface="+mn-lt"/>
                <a:ea typeface="+mn-ea"/>
                <a:cs typeface="+mn-cs"/>
              </a:defRPr>
            </a:lvl6pPr>
            <a:lvl7pPr marL="2284991" indent="-243084" algn="l" rtl="0" eaLnBrk="1" latinLnBrk="0" hangingPunct="1">
              <a:lnSpc>
                <a:spcPct val="100000"/>
              </a:lnSpc>
              <a:spcBef>
                <a:spcPct val="20000"/>
              </a:spcBef>
              <a:buClr>
                <a:schemeClr val="accent6"/>
              </a:buClr>
              <a:buFont typeface="Wingdings 2"/>
              <a:buChar char=""/>
              <a:defRPr kumimoji="0" sz="2700" kern="1200">
                <a:solidFill>
                  <a:schemeClr val="tx1"/>
                </a:solidFill>
                <a:latin typeface="+mn-lt"/>
                <a:ea typeface="+mn-ea"/>
                <a:cs typeface="+mn-cs"/>
              </a:defRPr>
            </a:lvl7pPr>
            <a:lvl8pPr marL="2552383" indent="-243084" algn="l" rtl="0" eaLnBrk="1" latinLnBrk="0" hangingPunct="1">
              <a:lnSpc>
                <a:spcPct val="100000"/>
              </a:lnSpc>
              <a:spcBef>
                <a:spcPct val="20000"/>
              </a:spcBef>
              <a:buClr>
                <a:schemeClr val="accent6"/>
              </a:buClr>
              <a:buFont typeface="Wingdings 2"/>
              <a:buChar char=""/>
              <a:defRPr kumimoji="0" sz="2700" kern="1200">
                <a:solidFill>
                  <a:schemeClr val="tx1"/>
                </a:solidFill>
                <a:latin typeface="+mn-lt"/>
                <a:ea typeface="+mn-ea"/>
                <a:cs typeface="+mn-cs"/>
              </a:defRPr>
            </a:lvl8pPr>
            <a:lvl9pPr marL="2831930" indent="-243084" algn="l" rtl="0" eaLnBrk="1" latinLnBrk="0" hangingPunct="1">
              <a:lnSpc>
                <a:spcPct val="100000"/>
              </a:lnSpc>
              <a:spcBef>
                <a:spcPct val="20000"/>
              </a:spcBef>
              <a:buClr>
                <a:schemeClr val="accent6"/>
              </a:buClr>
              <a:buFont typeface="Wingdings 2"/>
              <a:buChar char=""/>
              <a:defRPr kumimoji="0" sz="2700" kern="1200">
                <a:solidFill>
                  <a:schemeClr val="tx1"/>
                </a:solidFill>
                <a:latin typeface="+mn-lt"/>
                <a:ea typeface="+mn-ea"/>
                <a:cs typeface="+mn-cs"/>
              </a:defRPr>
            </a:lvl9pPr>
            <a:extLst/>
          </a:lstStyle>
          <a:p>
            <a:pPr defTabSz="630022"/>
            <a:endParaRPr lang="en-IN" sz="2963" dirty="0"/>
          </a:p>
        </p:txBody>
      </p:sp>
    </p:spTree>
    <p:extLst>
      <p:ext uri="{BB962C8B-B14F-4D97-AF65-F5344CB8AC3E}">
        <p14:creationId xmlns:p14="http://schemas.microsoft.com/office/powerpoint/2010/main" val="55299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F21D-A426-B257-E669-2EE3921FF7A6}"/>
              </a:ext>
            </a:extLst>
          </p:cNvPr>
          <p:cNvSpPr/>
          <p:nvPr/>
        </p:nvSpPr>
        <p:spPr>
          <a:xfrm>
            <a:off x="959472" y="2362200"/>
            <a:ext cx="722505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Screenshot Samples</a:t>
            </a:r>
          </a:p>
        </p:txBody>
      </p:sp>
    </p:spTree>
    <p:extLst>
      <p:ext uri="{BB962C8B-B14F-4D97-AF65-F5344CB8AC3E}">
        <p14:creationId xmlns:p14="http://schemas.microsoft.com/office/powerpoint/2010/main" val="1120822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457200"/>
            <a:ext cx="2362200" cy="369332"/>
          </a:xfrm>
          <a:prstGeom prst="rect">
            <a:avLst/>
          </a:prstGeom>
        </p:spPr>
        <p:txBody>
          <a:bodyPr wrap="square">
            <a:spAutoFit/>
          </a:bodyPr>
          <a:lstStyle/>
          <a:p>
            <a:r>
              <a:rPr lang="en-US" b="1" u="sng" dirty="0"/>
              <a:t>HOME PAGE</a:t>
            </a:r>
            <a:endParaRPr lang="en-US" dirty="0"/>
          </a:p>
        </p:txBody>
      </p:sp>
      <p:pic>
        <p:nvPicPr>
          <p:cNvPr id="4" name="Picture 3">
            <a:extLst>
              <a:ext uri="{FF2B5EF4-FFF2-40B4-BE49-F238E27FC236}">
                <a16:creationId xmlns:a16="http://schemas.microsoft.com/office/drawing/2014/main" id="{419E908E-535A-27CB-957C-A8C93B038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2444"/>
            <a:ext cx="8229600" cy="4629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95400" y="457200"/>
            <a:ext cx="9601196" cy="130386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600" b="0" i="0" u="none" strike="noStrike" kern="1200" cap="none" spc="0" normalizeH="0" baseline="0" noProof="0" dirty="0">
                <a:ln>
                  <a:noFill/>
                </a:ln>
                <a:solidFill>
                  <a:srgbClr val="7030A0"/>
                </a:solidFill>
                <a:effectLst/>
                <a:uLnTx/>
                <a:uFillTx/>
                <a:latin typeface="+mj-lt"/>
                <a:ea typeface="+mj-ea"/>
                <a:cs typeface="+mj-cs"/>
              </a:rPr>
              <a:t>INTRODUCTION</a:t>
            </a:r>
            <a:endParaRPr kumimoji="0" lang="en-US" sz="4600" b="0" i="0" u="none" strike="noStrike" kern="1200" cap="none" spc="0" normalizeH="0" baseline="0" noProof="0" dirty="0">
              <a:ln>
                <a:noFill/>
              </a:ln>
              <a:solidFill>
                <a:srgbClr val="7030A0"/>
              </a:solidFill>
              <a:effectLst/>
              <a:uLnTx/>
              <a:uFillTx/>
              <a:latin typeface="+mj-lt"/>
              <a:ea typeface="+mj-ea"/>
              <a:cs typeface="+mj-cs"/>
            </a:endParaRPr>
          </a:p>
        </p:txBody>
      </p:sp>
      <p:sp>
        <p:nvSpPr>
          <p:cNvPr id="7" name="TextBox 6"/>
          <p:cNvSpPr txBox="1"/>
          <p:nvPr/>
        </p:nvSpPr>
        <p:spPr>
          <a:xfrm>
            <a:off x="609600" y="1752600"/>
            <a:ext cx="7772399" cy="2585323"/>
          </a:xfrm>
          <a:prstGeom prst="rect">
            <a:avLst/>
          </a:prstGeom>
          <a:noFill/>
        </p:spPr>
        <p:txBody>
          <a:bodyPr wrap="square" rtlCol="0">
            <a:spAutoFit/>
          </a:bodyPr>
          <a:lstStyle/>
          <a:p>
            <a:r>
              <a:rPr lang="en-US" dirty="0"/>
              <a:t>A  “E-</a:t>
            </a:r>
            <a:r>
              <a:rPr lang="en-US" dirty="0" err="1"/>
              <a:t>Adhyapan</a:t>
            </a:r>
            <a:r>
              <a:rPr lang="en-US" dirty="0"/>
              <a:t>” portal project that acts as an online portal between students and the admin. </a:t>
            </a:r>
          </a:p>
          <a:p>
            <a:r>
              <a:rPr lang="en-US" dirty="0"/>
              <a:t>The system is designed for a Students who are in interested to study online. </a:t>
            </a:r>
          </a:p>
          <a:p>
            <a:r>
              <a:rPr lang="en-US" dirty="0"/>
              <a:t>It contains an admin who can enter details. </a:t>
            </a:r>
          </a:p>
          <a:p>
            <a:r>
              <a:rPr lang="en-US" dirty="0"/>
              <a:t>Student can register their id. Students can then login and ask Questions When students login they can see their Previous Asked Question and also a download page where students may download pdf format eBooks or Notes from the web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533400"/>
            <a:ext cx="100213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latin typeface="Calibri" pitchFamily="34" charset="0"/>
                <a:cs typeface="Times New Roman" pitchFamily="18" charset="0"/>
              </a:rPr>
              <a:t>Contact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2C3F36E2-E02F-1C79-FB79-862FF95A5CDE}"/>
              </a:ext>
            </a:extLst>
          </p:cNvPr>
          <p:cNvPicPr>
            <a:picLocks noChangeAspect="1"/>
          </p:cNvPicPr>
          <p:nvPr/>
        </p:nvPicPr>
        <p:blipFill>
          <a:blip r:embed="rId3"/>
          <a:stretch>
            <a:fillRect/>
          </a:stretch>
        </p:blipFill>
        <p:spPr>
          <a:xfrm>
            <a:off x="355600" y="1295400"/>
            <a:ext cx="8398934" cy="4724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533400"/>
            <a:ext cx="80829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Notes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6" name="Picture 5">
            <a:extLst>
              <a:ext uri="{FF2B5EF4-FFF2-40B4-BE49-F238E27FC236}">
                <a16:creationId xmlns:a16="http://schemas.microsoft.com/office/drawing/2014/main" id="{90287CDD-D96E-BF1F-1F74-F4F4F6951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328737"/>
            <a:ext cx="7467600" cy="42005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533400"/>
            <a:ext cx="90762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latin typeface="Calibri" pitchFamily="34" charset="0"/>
                <a:cs typeface="Times New Roman" pitchFamily="18" charset="0"/>
              </a:rPr>
              <a:t>Videos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1139371B-829F-ADC6-EEAF-DC8BE7F90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57360"/>
            <a:ext cx="8229600" cy="46291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533400"/>
            <a:ext cx="115480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Question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3E005FD1-9BE3-246B-9239-392B6FFD3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 y="1264443"/>
            <a:ext cx="7696200" cy="432911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533400"/>
            <a:ext cx="753732"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latin typeface="Calibri" pitchFamily="34" charset="0"/>
                <a:cs typeface="Times New Roman" pitchFamily="18" charset="0"/>
              </a:rPr>
              <a:t>Login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E20886D9-BF3A-A574-ECF9-27B7BD771D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466" y="1371600"/>
            <a:ext cx="7933068" cy="446235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381000" y="533400"/>
            <a:ext cx="210833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Admin</a:t>
            </a:r>
            <a:r>
              <a:rPr kumimoji="0" lang="en-US" sz="2000" b="1" i="0" u="none" strike="noStrike" cap="none" normalizeH="0" dirty="0">
                <a:ln>
                  <a:noFill/>
                </a:ln>
                <a:solidFill>
                  <a:schemeClr val="tx1"/>
                </a:solidFill>
                <a:effectLst/>
                <a:latin typeface="Calibri" pitchFamily="34" charset="0"/>
                <a:cs typeface="Times New Roman" pitchFamily="18" charset="0"/>
              </a:rPr>
              <a:t> Dashboard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a:extLst>
              <a:ext uri="{FF2B5EF4-FFF2-40B4-BE49-F238E27FC236}">
                <a16:creationId xmlns:a16="http://schemas.microsoft.com/office/drawing/2014/main" id="{9B911DB6-5087-8A4C-EB91-355122DB58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400" y="1228725"/>
            <a:ext cx="7823200" cy="44005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3992" y="762000"/>
            <a:ext cx="2826415" cy="523220"/>
          </a:xfrm>
          <a:prstGeom prst="rect">
            <a:avLst/>
          </a:prstGeom>
        </p:spPr>
        <p:txBody>
          <a:bodyPr wrap="none">
            <a:spAutoFit/>
          </a:bodyPr>
          <a:lstStyle/>
          <a:p>
            <a:r>
              <a:rPr lang="en-US" sz="2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endPar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6321" name="Rectangle 1"/>
          <p:cNvSpPr>
            <a:spLocks noChangeArrowheads="1"/>
          </p:cNvSpPr>
          <p:nvPr/>
        </p:nvSpPr>
        <p:spPr bwMode="auto">
          <a:xfrm>
            <a:off x="228600" y="1447800"/>
            <a:ext cx="8077200" cy="32008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E-</a:t>
            </a:r>
            <a:r>
              <a:rPr lang="en-US" sz="1600" b="1" dirty="0" err="1">
                <a:latin typeface="Times New Roman" pitchFamily="18" charset="0"/>
                <a:ea typeface="Times New Roman" pitchFamily="18" charset="0"/>
                <a:cs typeface="Times New Roman" pitchFamily="18" charset="0"/>
              </a:rPr>
              <a:t>A</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dhyapan</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mainly used to share the views between the users of the application which is very useful to upgrade the knowledge of everyone. The application is also serve as a useful site to know what is going on  and can also know about the various opportunities of the outer world. The application can be further expanded by following the future Enhancements mentioned above.</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8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above features the detailing , description and facilities from </a:t>
            </a:r>
            <a:r>
              <a:rPr lang="en-US" sz="1600" dirty="0">
                <a:latin typeface="Times New Roman" pitchFamily="18" charset="0"/>
                <a:ea typeface="Times New Roman" pitchFamily="18" charset="0"/>
                <a:cs typeface="Times New Roman" pitchFamily="18" charset="0"/>
              </a:rPr>
              <a:t>E-</a:t>
            </a:r>
            <a:r>
              <a:rPr lang="en-US" sz="1600" dirty="0" err="1">
                <a:latin typeface="Times New Roman" pitchFamily="18" charset="0"/>
                <a:ea typeface="Times New Roman" pitchFamily="18" charset="0"/>
                <a:cs typeface="Times New Roman" pitchFamily="18" charset="0"/>
              </a:rPr>
              <a:t>A</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dhyapan</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addition .deletion ,and modification of various details for various forms like user details , notes details, etc.</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project are very user friendly , simple and easy , it aimed at overcoming the shortcoming of manually operated system.</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5" y="152400"/>
            <a:ext cx="9601196" cy="5049079"/>
          </a:xfrm>
          <a:prstGeom prst="rect">
            <a:avLst/>
          </a:prstGeom>
        </p:spPr>
        <p:txBody>
          <a:bodyPr>
            <a:normAutofit/>
          </a:bodyPr>
          <a:lstStyle/>
          <a:p>
            <a:pPr marL="420624"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IN" sz="8000" b="1" i="0" u="none" strike="noStrike" kern="1200" cap="none" spc="0" normalizeH="0" baseline="0" noProof="0" dirty="0">
              <a:ln>
                <a:noFill/>
              </a:ln>
              <a:solidFill>
                <a:srgbClr val="FDB21B"/>
              </a:solidFill>
              <a:effectLst/>
              <a:uLnTx/>
              <a:uFillTx/>
              <a:latin typeface="+mn-lt"/>
              <a:ea typeface="+mn-ea"/>
              <a:cs typeface="+mn-cs"/>
            </a:endParaRPr>
          </a:p>
          <a:p>
            <a:pPr marL="420624"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8000" b="1" i="0" u="none" strike="noStrike" kern="1200" cap="none" spc="0" normalizeH="0" baseline="0" noProof="0" dirty="0">
                <a:ln>
                  <a:noFill/>
                </a:ln>
                <a:solidFill>
                  <a:srgbClr val="FDB21B"/>
                </a:solidFill>
                <a:effectLst/>
                <a:uLnTx/>
                <a:uFillTx/>
                <a:latin typeface="+mn-lt"/>
                <a:ea typeface="+mn-ea"/>
                <a:cs typeface="+mn-cs"/>
              </a:rPr>
              <a:t>Thank you</a:t>
            </a:r>
          </a:p>
          <a:p>
            <a:pPr marL="420624"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IN" sz="2800" b="1" i="0" u="none" strike="noStrike" kern="1200" cap="none" spc="0" normalizeH="0" baseline="0" noProof="0" dirty="0">
              <a:ln>
                <a:noFill/>
              </a:ln>
              <a:solidFill>
                <a:srgbClr val="FDB21B"/>
              </a:solidFill>
              <a:effectLst/>
              <a:uLnTx/>
              <a:uFillTx/>
              <a:latin typeface="+mn-lt"/>
              <a:ea typeface="+mn-ea"/>
              <a:cs typeface="+mn-cs"/>
            </a:endParaRPr>
          </a:p>
          <a:p>
            <a:pPr marL="420624"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2800" b="1" i="0" u="none" strike="noStrike" kern="1200" cap="none" spc="0" normalizeH="0" baseline="0" noProof="0" dirty="0">
                <a:ln>
                  <a:noFill/>
                </a:ln>
                <a:solidFill>
                  <a:srgbClr val="FDB21B"/>
                </a:solidFill>
                <a:effectLst/>
                <a:uLnTx/>
                <a:uFillTx/>
                <a:latin typeface="+mn-lt"/>
                <a:ea typeface="+mn-ea"/>
                <a:cs typeface="+mn-cs"/>
              </a:rPr>
              <a:t>BY :-</a:t>
            </a:r>
          </a:p>
          <a:p>
            <a:pPr marL="420624"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2800" b="1" i="0" u="none" strike="noStrike" kern="1200" cap="none" spc="0" normalizeH="0" baseline="0" noProof="0" dirty="0">
                <a:ln>
                  <a:noFill/>
                </a:ln>
                <a:solidFill>
                  <a:srgbClr val="FDB21B"/>
                </a:solidFill>
                <a:effectLst/>
                <a:uLnTx/>
                <a:uFillTx/>
                <a:latin typeface="+mn-lt"/>
                <a:ea typeface="+mn-ea"/>
                <a:cs typeface="+mn-cs"/>
              </a:rPr>
              <a:t>Vikrant Sahu &amp; Kumari </a:t>
            </a:r>
            <a:r>
              <a:rPr kumimoji="0" lang="en-IN" sz="2800" b="1" i="0" u="none" strike="noStrike" kern="1200" cap="none" spc="0" normalizeH="0" baseline="0" noProof="0" dirty="0" err="1">
                <a:ln>
                  <a:noFill/>
                </a:ln>
                <a:solidFill>
                  <a:srgbClr val="FDB21B"/>
                </a:solidFill>
                <a:effectLst/>
                <a:uLnTx/>
                <a:uFillTx/>
                <a:latin typeface="+mn-lt"/>
                <a:ea typeface="+mn-ea"/>
                <a:cs typeface="+mn-cs"/>
              </a:rPr>
              <a:t>Mausham</a:t>
            </a:r>
            <a:endParaRPr kumimoji="0" lang="en-IN" sz="2800" b="1" i="0" u="none" strike="noStrike" kern="1200" cap="none" spc="0" normalizeH="0" baseline="0" noProof="0" dirty="0">
              <a:ln>
                <a:noFill/>
              </a:ln>
              <a:solidFill>
                <a:srgbClr val="FDB21B"/>
              </a:solidFill>
              <a:effectLst/>
              <a:uLnTx/>
              <a:uFillTx/>
              <a:latin typeface="+mn-lt"/>
              <a:ea typeface="+mn-ea"/>
              <a:cs typeface="+mn-cs"/>
            </a:endParaRPr>
          </a:p>
          <a:p>
            <a:pPr marL="420624"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2800" b="1" i="0" u="none" strike="noStrike" kern="1200" cap="none" spc="0" normalizeH="0" baseline="0" noProof="0" dirty="0">
              <a:ln>
                <a:noFill/>
              </a:ln>
              <a:solidFill>
                <a:srgbClr val="FDB21B"/>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066800"/>
            <a:ext cx="8924106" cy="1049868"/>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600" b="0" i="0" u="none" strike="noStrike" kern="1200" cap="none" spc="0" normalizeH="0" baseline="0" noProof="0" dirty="0">
                <a:ln>
                  <a:noFill/>
                </a:ln>
                <a:solidFill>
                  <a:srgbClr val="C00000"/>
                </a:solidFill>
                <a:effectLst/>
                <a:uLnTx/>
                <a:uFillTx/>
                <a:latin typeface="+mj-lt"/>
                <a:ea typeface="+mj-ea"/>
                <a:cs typeface="+mj-cs"/>
              </a:rPr>
              <a:t>Objective</a:t>
            </a:r>
            <a:endParaRPr kumimoji="0" lang="en-US" sz="4600" b="0" i="0" u="none" strike="noStrike" kern="1200" cap="none" spc="0" normalizeH="0" baseline="0" noProof="0" dirty="0">
              <a:ln>
                <a:noFill/>
              </a:ln>
              <a:solidFill>
                <a:srgbClr val="C00000"/>
              </a:solidFill>
              <a:effectLst/>
              <a:uLnTx/>
              <a:uFillTx/>
              <a:latin typeface="+mj-lt"/>
              <a:ea typeface="+mj-ea"/>
              <a:cs typeface="+mj-cs"/>
            </a:endParaRPr>
          </a:p>
        </p:txBody>
      </p:sp>
      <p:sp>
        <p:nvSpPr>
          <p:cNvPr id="6" name="TextBox 5"/>
          <p:cNvSpPr txBox="1"/>
          <p:nvPr/>
        </p:nvSpPr>
        <p:spPr>
          <a:xfrm>
            <a:off x="381000" y="2514600"/>
            <a:ext cx="8077200" cy="1569660"/>
          </a:xfrm>
          <a:prstGeom prst="rect">
            <a:avLst/>
          </a:prstGeom>
          <a:noFill/>
        </p:spPr>
        <p:txBody>
          <a:bodyPr wrap="square" rtlCol="0">
            <a:spAutoFit/>
          </a:bodyPr>
          <a:lstStyle/>
          <a:p>
            <a:r>
              <a:rPr lang="en-US" sz="2000" b="1" dirty="0">
                <a:latin typeface="Baskerville Old Face" pitchFamily="18" charset="0"/>
              </a:rPr>
              <a:t>The main objective behind construction of this portal is to provide a single place to students from where they can do all the study related activates without login to different websites.</a:t>
            </a:r>
            <a:endParaRPr lang="en-US" sz="2000" dirty="0">
              <a:latin typeface="Baskerville Old Face" pitchFamily="18" charset="0"/>
            </a:endParaRPr>
          </a:p>
          <a:p>
            <a:r>
              <a:rPr lang="en-US" b="1" dirty="0"/>
              <a:t>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7946-1522-03CB-B77E-BBC5A6C815C4}"/>
              </a:ext>
            </a:extLst>
          </p:cNvPr>
          <p:cNvSpPr>
            <a:spLocks noGrp="1"/>
          </p:cNvSpPr>
          <p:nvPr>
            <p:ph type="title" idx="4294967295"/>
          </p:nvPr>
        </p:nvSpPr>
        <p:spPr>
          <a:xfrm>
            <a:off x="11723" y="2209800"/>
            <a:ext cx="9220200" cy="1096963"/>
          </a:xfrm>
        </p:spPr>
        <p:txBody>
          <a:bodyPr>
            <a:noAutofit/>
          </a:bodyPr>
          <a:lstStyle/>
          <a:p>
            <a:r>
              <a:rPr lang="en-IN" sz="3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Project’s Process Documentation</a:t>
            </a:r>
            <a:endParaRPr lang="en-US" sz="24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3351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6629400" cy="2449232"/>
          </a:xfrm>
        </p:spPr>
        <p:txBody>
          <a:bodyPr>
            <a:normAutofit/>
          </a:bodyPr>
          <a:lstStyle/>
          <a:p>
            <a:pPr marL="75368" indent="0" algn="just">
              <a:buNone/>
            </a:pPr>
            <a:r>
              <a:rPr lang="en-US" dirty="0"/>
              <a:t>We will use modern software development process model to create website record maintenance system, modern software development process model is an iterative process model in which all phases of software development like inception, elaboration, construction and transition will be used. We will not jump to the next phase until we complete the present phase.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216653"/>
            <a:ext cx="6824472" cy="2201906"/>
          </a:xfrm>
          <a:prstGeom prst="rect">
            <a:avLst/>
          </a:prstGeom>
          <a:noFill/>
        </p:spPr>
      </p:pic>
      <p:sp>
        <p:nvSpPr>
          <p:cNvPr id="6" name="Rectangle 5">
            <a:extLst>
              <a:ext uri="{FF2B5EF4-FFF2-40B4-BE49-F238E27FC236}">
                <a16:creationId xmlns:a16="http://schemas.microsoft.com/office/drawing/2014/main" id="{409A4FA7-9CBB-33C3-D487-5F7050CA7A26}"/>
              </a:ext>
            </a:extLst>
          </p:cNvPr>
          <p:cNvSpPr/>
          <p:nvPr/>
        </p:nvSpPr>
        <p:spPr>
          <a:xfrm>
            <a:off x="-152400" y="439441"/>
            <a:ext cx="9040746" cy="76944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latin typeface="Calibri" panose="020F0502020204030204" pitchFamily="34" charset="0"/>
                <a:ea typeface="Calibri" panose="020F0502020204030204" pitchFamily="34" charset="0"/>
                <a:cs typeface="Calibri" panose="020F0502020204030204" pitchFamily="34" charset="0"/>
              </a:rPr>
              <a:t>Project Development Process Model </a:t>
            </a:r>
            <a:endParaRPr lang="en-US" sz="4400" b="1" cap="none" spc="0" dirty="0">
              <a:ln/>
              <a:solidFill>
                <a:schemeClr val="accent3"/>
              </a:solidFill>
              <a:effectLst/>
            </a:endParaRPr>
          </a:p>
        </p:txBody>
      </p:sp>
      <p:grpSp>
        <p:nvGrpSpPr>
          <p:cNvPr id="18" name="Group 17">
            <a:extLst>
              <a:ext uri="{FF2B5EF4-FFF2-40B4-BE49-F238E27FC236}">
                <a16:creationId xmlns:a16="http://schemas.microsoft.com/office/drawing/2014/main" id="{6E107896-868B-B6DE-2D3C-43D3DA022D78}"/>
              </a:ext>
            </a:extLst>
          </p:cNvPr>
          <p:cNvGrpSpPr/>
          <p:nvPr/>
        </p:nvGrpSpPr>
        <p:grpSpPr>
          <a:xfrm>
            <a:off x="7425116" y="1683640"/>
            <a:ext cx="1365555" cy="4731584"/>
            <a:chOff x="7543800" y="1881019"/>
            <a:chExt cx="1365555" cy="4731584"/>
          </a:xfrm>
        </p:grpSpPr>
        <p:sp>
          <p:nvSpPr>
            <p:cNvPr id="2" name="Rectangle: Rounded Corners 1">
              <a:extLst>
                <a:ext uri="{FF2B5EF4-FFF2-40B4-BE49-F238E27FC236}">
                  <a16:creationId xmlns:a16="http://schemas.microsoft.com/office/drawing/2014/main" id="{D8896AFD-3DB5-DB57-DC3D-36FB138DBF08}"/>
                </a:ext>
              </a:extLst>
            </p:cNvPr>
            <p:cNvSpPr/>
            <p:nvPr/>
          </p:nvSpPr>
          <p:spPr>
            <a:xfrm>
              <a:off x="7543800" y="1881019"/>
              <a:ext cx="1344546" cy="76944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Inception</a:t>
              </a:r>
            </a:p>
          </p:txBody>
        </p:sp>
        <p:sp>
          <p:nvSpPr>
            <p:cNvPr id="10" name="Arrow: Down 9">
              <a:extLst>
                <a:ext uri="{FF2B5EF4-FFF2-40B4-BE49-F238E27FC236}">
                  <a16:creationId xmlns:a16="http://schemas.microsoft.com/office/drawing/2014/main" id="{25F9143C-AA28-74FB-493A-1CD5CF57D705}"/>
                </a:ext>
              </a:extLst>
            </p:cNvPr>
            <p:cNvSpPr/>
            <p:nvPr/>
          </p:nvSpPr>
          <p:spPr>
            <a:xfrm>
              <a:off x="8077200" y="2650460"/>
              <a:ext cx="304800" cy="54994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3718CA10-D7BE-F1EF-7BBF-F64FA77B770F}"/>
                </a:ext>
              </a:extLst>
            </p:cNvPr>
            <p:cNvSpPr/>
            <p:nvPr/>
          </p:nvSpPr>
          <p:spPr>
            <a:xfrm>
              <a:off x="7625769" y="3200400"/>
              <a:ext cx="1268346" cy="76944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rPr>
                <a:t>Elaboration</a:t>
              </a:r>
            </a:p>
          </p:txBody>
        </p:sp>
        <p:sp>
          <p:nvSpPr>
            <p:cNvPr id="14" name="Rectangle: Rounded Corners 13">
              <a:extLst>
                <a:ext uri="{FF2B5EF4-FFF2-40B4-BE49-F238E27FC236}">
                  <a16:creationId xmlns:a16="http://schemas.microsoft.com/office/drawing/2014/main" id="{877B2744-FD19-74F4-A467-75BECA5DD804}"/>
                </a:ext>
              </a:extLst>
            </p:cNvPr>
            <p:cNvSpPr/>
            <p:nvPr/>
          </p:nvSpPr>
          <p:spPr>
            <a:xfrm>
              <a:off x="7619673" y="4523781"/>
              <a:ext cx="1268346" cy="76944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Construction</a:t>
              </a:r>
            </a:p>
          </p:txBody>
        </p:sp>
        <p:sp>
          <p:nvSpPr>
            <p:cNvPr id="15" name="Rectangle: Rounded Corners 14">
              <a:extLst>
                <a:ext uri="{FF2B5EF4-FFF2-40B4-BE49-F238E27FC236}">
                  <a16:creationId xmlns:a16="http://schemas.microsoft.com/office/drawing/2014/main" id="{22809621-86AB-2931-0B3F-AA7408EB898C}"/>
                </a:ext>
              </a:extLst>
            </p:cNvPr>
            <p:cNvSpPr/>
            <p:nvPr/>
          </p:nvSpPr>
          <p:spPr>
            <a:xfrm>
              <a:off x="7641009" y="5843162"/>
              <a:ext cx="1268346" cy="76944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rPr>
                <a:t>Transition</a:t>
              </a:r>
            </a:p>
          </p:txBody>
        </p:sp>
        <p:sp>
          <p:nvSpPr>
            <p:cNvPr id="16" name="Arrow: Down 15">
              <a:extLst>
                <a:ext uri="{FF2B5EF4-FFF2-40B4-BE49-F238E27FC236}">
                  <a16:creationId xmlns:a16="http://schemas.microsoft.com/office/drawing/2014/main" id="{E222E895-1C5E-9D98-BEFD-7F0A47D80993}"/>
                </a:ext>
              </a:extLst>
            </p:cNvPr>
            <p:cNvSpPr/>
            <p:nvPr/>
          </p:nvSpPr>
          <p:spPr>
            <a:xfrm>
              <a:off x="8089065" y="3969841"/>
              <a:ext cx="304800" cy="54994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16D273A4-6C4B-5A6A-95BF-B9B67F79EF34}"/>
                </a:ext>
              </a:extLst>
            </p:cNvPr>
            <p:cNvSpPr/>
            <p:nvPr/>
          </p:nvSpPr>
          <p:spPr>
            <a:xfrm>
              <a:off x="8069442" y="5317606"/>
              <a:ext cx="304800" cy="54994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966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06826"/>
            <a:ext cx="7498080" cy="868279"/>
          </a:xfrm>
        </p:spPr>
        <p:txBody>
          <a:bodyPr>
            <a:normAutofit/>
          </a:bodyPr>
          <a:lstStyle/>
          <a:p>
            <a:r>
              <a:rPr lang="en-US" dirty="0">
                <a:effectLst>
                  <a:outerShdw blurRad="38100" dist="38100" dir="2700000" algn="tl">
                    <a:srgbClr val="000000">
                      <a:alpha val="43137"/>
                    </a:srgbClr>
                  </a:outerShdw>
                </a:effectLst>
                <a:latin typeface="Bahnschrift SemiBold Condensed" panose="020B0502040204020203" pitchFamily="34" charset="0"/>
              </a:rPr>
              <a:t>Project’s Process Documentation</a:t>
            </a:r>
            <a:endParaRPr lang="en-IN"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Content Placeholder 2"/>
          <p:cNvSpPr>
            <a:spLocks noGrp="1"/>
          </p:cNvSpPr>
          <p:nvPr>
            <p:ph idx="1"/>
          </p:nvPr>
        </p:nvSpPr>
        <p:spPr>
          <a:xfrm>
            <a:off x="1371600" y="2276818"/>
            <a:ext cx="7056784" cy="3774356"/>
          </a:xfrm>
        </p:spPr>
        <p:txBody>
          <a:bodyPr>
            <a:normAutofit/>
          </a:bodyPr>
          <a:lstStyle/>
          <a:p>
            <a:pPr>
              <a:buFont typeface="Wingdings" panose="05000000000000000000" pitchFamily="2" charset="2"/>
              <a:buChar char="§"/>
            </a:pPr>
            <a:r>
              <a:rPr lang="en-IN" dirty="0"/>
              <a:t>Inception Phase</a:t>
            </a:r>
          </a:p>
          <a:p>
            <a:pPr>
              <a:buFont typeface="Wingdings" panose="05000000000000000000" pitchFamily="2" charset="2"/>
              <a:buChar char="§"/>
            </a:pPr>
            <a:r>
              <a:rPr lang="en-IN" dirty="0"/>
              <a:t>Elaboration Phase(Detail Design)</a:t>
            </a:r>
          </a:p>
          <a:p>
            <a:pPr>
              <a:buFont typeface="Wingdings" panose="05000000000000000000" pitchFamily="2" charset="2"/>
              <a:buChar char="§"/>
            </a:pPr>
            <a:r>
              <a:rPr lang="en-IN" dirty="0"/>
              <a:t>Construction Phase</a:t>
            </a:r>
          </a:p>
          <a:p>
            <a:pPr>
              <a:buFont typeface="Wingdings" panose="05000000000000000000" pitchFamily="2" charset="2"/>
              <a:buChar char="§"/>
            </a:pPr>
            <a:r>
              <a:rPr lang="en-IN" dirty="0"/>
              <a:t>Transition Phase</a:t>
            </a:r>
          </a:p>
        </p:txBody>
      </p:sp>
    </p:spTree>
    <p:extLst>
      <p:ext uri="{BB962C8B-B14F-4D97-AF65-F5344CB8AC3E}">
        <p14:creationId xmlns:p14="http://schemas.microsoft.com/office/powerpoint/2010/main" val="381331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F063-3EEF-508A-7F8B-9084D0D0855D}"/>
              </a:ext>
            </a:extLst>
          </p:cNvPr>
          <p:cNvSpPr>
            <a:spLocks noGrp="1"/>
          </p:cNvSpPr>
          <p:nvPr>
            <p:ph type="title" idx="4294967295"/>
          </p:nvPr>
        </p:nvSpPr>
        <p:spPr>
          <a:xfrm>
            <a:off x="-1371600" y="1371600"/>
            <a:ext cx="7470775" cy="1143000"/>
          </a:xfrm>
        </p:spPr>
        <p:txBody>
          <a:bodyPr>
            <a:normAutofit/>
          </a:bodyPr>
          <a:lstStyle/>
          <a:p>
            <a:pPr algn="ctr"/>
            <a:r>
              <a:rPr lang="en-I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Inception Phase</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a:extLst>
              <a:ext uri="{FF2B5EF4-FFF2-40B4-BE49-F238E27FC236}">
                <a16:creationId xmlns:a16="http://schemas.microsoft.com/office/drawing/2014/main" id="{F089BFD5-5FF3-44FA-5D18-CCA27CF62F01}"/>
              </a:ext>
            </a:extLst>
          </p:cNvPr>
          <p:cNvSpPr txBox="1"/>
          <p:nvPr/>
        </p:nvSpPr>
        <p:spPr>
          <a:xfrm>
            <a:off x="1447800" y="2660119"/>
            <a:ext cx="4953000" cy="2120068"/>
          </a:xfrm>
          <a:prstGeom prst="rect">
            <a:avLst/>
          </a:prstGeom>
          <a:noFill/>
        </p:spPr>
        <p:txBody>
          <a:bodyPr wrap="square">
            <a:spAutoFit/>
          </a:bodyPr>
          <a:lstStyle/>
          <a:p>
            <a:pPr marL="342900" indent="-342900">
              <a:lnSpc>
                <a:spcPct val="150000"/>
              </a:lnSpc>
              <a:spcBef>
                <a:spcPts val="0"/>
              </a:spcBef>
              <a:buFont typeface="Wingdings" panose="05000000000000000000" pitchFamily="2" charset="2"/>
              <a:buChar char="§"/>
            </a:pPr>
            <a:r>
              <a:rPr lang="en-US" b="1" dirty="0">
                <a:latin typeface="Times New Roman" pitchFamily="18" charset="0"/>
                <a:cs typeface="Times New Roman" pitchFamily="18" charset="0"/>
              </a:rPr>
              <a:t>Initial Description of Problem</a:t>
            </a:r>
          </a:p>
          <a:p>
            <a:pPr marL="342900" indent="-342900">
              <a:lnSpc>
                <a:spcPct val="150000"/>
              </a:lnSpc>
              <a:spcBef>
                <a:spcPts val="0"/>
              </a:spcBef>
              <a:buFont typeface="Wingdings" panose="05000000000000000000" pitchFamily="2" charset="2"/>
              <a:buChar char="§"/>
            </a:pPr>
            <a:r>
              <a:rPr lang="en-US" b="1" dirty="0">
                <a:latin typeface="Times New Roman" pitchFamily="18" charset="0"/>
                <a:cs typeface="Times New Roman" pitchFamily="18" charset="0"/>
              </a:rPr>
              <a:t>Software Requirement Specification-SRS</a:t>
            </a:r>
          </a:p>
          <a:p>
            <a:pPr marL="342900" indent="-342900">
              <a:lnSpc>
                <a:spcPct val="150000"/>
              </a:lnSpc>
              <a:spcBef>
                <a:spcPts val="0"/>
              </a:spcBef>
              <a:buFont typeface="Wingdings" panose="05000000000000000000" pitchFamily="2" charset="2"/>
              <a:buChar char="§"/>
            </a:pPr>
            <a:r>
              <a:rPr lang="en-US" b="1" dirty="0">
                <a:latin typeface="Times New Roman" pitchFamily="18" charset="0"/>
                <a:cs typeface="Times New Roman" pitchFamily="18" charset="0"/>
              </a:rPr>
              <a:t>Security features</a:t>
            </a:r>
          </a:p>
          <a:p>
            <a:pPr marL="342900" indent="-342900">
              <a:lnSpc>
                <a:spcPct val="150000"/>
              </a:lnSpc>
              <a:spcBef>
                <a:spcPts val="0"/>
              </a:spcBef>
              <a:buFont typeface="Wingdings" panose="05000000000000000000" pitchFamily="2" charset="2"/>
              <a:buChar char="§"/>
            </a:pPr>
            <a:r>
              <a:rPr lang="en-US" b="1" dirty="0">
                <a:latin typeface="Times New Roman" pitchFamily="18" charset="0"/>
                <a:cs typeface="Times New Roman" pitchFamily="18" charset="0"/>
              </a:rPr>
              <a:t>Reliability</a:t>
            </a:r>
          </a:p>
          <a:p>
            <a:pPr marL="342900" indent="-342900">
              <a:lnSpc>
                <a:spcPct val="150000"/>
              </a:lnSpc>
              <a:spcBef>
                <a:spcPts val="0"/>
              </a:spcBef>
              <a:buFont typeface="Wingdings" panose="05000000000000000000" pitchFamily="2" charset="2"/>
              <a:buChar char="§"/>
            </a:pPr>
            <a:r>
              <a:rPr lang="en-US" b="1" dirty="0">
                <a:latin typeface="Times New Roman" pitchFamily="18" charset="0"/>
                <a:cs typeface="Times New Roman" pitchFamily="18" charset="0"/>
              </a:rPr>
              <a:t>Cost estimation using DFP</a:t>
            </a:r>
          </a:p>
        </p:txBody>
      </p:sp>
    </p:spTree>
    <p:extLst>
      <p:ext uri="{BB962C8B-B14F-4D97-AF65-F5344CB8AC3E}">
        <p14:creationId xmlns:p14="http://schemas.microsoft.com/office/powerpoint/2010/main" val="12800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066800"/>
            <a:ext cx="8924106" cy="1049868"/>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600" b="1" dirty="0">
                <a:solidFill>
                  <a:srgbClr val="13AD30"/>
                </a:solidFill>
                <a:latin typeface="+mj-lt"/>
                <a:ea typeface="+mj-ea"/>
                <a:cs typeface="+mj-cs"/>
              </a:rPr>
              <a:t>Initial Description of Problem</a:t>
            </a:r>
            <a:endParaRPr kumimoji="0" lang="en-US" sz="4600" b="1" i="0" u="none" strike="noStrike" kern="1200" cap="none" spc="0" normalizeH="0" baseline="0" noProof="0" dirty="0">
              <a:ln>
                <a:noFill/>
              </a:ln>
              <a:solidFill>
                <a:srgbClr val="13AD30"/>
              </a:solidFill>
              <a:effectLst/>
              <a:uLnTx/>
              <a:uFillTx/>
              <a:latin typeface="+mj-lt"/>
              <a:ea typeface="+mj-ea"/>
              <a:cs typeface="+mj-cs"/>
            </a:endParaRPr>
          </a:p>
        </p:txBody>
      </p:sp>
      <p:sp>
        <p:nvSpPr>
          <p:cNvPr id="6" name="TextBox 5"/>
          <p:cNvSpPr txBox="1"/>
          <p:nvPr/>
        </p:nvSpPr>
        <p:spPr>
          <a:xfrm>
            <a:off x="381000" y="2514600"/>
            <a:ext cx="8077200" cy="2862322"/>
          </a:xfrm>
          <a:prstGeom prst="rect">
            <a:avLst/>
          </a:prstGeom>
          <a:noFill/>
        </p:spPr>
        <p:txBody>
          <a:bodyPr wrap="square" rtlCol="0">
            <a:spAutoFit/>
          </a:bodyPr>
          <a:lstStyle/>
          <a:p>
            <a:endParaRPr lang="en-US" dirty="0"/>
          </a:p>
          <a:p>
            <a:pPr lvl="0">
              <a:buFont typeface="Wingdings" pitchFamily="2" charset="2"/>
              <a:buChar char="q"/>
            </a:pPr>
            <a:r>
              <a:rPr lang="en-US" dirty="0"/>
              <a:t>The objective is to develop an Online Portal System to promote and encourage students </a:t>
            </a:r>
          </a:p>
          <a:p>
            <a:pPr lvl="0">
              <a:buFont typeface="Wingdings" pitchFamily="2" charset="2"/>
              <a:buChar char="q"/>
            </a:pPr>
            <a:r>
              <a:rPr lang="en-US" dirty="0"/>
              <a:t>Our project replaces the conventional and inconvenient method of clearing doubts in classes which involves the mentor and student to be physically present at the same time.</a:t>
            </a:r>
          </a:p>
          <a:p>
            <a:pPr lvl="0">
              <a:buFont typeface="Wingdings" pitchFamily="2" charset="2"/>
              <a:buChar char="q"/>
            </a:pPr>
            <a:r>
              <a:rPr lang="en-US" dirty="0"/>
              <a:t>In this context arises the importance of our project. This project bridges the existing gap between mentor and students due to the time constraints.</a:t>
            </a:r>
          </a:p>
          <a:p>
            <a:endParaRPr lang="en-US" dirty="0"/>
          </a:p>
          <a:p>
            <a:endParaRPr lang="en-US" dirty="0"/>
          </a:p>
        </p:txBody>
      </p:sp>
    </p:spTree>
  </p:cSld>
  <p:clrMapOvr>
    <a:masterClrMapping/>
  </p:clrMapOvr>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tf10103076_win32</Template>
  <TotalTime>593</TotalTime>
  <Words>1342</Words>
  <Application>Microsoft Office PowerPoint</Application>
  <PresentationFormat>On-screen Show (4:3)</PresentationFormat>
  <Paragraphs>294</Paragraphs>
  <Slides>37</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Bahnschrift SemiBold Condensed</vt:lpstr>
      <vt:lpstr>Baskerville Old Face</vt:lpstr>
      <vt:lpstr>Calibri</vt:lpstr>
      <vt:lpstr>Calibri Light</vt:lpstr>
      <vt:lpstr>Segoe UI</vt:lpstr>
      <vt:lpstr>Times New Roman</vt:lpstr>
      <vt:lpstr>Wingdings</vt:lpstr>
      <vt:lpstr>Wingdings 2</vt:lpstr>
      <vt:lpstr>2_Office Theme</vt:lpstr>
      <vt:lpstr>Office Theme</vt:lpstr>
      <vt:lpstr>E-Adhyapan    Project Progress Report submitted to    CHHATTISGARH SWAMI VIVEKANAND TECHNICAL UNIVERSITY BHILAI CHHATTISGARH (INDIA) for the partial fulfillment of degree    MASTER OF COMPUTER APPLICATIONS (MCA)   By   Vikrant Sahu &amp; Kumari Mausham    Roll No.:500102121015 &amp; 500102121022     Under the Guidance of  Dr. Sanjeev Karmakar  DEPARTMENT OF COMPUTER APPLICATIONS, BHILAI INSTITUTE OF TECHNOLOGY DURG, CHHATTISGARH (INDIA)  Session: 2022-2023  </vt:lpstr>
      <vt:lpstr>PowerPoint Presentation</vt:lpstr>
      <vt:lpstr>PowerPoint Presentation</vt:lpstr>
      <vt:lpstr>PowerPoint Presentation</vt:lpstr>
      <vt:lpstr>Project’s Process Documentation</vt:lpstr>
      <vt:lpstr>PowerPoint Presentation</vt:lpstr>
      <vt:lpstr>Project’s Process Documentation</vt:lpstr>
      <vt:lpstr>Inception Phase</vt:lpstr>
      <vt:lpstr>PowerPoint Presentation</vt:lpstr>
      <vt:lpstr>Non- Functional Requirements Functional Requirements Performance Requirements</vt:lpstr>
      <vt:lpstr>Non Functional Requirements</vt:lpstr>
      <vt:lpstr>Functional Requirements :</vt:lpstr>
      <vt:lpstr>Security Features: </vt:lpstr>
      <vt:lpstr>Reliability :</vt:lpstr>
      <vt:lpstr>Standard Table for function point</vt:lpstr>
      <vt:lpstr>PowerPoint Presentation</vt:lpstr>
      <vt:lpstr>PowerPoint Presentation</vt:lpstr>
      <vt:lpstr>PowerPoint Presentation</vt:lpstr>
      <vt:lpstr> Object Class</vt:lpstr>
      <vt:lpstr>PowerPoint Presentation</vt:lpstr>
      <vt:lpstr>PowerPoint Presentation</vt:lpstr>
      <vt:lpstr>PowerPoint Presentation</vt:lpstr>
      <vt:lpstr> Construction Phase</vt:lpstr>
      <vt:lpstr>PowerPoint Presentation</vt:lpstr>
      <vt:lpstr>Transition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sagar</dc:creator>
  <cp:lastModifiedBy>Vikrant Sahu</cp:lastModifiedBy>
  <cp:revision>28</cp:revision>
  <dcterms:created xsi:type="dcterms:W3CDTF">2006-08-16T00:00:00Z</dcterms:created>
  <dcterms:modified xsi:type="dcterms:W3CDTF">2022-12-19T06:00:39Z</dcterms:modified>
</cp:coreProperties>
</file>