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3" r:id="rId3"/>
  </p:sldMasterIdLst>
  <p:notesMasterIdLst>
    <p:notesMasterId r:id="rId11"/>
  </p:notesMasterIdLst>
  <p:sldIdLst>
    <p:sldId id="265" r:id="rId4"/>
    <p:sldId id="277" r:id="rId5"/>
    <p:sldId id="271" r:id="rId6"/>
    <p:sldId id="273" r:id="rId7"/>
    <p:sldId id="274" r:id="rId8"/>
    <p:sldId id="275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>
      <p:cViewPr varScale="1">
        <p:scale>
          <a:sx n="116" d="100"/>
          <a:sy n="116" d="100"/>
        </p:scale>
        <p:origin x="7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CAF65-EE34-4319-9E9C-4F683E295CE3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5FD2C-26BC-46D7-B9C4-48080713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11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0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372332"/>
            <a:ext cx="8308800" cy="4128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6422400"/>
            <a:ext cx="25812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1135"/>
                </a:solidFill>
                <a:cs typeface="Arial" panose="020B0604020202020204" pitchFamily="34" charset="0"/>
              </a:rPr>
              <a:t>Nokia Internal Use</a:t>
            </a:r>
            <a:endParaRPr lang="en-US" dirty="0" smtClean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787200"/>
            <a:ext cx="8308800" cy="4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4214375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440000"/>
            <a:ext cx="2592000" cy="474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440000"/>
            <a:ext cx="2592000" cy="474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440000"/>
            <a:ext cx="2592000" cy="474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6422400"/>
            <a:ext cx="25812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1135"/>
                </a:solidFill>
                <a:cs typeface="Arial" panose="020B0604020202020204" pitchFamily="34" charset="0"/>
              </a:rPr>
              <a:t>Nokia Internal Use</a:t>
            </a:r>
            <a:endParaRPr lang="en-US" dirty="0" smtClean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372332"/>
            <a:ext cx="8308800" cy="4128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787200"/>
            <a:ext cx="8308800" cy="4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76717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440000"/>
            <a:ext cx="1893600" cy="474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440000"/>
            <a:ext cx="1893600" cy="474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440000"/>
            <a:ext cx="1893600" cy="474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440000"/>
            <a:ext cx="1893600" cy="474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6422400"/>
            <a:ext cx="25812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1135"/>
                </a:solidFill>
                <a:cs typeface="Arial" panose="020B0604020202020204" pitchFamily="34" charset="0"/>
              </a:rPr>
              <a:t>Nokia Internal Use</a:t>
            </a:r>
            <a:endParaRPr lang="en-US" dirty="0" smtClean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372332"/>
            <a:ext cx="8308800" cy="4128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787200"/>
            <a:ext cx="8308800" cy="4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84448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1200000"/>
            <a:ext cx="8359200" cy="264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 smtClean="0">
                <a:ea typeface="ヒラギノ角ゴ Pro W3"/>
                <a:cs typeface="ヒラギノ角ゴ Pro W3"/>
              </a:rPr>
              <a:t>Main headline in</a:t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lower case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374107"/>
            <a:ext cx="1080000" cy="233711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6422400"/>
            <a:ext cx="25812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8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4079999"/>
            <a:ext cx="8308800" cy="21024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dirty="0" smtClean="0"/>
              <a:t>Supporting headline in sentence case here </a:t>
            </a:r>
          </a:p>
          <a:p>
            <a:pPr lvl="1"/>
            <a:r>
              <a:rPr lang="en-US" dirty="0" smtClean="0"/>
              <a:t>Author/Presenter</a:t>
            </a:r>
          </a:p>
          <a:p>
            <a:pPr lvl="1"/>
            <a:r>
              <a:rPr lang="en-US" dirty="0" smtClean="0"/>
              <a:t>DD-MM-YYYY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61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440000"/>
            <a:ext cx="8308800" cy="474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372332"/>
            <a:ext cx="8308800" cy="4128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headline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6422400"/>
            <a:ext cx="25812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>
                <a:solidFill>
                  <a:srgbClr val="FFFFFF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1" y="6408000"/>
            <a:ext cx="690379" cy="149397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787200"/>
            <a:ext cx="8308800" cy="4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823041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374399"/>
            <a:ext cx="8308800" cy="5812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1" y="6408000"/>
            <a:ext cx="690379" cy="149397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6422400"/>
            <a:ext cx="25812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990583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1" y="6408000"/>
            <a:ext cx="690379" cy="149397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6422400"/>
            <a:ext cx="25812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362294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3240618"/>
            <a:ext cx="1741074" cy="376767"/>
          </a:xfrm>
          <a:prstGeom prst="rect">
            <a:avLst/>
          </a:prstGeom>
        </p:spPr>
      </p:pic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6422400"/>
            <a:ext cx="25812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82369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6229351"/>
            <a:ext cx="703262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735679"/>
            <a:ext cx="8244000" cy="2706767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 smtClean="0">
                <a:ea typeface="ヒラギノ角ゴ Pro W3"/>
                <a:cs typeface="ヒラギノ角ゴ Pro W3"/>
              </a:rPr>
              <a:t>main headline in</a:t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3442447"/>
            <a:ext cx="8244000" cy="2221652"/>
          </a:xfrm>
        </p:spPr>
        <p:txBody>
          <a:bodyPr/>
          <a:lstStyle>
            <a:lvl1pPr marL="0" indent="0" eaLnBrk="1" hangingPunct="1">
              <a:buFont typeface="Arial" pitchFamily="34" charset="0"/>
              <a:buNone/>
              <a:tabLst/>
              <a:defRPr sz="3200">
                <a:latin typeface="+mn-lt"/>
              </a:defRPr>
            </a:lvl1pPr>
            <a:lvl2pPr marL="230188" indent="0">
              <a:buNone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sz="1800" dirty="0" smtClean="0"/>
              <a:t>Supporting headline in sentence case here</a:t>
            </a:r>
          </a:p>
          <a:p>
            <a:pPr eaLnBrk="1" hangingPunct="1">
              <a:defRPr/>
            </a:pPr>
            <a:r>
              <a:rPr lang="en-US" sz="1800" dirty="0" smtClean="0"/>
              <a:t>Author/Presenter</a:t>
            </a:r>
          </a:p>
          <a:p>
            <a:pPr eaLnBrk="1" hangingPunct="1">
              <a:defRPr/>
            </a:pPr>
            <a:r>
              <a:rPr lang="en-GB" sz="1800" dirty="0" smtClean="0"/>
              <a:t>DD-MM-YYYY</a:t>
            </a:r>
            <a:endParaRPr lang="en-GB" sz="18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5823" y="406280"/>
            <a:ext cx="1492189" cy="329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1" y="53204"/>
            <a:ext cx="1567485" cy="880632"/>
          </a:xfrm>
          <a:prstGeom prst="rect">
            <a:avLst/>
          </a:prstGeom>
        </p:spPr>
      </p:pic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32000" y="6385900"/>
            <a:ext cx="50472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38597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372332"/>
            <a:ext cx="8308800" cy="41280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6422400"/>
            <a:ext cx="25812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rgbClr val="001135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787200"/>
            <a:ext cx="8308800" cy="4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558883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120" y="372333"/>
            <a:ext cx="82296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1" y="717054"/>
            <a:ext cx="822764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29"/>
          <p:cNvSpPr>
            <a:spLocks noGrp="1"/>
          </p:cNvSpPr>
          <p:nvPr>
            <p:ph type="ftr" sz="quarter" idx="3"/>
          </p:nvPr>
        </p:nvSpPr>
        <p:spPr>
          <a:xfrm>
            <a:off x="432000" y="6385767"/>
            <a:ext cx="60804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 dirty="0" smtClean="0">
                <a:solidFill>
                  <a:srgbClr val="4D5766"/>
                </a:solidFill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97690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440000"/>
            <a:ext cx="8308800" cy="4747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6422400"/>
            <a:ext cx="25812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smtClean="0">
                <a:solidFill>
                  <a:srgbClr val="001135"/>
                </a:solidFill>
                <a:cs typeface="Arial" panose="020B0604020202020204" pitchFamily="34" charset="0"/>
              </a:rPr>
              <a:t>Nokia Internal Use</a:t>
            </a:r>
            <a:endParaRPr lang="en-GB" dirty="0" smtClean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372332"/>
            <a:ext cx="8308800" cy="4128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787200"/>
            <a:ext cx="8308800" cy="4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292518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372333"/>
            <a:ext cx="82296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1" y="717054"/>
            <a:ext cx="822764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449917"/>
            <a:ext cx="4032250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449747"/>
            <a:ext cx="4032250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Footer Placeholder 29"/>
          <p:cNvSpPr>
            <a:spLocks noGrp="1"/>
          </p:cNvSpPr>
          <p:nvPr>
            <p:ph type="ftr" sz="quarter" idx="3"/>
          </p:nvPr>
        </p:nvSpPr>
        <p:spPr>
          <a:xfrm>
            <a:off x="432000" y="6385767"/>
            <a:ext cx="60804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 dirty="0" smtClean="0">
                <a:solidFill>
                  <a:srgbClr val="68717A"/>
                </a:solidFill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949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1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440000"/>
            <a:ext cx="4010400" cy="474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440000"/>
            <a:ext cx="4010400" cy="474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6422400"/>
            <a:ext cx="25812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1135"/>
                </a:solidFill>
                <a:cs typeface="Arial" panose="020B0604020202020204" pitchFamily="34" charset="0"/>
              </a:rPr>
              <a:t>Nokia Internal Use</a:t>
            </a:r>
            <a:endParaRPr lang="en-US" dirty="0" smtClean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372332"/>
            <a:ext cx="8308800" cy="4128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787200"/>
            <a:ext cx="8308800" cy="4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878709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440000"/>
            <a:ext cx="2592000" cy="474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440000"/>
            <a:ext cx="2592000" cy="474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440000"/>
            <a:ext cx="2592000" cy="474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6422400"/>
            <a:ext cx="25812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1135"/>
                </a:solidFill>
                <a:cs typeface="Arial" panose="020B0604020202020204" pitchFamily="34" charset="0"/>
              </a:rPr>
              <a:t>Nokia Internal Use</a:t>
            </a:r>
            <a:endParaRPr lang="en-US" dirty="0" smtClean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372332"/>
            <a:ext cx="8308800" cy="4128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787200"/>
            <a:ext cx="8308800" cy="4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12750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440000"/>
            <a:ext cx="1893600" cy="474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440000"/>
            <a:ext cx="1893600" cy="474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440000"/>
            <a:ext cx="1893600" cy="474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440000"/>
            <a:ext cx="1893600" cy="474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6422400"/>
            <a:ext cx="25812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1135"/>
                </a:solidFill>
                <a:cs typeface="Arial" panose="020B0604020202020204" pitchFamily="34" charset="0"/>
              </a:rPr>
              <a:t>Nokia Internal Use</a:t>
            </a:r>
            <a:endParaRPr lang="en-US" dirty="0" smtClean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372332"/>
            <a:ext cx="8308800" cy="4128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787200"/>
            <a:ext cx="8308800" cy="4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37385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4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372332"/>
            <a:ext cx="8308800" cy="4128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6422400"/>
            <a:ext cx="25812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1135"/>
                </a:solidFill>
                <a:cs typeface="Arial" panose="020B0604020202020204" pitchFamily="34" charset="0"/>
              </a:rPr>
              <a:t>Nokia Internal Use</a:t>
            </a:r>
            <a:endParaRPr lang="en-US" dirty="0" smtClean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787200"/>
            <a:ext cx="8308800" cy="4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10158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440000"/>
            <a:ext cx="8308800" cy="4747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6422400"/>
            <a:ext cx="25812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smtClean="0">
                <a:solidFill>
                  <a:srgbClr val="001135"/>
                </a:solidFill>
                <a:cs typeface="Arial" panose="020B0604020202020204" pitchFamily="34" charset="0"/>
              </a:rPr>
              <a:t>Nokia Internal Use</a:t>
            </a:r>
            <a:endParaRPr lang="en-GB" dirty="0" smtClean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372332"/>
            <a:ext cx="8308800" cy="4128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787200"/>
            <a:ext cx="8308800" cy="4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927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440000"/>
            <a:ext cx="4010400" cy="474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440000"/>
            <a:ext cx="4010400" cy="474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6422400"/>
            <a:ext cx="25812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1135"/>
                </a:solidFill>
                <a:cs typeface="Arial" panose="020B0604020202020204" pitchFamily="34" charset="0"/>
              </a:rPr>
              <a:t>Nokia Internal Use</a:t>
            </a:r>
            <a:endParaRPr lang="en-US" dirty="0" smtClean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372332"/>
            <a:ext cx="8308800" cy="4128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787200"/>
            <a:ext cx="8308800" cy="4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06140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374651"/>
            <a:ext cx="8308800" cy="41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6339381"/>
            <a:ext cx="144462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001135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6462274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001135"/>
                </a:solidFill>
                <a:cs typeface="Arial" charset="0"/>
              </a:rPr>
              <a:t>© Nokia 2016</a:t>
            </a:r>
          </a:p>
        </p:txBody>
      </p:sp>
      <p:sp>
        <p:nvSpPr>
          <p:cNvPr id="3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6422400"/>
            <a:ext cx="25812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1135"/>
                </a:solidFill>
                <a:cs typeface="Arial" panose="020B0604020202020204" pitchFamily="34" charset="0"/>
              </a:rPr>
              <a:t>Nokia Internal Use</a:t>
            </a:r>
            <a:endParaRPr lang="en-US" dirty="0" smtClean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6408002"/>
            <a:ext cx="691200" cy="1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9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374651"/>
            <a:ext cx="8308800" cy="41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6339381"/>
            <a:ext cx="144462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001135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6462274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001135"/>
                </a:solidFill>
                <a:cs typeface="Arial" charset="0"/>
              </a:rPr>
              <a:t>© Nokia 2016</a:t>
            </a:r>
          </a:p>
        </p:txBody>
      </p:sp>
      <p:sp>
        <p:nvSpPr>
          <p:cNvPr id="3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6422400"/>
            <a:ext cx="25812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1135"/>
                </a:solidFill>
                <a:cs typeface="Arial" panose="020B0604020202020204" pitchFamily="34" charset="0"/>
              </a:rPr>
              <a:t>Nokia Internal Use</a:t>
            </a:r>
            <a:endParaRPr lang="en-US" dirty="0" smtClean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6408002"/>
            <a:ext cx="691200" cy="1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374400"/>
            <a:ext cx="8308800" cy="4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440000"/>
            <a:ext cx="8308800" cy="474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6339379"/>
            <a:ext cx="144462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6462273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 smtClean="0">
                <a:solidFill>
                  <a:srgbClr val="FFFFFF"/>
                </a:solidFill>
                <a:cs typeface="Arial" charset="0"/>
              </a:rPr>
              <a:t>© Nokia 2016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6422400"/>
            <a:ext cx="25812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91101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828800"/>
            <a:ext cx="8359200" cy="2640000"/>
          </a:xfrm>
        </p:spPr>
        <p:txBody>
          <a:bodyPr/>
          <a:lstStyle/>
          <a:p>
            <a:r>
              <a:rPr lang="en-US" sz="4400" dirty="0" smtClean="0"/>
              <a:t>		</a:t>
            </a:r>
            <a:r>
              <a:rPr lang="en-US" sz="4400" dirty="0" err="1" smtClean="0"/>
              <a:t>Zabbix</a:t>
            </a:r>
            <a:r>
              <a:rPr lang="en-US" sz="4400" dirty="0" smtClean="0"/>
              <a:t> Authenticates User </a:t>
            </a:r>
          </a:p>
          <a:p>
            <a:r>
              <a:rPr lang="en-US" sz="4400" dirty="0"/>
              <a:t>	</a:t>
            </a:r>
            <a:r>
              <a:rPr lang="en-US" sz="4400" dirty="0" smtClean="0"/>
              <a:t>				via </a:t>
            </a:r>
            <a:r>
              <a:rPr lang="en-US" sz="4400" dirty="0" err="1" smtClean="0"/>
              <a:t>Keycloak</a:t>
            </a:r>
            <a:endParaRPr lang="en-US" sz="4400" dirty="0" smtClean="0"/>
          </a:p>
          <a:p>
            <a:r>
              <a:rPr lang="en-US" altLang="zh-CN" sz="4400" dirty="0"/>
              <a:t>	</a:t>
            </a:r>
            <a:r>
              <a:rPr lang="en-US" altLang="zh-CN" sz="4400" dirty="0" smtClean="0"/>
              <a:t>				 </a:t>
            </a:r>
            <a:r>
              <a:rPr lang="en-US" altLang="zh-CN" sz="4400" b="1" i="1" dirty="0" smtClean="0"/>
              <a:t>Procedure</a:t>
            </a:r>
            <a:endParaRPr lang="en-US" sz="4400" b="1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cs typeface="Arial" panose="020B0604020202020204" pitchFamily="34" charset="0"/>
              </a:rPr>
              <a:t>Confidential – do not show to the customer</a:t>
            </a:r>
          </a:p>
        </p:txBody>
      </p:sp>
    </p:spTree>
    <p:extLst>
      <p:ext uri="{BB962C8B-B14F-4D97-AF65-F5344CB8AC3E}">
        <p14:creationId xmlns:p14="http://schemas.microsoft.com/office/powerpoint/2010/main" val="31765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>
                <a:solidFill>
                  <a:srgbClr val="001135"/>
                </a:solidFill>
                <a:cs typeface="Arial" panose="020B0604020202020204" pitchFamily="34" charset="0"/>
              </a:rPr>
              <a:t>Nokia Internal Use</a:t>
            </a:r>
            <a:endParaRPr lang="en-GB" dirty="0" smtClean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524000"/>
            <a:ext cx="2388704" cy="2441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72000"/>
            <a:ext cx="8458200" cy="11536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57200"/>
            <a:ext cx="8305800" cy="88407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altLang="zh-CN" sz="2400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1.When USERs First Login into </a:t>
            </a:r>
            <a:r>
              <a:rPr lang="en-US" altLang="zh-CN" sz="2400" b="1" dirty="0" err="1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Zabbix</a:t>
            </a:r>
            <a:r>
              <a:rPr lang="en-US" altLang="zh-CN" sz="2400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, the default authentication-</a:t>
            </a:r>
            <a:r>
              <a:rPr lang="en-US" altLang="zh-CN" sz="2400" b="1" i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[</a:t>
            </a:r>
            <a:r>
              <a:rPr lang="en-US" altLang="zh-CN" sz="2400" b="1" i="1" dirty="0" smtClean="0">
                <a:solidFill>
                  <a:srgbClr val="00B050"/>
                </a:solidFill>
                <a:ea typeface="Nokia Pure Text" panose="020B0503020202020204" pitchFamily="34" charset="0"/>
                <a:cs typeface="Nokia Pure Headline Light"/>
              </a:rPr>
              <a:t>Internal </a:t>
            </a:r>
            <a:r>
              <a:rPr lang="en-US" altLang="zh-CN" sz="2400" b="1" i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] </a:t>
            </a:r>
            <a:r>
              <a:rPr lang="en-US" altLang="zh-CN" sz="2400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will be used </a:t>
            </a:r>
            <a:endParaRPr lang="zh-CN" altLang="en-US" sz="2400" b="1" dirty="0" smtClean="0">
              <a:solidFill>
                <a:schemeClr val="tx2"/>
              </a:solidFill>
              <a:ea typeface="Nokia Pure Text" panose="020B0503020202020204" pitchFamily="34" charset="0"/>
              <a:cs typeface="Nokia Pure Headline Ligh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66152" y="388620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93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>
                <a:solidFill>
                  <a:srgbClr val="001135"/>
                </a:solidFill>
                <a:cs typeface="Arial" panose="020B0604020202020204" pitchFamily="34" charset="0"/>
              </a:rPr>
              <a:t>Nokia Internal Use</a:t>
            </a:r>
            <a:endParaRPr lang="en-GB" dirty="0" smtClean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40660"/>
            <a:ext cx="8305800" cy="125340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altLang="zh-CN" sz="2400" b="1" dirty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2</a:t>
            </a:r>
            <a:r>
              <a:rPr lang="en-US" altLang="zh-CN" sz="2400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.When USER want to change the authentication method</a:t>
            </a:r>
            <a:r>
              <a:rPr lang="en-US" altLang="zh-CN" sz="2400" b="1" i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.</a:t>
            </a:r>
          </a:p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altLang="zh-CN" sz="2400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Click </a:t>
            </a:r>
            <a:r>
              <a:rPr lang="en-US" altLang="zh-CN" sz="2400" b="1" i="1" dirty="0" smtClean="0">
                <a:solidFill>
                  <a:srgbClr val="00B050"/>
                </a:solidFill>
                <a:ea typeface="Nokia Pure Text" panose="020B0503020202020204" pitchFamily="34" charset="0"/>
                <a:cs typeface="Nokia Pure Headline Light"/>
              </a:rPr>
              <a:t>Administration</a:t>
            </a:r>
            <a:r>
              <a:rPr lang="en-US" altLang="zh-CN" sz="2400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  <a:sym typeface="Wingdings" panose="05000000000000000000" pitchFamily="2" charset="2"/>
              </a:rPr>
              <a:t> </a:t>
            </a:r>
            <a:r>
              <a:rPr lang="en-US" altLang="zh-CN" sz="2400" b="1" i="1" dirty="0" smtClean="0">
                <a:solidFill>
                  <a:srgbClr val="00B050"/>
                </a:solidFill>
                <a:ea typeface="Nokia Pure Text" panose="020B0503020202020204" pitchFamily="34" charset="0"/>
                <a:cs typeface="Nokia Pure Headline Light"/>
                <a:sym typeface="Wingdings" panose="05000000000000000000" pitchFamily="2" charset="2"/>
              </a:rPr>
              <a:t>Authentication</a:t>
            </a:r>
          </a:p>
          <a:p>
            <a:pPr defTabSz="457200" fontAlgn="base">
              <a:spcAft>
                <a:spcPct val="0"/>
              </a:spcAft>
              <a:buClr>
                <a:srgbClr val="001135"/>
              </a:buClr>
            </a:pPr>
            <a:r>
              <a:rPr lang="en-US" altLang="zh-CN" sz="2400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Then the </a:t>
            </a:r>
            <a:r>
              <a:rPr lang="en-US" altLang="zh-CN" sz="2400" b="1" i="1" dirty="0" smtClean="0">
                <a:solidFill>
                  <a:srgbClr val="00B050"/>
                </a:solidFill>
                <a:ea typeface="Nokia Pure Text" panose="020B0503020202020204" pitchFamily="34" charset="0"/>
                <a:cs typeface="Nokia Pure Headline Light"/>
              </a:rPr>
              <a:t>KEYCLOAK</a:t>
            </a:r>
            <a:r>
              <a:rPr lang="en-US" altLang="zh-CN" sz="2400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 option will be showed as below.</a:t>
            </a:r>
            <a:endParaRPr lang="en-US" altLang="zh-CN" sz="2400" b="1" i="1" dirty="0">
              <a:solidFill>
                <a:srgbClr val="00B050"/>
              </a:solidFill>
              <a:ea typeface="Nokia Pure Text" panose="020B0503020202020204" pitchFamily="34" charset="0"/>
              <a:cs typeface="Nokia Pure Headline Light"/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67000"/>
            <a:ext cx="6333333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3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>
                <a:solidFill>
                  <a:srgbClr val="001135"/>
                </a:solidFill>
                <a:cs typeface="Arial" panose="020B0604020202020204" pitchFamily="34" charset="0"/>
              </a:rPr>
              <a:t>Nokia Internal Use</a:t>
            </a:r>
            <a:endParaRPr lang="en-GB" dirty="0" smtClean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40660"/>
            <a:ext cx="8305800" cy="88407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457200" fontAlgn="base">
              <a:spcAft>
                <a:spcPct val="0"/>
              </a:spcAft>
              <a:buClr>
                <a:srgbClr val="001135"/>
              </a:buClr>
            </a:pPr>
            <a:r>
              <a:rPr lang="en-US" altLang="zh-CN" sz="2400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3.USERs change authentication method to </a:t>
            </a:r>
            <a:r>
              <a:rPr lang="en-US" altLang="zh-CN" sz="2400" b="1" i="1" dirty="0">
                <a:solidFill>
                  <a:srgbClr val="00B050"/>
                </a:solidFill>
                <a:ea typeface="Nokia Pure Text" panose="020B0503020202020204" pitchFamily="34" charset="0"/>
                <a:cs typeface="Nokia Pure Headline Light"/>
              </a:rPr>
              <a:t>KEYCLOAK</a:t>
            </a:r>
            <a:r>
              <a:rPr lang="en-US" altLang="zh-CN" sz="2400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.</a:t>
            </a:r>
          </a:p>
          <a:p>
            <a:pPr defTabSz="457200" fontAlgn="base">
              <a:spcAft>
                <a:spcPct val="0"/>
              </a:spcAft>
              <a:buClr>
                <a:srgbClr val="001135"/>
              </a:buClr>
            </a:pPr>
            <a:endParaRPr lang="en-US" altLang="zh-CN" sz="2400" b="1" dirty="0" smtClean="0">
              <a:solidFill>
                <a:schemeClr val="tx2"/>
              </a:solidFill>
              <a:ea typeface="Nokia Pure Text" panose="020B0503020202020204" pitchFamily="34" charset="0"/>
              <a:cs typeface="Nokia Pure Headline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00400"/>
            <a:ext cx="7584989" cy="30324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61389"/>
              </p:ext>
            </p:extLst>
          </p:nvPr>
        </p:nvGraphicFramePr>
        <p:xfrm>
          <a:off x="1066800" y="1023468"/>
          <a:ext cx="6096000" cy="211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631491464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611409294"/>
                    </a:ext>
                  </a:extLst>
                </a:gridCol>
              </a:tblGrid>
              <a:tr h="353349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79745"/>
                  </a:ext>
                </a:extLst>
              </a:tr>
              <a:tr h="3485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Keycloak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URL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Based on this address, to </a:t>
                      </a:r>
                      <a:r>
                        <a:rPr lang="en-US" altLang="zh-CN" sz="1100" b="1" dirty="0" smtClean="0"/>
                        <a:t>AUTH</a:t>
                      </a:r>
                      <a:r>
                        <a:rPr lang="en-US" altLang="zh-CN" sz="1100" b="1" baseline="0" dirty="0" smtClean="0"/>
                        <a:t>-User</a:t>
                      </a:r>
                      <a:r>
                        <a:rPr lang="en-US" altLang="zh-CN" sz="1100" baseline="0" dirty="0" smtClean="0"/>
                        <a:t>, </a:t>
                      </a:r>
                      <a:r>
                        <a:rPr lang="en-US" altLang="zh-CN" sz="1100" b="1" baseline="0" dirty="0" smtClean="0"/>
                        <a:t>Exchange-token</a:t>
                      </a:r>
                      <a:r>
                        <a:rPr lang="en-US" altLang="zh-CN" sz="1100" baseline="0" dirty="0" smtClean="0"/>
                        <a:t> , </a:t>
                      </a:r>
                      <a:r>
                        <a:rPr lang="en-US" altLang="zh-CN" sz="1100" b="1" baseline="0" dirty="0" smtClean="0"/>
                        <a:t>Logout</a:t>
                      </a:r>
                      <a:r>
                        <a:rPr lang="en-US" altLang="zh-CN" sz="1100" baseline="0" dirty="0" smtClean="0"/>
                        <a:t>…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134"/>
                  </a:ext>
                </a:extLst>
              </a:tr>
              <a:tr h="3485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Keycloak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realm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Refer to below 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672385"/>
                  </a:ext>
                </a:extLst>
              </a:tr>
              <a:tr h="3485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 id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Refer to below </a:t>
                      </a:r>
                      <a:endParaRPr lang="zh-CN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832921"/>
                  </a:ext>
                </a:extLst>
              </a:tr>
              <a:tr h="3485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 secret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Refer to below </a:t>
                      </a:r>
                      <a:endParaRPr lang="zh-CN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70254"/>
                  </a:ext>
                </a:extLst>
              </a:tr>
              <a:tr h="3533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scope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Refer to below </a:t>
                      </a:r>
                      <a:endParaRPr lang="zh-CN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5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86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>
                <a:solidFill>
                  <a:srgbClr val="001135"/>
                </a:solidFill>
                <a:cs typeface="Arial" panose="020B0604020202020204" pitchFamily="34" charset="0"/>
              </a:rPr>
              <a:t>Nokia Internal Use</a:t>
            </a:r>
            <a:endParaRPr lang="en-GB" dirty="0" smtClean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391837"/>
            <a:ext cx="8305800" cy="1622734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457200" fontAlgn="base">
              <a:spcAft>
                <a:spcPct val="0"/>
              </a:spcAft>
              <a:buClr>
                <a:srgbClr val="001135"/>
              </a:buClr>
            </a:pPr>
            <a:r>
              <a:rPr lang="en-US" altLang="zh-CN" sz="2400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4.TEST button.</a:t>
            </a:r>
          </a:p>
          <a:p>
            <a:pPr defTabSz="457200" fontAlgn="base">
              <a:spcAft>
                <a:spcPct val="0"/>
              </a:spcAft>
              <a:buClr>
                <a:srgbClr val="001135"/>
              </a:buClr>
            </a:pPr>
            <a:r>
              <a:rPr lang="en-US" altLang="zh-CN" sz="2400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TEST button to check the connection between </a:t>
            </a:r>
          </a:p>
          <a:p>
            <a:pPr defTabSz="457200" fontAlgn="base">
              <a:spcAft>
                <a:spcPct val="0"/>
              </a:spcAft>
              <a:buClr>
                <a:srgbClr val="001135"/>
              </a:buClr>
            </a:pPr>
            <a:r>
              <a:rPr lang="en-US" altLang="zh-CN" sz="2400" b="1" dirty="0" err="1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Z</a:t>
            </a:r>
            <a:r>
              <a:rPr lang="en-US" altLang="zh-CN" sz="2400" b="1" dirty="0" err="1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abbix</a:t>
            </a:r>
            <a:r>
              <a:rPr lang="en-US" altLang="zh-CN" sz="2400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 and </a:t>
            </a:r>
            <a:r>
              <a:rPr lang="en-US" altLang="zh-CN" sz="2400" b="1" dirty="0" err="1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K</a:t>
            </a:r>
            <a:r>
              <a:rPr lang="en-US" altLang="zh-CN" sz="2400" b="1" dirty="0" err="1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eycloak</a:t>
            </a:r>
            <a:endParaRPr lang="en-US" altLang="zh-CN" sz="2400" b="1" dirty="0" smtClean="0">
              <a:solidFill>
                <a:schemeClr val="tx2"/>
              </a:solidFill>
              <a:ea typeface="Nokia Pure Text" panose="020B0503020202020204" pitchFamily="34" charset="0"/>
              <a:cs typeface="Nokia Pure Headline Light"/>
            </a:endParaRPr>
          </a:p>
          <a:p>
            <a:pPr defTabSz="457200" fontAlgn="base">
              <a:spcAft>
                <a:spcPct val="0"/>
              </a:spcAft>
              <a:buClr>
                <a:srgbClr val="001135"/>
              </a:buClr>
            </a:pPr>
            <a:endParaRPr lang="en-US" altLang="zh-CN" sz="2400" b="1" dirty="0" smtClean="0">
              <a:solidFill>
                <a:schemeClr val="tx2"/>
              </a:solidFill>
              <a:ea typeface="Nokia Pure Text" panose="020B0503020202020204" pitchFamily="34" charset="0"/>
              <a:cs typeface="Nokia Pure Headline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439844" cy="32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7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>
                <a:solidFill>
                  <a:srgbClr val="001135"/>
                </a:solidFill>
                <a:cs typeface="Arial" panose="020B0604020202020204" pitchFamily="34" charset="0"/>
              </a:rPr>
              <a:t>Nokia Internal Use</a:t>
            </a:r>
            <a:endParaRPr lang="en-GB" dirty="0" smtClean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391837"/>
            <a:ext cx="8305800" cy="51473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457200" fontAlgn="base">
              <a:spcAft>
                <a:spcPct val="0"/>
              </a:spcAft>
              <a:buClr>
                <a:srgbClr val="001135"/>
              </a:buClr>
            </a:pPr>
            <a:r>
              <a:rPr lang="en-US" altLang="zh-CN" sz="2400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4.UPDATE button.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51920"/>
            <a:ext cx="5943600" cy="23074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1202" y="1070920"/>
            <a:ext cx="70104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spcAft>
                <a:spcPct val="0"/>
              </a:spcAft>
              <a:buClr>
                <a:srgbClr val="001135"/>
              </a:buClr>
            </a:pPr>
            <a:r>
              <a:rPr lang="en-US" altLang="zh-CN" b="1" dirty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UPDATE button to make </a:t>
            </a:r>
            <a:r>
              <a:rPr lang="en-US" altLang="zh-CN" b="1" dirty="0" err="1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zabbix</a:t>
            </a:r>
            <a:r>
              <a:rPr lang="en-US" altLang="zh-CN" b="1" dirty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 AUTH user via </a:t>
            </a:r>
            <a:r>
              <a:rPr lang="en-US" altLang="zh-CN" b="1" dirty="0" err="1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keycloak</a:t>
            </a:r>
            <a:endParaRPr lang="en-US" altLang="zh-CN" b="1" dirty="0">
              <a:solidFill>
                <a:schemeClr val="tx2"/>
              </a:solidFill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3994470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spcAft>
                <a:spcPct val="0"/>
              </a:spcAft>
              <a:buClr>
                <a:srgbClr val="001135"/>
              </a:buClr>
            </a:pPr>
            <a:r>
              <a:rPr lang="en-US" altLang="zh-CN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After click “confirm”, </a:t>
            </a:r>
            <a:r>
              <a:rPr lang="en-US" altLang="zh-CN" b="1" dirty="0" err="1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zabbix</a:t>
            </a:r>
            <a:r>
              <a:rPr lang="en-US" altLang="zh-CN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 will redirect USER</a:t>
            </a:r>
            <a:r>
              <a:rPr lang="zh-CN" altLang="en-US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to </a:t>
            </a:r>
            <a:r>
              <a:rPr lang="en-US" altLang="zh-CN" b="1" dirty="0" err="1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keycloak</a:t>
            </a:r>
            <a:r>
              <a:rPr lang="en-US" altLang="zh-CN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,</a:t>
            </a:r>
          </a:p>
          <a:p>
            <a:pPr defTabSz="457200" fontAlgn="base">
              <a:spcAft>
                <a:spcPct val="0"/>
              </a:spcAft>
              <a:buClr>
                <a:srgbClr val="001135"/>
              </a:buClr>
            </a:pPr>
            <a:r>
              <a:rPr lang="en-US" altLang="zh-CN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Input username and password, you can access </a:t>
            </a:r>
            <a:r>
              <a:rPr lang="en-US" altLang="zh-CN" b="1" dirty="0" err="1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zabbix</a:t>
            </a:r>
            <a:r>
              <a:rPr lang="en-US" altLang="zh-CN" b="1" dirty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and view below info. </a:t>
            </a:r>
            <a:endParaRPr lang="en-US" altLang="zh-CN" b="1" dirty="0">
              <a:solidFill>
                <a:schemeClr val="tx2"/>
              </a:solidFill>
              <a:ea typeface="Nokia Pure Text" panose="020B0503020202020204" pitchFamily="34" charset="0"/>
              <a:cs typeface="Nokia Pure Headline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65" y="5212900"/>
            <a:ext cx="3869635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5212900"/>
            <a:ext cx="36857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1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>
                <a:solidFill>
                  <a:srgbClr val="001135"/>
                </a:solidFill>
                <a:cs typeface="Arial" panose="020B0604020202020204" pitchFamily="34" charset="0"/>
              </a:rPr>
              <a:t>Nokia Internal Use</a:t>
            </a:r>
            <a:endParaRPr lang="en-GB" dirty="0" smtClean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391837"/>
            <a:ext cx="8305800" cy="51473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defTabSz="457200" fontAlgn="base">
              <a:spcAft>
                <a:spcPct val="0"/>
              </a:spcAft>
              <a:buClr>
                <a:srgbClr val="001135"/>
              </a:buClr>
            </a:pPr>
            <a:r>
              <a:rPr lang="en-US" altLang="zh-CN" sz="2400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5.Back to Other Authentication </a:t>
            </a:r>
            <a:r>
              <a:rPr lang="en-US" altLang="zh-CN" sz="2400" b="1" dirty="0" err="1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methon</a:t>
            </a:r>
            <a:r>
              <a:rPr lang="en-US" altLang="zh-CN" sz="2400" b="1" dirty="0" smtClean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97" y="2057400"/>
            <a:ext cx="6323809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05195"/>
      </p:ext>
    </p:extLst>
  </p:cSld>
  <p:clrMapOvr>
    <a:masterClrMapping/>
  </p:clrMapOvr>
</p:sld>
</file>

<file path=ppt/theme/theme1.xml><?xml version="1.0" encoding="utf-8"?>
<a:theme xmlns:a="http://schemas.openxmlformats.org/drawingml/2006/main" name="2_Nokia_Pure_PPT_CORP_V2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sz="1200" dirty="0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00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6AA74208-B53C-4696-ADC1-7541119D5A96}"/>
    </a:ext>
  </a:extLst>
</a:theme>
</file>

<file path=ppt/theme/theme2.xml><?xml version="1.0" encoding="utf-8"?>
<a:theme xmlns:a="http://schemas.openxmlformats.org/drawingml/2006/main" name="3_Nokia_Pure_PPT_CORP_V2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sz="1200" dirty="0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00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6AA74208-B53C-4696-ADC1-7541119D5A96}"/>
    </a:ext>
  </a:extLst>
</a:theme>
</file>

<file path=ppt/theme/theme3.xml><?xml version="1.0" encoding="utf-8"?>
<a:theme xmlns:a="http://schemas.openxmlformats.org/drawingml/2006/main" name="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0014268F-4AA0-40E4-9A1C-DE908DD31C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164</Words>
  <Application>Microsoft Office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Lucida Grande</vt:lpstr>
      <vt:lpstr>ヒラギノ角ゴ Pro W3</vt:lpstr>
      <vt:lpstr>Arial</vt:lpstr>
      <vt:lpstr>Calibri</vt:lpstr>
      <vt:lpstr>Nokia Pure Headline Light</vt:lpstr>
      <vt:lpstr>Nokia Pure Headline Ultra Light</vt:lpstr>
      <vt:lpstr>Nokia Pure Text</vt:lpstr>
      <vt:lpstr>Nokia Pure Text Light</vt:lpstr>
      <vt:lpstr>Wingdings</vt:lpstr>
      <vt:lpstr>2_Nokia_Pure_PPT_CORP_V2</vt:lpstr>
      <vt:lpstr>3_Nokia_Pure_PPT_CORP_V2</vt:lpstr>
      <vt:lpstr>Nokia Master Blue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alcatel-lucent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xzhan</dc:creator>
  <cp:lastModifiedBy>ZOU Zhiyuan</cp:lastModifiedBy>
  <cp:revision>92</cp:revision>
  <dcterms:created xsi:type="dcterms:W3CDTF">2017-05-10T08:10:19Z</dcterms:created>
  <dcterms:modified xsi:type="dcterms:W3CDTF">2018-07-17T06:39:20Z</dcterms:modified>
</cp:coreProperties>
</file>