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4" r:id="rId6"/>
    <p:sldId id="261" r:id="rId7"/>
    <p:sldId id="262" r:id="rId8"/>
    <p:sldId id="265" r:id="rId9"/>
    <p:sldId id="266" r:id="rId10"/>
    <p:sldId id="267" r:id="rId11"/>
    <p:sldId id="268" r:id="rId12"/>
    <p:sldId id="269" r:id="rId13"/>
    <p:sldId id="270" r:id="rId14"/>
    <p:sldId id="271" r:id="rId15"/>
    <p:sldId id="273" r:id="rId16"/>
    <p:sldId id="274" r:id="rId17"/>
    <p:sldId id="298" r:id="rId18"/>
    <p:sldId id="276" r:id="rId19"/>
    <p:sldId id="277" r:id="rId20"/>
    <p:sldId id="279" r:id="rId21"/>
    <p:sldId id="280" r:id="rId22"/>
    <p:sldId id="281" r:id="rId23"/>
    <p:sldId id="282" r:id="rId24"/>
    <p:sldId id="283" r:id="rId25"/>
    <p:sldId id="284" r:id="rId26"/>
    <p:sldId id="285" r:id="rId27"/>
    <p:sldId id="286" r:id="rId28"/>
    <p:sldId id="287" r:id="rId29"/>
    <p:sldId id="289" r:id="rId30"/>
    <p:sldId id="290" r:id="rId31"/>
    <p:sldId id="291" r:id="rId32"/>
    <p:sldId id="292" r:id="rId33"/>
    <p:sldId id="294" r:id="rId34"/>
    <p:sldId id="295" r:id="rId35"/>
    <p:sldId id="296" r:id="rId36"/>
    <p:sldId id="293" r:id="rId37"/>
    <p:sldId id="297" r:id="rId38"/>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rednji stil 2 - Isticanj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vijetli stil 3 - Isticanj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38" autoAdjust="0"/>
  </p:normalViewPr>
  <p:slideViewPr>
    <p:cSldViewPr snapToGrid="0">
      <p:cViewPr varScale="1">
        <p:scale>
          <a:sx n="83" d="100"/>
          <a:sy n="83" d="100"/>
        </p:scale>
        <p:origin x="163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Google%20Drive\Fax\Master%20Theses\4-4%20vs%205-2\Rezultat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r-H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42933061314934"/>
          <c:y val="3.7900056206137296E-2"/>
          <c:w val="0.73184533156062914"/>
          <c:h val="0.78346384501544375"/>
        </c:manualLayout>
      </c:layout>
      <c:lineChart>
        <c:grouping val="standard"/>
        <c:varyColors val="0"/>
        <c:ser>
          <c:idx val="0"/>
          <c:order val="0"/>
          <c:tx>
            <c:v>Without piecewise function</c:v>
          </c:tx>
          <c:spPr>
            <a:ln w="28575" cap="rnd">
              <a:solidFill>
                <a:schemeClr val="accent1"/>
              </a:solidFill>
              <a:round/>
            </a:ln>
            <a:effectLst/>
          </c:spPr>
          <c:marker>
            <c:symbol val="none"/>
          </c:marker>
          <c:cat>
            <c:numRef>
              <c:f>'4-4'!$C$2:$C$75</c:f>
              <c:numCache>
                <c:formatCode>General</c:formatCode>
                <c:ptCount val="74"/>
                <c:pt idx="0">
                  <c:v>7</c:v>
                </c:pt>
                <c:pt idx="1">
                  <c:v>8</c:v>
                </c:pt>
                <c:pt idx="2">
                  <c:v>8</c:v>
                </c:pt>
                <c:pt idx="3">
                  <c:v>8</c:v>
                </c:pt>
                <c:pt idx="4">
                  <c:v>9</c:v>
                </c:pt>
                <c:pt idx="5">
                  <c:v>10</c:v>
                </c:pt>
                <c:pt idx="6">
                  <c:v>10</c:v>
                </c:pt>
                <c:pt idx="7">
                  <c:v>11</c:v>
                </c:pt>
                <c:pt idx="8">
                  <c:v>14</c:v>
                </c:pt>
                <c:pt idx="9">
                  <c:v>15</c:v>
                </c:pt>
                <c:pt idx="10">
                  <c:v>16</c:v>
                </c:pt>
                <c:pt idx="11">
                  <c:v>18</c:v>
                </c:pt>
                <c:pt idx="12">
                  <c:v>19</c:v>
                </c:pt>
                <c:pt idx="13">
                  <c:v>20</c:v>
                </c:pt>
                <c:pt idx="14">
                  <c:v>20</c:v>
                </c:pt>
                <c:pt idx="15">
                  <c:v>20</c:v>
                </c:pt>
                <c:pt idx="16">
                  <c:v>21</c:v>
                </c:pt>
                <c:pt idx="17">
                  <c:v>21</c:v>
                </c:pt>
                <c:pt idx="18">
                  <c:v>21</c:v>
                </c:pt>
                <c:pt idx="19">
                  <c:v>26</c:v>
                </c:pt>
                <c:pt idx="20">
                  <c:v>28</c:v>
                </c:pt>
                <c:pt idx="21">
                  <c:v>28</c:v>
                </c:pt>
                <c:pt idx="22">
                  <c:v>28</c:v>
                </c:pt>
                <c:pt idx="23">
                  <c:v>28</c:v>
                </c:pt>
                <c:pt idx="24">
                  <c:v>29</c:v>
                </c:pt>
                <c:pt idx="25">
                  <c:v>34</c:v>
                </c:pt>
                <c:pt idx="26">
                  <c:v>37</c:v>
                </c:pt>
                <c:pt idx="27">
                  <c:v>38</c:v>
                </c:pt>
                <c:pt idx="28">
                  <c:v>47</c:v>
                </c:pt>
                <c:pt idx="29">
                  <c:v>48</c:v>
                </c:pt>
                <c:pt idx="30">
                  <c:v>50</c:v>
                </c:pt>
                <c:pt idx="31">
                  <c:v>50</c:v>
                </c:pt>
                <c:pt idx="32">
                  <c:v>50</c:v>
                </c:pt>
                <c:pt idx="33">
                  <c:v>54</c:v>
                </c:pt>
                <c:pt idx="34">
                  <c:v>55</c:v>
                </c:pt>
                <c:pt idx="35">
                  <c:v>57</c:v>
                </c:pt>
                <c:pt idx="36">
                  <c:v>58</c:v>
                </c:pt>
                <c:pt idx="37">
                  <c:v>59</c:v>
                </c:pt>
                <c:pt idx="38">
                  <c:v>59</c:v>
                </c:pt>
                <c:pt idx="39">
                  <c:v>63</c:v>
                </c:pt>
                <c:pt idx="40">
                  <c:v>66</c:v>
                </c:pt>
                <c:pt idx="41">
                  <c:v>69</c:v>
                </c:pt>
                <c:pt idx="42">
                  <c:v>72</c:v>
                </c:pt>
                <c:pt idx="43">
                  <c:v>82</c:v>
                </c:pt>
                <c:pt idx="44">
                  <c:v>82</c:v>
                </c:pt>
                <c:pt idx="45">
                  <c:v>84</c:v>
                </c:pt>
                <c:pt idx="46">
                  <c:v>85</c:v>
                </c:pt>
                <c:pt idx="47">
                  <c:v>87</c:v>
                </c:pt>
                <c:pt idx="48">
                  <c:v>89</c:v>
                </c:pt>
                <c:pt idx="49">
                  <c:v>90</c:v>
                </c:pt>
                <c:pt idx="50">
                  <c:v>90</c:v>
                </c:pt>
                <c:pt idx="51">
                  <c:v>91</c:v>
                </c:pt>
                <c:pt idx="52">
                  <c:v>91</c:v>
                </c:pt>
                <c:pt idx="53">
                  <c:v>93</c:v>
                </c:pt>
                <c:pt idx="54">
                  <c:v>94</c:v>
                </c:pt>
                <c:pt idx="55">
                  <c:v>95</c:v>
                </c:pt>
                <c:pt idx="56">
                  <c:v>95</c:v>
                </c:pt>
                <c:pt idx="57">
                  <c:v>96</c:v>
                </c:pt>
                <c:pt idx="58">
                  <c:v>97</c:v>
                </c:pt>
                <c:pt idx="59">
                  <c:v>97</c:v>
                </c:pt>
                <c:pt idx="60">
                  <c:v>100</c:v>
                </c:pt>
                <c:pt idx="61">
                  <c:v>103</c:v>
                </c:pt>
                <c:pt idx="62">
                  <c:v>113</c:v>
                </c:pt>
                <c:pt idx="63">
                  <c:v>114</c:v>
                </c:pt>
                <c:pt idx="64">
                  <c:v>114</c:v>
                </c:pt>
                <c:pt idx="65">
                  <c:v>114</c:v>
                </c:pt>
                <c:pt idx="66">
                  <c:v>115</c:v>
                </c:pt>
                <c:pt idx="67">
                  <c:v>117</c:v>
                </c:pt>
                <c:pt idx="68">
                  <c:v>124</c:v>
                </c:pt>
                <c:pt idx="69">
                  <c:v>126</c:v>
                </c:pt>
                <c:pt idx="70">
                  <c:v>131</c:v>
                </c:pt>
                <c:pt idx="71">
                  <c:v>136</c:v>
                </c:pt>
                <c:pt idx="72">
                  <c:v>137</c:v>
                </c:pt>
                <c:pt idx="73">
                  <c:v>137</c:v>
                </c:pt>
              </c:numCache>
            </c:numRef>
          </c:cat>
          <c:val>
            <c:numRef>
              <c:f>'4-4'!$N$3:$N$75</c:f>
              <c:numCache>
                <c:formatCode>General</c:formatCode>
                <c:ptCount val="73"/>
                <c:pt idx="0">
                  <c:v>33.04</c:v>
                </c:pt>
                <c:pt idx="1">
                  <c:v>22.02</c:v>
                </c:pt>
                <c:pt idx="2">
                  <c:v>25.89</c:v>
                </c:pt>
                <c:pt idx="3">
                  <c:v>20.71</c:v>
                </c:pt>
                <c:pt idx="4">
                  <c:v>22.26</c:v>
                </c:pt>
                <c:pt idx="5">
                  <c:v>24.8</c:v>
                </c:pt>
                <c:pt idx="6">
                  <c:v>25.11</c:v>
                </c:pt>
                <c:pt idx="7">
                  <c:v>23.11</c:v>
                </c:pt>
                <c:pt idx="8">
                  <c:v>22.13</c:v>
                </c:pt>
                <c:pt idx="9">
                  <c:v>21.26</c:v>
                </c:pt>
                <c:pt idx="10">
                  <c:v>19.95</c:v>
                </c:pt>
                <c:pt idx="11">
                  <c:v>19.22</c:v>
                </c:pt>
                <c:pt idx="12">
                  <c:v>19.64</c:v>
                </c:pt>
                <c:pt idx="13">
                  <c:v>19.329999999999998</c:v>
                </c:pt>
                <c:pt idx="14">
                  <c:v>19.68</c:v>
                </c:pt>
                <c:pt idx="15">
                  <c:v>19.36</c:v>
                </c:pt>
                <c:pt idx="16">
                  <c:v>18.82</c:v>
                </c:pt>
                <c:pt idx="17">
                  <c:v>18.329999999999998</c:v>
                </c:pt>
                <c:pt idx="18">
                  <c:v>17.8</c:v>
                </c:pt>
                <c:pt idx="19">
                  <c:v>17.97</c:v>
                </c:pt>
                <c:pt idx="20">
                  <c:v>17.96</c:v>
                </c:pt>
                <c:pt idx="21">
                  <c:v>17.489999999999998</c:v>
                </c:pt>
                <c:pt idx="22">
                  <c:v>17.66</c:v>
                </c:pt>
                <c:pt idx="23">
                  <c:v>17.23</c:v>
                </c:pt>
                <c:pt idx="24">
                  <c:v>17.02</c:v>
                </c:pt>
                <c:pt idx="25">
                  <c:v>16.690000000000001</c:v>
                </c:pt>
                <c:pt idx="26">
                  <c:v>16.559999999999999</c:v>
                </c:pt>
                <c:pt idx="27">
                  <c:v>16.649999999999999</c:v>
                </c:pt>
                <c:pt idx="28">
                  <c:v>16.510000000000002</c:v>
                </c:pt>
                <c:pt idx="29">
                  <c:v>16.11</c:v>
                </c:pt>
                <c:pt idx="30">
                  <c:v>15.79</c:v>
                </c:pt>
                <c:pt idx="31">
                  <c:v>15.37</c:v>
                </c:pt>
                <c:pt idx="32">
                  <c:v>15.3</c:v>
                </c:pt>
                <c:pt idx="33">
                  <c:v>15.33</c:v>
                </c:pt>
                <c:pt idx="34">
                  <c:v>15.1</c:v>
                </c:pt>
                <c:pt idx="35">
                  <c:v>15.07</c:v>
                </c:pt>
                <c:pt idx="36">
                  <c:v>14.67</c:v>
                </c:pt>
                <c:pt idx="37">
                  <c:v>14.6</c:v>
                </c:pt>
                <c:pt idx="38">
                  <c:v>15.23</c:v>
                </c:pt>
                <c:pt idx="39">
                  <c:v>15.08</c:v>
                </c:pt>
                <c:pt idx="40">
                  <c:v>15.06</c:v>
                </c:pt>
                <c:pt idx="41">
                  <c:v>14.84</c:v>
                </c:pt>
                <c:pt idx="42">
                  <c:v>14.7</c:v>
                </c:pt>
                <c:pt idx="43">
                  <c:v>14.62</c:v>
                </c:pt>
                <c:pt idx="44">
                  <c:v>14.4</c:v>
                </c:pt>
                <c:pt idx="45">
                  <c:v>14.97</c:v>
                </c:pt>
                <c:pt idx="46">
                  <c:v>15.04</c:v>
                </c:pt>
                <c:pt idx="47">
                  <c:v>14.94</c:v>
                </c:pt>
                <c:pt idx="48">
                  <c:v>14.69</c:v>
                </c:pt>
                <c:pt idx="49">
                  <c:v>14.81</c:v>
                </c:pt>
                <c:pt idx="50">
                  <c:v>14.63</c:v>
                </c:pt>
                <c:pt idx="51">
                  <c:v>14.46</c:v>
                </c:pt>
                <c:pt idx="52">
                  <c:v>14.87</c:v>
                </c:pt>
                <c:pt idx="53">
                  <c:v>14.99</c:v>
                </c:pt>
                <c:pt idx="54">
                  <c:v>15</c:v>
                </c:pt>
                <c:pt idx="55">
                  <c:v>14.94</c:v>
                </c:pt>
                <c:pt idx="56">
                  <c:v>14.88</c:v>
                </c:pt>
                <c:pt idx="57">
                  <c:v>14.68</c:v>
                </c:pt>
                <c:pt idx="58">
                  <c:v>14.59</c:v>
                </c:pt>
                <c:pt idx="59">
                  <c:v>14.37</c:v>
                </c:pt>
                <c:pt idx="60">
                  <c:v>14.39</c:v>
                </c:pt>
                <c:pt idx="61">
                  <c:v>14.29</c:v>
                </c:pt>
                <c:pt idx="62">
                  <c:v>14.39</c:v>
                </c:pt>
                <c:pt idx="63">
                  <c:v>14.47</c:v>
                </c:pt>
                <c:pt idx="64">
                  <c:v>14.45</c:v>
                </c:pt>
                <c:pt idx="65">
                  <c:v>14.63</c:v>
                </c:pt>
                <c:pt idx="66">
                  <c:v>14.49</c:v>
                </c:pt>
                <c:pt idx="67">
                  <c:v>14.58</c:v>
                </c:pt>
                <c:pt idx="68">
                  <c:v>14.41</c:v>
                </c:pt>
                <c:pt idx="69">
                  <c:v>14.68</c:v>
                </c:pt>
                <c:pt idx="70">
                  <c:v>14.59</c:v>
                </c:pt>
                <c:pt idx="71">
                  <c:v>14.46</c:v>
                </c:pt>
                <c:pt idx="72">
                  <c:v>14.28</c:v>
                </c:pt>
              </c:numCache>
            </c:numRef>
          </c:val>
          <c:smooth val="0"/>
          <c:extLst>
            <c:ext xmlns:c16="http://schemas.microsoft.com/office/drawing/2014/chart" uri="{C3380CC4-5D6E-409C-BE32-E72D297353CC}">
              <c16:uniqueId val="{00000000-D559-4DAF-BF47-435B5A4CD9D5}"/>
            </c:ext>
          </c:extLst>
        </c:ser>
        <c:ser>
          <c:idx val="1"/>
          <c:order val="1"/>
          <c:tx>
            <c:v>With piecewise function</c:v>
          </c:tx>
          <c:spPr>
            <a:ln w="28575" cap="rnd">
              <a:solidFill>
                <a:schemeClr val="accent2"/>
              </a:solidFill>
              <a:round/>
            </a:ln>
            <a:effectLst/>
          </c:spPr>
          <c:marker>
            <c:symbol val="none"/>
          </c:marker>
          <c:cat>
            <c:numRef>
              <c:f>'4-4'!$C$2:$C$75</c:f>
              <c:numCache>
                <c:formatCode>General</c:formatCode>
                <c:ptCount val="74"/>
                <c:pt idx="0">
                  <c:v>7</c:v>
                </c:pt>
                <c:pt idx="1">
                  <c:v>8</c:v>
                </c:pt>
                <c:pt idx="2">
                  <c:v>8</c:v>
                </c:pt>
                <c:pt idx="3">
                  <c:v>8</c:v>
                </c:pt>
                <c:pt idx="4">
                  <c:v>9</c:v>
                </c:pt>
                <c:pt idx="5">
                  <c:v>10</c:v>
                </c:pt>
                <c:pt idx="6">
                  <c:v>10</c:v>
                </c:pt>
                <c:pt idx="7">
                  <c:v>11</c:v>
                </c:pt>
                <c:pt idx="8">
                  <c:v>14</c:v>
                </c:pt>
                <c:pt idx="9">
                  <c:v>15</c:v>
                </c:pt>
                <c:pt idx="10">
                  <c:v>16</c:v>
                </c:pt>
                <c:pt idx="11">
                  <c:v>18</c:v>
                </c:pt>
                <c:pt idx="12">
                  <c:v>19</c:v>
                </c:pt>
                <c:pt idx="13">
                  <c:v>20</c:v>
                </c:pt>
                <c:pt idx="14">
                  <c:v>20</c:v>
                </c:pt>
                <c:pt idx="15">
                  <c:v>20</c:v>
                </c:pt>
                <c:pt idx="16">
                  <c:v>21</c:v>
                </c:pt>
                <c:pt idx="17">
                  <c:v>21</c:v>
                </c:pt>
                <c:pt idx="18">
                  <c:v>21</c:v>
                </c:pt>
                <c:pt idx="19">
                  <c:v>26</c:v>
                </c:pt>
                <c:pt idx="20">
                  <c:v>28</c:v>
                </c:pt>
                <c:pt idx="21">
                  <c:v>28</c:v>
                </c:pt>
                <c:pt idx="22">
                  <c:v>28</c:v>
                </c:pt>
                <c:pt idx="23">
                  <c:v>28</c:v>
                </c:pt>
                <c:pt idx="24">
                  <c:v>29</c:v>
                </c:pt>
                <c:pt idx="25">
                  <c:v>34</c:v>
                </c:pt>
                <c:pt idx="26">
                  <c:v>37</c:v>
                </c:pt>
                <c:pt idx="27">
                  <c:v>38</c:v>
                </c:pt>
                <c:pt idx="28">
                  <c:v>47</c:v>
                </c:pt>
                <c:pt idx="29">
                  <c:v>48</c:v>
                </c:pt>
                <c:pt idx="30">
                  <c:v>50</c:v>
                </c:pt>
                <c:pt idx="31">
                  <c:v>50</c:v>
                </c:pt>
                <c:pt idx="32">
                  <c:v>50</c:v>
                </c:pt>
                <c:pt idx="33">
                  <c:v>54</c:v>
                </c:pt>
                <c:pt idx="34">
                  <c:v>55</c:v>
                </c:pt>
                <c:pt idx="35">
                  <c:v>57</c:v>
                </c:pt>
                <c:pt idx="36">
                  <c:v>58</c:v>
                </c:pt>
                <c:pt idx="37">
                  <c:v>59</c:v>
                </c:pt>
                <c:pt idx="38">
                  <c:v>59</c:v>
                </c:pt>
                <c:pt idx="39">
                  <c:v>63</c:v>
                </c:pt>
                <c:pt idx="40">
                  <c:v>66</c:v>
                </c:pt>
                <c:pt idx="41">
                  <c:v>69</c:v>
                </c:pt>
                <c:pt idx="42">
                  <c:v>72</c:v>
                </c:pt>
                <c:pt idx="43">
                  <c:v>82</c:v>
                </c:pt>
                <c:pt idx="44">
                  <c:v>82</c:v>
                </c:pt>
                <c:pt idx="45">
                  <c:v>84</c:v>
                </c:pt>
                <c:pt idx="46">
                  <c:v>85</c:v>
                </c:pt>
                <c:pt idx="47">
                  <c:v>87</c:v>
                </c:pt>
                <c:pt idx="48">
                  <c:v>89</c:v>
                </c:pt>
                <c:pt idx="49">
                  <c:v>90</c:v>
                </c:pt>
                <c:pt idx="50">
                  <c:v>90</c:v>
                </c:pt>
                <c:pt idx="51">
                  <c:v>91</c:v>
                </c:pt>
                <c:pt idx="52">
                  <c:v>91</c:v>
                </c:pt>
                <c:pt idx="53">
                  <c:v>93</c:v>
                </c:pt>
                <c:pt idx="54">
                  <c:v>94</c:v>
                </c:pt>
                <c:pt idx="55">
                  <c:v>95</c:v>
                </c:pt>
                <c:pt idx="56">
                  <c:v>95</c:v>
                </c:pt>
                <c:pt idx="57">
                  <c:v>96</c:v>
                </c:pt>
                <c:pt idx="58">
                  <c:v>97</c:v>
                </c:pt>
                <c:pt idx="59">
                  <c:v>97</c:v>
                </c:pt>
                <c:pt idx="60">
                  <c:v>100</c:v>
                </c:pt>
                <c:pt idx="61">
                  <c:v>103</c:v>
                </c:pt>
                <c:pt idx="62">
                  <c:v>113</c:v>
                </c:pt>
                <c:pt idx="63">
                  <c:v>114</c:v>
                </c:pt>
                <c:pt idx="64">
                  <c:v>114</c:v>
                </c:pt>
                <c:pt idx="65">
                  <c:v>114</c:v>
                </c:pt>
                <c:pt idx="66">
                  <c:v>115</c:v>
                </c:pt>
                <c:pt idx="67">
                  <c:v>117</c:v>
                </c:pt>
                <c:pt idx="68">
                  <c:v>124</c:v>
                </c:pt>
                <c:pt idx="69">
                  <c:v>126</c:v>
                </c:pt>
                <c:pt idx="70">
                  <c:v>131</c:v>
                </c:pt>
                <c:pt idx="71">
                  <c:v>136</c:v>
                </c:pt>
                <c:pt idx="72">
                  <c:v>137</c:v>
                </c:pt>
                <c:pt idx="73">
                  <c:v>137</c:v>
                </c:pt>
              </c:numCache>
            </c:numRef>
          </c:cat>
          <c:val>
            <c:numRef>
              <c:f>'5-2'!$M$3:$M$64</c:f>
              <c:numCache>
                <c:formatCode>General</c:formatCode>
                <c:ptCount val="62"/>
                <c:pt idx="0">
                  <c:v>12.5</c:v>
                </c:pt>
                <c:pt idx="1">
                  <c:v>12.5</c:v>
                </c:pt>
                <c:pt idx="2">
                  <c:v>12.5</c:v>
                </c:pt>
                <c:pt idx="3">
                  <c:v>12.22</c:v>
                </c:pt>
                <c:pt idx="4">
                  <c:v>13.52</c:v>
                </c:pt>
                <c:pt idx="5">
                  <c:v>11.59</c:v>
                </c:pt>
                <c:pt idx="6">
                  <c:v>12.41</c:v>
                </c:pt>
                <c:pt idx="7">
                  <c:v>12.62</c:v>
                </c:pt>
                <c:pt idx="8">
                  <c:v>13.36</c:v>
                </c:pt>
                <c:pt idx="9">
                  <c:v>15.55</c:v>
                </c:pt>
                <c:pt idx="10">
                  <c:v>15.65</c:v>
                </c:pt>
                <c:pt idx="11">
                  <c:v>15.66</c:v>
                </c:pt>
                <c:pt idx="12">
                  <c:v>15.97</c:v>
                </c:pt>
                <c:pt idx="13">
                  <c:v>14.9</c:v>
                </c:pt>
                <c:pt idx="14">
                  <c:v>13.97</c:v>
                </c:pt>
                <c:pt idx="15">
                  <c:v>13.43</c:v>
                </c:pt>
                <c:pt idx="16">
                  <c:v>13.21</c:v>
                </c:pt>
                <c:pt idx="17">
                  <c:v>14.52</c:v>
                </c:pt>
                <c:pt idx="18">
                  <c:v>14.37</c:v>
                </c:pt>
                <c:pt idx="19">
                  <c:v>14.88</c:v>
                </c:pt>
                <c:pt idx="20">
                  <c:v>15.01</c:v>
                </c:pt>
                <c:pt idx="21">
                  <c:v>14.98</c:v>
                </c:pt>
                <c:pt idx="22">
                  <c:v>15.4</c:v>
                </c:pt>
                <c:pt idx="23">
                  <c:v>15.06</c:v>
                </c:pt>
                <c:pt idx="24">
                  <c:v>15.16</c:v>
                </c:pt>
                <c:pt idx="25">
                  <c:v>14.8</c:v>
                </c:pt>
                <c:pt idx="26">
                  <c:v>14.46</c:v>
                </c:pt>
                <c:pt idx="27">
                  <c:v>14.91</c:v>
                </c:pt>
                <c:pt idx="28">
                  <c:v>14.9</c:v>
                </c:pt>
                <c:pt idx="29">
                  <c:v>14.94</c:v>
                </c:pt>
                <c:pt idx="30">
                  <c:v>14.6</c:v>
                </c:pt>
                <c:pt idx="31">
                  <c:v>14.76</c:v>
                </c:pt>
                <c:pt idx="32">
                  <c:v>14.43</c:v>
                </c:pt>
                <c:pt idx="33">
                  <c:v>14.49</c:v>
                </c:pt>
                <c:pt idx="34">
                  <c:v>14.09</c:v>
                </c:pt>
                <c:pt idx="35">
                  <c:v>13.99</c:v>
                </c:pt>
                <c:pt idx="36">
                  <c:v>13.8</c:v>
                </c:pt>
                <c:pt idx="37">
                  <c:v>13.7</c:v>
                </c:pt>
                <c:pt idx="38">
                  <c:v>13.4</c:v>
                </c:pt>
                <c:pt idx="39">
                  <c:v>13.18</c:v>
                </c:pt>
                <c:pt idx="40">
                  <c:v>12.93</c:v>
                </c:pt>
                <c:pt idx="41">
                  <c:v>12.94</c:v>
                </c:pt>
                <c:pt idx="42">
                  <c:v>13.5</c:v>
                </c:pt>
                <c:pt idx="43">
                  <c:v>13.28</c:v>
                </c:pt>
                <c:pt idx="44">
                  <c:v>13.11</c:v>
                </c:pt>
                <c:pt idx="45">
                  <c:v>12.93</c:v>
                </c:pt>
                <c:pt idx="46">
                  <c:v>12.96</c:v>
                </c:pt>
                <c:pt idx="47">
                  <c:v>12.95</c:v>
                </c:pt>
                <c:pt idx="48">
                  <c:v>12.76</c:v>
                </c:pt>
                <c:pt idx="49">
                  <c:v>12.53</c:v>
                </c:pt>
                <c:pt idx="50">
                  <c:v>12.57</c:v>
                </c:pt>
                <c:pt idx="51">
                  <c:v>12.39</c:v>
                </c:pt>
                <c:pt idx="52">
                  <c:v>12.37</c:v>
                </c:pt>
                <c:pt idx="53">
                  <c:v>12.18</c:v>
                </c:pt>
                <c:pt idx="54">
                  <c:v>12.2</c:v>
                </c:pt>
                <c:pt idx="55">
                  <c:v>12.15</c:v>
                </c:pt>
                <c:pt idx="56">
                  <c:v>12.45</c:v>
                </c:pt>
                <c:pt idx="57">
                  <c:v>12.54</c:v>
                </c:pt>
                <c:pt idx="58">
                  <c:v>12.75</c:v>
                </c:pt>
                <c:pt idx="59">
                  <c:v>12.72</c:v>
                </c:pt>
                <c:pt idx="60">
                  <c:v>12.81</c:v>
                </c:pt>
                <c:pt idx="61">
                  <c:v>12.87</c:v>
                </c:pt>
              </c:numCache>
            </c:numRef>
          </c:val>
          <c:smooth val="0"/>
          <c:extLst>
            <c:ext xmlns:c16="http://schemas.microsoft.com/office/drawing/2014/chart" uri="{C3380CC4-5D6E-409C-BE32-E72D297353CC}">
              <c16:uniqueId val="{00000001-D559-4DAF-BF47-435B5A4CD9D5}"/>
            </c:ext>
          </c:extLst>
        </c:ser>
        <c:dLbls>
          <c:showLegendKey val="0"/>
          <c:showVal val="0"/>
          <c:showCatName val="0"/>
          <c:showSerName val="0"/>
          <c:showPercent val="0"/>
          <c:showBubbleSize val="0"/>
        </c:dLbls>
        <c:smooth val="0"/>
        <c:axId val="283359039"/>
        <c:axId val="394093807"/>
      </c:lineChart>
      <c:catAx>
        <c:axId val="2833590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r-HR"/>
                  <a:t>Remaining useful life</a:t>
                </a:r>
              </a:p>
            </c:rich>
          </c:tx>
          <c:layout>
            <c:manualLayout>
              <c:xMode val="edge"/>
              <c:yMode val="edge"/>
              <c:x val="0.37478496410656092"/>
              <c:y val="0.8784901690824994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sr-Latn-R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sr-Latn-RS"/>
          </a:p>
        </c:txPr>
        <c:crossAx val="394093807"/>
        <c:crosses val="autoZero"/>
        <c:auto val="1"/>
        <c:lblAlgn val="ctr"/>
        <c:lblOffset val="100"/>
        <c:noMultiLvlLbl val="0"/>
      </c:catAx>
      <c:valAx>
        <c:axId val="3940938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r-HR"/>
                  <a:t>abolutes percentage 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sr-Latn-R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r-Latn-RS"/>
          </a:p>
        </c:txPr>
        <c:crossAx val="283359039"/>
        <c:crosses val="autoZero"/>
        <c:crossBetween val="between"/>
      </c:valAx>
      <c:spPr>
        <a:noFill/>
        <a:ln>
          <a:noFill/>
        </a:ln>
        <a:effectLst/>
      </c:spPr>
    </c:plotArea>
    <c:legend>
      <c:legendPos val="r"/>
      <c:layout>
        <c:manualLayout>
          <c:xMode val="edge"/>
          <c:yMode val="edge"/>
          <c:x val="0.37740833532172113"/>
          <c:y val="4.091185584468323E-2"/>
          <c:w val="0.4562670007158196"/>
          <c:h val="8.840926318394876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r-Latn-R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r-Latn-R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Rezervirano mjesto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47841-E043-48C0-882D-A307542584D8}" type="datetimeFigureOut">
              <a:rPr lang="en-US" smtClean="0"/>
              <a:t>8/31/2020</a:t>
            </a:fld>
            <a:endParaRPr lang="en-US"/>
          </a:p>
        </p:txBody>
      </p:sp>
      <p:sp>
        <p:nvSpPr>
          <p:cNvPr id="4" name="Rezervirano mjesto slike slajd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Rezervirano mjesto bilježaka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endParaRPr lang="en-US"/>
          </a:p>
        </p:txBody>
      </p:sp>
      <p:sp>
        <p:nvSpPr>
          <p:cNvPr id="6" name="Rezervirano mjesto podnožj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Rezervirano mjesto broja slajd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21229-1C60-4B0B-85A6-4C8B64B4A744}" type="slidenum">
              <a:rPr lang="en-US" smtClean="0"/>
              <a:t>‹#›</a:t>
            </a:fld>
            <a:endParaRPr lang="en-US"/>
          </a:p>
        </p:txBody>
      </p:sp>
    </p:spTree>
    <p:extLst>
      <p:ext uri="{BB962C8B-B14F-4D97-AF65-F5344CB8AC3E}">
        <p14:creationId xmlns:p14="http://schemas.microsoft.com/office/powerpoint/2010/main" val="2571996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1</a:t>
            </a:fld>
            <a:endParaRPr lang="en-US"/>
          </a:p>
        </p:txBody>
      </p:sp>
    </p:spTree>
    <p:extLst>
      <p:ext uri="{BB962C8B-B14F-4D97-AF65-F5344CB8AC3E}">
        <p14:creationId xmlns:p14="http://schemas.microsoft.com/office/powerpoint/2010/main" val="1538097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en-US" sz="1200" kern="1200" dirty="0">
                <a:solidFill>
                  <a:schemeClr val="tx1"/>
                </a:solidFill>
                <a:effectLst/>
                <a:latin typeface="+mn-lt"/>
                <a:ea typeface="+mn-ea"/>
                <a:cs typeface="+mn-cs"/>
              </a:rPr>
              <a:t>The data set is divided into four subsets. Each subset consists of measurements taken from many engines of the same type. For this thesis, we have only used one subset FD001. The first one and the 3rd one are pretty similar, but the second 4 have smaller differences. Overall by reading the literature, the first one is most representative to use. In subset that we use is 100 different engines.</a:t>
            </a:r>
            <a:endParaRPr lang="hr-HR" sz="1200" kern="1200" dirty="0">
              <a:solidFill>
                <a:schemeClr val="tx1"/>
              </a:solidFill>
              <a:effectLst/>
              <a:latin typeface="+mn-lt"/>
              <a:ea typeface="+mn-ea"/>
              <a:cs typeface="+mn-cs"/>
            </a:endParaRPr>
          </a:p>
        </p:txBody>
      </p:sp>
      <p:sp>
        <p:nvSpPr>
          <p:cNvPr id="4" name="Rezervirano mjesto broja slajda 3"/>
          <p:cNvSpPr>
            <a:spLocks noGrp="1"/>
          </p:cNvSpPr>
          <p:nvPr>
            <p:ph type="sldNum" sz="quarter" idx="5"/>
          </p:nvPr>
        </p:nvSpPr>
        <p:spPr/>
        <p:txBody>
          <a:bodyPr/>
          <a:lstStyle/>
          <a:p>
            <a:fld id="{1A221229-1C60-4B0B-85A6-4C8B64B4A744}" type="slidenum">
              <a:rPr lang="en-US" smtClean="0"/>
              <a:t>11</a:t>
            </a:fld>
            <a:endParaRPr lang="en-US"/>
          </a:p>
        </p:txBody>
      </p:sp>
    </p:spTree>
    <p:extLst>
      <p:ext uri="{BB962C8B-B14F-4D97-AF65-F5344CB8AC3E}">
        <p14:creationId xmlns:p14="http://schemas.microsoft.com/office/powerpoint/2010/main" val="3409669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the data inside consists of sensory values, for example, a temperature that can vary from zero to 100 or even more, and some pressure values that are around 1000 etc. Also, because we use Neural networks, we have decided to normalize the values between zero and one using Minmax Scaling. This image shows the distribution of sensory values. From it, we can see that most of the values are from a skewed gaussian distribution. </a:t>
            </a:r>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12</a:t>
            </a:fld>
            <a:endParaRPr lang="en-US"/>
          </a:p>
        </p:txBody>
      </p:sp>
    </p:spTree>
    <p:extLst>
      <p:ext uri="{BB962C8B-B14F-4D97-AF65-F5344CB8AC3E}">
        <p14:creationId xmlns:p14="http://schemas.microsoft.com/office/powerpoint/2010/main" val="2978971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more important graph is this one it represents sensor values over cycles. Also we can see how the data is flat at the beginning an curves at the end meaning that data drastically changes when the failure is near. So the main problem with this dataset is that sensor values are constant for the most of the time and then exponentially change when failure is going to happen. I want to mention that they don't start at the same time period but they finish at the same time. Also because in data set we don't have the same number of time steps per engine we need to select proper window size to best fit our data. </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13</a:t>
            </a:fld>
            <a:endParaRPr lang="en-US"/>
          </a:p>
        </p:txBody>
      </p:sp>
    </p:spTree>
    <p:extLst>
      <p:ext uri="{BB962C8B-B14F-4D97-AF65-F5344CB8AC3E}">
        <p14:creationId xmlns:p14="http://schemas.microsoft.com/office/powerpoint/2010/main" val="3586629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en-US" sz="1200" kern="1200" dirty="0">
                <a:solidFill>
                  <a:schemeClr val="tx1"/>
                </a:solidFill>
                <a:effectLst/>
                <a:latin typeface="+mn-lt"/>
                <a:ea typeface="+mn-ea"/>
                <a:cs typeface="+mn-cs"/>
              </a:rPr>
              <a:t>This graph shows distribution of time steps in training </a:t>
            </a:r>
            <a:r>
              <a:rPr lang="hr-HR" sz="1200" kern="1200" dirty="0">
                <a:solidFill>
                  <a:schemeClr val="tx1"/>
                </a:solidFill>
                <a:effectLst/>
                <a:latin typeface="+mn-lt"/>
                <a:ea typeface="+mn-ea"/>
                <a:cs typeface="+mn-cs"/>
              </a:rPr>
              <a:t>(</a:t>
            </a:r>
            <a:r>
              <a:rPr lang="hr-HR" sz="1200" kern="1200" dirty="0" err="1">
                <a:solidFill>
                  <a:schemeClr val="tx1"/>
                </a:solidFill>
                <a:effectLst/>
                <a:latin typeface="+mn-lt"/>
                <a:ea typeface="+mn-ea"/>
                <a:cs typeface="+mn-cs"/>
              </a:rPr>
              <a:t>left</a:t>
            </a:r>
            <a:r>
              <a:rPr lang="hr-HR"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test set </a:t>
            </a:r>
            <a:r>
              <a:rPr lang="hr-HR" sz="1200" kern="1200" dirty="0">
                <a:solidFill>
                  <a:schemeClr val="tx1"/>
                </a:solidFill>
                <a:effectLst/>
                <a:latin typeface="+mn-lt"/>
                <a:ea typeface="+mn-ea"/>
                <a:cs typeface="+mn-cs"/>
              </a:rPr>
              <a:t>(</a:t>
            </a:r>
            <a:r>
              <a:rPr lang="hr-HR" sz="1200" kern="1200" dirty="0" err="1">
                <a:solidFill>
                  <a:schemeClr val="tx1"/>
                </a:solidFill>
                <a:effectLst/>
                <a:latin typeface="+mn-lt"/>
                <a:ea typeface="+mn-ea"/>
                <a:cs typeface="+mn-cs"/>
              </a:rPr>
              <a:t>right</a:t>
            </a:r>
            <a:r>
              <a:rPr lang="hr-HR"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from it we can see variation in training and test set the training has most around 200 and that said has the most around 150. because of that we cannot select windows size above 200 because we will not be able to test on anything.</a:t>
            </a:r>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14</a:t>
            </a:fld>
            <a:endParaRPr lang="en-US"/>
          </a:p>
        </p:txBody>
      </p:sp>
    </p:spTree>
    <p:extLst>
      <p:ext uri="{BB962C8B-B14F-4D97-AF65-F5344CB8AC3E}">
        <p14:creationId xmlns:p14="http://schemas.microsoft.com/office/powerpoint/2010/main" val="1582581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en-US" dirty="0"/>
              <a:t>One thing I didn't mention is how the remaining useful life is calculated because it doesn't come with the dataset. We take a window size, for the last timestep in it, we count how many cycles it is till failure and set that number. By that RUL is the decreased linearly. That is not the same as the sensory values. For that reason, the implementation of a piecewise function improves the result. What it does it's flattens remaining useful life until it achieves a certain point in our case 125, which means that all RULs above 125 are set to 125. After that point, RUL is decreased linearly. In this image, we can see how window processing is working. We have 40 cycles of window size that goes from 60 cycles till cycle 100 and for it estimated RUL has to be 92. To train our models, we make this kind of pairs of window sizes with sensory data and RUL that has to be predicted. </a:t>
            </a:r>
          </a:p>
        </p:txBody>
      </p:sp>
      <p:sp>
        <p:nvSpPr>
          <p:cNvPr id="4" name="Rezervirano mjesto broja slajda 3"/>
          <p:cNvSpPr>
            <a:spLocks noGrp="1"/>
          </p:cNvSpPr>
          <p:nvPr>
            <p:ph type="sldNum" sz="quarter" idx="5"/>
          </p:nvPr>
        </p:nvSpPr>
        <p:spPr/>
        <p:txBody>
          <a:bodyPr/>
          <a:lstStyle/>
          <a:p>
            <a:fld id="{1A221229-1C60-4B0B-85A6-4C8B64B4A744}" type="slidenum">
              <a:rPr lang="en-US" smtClean="0"/>
              <a:t>15</a:t>
            </a:fld>
            <a:endParaRPr lang="en-US"/>
          </a:p>
        </p:txBody>
      </p:sp>
    </p:spTree>
    <p:extLst>
      <p:ext uri="{BB962C8B-B14F-4D97-AF65-F5344CB8AC3E}">
        <p14:creationId xmlns:p14="http://schemas.microsoft.com/office/powerpoint/2010/main" val="615114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methods that we use in this thesis are mostly based on neural networks. those are long short term memories LSTM, temporal commercial network TCN, autoencoders and </a:t>
            </a:r>
            <a:r>
              <a:rPr lang="en-US" sz="1200" kern="1200" dirty="0" err="1">
                <a:solidFill>
                  <a:schemeClr val="tx1"/>
                </a:solidFill>
                <a:effectLst/>
                <a:latin typeface="+mn-lt"/>
                <a:ea typeface="+mn-ea"/>
                <a:cs typeface="+mn-cs"/>
              </a:rPr>
              <a:t>and</a:t>
            </a:r>
            <a:r>
              <a:rPr lang="en-US" sz="1200" kern="1200" dirty="0">
                <a:solidFill>
                  <a:schemeClr val="tx1"/>
                </a:solidFill>
                <a:effectLst/>
                <a:latin typeface="+mn-lt"/>
                <a:ea typeface="+mn-ea"/>
                <a:cs typeface="+mn-cs"/>
              </a:rPr>
              <a:t> Fusion.</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16</a:t>
            </a:fld>
            <a:endParaRPr lang="en-US"/>
          </a:p>
        </p:txBody>
      </p:sp>
    </p:spTree>
    <p:extLst>
      <p:ext uri="{BB962C8B-B14F-4D97-AF65-F5344CB8AC3E}">
        <p14:creationId xmlns:p14="http://schemas.microsoft.com/office/powerpoint/2010/main" val="415741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Long short-term memory is an artificial recurrent neural network architecture used in the field of </a:t>
            </a:r>
            <a:r>
              <a:rPr lang="en-US" sz="1200" kern="1200" dirty="0">
                <a:solidFill>
                  <a:schemeClr val="tx1"/>
                </a:solidFill>
                <a:effectLst/>
                <a:latin typeface="+mn-lt"/>
                <a:ea typeface="+mn-ea"/>
                <a:cs typeface="+mn-cs"/>
              </a:rPr>
              <a:t>deep learning. Unlike standard feedforward neural networks, LSTM has feedback connections. It can not only process single data points, but also entire sequences of data</a:t>
            </a:r>
            <a:r>
              <a:rPr lang="hr-HR" sz="1200" kern="1200" dirty="0">
                <a:solidFill>
                  <a:schemeClr val="tx1"/>
                </a:solidFill>
                <a:effectLst/>
                <a:latin typeface="+mn-lt"/>
                <a:ea typeface="+mn-ea"/>
                <a:cs typeface="+mn-cs"/>
              </a:rPr>
              <a:t>. A </a:t>
            </a:r>
            <a:r>
              <a:rPr lang="hr-HR" sz="1200" kern="1200" dirty="0" err="1">
                <a:solidFill>
                  <a:schemeClr val="tx1"/>
                </a:solidFill>
                <a:effectLst/>
                <a:latin typeface="+mn-lt"/>
                <a:ea typeface="+mn-ea"/>
                <a:cs typeface="+mn-cs"/>
              </a:rPr>
              <a:t>common</a:t>
            </a:r>
            <a:r>
              <a:rPr lang="hr-HR" sz="1200" kern="1200" dirty="0">
                <a:solidFill>
                  <a:schemeClr val="tx1"/>
                </a:solidFill>
                <a:effectLst/>
                <a:latin typeface="+mn-lt"/>
                <a:ea typeface="+mn-ea"/>
                <a:cs typeface="+mn-cs"/>
              </a:rPr>
              <a:t> LSTM </a:t>
            </a:r>
            <a:r>
              <a:rPr lang="hr-HR" sz="1200" kern="1200" dirty="0" err="1">
                <a:solidFill>
                  <a:schemeClr val="tx1"/>
                </a:solidFill>
                <a:effectLst/>
                <a:latin typeface="+mn-lt"/>
                <a:ea typeface="+mn-ea"/>
                <a:cs typeface="+mn-cs"/>
              </a:rPr>
              <a:t>unit</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is</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composed</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of</a:t>
            </a:r>
            <a:r>
              <a:rPr lang="hr-HR" sz="1200" kern="1200" dirty="0">
                <a:solidFill>
                  <a:schemeClr val="tx1"/>
                </a:solidFill>
                <a:effectLst/>
                <a:latin typeface="+mn-lt"/>
                <a:ea typeface="+mn-ea"/>
                <a:cs typeface="+mn-cs"/>
              </a:rPr>
              <a:t> a </a:t>
            </a:r>
            <a:r>
              <a:rPr lang="hr-HR" sz="1200" kern="1200" dirty="0" err="1">
                <a:solidFill>
                  <a:schemeClr val="tx1"/>
                </a:solidFill>
                <a:effectLst/>
                <a:latin typeface="+mn-lt"/>
                <a:ea typeface="+mn-ea"/>
                <a:cs typeface="+mn-cs"/>
              </a:rPr>
              <a:t>cell</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an</a:t>
            </a:r>
            <a:r>
              <a:rPr lang="hr-HR" sz="1200" kern="1200" dirty="0">
                <a:solidFill>
                  <a:schemeClr val="tx1"/>
                </a:solidFill>
                <a:effectLst/>
                <a:latin typeface="+mn-lt"/>
                <a:ea typeface="+mn-ea"/>
                <a:cs typeface="+mn-cs"/>
              </a:rPr>
              <a:t> input gate, </a:t>
            </a:r>
            <a:r>
              <a:rPr lang="hr-HR" sz="1200" kern="1200" dirty="0" err="1">
                <a:solidFill>
                  <a:schemeClr val="tx1"/>
                </a:solidFill>
                <a:effectLst/>
                <a:latin typeface="+mn-lt"/>
                <a:ea typeface="+mn-ea"/>
                <a:cs typeface="+mn-cs"/>
              </a:rPr>
              <a:t>an</a:t>
            </a:r>
            <a:r>
              <a:rPr lang="hr-HR" sz="1200" kern="1200" dirty="0">
                <a:solidFill>
                  <a:schemeClr val="tx1"/>
                </a:solidFill>
                <a:effectLst/>
                <a:latin typeface="+mn-lt"/>
                <a:ea typeface="+mn-ea"/>
                <a:cs typeface="+mn-cs"/>
              </a:rPr>
              <a:t> output gate </a:t>
            </a:r>
            <a:r>
              <a:rPr lang="hr-HR" sz="1200" kern="1200" dirty="0" err="1">
                <a:solidFill>
                  <a:schemeClr val="tx1"/>
                </a:solidFill>
                <a:effectLst/>
                <a:latin typeface="+mn-lt"/>
                <a:ea typeface="+mn-ea"/>
                <a:cs typeface="+mn-cs"/>
              </a:rPr>
              <a:t>and</a:t>
            </a:r>
            <a:r>
              <a:rPr lang="hr-HR" sz="1200" kern="1200" dirty="0">
                <a:solidFill>
                  <a:schemeClr val="tx1"/>
                </a:solidFill>
                <a:effectLst/>
                <a:latin typeface="+mn-lt"/>
                <a:ea typeface="+mn-ea"/>
                <a:cs typeface="+mn-cs"/>
              </a:rPr>
              <a:t> a </a:t>
            </a:r>
            <a:r>
              <a:rPr lang="hr-HR" sz="1200" kern="1200" dirty="0" err="1">
                <a:solidFill>
                  <a:schemeClr val="tx1"/>
                </a:solidFill>
                <a:effectLst/>
                <a:latin typeface="+mn-lt"/>
                <a:ea typeface="+mn-ea"/>
                <a:cs typeface="+mn-cs"/>
              </a:rPr>
              <a:t>forget</a:t>
            </a:r>
            <a:r>
              <a:rPr lang="hr-HR" sz="1200" kern="1200" dirty="0">
                <a:solidFill>
                  <a:schemeClr val="tx1"/>
                </a:solidFill>
                <a:effectLst/>
                <a:latin typeface="+mn-lt"/>
                <a:ea typeface="+mn-ea"/>
                <a:cs typeface="+mn-cs"/>
              </a:rPr>
              <a:t> gate. </a:t>
            </a:r>
            <a:r>
              <a:rPr lang="hr-HR" sz="1200" kern="1200" dirty="0" err="1">
                <a:solidFill>
                  <a:schemeClr val="tx1"/>
                </a:solidFill>
                <a:effectLst/>
                <a:latin typeface="+mn-lt"/>
                <a:ea typeface="+mn-ea"/>
                <a:cs typeface="+mn-cs"/>
              </a:rPr>
              <a:t>The</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cell</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remembers</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values</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over</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arbitrary</a:t>
            </a:r>
            <a:r>
              <a:rPr lang="hr-HR" sz="1200" kern="1200" dirty="0">
                <a:solidFill>
                  <a:schemeClr val="tx1"/>
                </a:solidFill>
                <a:effectLst/>
                <a:latin typeface="+mn-lt"/>
                <a:ea typeface="+mn-ea"/>
                <a:cs typeface="+mn-cs"/>
              </a:rPr>
              <a:t> time </a:t>
            </a:r>
            <a:r>
              <a:rPr lang="hr-HR" sz="1200" kern="1200" dirty="0" err="1">
                <a:solidFill>
                  <a:schemeClr val="tx1"/>
                </a:solidFill>
                <a:effectLst/>
                <a:latin typeface="+mn-lt"/>
                <a:ea typeface="+mn-ea"/>
                <a:cs typeface="+mn-cs"/>
              </a:rPr>
              <a:t>intervals</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and</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the</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three</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gates</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regulate</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the</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flow</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of</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information</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into</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and</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out</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of</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the</a:t>
            </a:r>
            <a:r>
              <a:rPr lang="hr-HR" sz="1200" kern="1200" dirty="0">
                <a:solidFill>
                  <a:schemeClr val="tx1"/>
                </a:solidFill>
                <a:effectLst/>
                <a:latin typeface="+mn-lt"/>
                <a:ea typeface="+mn-ea"/>
                <a:cs typeface="+mn-cs"/>
              </a:rPr>
              <a:t> </a:t>
            </a:r>
            <a:r>
              <a:rPr lang="hr-HR" sz="1200" kern="1200" dirty="0" err="1">
                <a:solidFill>
                  <a:schemeClr val="tx1"/>
                </a:solidFill>
                <a:effectLst/>
                <a:latin typeface="+mn-lt"/>
                <a:ea typeface="+mn-ea"/>
                <a:cs typeface="+mn-cs"/>
              </a:rPr>
              <a:t>cell</a:t>
            </a:r>
            <a:r>
              <a:rPr lang="hr-HR" sz="1200" kern="1200" dirty="0">
                <a:solidFill>
                  <a:schemeClr val="tx1"/>
                </a:solidFill>
                <a:effectLst/>
                <a:latin typeface="+mn-lt"/>
                <a:ea typeface="+mn-ea"/>
                <a:cs typeface="+mn-cs"/>
              </a:rPr>
              <a:t>.</a:t>
            </a: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17</a:t>
            </a:fld>
            <a:endParaRPr lang="en-US"/>
          </a:p>
        </p:txBody>
      </p:sp>
    </p:spTree>
    <p:extLst>
      <p:ext uri="{BB962C8B-B14F-4D97-AF65-F5344CB8AC3E}">
        <p14:creationId xmlns:p14="http://schemas.microsoft.com/office/powerpoint/2010/main" val="3629044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Autoencoders are a form of compression. They are composed of two parts encoder and decoder. Usually, we build them from fully connected layers, but that does not have to be a case, we can also use TCN or LSTM or any other network type. </a:t>
            </a:r>
            <a:r>
              <a:rPr lang="en-US" sz="1200" kern="1200" dirty="0">
                <a:solidFill>
                  <a:schemeClr val="tx1"/>
                </a:solidFill>
                <a:effectLst/>
                <a:latin typeface="+mn-lt"/>
                <a:ea typeface="+mn-ea"/>
                <a:cs typeface="+mn-cs"/>
              </a:rPr>
              <a:t>We train them in a way that the input and the output are the same data. Basically the autoencoder has to learn how to replicate data. Because the size of the layers are decreasing till the middle and then increasing again if you strip first half of the autoencoder, the encoder part, we can use it as dimensionality reduction. Or if we keep it full we can use it as nose reduction toll.</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18</a:t>
            </a:fld>
            <a:endParaRPr lang="en-US"/>
          </a:p>
        </p:txBody>
      </p:sp>
    </p:spTree>
    <p:extLst>
      <p:ext uri="{BB962C8B-B14F-4D97-AF65-F5344CB8AC3E}">
        <p14:creationId xmlns:p14="http://schemas.microsoft.com/office/powerpoint/2010/main" val="326372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en-US" sz="1200" kern="1200" dirty="0">
                <a:solidFill>
                  <a:schemeClr val="tx1"/>
                </a:solidFill>
                <a:effectLst/>
                <a:latin typeface="+mn-lt"/>
                <a:ea typeface="+mn-ea"/>
                <a:cs typeface="+mn-cs"/>
              </a:rPr>
              <a:t>The idea for using temporal convolution networks comes from deep mines paper </a:t>
            </a:r>
            <a:r>
              <a:rPr lang="en-US" sz="1200" kern="1200" dirty="0" err="1">
                <a:solidFill>
                  <a:schemeClr val="tx1"/>
                </a:solidFill>
                <a:effectLst/>
                <a:latin typeface="+mn-lt"/>
                <a:ea typeface="+mn-ea"/>
                <a:cs typeface="+mn-cs"/>
              </a:rPr>
              <a:t>WaveNet</a:t>
            </a:r>
            <a:r>
              <a:rPr lang="en-US" sz="1200" kern="1200" dirty="0">
                <a:solidFill>
                  <a:schemeClr val="tx1"/>
                </a:solidFill>
                <a:effectLst/>
                <a:latin typeface="+mn-lt"/>
                <a:ea typeface="+mn-ea"/>
                <a:cs typeface="+mn-cs"/>
              </a:rPr>
              <a:t>. They have used TCN in speech generation. The animation shows how a TCN is structured. It is a fully convolutional neural network, where the convolutional layers have various dilation factors that allow its receptive field to grow exponentially with depth. Also it consist of</a:t>
            </a:r>
            <a:r>
              <a:rPr lang="en-GB" sz="1200" kern="1200" dirty="0">
                <a:solidFill>
                  <a:schemeClr val="tx1"/>
                </a:solidFill>
                <a:effectLst/>
                <a:latin typeface="+mn-lt"/>
                <a:ea typeface="+mn-ea"/>
                <a:cs typeface="+mn-cs"/>
              </a:rPr>
              <a:t> residual block. It stacks two</a:t>
            </a:r>
            <a:r>
              <a:rPr lang="hr-HR" b="1" dirty="0">
                <a:effectLst/>
              </a:rPr>
              <a:t> </a:t>
            </a:r>
            <a:r>
              <a:rPr lang="hr-HR" dirty="0" err="1">
                <a:effectLst/>
              </a:rPr>
              <a:t>dilated</a:t>
            </a:r>
            <a:r>
              <a:rPr lang="hr-HR" dirty="0">
                <a:effectLst/>
              </a:rPr>
              <a:t> </a:t>
            </a:r>
            <a:r>
              <a:rPr lang="hr-HR" dirty="0" err="1">
                <a:effectLst/>
              </a:rPr>
              <a:t>causal</a:t>
            </a:r>
            <a:r>
              <a:rPr lang="hr-HR" dirty="0">
                <a:effectLst/>
              </a:rPr>
              <a:t> </a:t>
            </a:r>
            <a:r>
              <a:rPr lang="hr-HR" dirty="0" err="1">
                <a:effectLst/>
              </a:rPr>
              <a:t>convolution</a:t>
            </a:r>
            <a:r>
              <a:rPr lang="hr-HR" dirty="0">
                <a:effectLst/>
              </a:rPr>
              <a:t> </a:t>
            </a:r>
            <a:r>
              <a:rPr lang="hr-HR" dirty="0" err="1">
                <a:effectLst/>
              </a:rPr>
              <a:t>layers</a:t>
            </a:r>
            <a:r>
              <a:rPr lang="hr-HR" dirty="0">
                <a:effectLst/>
              </a:rPr>
              <a:t> </a:t>
            </a:r>
            <a:r>
              <a:rPr lang="hr-HR" dirty="0" err="1">
                <a:effectLst/>
              </a:rPr>
              <a:t>together</a:t>
            </a:r>
            <a:r>
              <a:rPr lang="hr-HR" dirty="0">
                <a:effectLst/>
              </a:rPr>
              <a:t>, </a:t>
            </a:r>
            <a:r>
              <a:rPr lang="hr-HR" dirty="0" err="1">
                <a:effectLst/>
              </a:rPr>
              <a:t>and</a:t>
            </a:r>
            <a:r>
              <a:rPr lang="hr-HR" dirty="0">
                <a:effectLst/>
              </a:rPr>
              <a:t> </a:t>
            </a:r>
            <a:r>
              <a:rPr lang="hr-HR" dirty="0" err="1">
                <a:effectLst/>
              </a:rPr>
              <a:t>the</a:t>
            </a:r>
            <a:r>
              <a:rPr lang="hr-HR" dirty="0">
                <a:effectLst/>
              </a:rPr>
              <a:t> </a:t>
            </a:r>
            <a:r>
              <a:rPr lang="hr-HR" dirty="0" err="1">
                <a:effectLst/>
              </a:rPr>
              <a:t>results</a:t>
            </a:r>
            <a:r>
              <a:rPr lang="hr-HR" dirty="0">
                <a:effectLst/>
              </a:rPr>
              <a:t> </a:t>
            </a:r>
            <a:r>
              <a:rPr lang="hr-HR" dirty="0" err="1">
                <a:effectLst/>
              </a:rPr>
              <a:t>from</a:t>
            </a:r>
            <a:r>
              <a:rPr lang="hr-HR" dirty="0">
                <a:effectLst/>
              </a:rPr>
              <a:t> </a:t>
            </a:r>
            <a:r>
              <a:rPr lang="hr-HR" dirty="0" err="1">
                <a:effectLst/>
              </a:rPr>
              <a:t>the</a:t>
            </a:r>
            <a:r>
              <a:rPr lang="hr-HR" dirty="0">
                <a:effectLst/>
              </a:rPr>
              <a:t> </a:t>
            </a:r>
            <a:r>
              <a:rPr lang="hr-HR" dirty="0" err="1">
                <a:effectLst/>
              </a:rPr>
              <a:t>final</a:t>
            </a:r>
            <a:r>
              <a:rPr lang="hr-HR" dirty="0">
                <a:effectLst/>
              </a:rPr>
              <a:t> </a:t>
            </a:r>
            <a:r>
              <a:rPr lang="hr-HR" dirty="0" err="1">
                <a:effectLst/>
              </a:rPr>
              <a:t>convolution</a:t>
            </a:r>
            <a:r>
              <a:rPr lang="hr-HR" dirty="0">
                <a:effectLst/>
              </a:rPr>
              <a:t> are </a:t>
            </a:r>
            <a:r>
              <a:rPr lang="hr-HR" dirty="0" err="1">
                <a:effectLst/>
              </a:rPr>
              <a:t>added</a:t>
            </a:r>
            <a:r>
              <a:rPr lang="hr-HR" dirty="0">
                <a:effectLst/>
              </a:rPr>
              <a:t> </a:t>
            </a:r>
            <a:r>
              <a:rPr lang="hr-HR" dirty="0" err="1">
                <a:effectLst/>
              </a:rPr>
              <a:t>back</a:t>
            </a:r>
            <a:r>
              <a:rPr lang="hr-HR" dirty="0">
                <a:effectLst/>
              </a:rPr>
              <a:t> to </a:t>
            </a:r>
            <a:r>
              <a:rPr lang="hr-HR" dirty="0" err="1">
                <a:effectLst/>
              </a:rPr>
              <a:t>the</a:t>
            </a:r>
            <a:r>
              <a:rPr lang="hr-HR" dirty="0">
                <a:effectLst/>
              </a:rPr>
              <a:t> </a:t>
            </a:r>
            <a:r>
              <a:rPr lang="hr-HR" dirty="0" err="1">
                <a:effectLst/>
              </a:rPr>
              <a:t>inputs</a:t>
            </a:r>
            <a:r>
              <a:rPr lang="hr-HR" dirty="0">
                <a:effectLst/>
              </a:rPr>
              <a:t> to </a:t>
            </a:r>
            <a:r>
              <a:rPr lang="hr-HR" dirty="0" err="1">
                <a:effectLst/>
              </a:rPr>
              <a:t>obtain</a:t>
            </a:r>
            <a:r>
              <a:rPr lang="hr-HR" dirty="0">
                <a:effectLst/>
              </a:rPr>
              <a:t> </a:t>
            </a:r>
            <a:r>
              <a:rPr lang="hr-HR" dirty="0" err="1">
                <a:effectLst/>
              </a:rPr>
              <a:t>the</a:t>
            </a:r>
            <a:r>
              <a:rPr lang="hr-HR" dirty="0">
                <a:effectLst/>
              </a:rPr>
              <a:t> </a:t>
            </a:r>
            <a:r>
              <a:rPr lang="hr-HR" dirty="0" err="1">
                <a:effectLst/>
              </a:rPr>
              <a:t>outputs</a:t>
            </a:r>
            <a:r>
              <a:rPr lang="hr-HR" dirty="0">
                <a:effectLst/>
              </a:rPr>
              <a:t> </a:t>
            </a:r>
            <a:r>
              <a:rPr lang="hr-HR" dirty="0" err="1">
                <a:effectLst/>
              </a:rPr>
              <a:t>of</a:t>
            </a:r>
            <a:r>
              <a:rPr lang="hr-HR" dirty="0">
                <a:effectLst/>
              </a:rPr>
              <a:t> </a:t>
            </a:r>
            <a:r>
              <a:rPr lang="hr-HR" dirty="0" err="1">
                <a:effectLst/>
              </a:rPr>
              <a:t>the</a:t>
            </a:r>
            <a:r>
              <a:rPr lang="hr-HR" dirty="0">
                <a:effectLst/>
              </a:rPr>
              <a:t> </a:t>
            </a:r>
            <a:r>
              <a:rPr lang="hr-HR" dirty="0" err="1">
                <a:effectLst/>
              </a:rPr>
              <a:t>block</a:t>
            </a:r>
            <a:r>
              <a:rPr lang="hr-HR">
                <a:effectLst/>
              </a:rPr>
              <a:t>. </a:t>
            </a:r>
          </a:p>
          <a:p>
            <a:r>
              <a:rPr lang="en-GB" sz="1200" kern="1200">
                <a:solidFill>
                  <a:schemeClr val="tx1"/>
                </a:solidFill>
                <a:effectLst/>
                <a:latin typeface="+mn-lt"/>
                <a:ea typeface="+mn-ea"/>
                <a:cs typeface="+mn-cs"/>
              </a:rPr>
              <a:t>The </a:t>
            </a:r>
            <a:r>
              <a:rPr lang="en-GB" sz="1200" kern="1200" dirty="0">
                <a:solidFill>
                  <a:schemeClr val="tx1"/>
                </a:solidFill>
                <a:effectLst/>
                <a:latin typeface="+mn-lt"/>
                <a:ea typeface="+mn-ea"/>
                <a:cs typeface="+mn-cs"/>
              </a:rPr>
              <a:t>advantages are</a:t>
            </a:r>
            <a:endParaRPr lang="hr-HR"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Parallelism</a:t>
            </a:r>
            <a:r>
              <a:rPr lang="en-GB" sz="1200" kern="1200" dirty="0">
                <a:solidFill>
                  <a:schemeClr val="tx1"/>
                </a:solidFill>
                <a:effectLst/>
                <a:latin typeface="+mn-lt"/>
                <a:ea typeface="+mn-ea"/>
                <a:cs typeface="+mn-cs"/>
              </a:rPr>
              <a:t>: convolutions can be done in parallel since the same filter is used in each layer. </a:t>
            </a:r>
            <a:endParaRPr lang="hr-HR"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Flexible receptive field size:</a:t>
            </a:r>
            <a:r>
              <a:rPr lang="en-GB" sz="1200" kern="1200" dirty="0">
                <a:solidFill>
                  <a:schemeClr val="tx1"/>
                </a:solidFill>
                <a:effectLst/>
                <a:latin typeface="+mn-lt"/>
                <a:ea typeface="+mn-ea"/>
                <a:cs typeface="+mn-cs"/>
              </a:rPr>
              <a:t> A TCN can change its receptive field size in multiple ways. stacking more dilated (causal) convolutional layers, using larger dilation factors, or increasing the filter size </a:t>
            </a:r>
            <a:endParaRPr lang="hr-HR"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Low memory requirement for training:</a:t>
            </a:r>
            <a:endParaRPr lang="hr-HR"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Capturing local information: </a:t>
            </a:r>
            <a:r>
              <a:rPr lang="en-GB" sz="1200" kern="1200" dirty="0">
                <a:solidFill>
                  <a:schemeClr val="tx1"/>
                </a:solidFill>
                <a:effectLst/>
                <a:latin typeface="+mn-lt"/>
                <a:ea typeface="+mn-ea"/>
                <a:cs typeface="+mn-cs"/>
              </a:rPr>
              <a:t>Using convolution operation helps in capturing local information along with temporal information</a:t>
            </a:r>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19</a:t>
            </a:fld>
            <a:endParaRPr lang="en-US"/>
          </a:p>
        </p:txBody>
      </p:sp>
    </p:spTree>
    <p:extLst>
      <p:ext uri="{BB962C8B-B14F-4D97-AF65-F5344CB8AC3E}">
        <p14:creationId xmlns:p14="http://schemas.microsoft.com/office/powerpoint/2010/main" val="3152154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technique is used by Zhang et al. and got excellent results in RUL estimation. For that reason, we have tried to implement it in our work only difference is that they used LSTM, in our work use TCN. How it works is simple, it takes the output of multiple TCN and then combines it as an input of the final model. We have tested two different versions, one where we use once more use TCN as a final layer and then to the fully connected neural network and one without final TCN.</a:t>
            </a:r>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20</a:t>
            </a:fld>
            <a:endParaRPr lang="en-US"/>
          </a:p>
        </p:txBody>
      </p:sp>
    </p:spTree>
    <p:extLst>
      <p:ext uri="{BB962C8B-B14F-4D97-AF65-F5344CB8AC3E}">
        <p14:creationId xmlns:p14="http://schemas.microsoft.com/office/powerpoint/2010/main" val="1039354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Every day we rely on variety of machines but the truth is the machines breakdown unless it's been maintained. </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3</a:t>
            </a:fld>
            <a:endParaRPr lang="en-US"/>
          </a:p>
        </p:txBody>
      </p:sp>
    </p:spTree>
    <p:extLst>
      <p:ext uri="{BB962C8B-B14F-4D97-AF65-F5344CB8AC3E}">
        <p14:creationId xmlns:p14="http://schemas.microsoft.com/office/powerpoint/2010/main" val="2965795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are the experiments that we conduct during this thesis. Autoencoder for noise reduction, Autoencoder combined with TCN and LSTM. Furthermore, we have tested how piecewise function affects results. Then we have experimented with parameter tuning on temporal convolutional network and finally our best experiment with TCN and fusion</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21</a:t>
            </a:fld>
            <a:endParaRPr lang="en-US"/>
          </a:p>
        </p:txBody>
      </p:sp>
    </p:spTree>
    <p:extLst>
      <p:ext uri="{BB962C8B-B14F-4D97-AF65-F5344CB8AC3E}">
        <p14:creationId xmlns:p14="http://schemas.microsoft.com/office/powerpoint/2010/main" val="497775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we have tested autoencoder on task of noise reduction. The idea behind that was that sensory data was full of noise and using out encoder could reduce it and by that helped improve results. We have tested different numbers of layers. By this result 4 layers achieves sufficient score and increasing layers does not improve results. </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22</a:t>
            </a:fld>
            <a:endParaRPr lang="en-US"/>
          </a:p>
        </p:txBody>
      </p:sp>
    </p:spTree>
    <p:extLst>
      <p:ext uri="{BB962C8B-B14F-4D97-AF65-F5344CB8AC3E}">
        <p14:creationId xmlns:p14="http://schemas.microsoft.com/office/powerpoint/2010/main" val="43536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 results look like we can see on this image, the orange is smooth data the blue is original. The data is significantly smoother, except for the sensor values that don't change over time (1,5,6,10...), there the autoencoder only makes it worse.</a:t>
            </a:r>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23</a:t>
            </a:fld>
            <a:endParaRPr lang="en-US"/>
          </a:p>
        </p:txBody>
      </p:sp>
    </p:spTree>
    <p:extLst>
      <p:ext uri="{BB962C8B-B14F-4D97-AF65-F5344CB8AC3E}">
        <p14:creationId xmlns:p14="http://schemas.microsoft.com/office/powerpoint/2010/main" val="1921456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this experiment, we have used TCN with two layers. The first layer of TCN with 12 filters and dilations (1,2,4,8,16,32), after which dropout of 20% is applied, the second layer has 6 filters, same dilations and dropout as the previous layer, and at the end one dense layer with a linear activation function. For autoencoder, we have used previously mentioned noise reduction autoencoder form whom we have striped decoder part and only used encoder. We have also tested different output sizes of encoder part, as well as using full autoencoder for a noise reduction.</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24</a:t>
            </a:fld>
            <a:endParaRPr lang="en-US"/>
          </a:p>
        </p:txBody>
      </p:sp>
    </p:spTree>
    <p:extLst>
      <p:ext uri="{BB962C8B-B14F-4D97-AF65-F5344CB8AC3E}">
        <p14:creationId xmlns:p14="http://schemas.microsoft.com/office/powerpoint/2010/main" val="2382052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en-US" dirty="0"/>
              <a:t>The best results were given by using autoencoder for noise reduction that is represented as 0. Trying to use autoencoder for dimensionality reduction didn't improve results. Furthermore, these results achieved by using AE for noise reduction are much worse than just using TCN alone. We could conclude that TCNs are resistant to sensory noise that is in the dataset. Probably the reason for that is that TCN has enough robustness to cope with a problem of noise in a data</a:t>
            </a:r>
          </a:p>
        </p:txBody>
      </p:sp>
      <p:sp>
        <p:nvSpPr>
          <p:cNvPr id="4" name="Rezervirano mjesto broja slajda 3"/>
          <p:cNvSpPr>
            <a:spLocks noGrp="1"/>
          </p:cNvSpPr>
          <p:nvPr>
            <p:ph type="sldNum" sz="quarter" idx="5"/>
          </p:nvPr>
        </p:nvSpPr>
        <p:spPr/>
        <p:txBody>
          <a:bodyPr/>
          <a:lstStyle/>
          <a:p>
            <a:fld id="{1A221229-1C60-4B0B-85A6-4C8B64B4A744}" type="slidenum">
              <a:rPr lang="en-US" smtClean="0"/>
              <a:t>25</a:t>
            </a:fld>
            <a:endParaRPr lang="en-US"/>
          </a:p>
        </p:txBody>
      </p:sp>
    </p:spTree>
    <p:extLst>
      <p:ext uri="{BB962C8B-B14F-4D97-AF65-F5344CB8AC3E}">
        <p14:creationId xmlns:p14="http://schemas.microsoft.com/office/powerpoint/2010/main" val="3922995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en-US" dirty="0"/>
              <a:t>For this, we use two-layer LSTM,  first with 100 units and second with 50 units. After each dropout of 20% is applied, the final layer is a dense layer. AE Smooth represents an experiment where have we used autoencoder to smooth all 21 signals in propose of noise reduction. AE 21to9 stands for autoencoder that makes dimensionality reduction from 21 sensory data to 9. AE 14to9 is for LSTM whose input is encoded data of 14 selected sensors reduced to 9. The idea behind the latter is to remove those sensory data on which autoencoder performs poorly, or better to say sensory data that do not provide valuable information. AE 14 smooth is a noise-reduced version of 14 selected sensory inputs. Similar to TCN, we can see that reduction of dimensionality does not improve results; on the contrary, it makes it worse. Again, the reason can be similar to TCN as they both use a large number of neurons to make predictions. Also, LSTM uses blocks of neurons so it ca extract valuable information even from sort to say irrelevant input.</a:t>
            </a:r>
          </a:p>
        </p:txBody>
      </p:sp>
      <p:sp>
        <p:nvSpPr>
          <p:cNvPr id="4" name="Rezervirano mjesto broja slajda 3"/>
          <p:cNvSpPr>
            <a:spLocks noGrp="1"/>
          </p:cNvSpPr>
          <p:nvPr>
            <p:ph type="sldNum" sz="quarter" idx="5"/>
          </p:nvPr>
        </p:nvSpPr>
        <p:spPr/>
        <p:txBody>
          <a:bodyPr/>
          <a:lstStyle/>
          <a:p>
            <a:fld id="{1A221229-1C60-4B0B-85A6-4C8B64B4A744}" type="slidenum">
              <a:rPr lang="en-US" smtClean="0"/>
              <a:t>26</a:t>
            </a:fld>
            <a:endParaRPr lang="en-US"/>
          </a:p>
        </p:txBody>
      </p:sp>
    </p:spTree>
    <p:extLst>
      <p:ext uri="{BB962C8B-B14F-4D97-AF65-F5344CB8AC3E}">
        <p14:creationId xmlns:p14="http://schemas.microsoft.com/office/powerpoint/2010/main" val="2591341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en-US" dirty="0"/>
              <a:t>In this experiment, we have tested how TCN results combine with the piecewise function. Piecewise point is set to 125, and TCN that is used is one combined with fusion. The important point here to say is how piecewise function affects the results. By the first image, we can see the graph off predicted and actual remaining useful life. On the left is one with piecewise function and on the right is without. The model with piecewise RUL performs worst where RUL is high, obviously because in training set it has never seen such data or if it was, that kind of data was rare. That lack of higher data compensates with high accuracy on the rest of the RUL estimation.</a:t>
            </a:r>
          </a:p>
        </p:txBody>
      </p:sp>
      <p:sp>
        <p:nvSpPr>
          <p:cNvPr id="4" name="Rezervirano mjesto broja slajda 3"/>
          <p:cNvSpPr>
            <a:spLocks noGrp="1"/>
          </p:cNvSpPr>
          <p:nvPr>
            <p:ph type="sldNum" sz="quarter" idx="5"/>
          </p:nvPr>
        </p:nvSpPr>
        <p:spPr/>
        <p:txBody>
          <a:bodyPr/>
          <a:lstStyle/>
          <a:p>
            <a:fld id="{1A221229-1C60-4B0B-85A6-4C8B64B4A744}" type="slidenum">
              <a:rPr lang="en-US" smtClean="0"/>
              <a:t>27</a:t>
            </a:fld>
            <a:endParaRPr lang="en-US"/>
          </a:p>
        </p:txBody>
      </p:sp>
    </p:spTree>
    <p:extLst>
      <p:ext uri="{BB962C8B-B14F-4D97-AF65-F5344CB8AC3E}">
        <p14:creationId xmlns:p14="http://schemas.microsoft.com/office/powerpoint/2010/main" val="1089842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we can see the absolute percentage error of one and the other. By this the graph we can see that model that has trained on piecewise function has constant error over time. In comparison, the other one has issues with smaller RULs, after that its percentage gets better.</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28</a:t>
            </a:fld>
            <a:endParaRPr lang="en-US"/>
          </a:p>
        </p:txBody>
      </p:sp>
    </p:spTree>
    <p:extLst>
      <p:ext uri="{BB962C8B-B14F-4D97-AF65-F5344CB8AC3E}">
        <p14:creationId xmlns:p14="http://schemas.microsoft.com/office/powerpoint/2010/main" val="4173549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en-US" dirty="0"/>
              <a:t>In this thesis, we have also tested various hyperparameters on our TCN model. The first test was to check how different window sizes affect the results. The sizes that we used were (10,30,50,70,90,120,137). By results, we can see how bigger windows size performs better the only problem with that was that you could not take the big window size because of our training and test data. </a:t>
            </a:r>
          </a:p>
        </p:txBody>
      </p:sp>
      <p:sp>
        <p:nvSpPr>
          <p:cNvPr id="4" name="Rezervirano mjesto broja slajda 3"/>
          <p:cNvSpPr>
            <a:spLocks noGrp="1"/>
          </p:cNvSpPr>
          <p:nvPr>
            <p:ph type="sldNum" sz="quarter" idx="5"/>
          </p:nvPr>
        </p:nvSpPr>
        <p:spPr/>
        <p:txBody>
          <a:bodyPr/>
          <a:lstStyle/>
          <a:p>
            <a:fld id="{1A221229-1C60-4B0B-85A6-4C8B64B4A744}" type="slidenum">
              <a:rPr lang="en-US" smtClean="0"/>
              <a:t>29</a:t>
            </a:fld>
            <a:endParaRPr lang="en-US"/>
          </a:p>
        </p:txBody>
      </p:sp>
    </p:spTree>
    <p:extLst>
      <p:ext uri="{BB962C8B-B14F-4D97-AF65-F5344CB8AC3E}">
        <p14:creationId xmlns:p14="http://schemas.microsoft.com/office/powerpoint/2010/main" val="2019779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en-US" dirty="0"/>
              <a:t>Next, we have tested how the number of layers affects the results. We have tested with 1,2,3 and 4 layers. By this experiment, we can see that two layers are sufficient enough to do the test because of low computational power and lack of time we were not able to test more layers. </a:t>
            </a:r>
          </a:p>
        </p:txBody>
      </p:sp>
      <p:sp>
        <p:nvSpPr>
          <p:cNvPr id="4" name="Rezervirano mjesto broja slajda 3"/>
          <p:cNvSpPr>
            <a:spLocks noGrp="1"/>
          </p:cNvSpPr>
          <p:nvPr>
            <p:ph type="sldNum" sz="quarter" idx="5"/>
          </p:nvPr>
        </p:nvSpPr>
        <p:spPr/>
        <p:txBody>
          <a:bodyPr/>
          <a:lstStyle/>
          <a:p>
            <a:fld id="{1A221229-1C60-4B0B-85A6-4C8B64B4A744}" type="slidenum">
              <a:rPr lang="en-US" smtClean="0"/>
              <a:t>30</a:t>
            </a:fld>
            <a:endParaRPr lang="en-US"/>
          </a:p>
        </p:txBody>
      </p:sp>
    </p:spTree>
    <p:extLst>
      <p:ext uri="{BB962C8B-B14F-4D97-AF65-F5344CB8AC3E}">
        <p14:creationId xmlns:p14="http://schemas.microsoft.com/office/powerpoint/2010/main" val="372920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Companies followed different maintenance program to increase operational reliability and reduce costs</a:t>
            </a:r>
            <a:r>
              <a:rPr lang="hr-HR" sz="1200" kern="1200">
                <a:solidFill>
                  <a:schemeClr val="tx1"/>
                </a:solidFill>
                <a:effectLst/>
                <a:latin typeface="+mn-lt"/>
                <a:ea typeface="+mn-ea"/>
                <a:cs typeface="+mn-cs"/>
              </a:rPr>
              <a:t>.</a:t>
            </a:r>
            <a:r>
              <a:rPr lang="en-US" sz="1200" kern="1200">
                <a:solidFill>
                  <a:schemeClr val="tx1"/>
                </a:solidFill>
                <a:effectLst/>
                <a:latin typeface="+mn-lt"/>
                <a:ea typeface="+mn-ea"/>
                <a:cs typeface="+mn-cs"/>
              </a:rPr>
              <a:t> </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4</a:t>
            </a:fld>
            <a:endParaRPr lang="en-US"/>
          </a:p>
        </p:txBody>
      </p:sp>
    </p:spTree>
    <p:extLst>
      <p:ext uri="{BB962C8B-B14F-4D97-AF65-F5344CB8AC3E}">
        <p14:creationId xmlns:p14="http://schemas.microsoft.com/office/powerpoint/2010/main" val="1312339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en-US" dirty="0"/>
              <a:t>Our last experiment was with Kernel size. Sizes that we were tested were 2,3,9 and 25. we would use a more different variety of kernel size, but there are computational problems using to big kernel size. The image on the left represents speed depending on the kernel. We can see how increment in size drastically increases speed. The best result was achieved with kernel size 9, but also the computation was still long, so we have decided to take the one with the size of 2 because it is much </a:t>
            </a:r>
            <a:r>
              <a:rPr lang="en-US" dirty="0" err="1"/>
              <a:t>much</a:t>
            </a:r>
            <a:r>
              <a:rPr lang="en-US" dirty="0"/>
              <a:t> faster than the other ones. </a:t>
            </a:r>
          </a:p>
        </p:txBody>
      </p:sp>
      <p:sp>
        <p:nvSpPr>
          <p:cNvPr id="4" name="Rezervirano mjesto broja slajda 3"/>
          <p:cNvSpPr>
            <a:spLocks noGrp="1"/>
          </p:cNvSpPr>
          <p:nvPr>
            <p:ph type="sldNum" sz="quarter" idx="5"/>
          </p:nvPr>
        </p:nvSpPr>
        <p:spPr/>
        <p:txBody>
          <a:bodyPr/>
          <a:lstStyle/>
          <a:p>
            <a:fld id="{1A221229-1C60-4B0B-85A6-4C8B64B4A744}" type="slidenum">
              <a:rPr lang="en-US" smtClean="0"/>
              <a:t>31</a:t>
            </a:fld>
            <a:endParaRPr lang="en-US"/>
          </a:p>
        </p:txBody>
      </p:sp>
    </p:spTree>
    <p:extLst>
      <p:ext uri="{BB962C8B-B14F-4D97-AF65-F5344CB8AC3E}">
        <p14:creationId xmlns:p14="http://schemas.microsoft.com/office/powerpoint/2010/main" val="957871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en-US" dirty="0"/>
              <a:t>In this experiment, we have tried to implement the principle presented by Zhang et al. in his paper. They have used multiple LSTMs of different window sizes and combine it using Fusion. they have used layer sizes of 10,30,50,70,90. so in our experiments with that also. For this experiment, we have used our standard TCN version with two layers. First layer with 12 filters and a second layer with 6 filters with dilations and 20% drop out after each layer. In this experiment, we have also tested Fusion where the last layer is combined TCN and then dense layer, as well as only with the dense layer. The results show that using extra TCN layer does not improve results. </a:t>
            </a:r>
          </a:p>
        </p:txBody>
      </p:sp>
      <p:sp>
        <p:nvSpPr>
          <p:cNvPr id="4" name="Rezervirano mjesto broja slajda 3"/>
          <p:cNvSpPr>
            <a:spLocks noGrp="1"/>
          </p:cNvSpPr>
          <p:nvPr>
            <p:ph type="sldNum" sz="quarter" idx="5"/>
          </p:nvPr>
        </p:nvSpPr>
        <p:spPr/>
        <p:txBody>
          <a:bodyPr/>
          <a:lstStyle/>
          <a:p>
            <a:fld id="{1A221229-1C60-4B0B-85A6-4C8B64B4A744}" type="slidenum">
              <a:rPr lang="en-US" smtClean="0"/>
              <a:t>32</a:t>
            </a:fld>
            <a:endParaRPr lang="en-US"/>
          </a:p>
        </p:txBody>
      </p:sp>
    </p:spTree>
    <p:extLst>
      <p:ext uri="{BB962C8B-B14F-4D97-AF65-F5344CB8AC3E}">
        <p14:creationId xmlns:p14="http://schemas.microsoft.com/office/powerpoint/2010/main" val="5523047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en-US" dirty="0"/>
              <a:t>We have compared our methods to the state-of-the-art techniques in this field. The results are based on the same data set that we use. Furthermore, they all use the same score RMSE.  As we can see by the results are TCN fusion outperforms the other methods. The first method is from which we have used the Fusion that one uses LSTM as a model. The second one uses multi-scale Deep convolutional neural networks. Third use Hybrid Model Based on Autoencoder and Bidirectional Long Short-Term Memory. GRU-ED uses Recurrent Neural Network, and DCNN uses Deep convolutional neural network. By this, we can see an immense potential of temporal convolutional neural networks in the field of predicting remaining useful life.</a:t>
            </a:r>
          </a:p>
        </p:txBody>
      </p:sp>
      <p:sp>
        <p:nvSpPr>
          <p:cNvPr id="4" name="Rezervirano mjesto broja slajda 3"/>
          <p:cNvSpPr>
            <a:spLocks noGrp="1"/>
          </p:cNvSpPr>
          <p:nvPr>
            <p:ph type="sldNum" sz="quarter" idx="5"/>
          </p:nvPr>
        </p:nvSpPr>
        <p:spPr/>
        <p:txBody>
          <a:bodyPr/>
          <a:lstStyle/>
          <a:p>
            <a:fld id="{1A221229-1C60-4B0B-85A6-4C8B64B4A744}" type="slidenum">
              <a:rPr lang="en-US" smtClean="0"/>
              <a:t>33</a:t>
            </a:fld>
            <a:endParaRPr lang="en-US"/>
          </a:p>
        </p:txBody>
      </p:sp>
    </p:spTree>
    <p:extLst>
      <p:ext uri="{BB962C8B-B14F-4D97-AF65-F5344CB8AC3E}">
        <p14:creationId xmlns:p14="http://schemas.microsoft.com/office/powerpoint/2010/main" val="2469671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en-US" sz="1200" kern="1200" dirty="0">
                <a:solidFill>
                  <a:schemeClr val="tx1"/>
                </a:solidFill>
                <a:effectLst/>
                <a:latin typeface="+mn-lt"/>
                <a:ea typeface="+mn-ea"/>
                <a:cs typeface="+mn-cs"/>
              </a:rPr>
              <a:t>We will start this section by answering our research questions mentioned in the Introduction section.</a:t>
            </a:r>
            <a:endParaRPr lang="hr-H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Is it possible to use temporal convolutional networks to outperform other known methods such as LSTM in the task of predicting remaining useful life?</a:t>
            </a:r>
            <a:endParaRPr lang="hr-H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By experimenting with temporal convolutional neural networks with fusion and without fusion, we have proven that they provide better results on C-MAPSS dataset then state-of-the-art methods.</a:t>
            </a:r>
            <a:endParaRPr lang="hr-H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How autoencoders affect results in the task of predicting remaining useful life when combining with the temporal convolutional network or with long-short term memory models?</a:t>
            </a:r>
            <a:endParaRPr lang="hr-H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By experimenting with autoencoder, we have concluded that in combination with TCN or LSTM, they do not provide any benefit in the task of predicting remaining useful life</a:t>
            </a:r>
            <a:endParaRPr lang="hr-H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How different parameters of temporal convolutional networks affect results in the task of predicting remaining useful life?</a:t>
            </a:r>
            <a:endParaRPr lang="hr-H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answer this question, we have a separate results section.</a:t>
            </a:r>
            <a:endParaRPr lang="hr-H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How the implementation of fusion, e.g. combining different models with different window sizes into one affect prediction of remaining useful life?</a:t>
            </a:r>
            <a:endParaRPr lang="hr-H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Implementing fusion on the temporal convolutional network has improved results and gave us even better results than just TCN alone.</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34</a:t>
            </a:fld>
            <a:endParaRPr lang="en-US"/>
          </a:p>
        </p:txBody>
      </p:sp>
    </p:spTree>
    <p:extLst>
      <p:ext uri="{BB962C8B-B14F-4D97-AF65-F5344CB8AC3E}">
        <p14:creationId xmlns:p14="http://schemas.microsoft.com/office/powerpoint/2010/main" val="947010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en-US" dirty="0"/>
              <a:t>By doing this research, I have concluded that most problem comes from the data set. The problem with it that has significant variations when the remaining useful life is big and when the remaining useful life is small. As it is shown, data is mostly linear until exponentially changes near failure, while target to predict is linearly decreasing. Using one model to solve that type of problem without changes in target data seems to be impossible. For that reason, I have come to some ideas that could work on those problems. One is to use two separate TCNs one is for big RULs, and the other one is for small RULs. In the end, it will combine into one. The different approach is to use huge windows size and when it's not possible to fill rest with zeros or ones. Also, for this experiment, it is necessary that test this method on the other subsets as well as perform proper hyperparameter optimization. TCN has shown potential in solving this task. Still, there is much more left to do. With that, I conclude my presentation, do you have any questions?</a:t>
            </a:r>
          </a:p>
        </p:txBody>
      </p:sp>
      <p:sp>
        <p:nvSpPr>
          <p:cNvPr id="4" name="Rezervirano mjesto broja slajda 3"/>
          <p:cNvSpPr>
            <a:spLocks noGrp="1"/>
          </p:cNvSpPr>
          <p:nvPr>
            <p:ph type="sldNum" sz="quarter" idx="5"/>
          </p:nvPr>
        </p:nvSpPr>
        <p:spPr/>
        <p:txBody>
          <a:bodyPr/>
          <a:lstStyle/>
          <a:p>
            <a:fld id="{1A221229-1C60-4B0B-85A6-4C8B64B4A744}" type="slidenum">
              <a:rPr lang="en-US" smtClean="0"/>
              <a:t>35</a:t>
            </a:fld>
            <a:endParaRPr lang="en-US"/>
          </a:p>
        </p:txBody>
      </p:sp>
    </p:spTree>
    <p:extLst>
      <p:ext uri="{BB962C8B-B14F-4D97-AF65-F5344CB8AC3E}">
        <p14:creationId xmlns:p14="http://schemas.microsoft.com/office/powerpoint/2010/main" val="1875297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way is to do reactive maintenance, where the machine is used to its limits and repair only after machine failure. If you're dealing for example with a light bulb then it may make sense to go with the reactive approach. But think of the complex system with some very expensive parts you can't really risk running it failure as it will be extremely cost to repair highly damaged parts. But, more important, it's a safety issue.</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5</a:t>
            </a:fld>
            <a:endParaRPr lang="en-US"/>
          </a:p>
        </p:txBody>
      </p:sp>
    </p:spTree>
    <p:extLst>
      <p:ext uri="{BB962C8B-B14F-4D97-AF65-F5344CB8AC3E}">
        <p14:creationId xmlns:p14="http://schemas.microsoft.com/office/powerpoint/2010/main" val="1643061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That's why many organizations try to prevent failure before it occurs by performing regular checks on their equipment. One big challenge with preventive maintenance is determining when to do it. Since you don't know when failure occur you have to be conservative in your planning especially if you're dealing with safety critical equipment. But by scheduling maintenance very early you are wasting machine life that is still usable and this adds to your costs. </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6</a:t>
            </a:fld>
            <a:endParaRPr lang="en-US"/>
          </a:p>
        </p:txBody>
      </p:sp>
    </p:spTree>
    <p:extLst>
      <p:ext uri="{BB962C8B-B14F-4D97-AF65-F5344CB8AC3E}">
        <p14:creationId xmlns:p14="http://schemas.microsoft.com/office/powerpoint/2010/main" val="342375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if you can predict when machine failure will occur you can schedule maintenance right before it will start. The good news is that predicted maintenance let's you estimate time to failure. It also pinpoints problem in your complex machinery and helps you identify which parts needs to be fixed. This way, you can minimize downtime and maximize equipment lifetime. </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7</a:t>
            </a:fld>
            <a:endParaRPr lang="en-US"/>
          </a:p>
        </p:txBody>
      </p:sp>
    </p:spTree>
    <p:extLst>
      <p:ext uri="{BB962C8B-B14F-4D97-AF65-F5344CB8AC3E}">
        <p14:creationId xmlns:p14="http://schemas.microsoft.com/office/powerpoint/2010/main" val="156058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way to estimate it is to predict </a:t>
            </a:r>
            <a:r>
              <a:rPr lang="en-US" sz="1200" kern="1200" dirty="0">
                <a:solidFill>
                  <a:schemeClr val="tx1"/>
                </a:solidFill>
                <a:effectLst/>
                <a:latin typeface="+mn-lt"/>
                <a:ea typeface="+mn-ea"/>
                <a:cs typeface="+mn-cs"/>
              </a:rPr>
              <a:t>remaining useful life. The remaining useful life is computed as a time between some point in time and the failure of machine. Depending on the system the time period can be represented in terms of number of days, hours, circles, meters or any other quantity. Basically what we are trying to do is predict how much time is left till machine breaks down.  </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8</a:t>
            </a:fld>
            <a:endParaRPr lang="en-US"/>
          </a:p>
        </p:txBody>
      </p:sp>
    </p:spTree>
    <p:extLst>
      <p:ext uri="{BB962C8B-B14F-4D97-AF65-F5344CB8AC3E}">
        <p14:creationId xmlns:p14="http://schemas.microsoft.com/office/powerpoint/2010/main" val="2322424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how we do it? We collect data from machinery sensory data and we collected in same intervals until machine breaks now. Then, we use machine learning algorithms to identify the patterns in breakdowns and estimate remaining useful life. </a:t>
            </a:r>
            <a:endParaRPr lang="hr-HR" sz="1200" kern="1200" dirty="0">
              <a:solidFill>
                <a:schemeClr val="tx1"/>
              </a:solidFill>
              <a:effectLst/>
              <a:latin typeface="+mn-lt"/>
              <a:ea typeface="+mn-ea"/>
              <a:cs typeface="+mn-cs"/>
            </a:endParaRPr>
          </a:p>
          <a:p>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9</a:t>
            </a:fld>
            <a:endParaRPr lang="en-US"/>
          </a:p>
        </p:txBody>
      </p:sp>
    </p:spTree>
    <p:extLst>
      <p:ext uri="{BB962C8B-B14F-4D97-AF65-F5344CB8AC3E}">
        <p14:creationId xmlns:p14="http://schemas.microsoft.com/office/powerpoint/2010/main" val="105671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thesis, we have used C-MAPSS dataset, created by NASA for the Prognostic and Health Management Challenge PHM08. The data set is build using C-MAPASS, an advanced simulation environment with many setups. That simulation is considered to be one of the better simulations for the turbofan engines. The data set is publicly available on the NASA website, and it's widely used for remaining useful life testing. The data consists of time-series measurements of various sensor Like temperature, pressure, fan speed, Burner fuel-air ratio etc. </a:t>
            </a:r>
            <a:endParaRPr lang="en-US" dirty="0"/>
          </a:p>
        </p:txBody>
      </p:sp>
      <p:sp>
        <p:nvSpPr>
          <p:cNvPr id="4" name="Rezervirano mjesto broja slajda 3"/>
          <p:cNvSpPr>
            <a:spLocks noGrp="1"/>
          </p:cNvSpPr>
          <p:nvPr>
            <p:ph type="sldNum" sz="quarter" idx="5"/>
          </p:nvPr>
        </p:nvSpPr>
        <p:spPr/>
        <p:txBody>
          <a:bodyPr/>
          <a:lstStyle/>
          <a:p>
            <a:fld id="{1A221229-1C60-4B0B-85A6-4C8B64B4A744}" type="slidenum">
              <a:rPr lang="en-US" smtClean="0"/>
              <a:t>10</a:t>
            </a:fld>
            <a:endParaRPr lang="en-US"/>
          </a:p>
        </p:txBody>
      </p:sp>
    </p:spTree>
    <p:extLst>
      <p:ext uri="{BB962C8B-B14F-4D97-AF65-F5344CB8AC3E}">
        <p14:creationId xmlns:p14="http://schemas.microsoft.com/office/powerpoint/2010/main" val="597428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F2DEA4-5FC3-4868-9159-CAF2B168F69A}"/>
              </a:ext>
            </a:extLst>
          </p:cNvPr>
          <p:cNvSpPr>
            <a:spLocks noGrp="1"/>
          </p:cNvSpPr>
          <p:nvPr>
            <p:ph type="ctrTitle"/>
          </p:nvPr>
        </p:nvSpPr>
        <p:spPr>
          <a:xfrm>
            <a:off x="1524000" y="1122363"/>
            <a:ext cx="9144000" cy="2387600"/>
          </a:xfrm>
        </p:spPr>
        <p:txBody>
          <a:bodyPr anchor="b"/>
          <a:lstStyle>
            <a:lvl1pPr algn="ctr">
              <a:defRPr sz="6000"/>
            </a:lvl1pPr>
          </a:lstStyle>
          <a:p>
            <a:r>
              <a:rPr lang="hr-HR"/>
              <a:t>Kliknite da biste uredili stil naslova matrice</a:t>
            </a:r>
          </a:p>
        </p:txBody>
      </p:sp>
      <p:sp>
        <p:nvSpPr>
          <p:cNvPr id="3" name="Podnaslov 2">
            <a:extLst>
              <a:ext uri="{FF2B5EF4-FFF2-40B4-BE49-F238E27FC236}">
                <a16:creationId xmlns:a16="http://schemas.microsoft.com/office/drawing/2014/main" id="{50CD86DA-F1B2-4214-A9EB-5C91CA654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a:t>Kliknite da biste uredili stil podnaslova matrice</a:t>
            </a:r>
          </a:p>
        </p:txBody>
      </p:sp>
      <p:sp>
        <p:nvSpPr>
          <p:cNvPr id="4" name="Rezervirano mjesto datuma 3">
            <a:extLst>
              <a:ext uri="{FF2B5EF4-FFF2-40B4-BE49-F238E27FC236}">
                <a16:creationId xmlns:a16="http://schemas.microsoft.com/office/drawing/2014/main" id="{80F91555-04A7-45E8-BE7A-5ED9827CF344}"/>
              </a:ext>
            </a:extLst>
          </p:cNvPr>
          <p:cNvSpPr>
            <a:spLocks noGrp="1"/>
          </p:cNvSpPr>
          <p:nvPr>
            <p:ph type="dt" sz="half" idx="10"/>
          </p:nvPr>
        </p:nvSpPr>
        <p:spPr/>
        <p:txBody>
          <a:bodyPr/>
          <a:lstStyle/>
          <a:p>
            <a:fld id="{3E5529A9-AC7B-42A5-8B0C-585A18D4DB60}" type="datetimeFigureOut">
              <a:rPr lang="hr-HR" smtClean="0"/>
              <a:t>31.8.2020.</a:t>
            </a:fld>
            <a:endParaRPr lang="hr-HR"/>
          </a:p>
        </p:txBody>
      </p:sp>
      <p:sp>
        <p:nvSpPr>
          <p:cNvPr id="5" name="Rezervirano mjesto podnožja 4">
            <a:extLst>
              <a:ext uri="{FF2B5EF4-FFF2-40B4-BE49-F238E27FC236}">
                <a16:creationId xmlns:a16="http://schemas.microsoft.com/office/drawing/2014/main" id="{811DFDAD-1D4A-4FA6-8958-EE1CB96A171C}"/>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4DC607D3-8906-4B9A-AAEE-D3A51DF42658}"/>
              </a:ext>
            </a:extLst>
          </p:cNvPr>
          <p:cNvSpPr>
            <a:spLocks noGrp="1"/>
          </p:cNvSpPr>
          <p:nvPr>
            <p:ph type="sldNum" sz="quarter" idx="12"/>
          </p:nvPr>
        </p:nvSpPr>
        <p:spPr/>
        <p:txBody>
          <a:bodyPr/>
          <a:lstStyle/>
          <a:p>
            <a:fld id="{53481846-713A-4A25-B00C-3E7D42E89B8F}" type="slidenum">
              <a:rPr lang="hr-HR" smtClean="0"/>
              <a:t>‹#›</a:t>
            </a:fld>
            <a:endParaRPr lang="hr-HR"/>
          </a:p>
        </p:txBody>
      </p:sp>
    </p:spTree>
    <p:extLst>
      <p:ext uri="{BB962C8B-B14F-4D97-AF65-F5344CB8AC3E}">
        <p14:creationId xmlns:p14="http://schemas.microsoft.com/office/powerpoint/2010/main" val="42948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8713FC-AECC-42AA-AE32-5745B31BB781}"/>
              </a:ext>
            </a:extLst>
          </p:cNvPr>
          <p:cNvSpPr>
            <a:spLocks noGrp="1"/>
          </p:cNvSpPr>
          <p:nvPr>
            <p:ph type="title"/>
          </p:nvPr>
        </p:nvSpPr>
        <p:spPr/>
        <p:txBody>
          <a:bodyPr/>
          <a:lstStyle/>
          <a:p>
            <a:r>
              <a:rPr lang="hr-HR"/>
              <a:t>Kliknite da biste uredili stil naslova matrice</a:t>
            </a:r>
          </a:p>
        </p:txBody>
      </p:sp>
      <p:sp>
        <p:nvSpPr>
          <p:cNvPr id="3" name="Rezervirano mjesto okomitog teksta 2">
            <a:extLst>
              <a:ext uri="{FF2B5EF4-FFF2-40B4-BE49-F238E27FC236}">
                <a16:creationId xmlns:a16="http://schemas.microsoft.com/office/drawing/2014/main" id="{34E657D0-1A72-4893-93C1-836E50F99693}"/>
              </a:ext>
            </a:extLst>
          </p:cNvPr>
          <p:cNvSpPr>
            <a:spLocks noGrp="1"/>
          </p:cNvSpPr>
          <p:nvPr>
            <p:ph type="body" orient="vert" idx="1"/>
          </p:nvPr>
        </p:nvSpPr>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D3620E78-9175-47AE-9029-A19499EFBA94}"/>
              </a:ext>
            </a:extLst>
          </p:cNvPr>
          <p:cNvSpPr>
            <a:spLocks noGrp="1"/>
          </p:cNvSpPr>
          <p:nvPr>
            <p:ph type="dt" sz="half" idx="10"/>
          </p:nvPr>
        </p:nvSpPr>
        <p:spPr/>
        <p:txBody>
          <a:bodyPr/>
          <a:lstStyle/>
          <a:p>
            <a:fld id="{3E5529A9-AC7B-42A5-8B0C-585A18D4DB60}" type="datetimeFigureOut">
              <a:rPr lang="hr-HR" smtClean="0"/>
              <a:t>31.8.2020.</a:t>
            </a:fld>
            <a:endParaRPr lang="hr-HR"/>
          </a:p>
        </p:txBody>
      </p:sp>
      <p:sp>
        <p:nvSpPr>
          <p:cNvPr id="5" name="Rezervirano mjesto podnožja 4">
            <a:extLst>
              <a:ext uri="{FF2B5EF4-FFF2-40B4-BE49-F238E27FC236}">
                <a16:creationId xmlns:a16="http://schemas.microsoft.com/office/drawing/2014/main" id="{F31AA9B4-85DD-4C3A-8BDA-133D57E4CF8D}"/>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38A761CA-4EF9-44FD-A419-0297A518B95F}"/>
              </a:ext>
            </a:extLst>
          </p:cNvPr>
          <p:cNvSpPr>
            <a:spLocks noGrp="1"/>
          </p:cNvSpPr>
          <p:nvPr>
            <p:ph type="sldNum" sz="quarter" idx="12"/>
          </p:nvPr>
        </p:nvSpPr>
        <p:spPr/>
        <p:txBody>
          <a:bodyPr/>
          <a:lstStyle/>
          <a:p>
            <a:fld id="{53481846-713A-4A25-B00C-3E7D42E89B8F}" type="slidenum">
              <a:rPr lang="hr-HR" smtClean="0"/>
              <a:t>‹#›</a:t>
            </a:fld>
            <a:endParaRPr lang="hr-HR"/>
          </a:p>
        </p:txBody>
      </p:sp>
    </p:spTree>
    <p:extLst>
      <p:ext uri="{BB962C8B-B14F-4D97-AF65-F5344CB8AC3E}">
        <p14:creationId xmlns:p14="http://schemas.microsoft.com/office/powerpoint/2010/main" val="29846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a:extLst>
              <a:ext uri="{FF2B5EF4-FFF2-40B4-BE49-F238E27FC236}">
                <a16:creationId xmlns:a16="http://schemas.microsoft.com/office/drawing/2014/main" id="{20A423CE-791C-4ED1-B1BE-C5BD0BDEEC77}"/>
              </a:ext>
            </a:extLst>
          </p:cNvPr>
          <p:cNvSpPr>
            <a:spLocks noGrp="1"/>
          </p:cNvSpPr>
          <p:nvPr>
            <p:ph type="title" orient="vert"/>
          </p:nvPr>
        </p:nvSpPr>
        <p:spPr>
          <a:xfrm>
            <a:off x="8724900" y="365125"/>
            <a:ext cx="2628900" cy="5811838"/>
          </a:xfrm>
        </p:spPr>
        <p:txBody>
          <a:bodyPr vert="eaVert"/>
          <a:lstStyle/>
          <a:p>
            <a:r>
              <a:rPr lang="hr-HR"/>
              <a:t>Kliknite da biste uredili stil naslova matrice</a:t>
            </a:r>
          </a:p>
        </p:txBody>
      </p:sp>
      <p:sp>
        <p:nvSpPr>
          <p:cNvPr id="3" name="Rezervirano mjesto okomitog teksta 2">
            <a:extLst>
              <a:ext uri="{FF2B5EF4-FFF2-40B4-BE49-F238E27FC236}">
                <a16:creationId xmlns:a16="http://schemas.microsoft.com/office/drawing/2014/main" id="{7C0FD3EA-6B5A-449F-A3C2-14283BCE86A3}"/>
              </a:ext>
            </a:extLst>
          </p:cNvPr>
          <p:cNvSpPr>
            <a:spLocks noGrp="1"/>
          </p:cNvSpPr>
          <p:nvPr>
            <p:ph type="body" orient="vert" idx="1"/>
          </p:nvPr>
        </p:nvSpPr>
        <p:spPr>
          <a:xfrm>
            <a:off x="838200" y="365125"/>
            <a:ext cx="7734300" cy="5811838"/>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69603A38-4147-461B-AD2C-690CBE0637BC}"/>
              </a:ext>
            </a:extLst>
          </p:cNvPr>
          <p:cNvSpPr>
            <a:spLocks noGrp="1"/>
          </p:cNvSpPr>
          <p:nvPr>
            <p:ph type="dt" sz="half" idx="10"/>
          </p:nvPr>
        </p:nvSpPr>
        <p:spPr/>
        <p:txBody>
          <a:bodyPr/>
          <a:lstStyle/>
          <a:p>
            <a:fld id="{3E5529A9-AC7B-42A5-8B0C-585A18D4DB60}" type="datetimeFigureOut">
              <a:rPr lang="hr-HR" smtClean="0"/>
              <a:t>31.8.2020.</a:t>
            </a:fld>
            <a:endParaRPr lang="hr-HR"/>
          </a:p>
        </p:txBody>
      </p:sp>
      <p:sp>
        <p:nvSpPr>
          <p:cNvPr id="5" name="Rezervirano mjesto podnožja 4">
            <a:extLst>
              <a:ext uri="{FF2B5EF4-FFF2-40B4-BE49-F238E27FC236}">
                <a16:creationId xmlns:a16="http://schemas.microsoft.com/office/drawing/2014/main" id="{510A759D-4E34-44AE-9723-C68571331464}"/>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5DD761DA-96A7-47D6-AB69-D5A79E3FD3BB}"/>
              </a:ext>
            </a:extLst>
          </p:cNvPr>
          <p:cNvSpPr>
            <a:spLocks noGrp="1"/>
          </p:cNvSpPr>
          <p:nvPr>
            <p:ph type="sldNum" sz="quarter" idx="12"/>
          </p:nvPr>
        </p:nvSpPr>
        <p:spPr/>
        <p:txBody>
          <a:bodyPr/>
          <a:lstStyle/>
          <a:p>
            <a:fld id="{53481846-713A-4A25-B00C-3E7D42E89B8F}" type="slidenum">
              <a:rPr lang="hr-HR" smtClean="0"/>
              <a:t>‹#›</a:t>
            </a:fld>
            <a:endParaRPr lang="hr-HR"/>
          </a:p>
        </p:txBody>
      </p:sp>
    </p:spTree>
    <p:extLst>
      <p:ext uri="{BB962C8B-B14F-4D97-AF65-F5344CB8AC3E}">
        <p14:creationId xmlns:p14="http://schemas.microsoft.com/office/powerpoint/2010/main" val="112962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667FD25-4441-49EA-9DD2-EA930BD83DD4}"/>
              </a:ext>
            </a:extLst>
          </p:cNvPr>
          <p:cNvSpPr>
            <a:spLocks noGrp="1"/>
          </p:cNvSpPr>
          <p:nvPr>
            <p:ph type="title"/>
          </p:nvPr>
        </p:nvSpPr>
        <p:spPr/>
        <p:txBody>
          <a:bodyPr/>
          <a:lstStyle/>
          <a:p>
            <a:r>
              <a:rPr lang="hr-HR"/>
              <a:t>Kliknite da biste uredili stil naslova matrice</a:t>
            </a:r>
          </a:p>
        </p:txBody>
      </p:sp>
      <p:sp>
        <p:nvSpPr>
          <p:cNvPr id="3" name="Rezervirano mjesto sadržaja 2">
            <a:extLst>
              <a:ext uri="{FF2B5EF4-FFF2-40B4-BE49-F238E27FC236}">
                <a16:creationId xmlns:a16="http://schemas.microsoft.com/office/drawing/2014/main" id="{40B6EDBB-8B8C-47B4-9DF0-25C9A3C56EC5}"/>
              </a:ext>
            </a:extLst>
          </p:cNvPr>
          <p:cNvSpPr>
            <a:spLocks noGrp="1"/>
          </p:cNvSpPr>
          <p:nvPr>
            <p:ph idx="1"/>
          </p:nvPr>
        </p:nvSpPr>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B075D282-04E7-4652-8BDD-B95C3F7EC6E4}"/>
              </a:ext>
            </a:extLst>
          </p:cNvPr>
          <p:cNvSpPr>
            <a:spLocks noGrp="1"/>
          </p:cNvSpPr>
          <p:nvPr>
            <p:ph type="dt" sz="half" idx="10"/>
          </p:nvPr>
        </p:nvSpPr>
        <p:spPr/>
        <p:txBody>
          <a:bodyPr/>
          <a:lstStyle/>
          <a:p>
            <a:fld id="{3E5529A9-AC7B-42A5-8B0C-585A18D4DB60}" type="datetimeFigureOut">
              <a:rPr lang="hr-HR" smtClean="0"/>
              <a:t>31.8.2020.</a:t>
            </a:fld>
            <a:endParaRPr lang="hr-HR"/>
          </a:p>
        </p:txBody>
      </p:sp>
      <p:sp>
        <p:nvSpPr>
          <p:cNvPr id="5" name="Rezervirano mjesto podnožja 4">
            <a:extLst>
              <a:ext uri="{FF2B5EF4-FFF2-40B4-BE49-F238E27FC236}">
                <a16:creationId xmlns:a16="http://schemas.microsoft.com/office/drawing/2014/main" id="{7753782A-62BC-4AC1-A948-C808D5CEDCFD}"/>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9E109E74-21B1-4E56-89D4-B70499D42B44}"/>
              </a:ext>
            </a:extLst>
          </p:cNvPr>
          <p:cNvSpPr>
            <a:spLocks noGrp="1"/>
          </p:cNvSpPr>
          <p:nvPr>
            <p:ph type="sldNum" sz="quarter" idx="12"/>
          </p:nvPr>
        </p:nvSpPr>
        <p:spPr/>
        <p:txBody>
          <a:bodyPr/>
          <a:lstStyle/>
          <a:p>
            <a:fld id="{53481846-713A-4A25-B00C-3E7D42E89B8F}" type="slidenum">
              <a:rPr lang="hr-HR" smtClean="0"/>
              <a:t>‹#›</a:t>
            </a:fld>
            <a:endParaRPr lang="hr-HR"/>
          </a:p>
        </p:txBody>
      </p:sp>
    </p:spTree>
    <p:extLst>
      <p:ext uri="{BB962C8B-B14F-4D97-AF65-F5344CB8AC3E}">
        <p14:creationId xmlns:p14="http://schemas.microsoft.com/office/powerpoint/2010/main" val="276053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B8952D3-5B6E-4D4C-8308-F9B77B423017}"/>
              </a:ext>
            </a:extLst>
          </p:cNvPr>
          <p:cNvSpPr>
            <a:spLocks noGrp="1"/>
          </p:cNvSpPr>
          <p:nvPr>
            <p:ph type="title"/>
          </p:nvPr>
        </p:nvSpPr>
        <p:spPr>
          <a:xfrm>
            <a:off x="831850" y="1709738"/>
            <a:ext cx="10515600" cy="2852737"/>
          </a:xfrm>
        </p:spPr>
        <p:txBody>
          <a:bodyPr anchor="b"/>
          <a:lstStyle>
            <a:lvl1pPr>
              <a:defRPr sz="6000"/>
            </a:lvl1pPr>
          </a:lstStyle>
          <a:p>
            <a:r>
              <a:rPr lang="hr-HR"/>
              <a:t>Kliknite da biste uredili stil naslova matrice</a:t>
            </a:r>
          </a:p>
        </p:txBody>
      </p:sp>
      <p:sp>
        <p:nvSpPr>
          <p:cNvPr id="3" name="Rezervirano mjesto teksta 2">
            <a:extLst>
              <a:ext uri="{FF2B5EF4-FFF2-40B4-BE49-F238E27FC236}">
                <a16:creationId xmlns:a16="http://schemas.microsoft.com/office/drawing/2014/main" id="{048D7482-3AF9-40FD-B663-BB52EE1F4A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r-HR"/>
              <a:t>Kliknite da biste uredili matrice</a:t>
            </a:r>
          </a:p>
        </p:txBody>
      </p:sp>
      <p:sp>
        <p:nvSpPr>
          <p:cNvPr id="4" name="Rezervirano mjesto datuma 3">
            <a:extLst>
              <a:ext uri="{FF2B5EF4-FFF2-40B4-BE49-F238E27FC236}">
                <a16:creationId xmlns:a16="http://schemas.microsoft.com/office/drawing/2014/main" id="{02B2CDB4-E3AE-41C8-B2DB-34E2A37DD3E9}"/>
              </a:ext>
            </a:extLst>
          </p:cNvPr>
          <p:cNvSpPr>
            <a:spLocks noGrp="1"/>
          </p:cNvSpPr>
          <p:nvPr>
            <p:ph type="dt" sz="half" idx="10"/>
          </p:nvPr>
        </p:nvSpPr>
        <p:spPr/>
        <p:txBody>
          <a:bodyPr/>
          <a:lstStyle/>
          <a:p>
            <a:fld id="{3E5529A9-AC7B-42A5-8B0C-585A18D4DB60}" type="datetimeFigureOut">
              <a:rPr lang="hr-HR" smtClean="0"/>
              <a:t>31.8.2020.</a:t>
            </a:fld>
            <a:endParaRPr lang="hr-HR"/>
          </a:p>
        </p:txBody>
      </p:sp>
      <p:sp>
        <p:nvSpPr>
          <p:cNvPr id="5" name="Rezervirano mjesto podnožja 4">
            <a:extLst>
              <a:ext uri="{FF2B5EF4-FFF2-40B4-BE49-F238E27FC236}">
                <a16:creationId xmlns:a16="http://schemas.microsoft.com/office/drawing/2014/main" id="{89229219-392C-4612-93CE-FC64BF83D3F0}"/>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D4708F6E-760B-4594-8CE9-759DE9C01427}"/>
              </a:ext>
            </a:extLst>
          </p:cNvPr>
          <p:cNvSpPr>
            <a:spLocks noGrp="1"/>
          </p:cNvSpPr>
          <p:nvPr>
            <p:ph type="sldNum" sz="quarter" idx="12"/>
          </p:nvPr>
        </p:nvSpPr>
        <p:spPr/>
        <p:txBody>
          <a:bodyPr/>
          <a:lstStyle/>
          <a:p>
            <a:fld id="{53481846-713A-4A25-B00C-3E7D42E89B8F}" type="slidenum">
              <a:rPr lang="hr-HR" smtClean="0"/>
              <a:t>‹#›</a:t>
            </a:fld>
            <a:endParaRPr lang="hr-HR"/>
          </a:p>
        </p:txBody>
      </p:sp>
    </p:spTree>
    <p:extLst>
      <p:ext uri="{BB962C8B-B14F-4D97-AF65-F5344CB8AC3E}">
        <p14:creationId xmlns:p14="http://schemas.microsoft.com/office/powerpoint/2010/main" val="3482090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F3D279D-2C6A-4BDE-89BF-82EC70578CD2}"/>
              </a:ext>
            </a:extLst>
          </p:cNvPr>
          <p:cNvSpPr>
            <a:spLocks noGrp="1"/>
          </p:cNvSpPr>
          <p:nvPr>
            <p:ph type="title"/>
          </p:nvPr>
        </p:nvSpPr>
        <p:spPr/>
        <p:txBody>
          <a:bodyPr/>
          <a:lstStyle/>
          <a:p>
            <a:r>
              <a:rPr lang="hr-HR"/>
              <a:t>Kliknite da biste uredili stil naslova matrice</a:t>
            </a:r>
          </a:p>
        </p:txBody>
      </p:sp>
      <p:sp>
        <p:nvSpPr>
          <p:cNvPr id="3" name="Rezervirano mjesto sadržaja 2">
            <a:extLst>
              <a:ext uri="{FF2B5EF4-FFF2-40B4-BE49-F238E27FC236}">
                <a16:creationId xmlns:a16="http://schemas.microsoft.com/office/drawing/2014/main" id="{F91860C7-E6E0-4338-AE14-FF5B544CBDCE}"/>
              </a:ext>
            </a:extLst>
          </p:cNvPr>
          <p:cNvSpPr>
            <a:spLocks noGrp="1"/>
          </p:cNvSpPr>
          <p:nvPr>
            <p:ph sz="half" idx="1"/>
          </p:nvPr>
        </p:nvSpPr>
        <p:spPr>
          <a:xfrm>
            <a:off x="838200" y="1825625"/>
            <a:ext cx="5181600" cy="4351338"/>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sadržaja 3">
            <a:extLst>
              <a:ext uri="{FF2B5EF4-FFF2-40B4-BE49-F238E27FC236}">
                <a16:creationId xmlns:a16="http://schemas.microsoft.com/office/drawing/2014/main" id="{A3C41A56-CCB9-40A0-AF72-29502543D136}"/>
              </a:ext>
            </a:extLst>
          </p:cNvPr>
          <p:cNvSpPr>
            <a:spLocks noGrp="1"/>
          </p:cNvSpPr>
          <p:nvPr>
            <p:ph sz="half" idx="2"/>
          </p:nvPr>
        </p:nvSpPr>
        <p:spPr>
          <a:xfrm>
            <a:off x="6172200" y="1825625"/>
            <a:ext cx="5181600" cy="4351338"/>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5" name="Rezervirano mjesto datuma 4">
            <a:extLst>
              <a:ext uri="{FF2B5EF4-FFF2-40B4-BE49-F238E27FC236}">
                <a16:creationId xmlns:a16="http://schemas.microsoft.com/office/drawing/2014/main" id="{45FA7F9C-2A7A-4BE0-97A3-A373B6F3A76B}"/>
              </a:ext>
            </a:extLst>
          </p:cNvPr>
          <p:cNvSpPr>
            <a:spLocks noGrp="1"/>
          </p:cNvSpPr>
          <p:nvPr>
            <p:ph type="dt" sz="half" idx="10"/>
          </p:nvPr>
        </p:nvSpPr>
        <p:spPr/>
        <p:txBody>
          <a:bodyPr/>
          <a:lstStyle/>
          <a:p>
            <a:fld id="{3E5529A9-AC7B-42A5-8B0C-585A18D4DB60}" type="datetimeFigureOut">
              <a:rPr lang="hr-HR" smtClean="0"/>
              <a:t>31.8.2020.</a:t>
            </a:fld>
            <a:endParaRPr lang="hr-HR"/>
          </a:p>
        </p:txBody>
      </p:sp>
      <p:sp>
        <p:nvSpPr>
          <p:cNvPr id="6" name="Rezervirano mjesto podnožja 5">
            <a:extLst>
              <a:ext uri="{FF2B5EF4-FFF2-40B4-BE49-F238E27FC236}">
                <a16:creationId xmlns:a16="http://schemas.microsoft.com/office/drawing/2014/main" id="{66465B1A-5F12-4E26-A1EC-B6CB4AA54E26}"/>
              </a:ext>
            </a:extLst>
          </p:cNvPr>
          <p:cNvSpPr>
            <a:spLocks noGrp="1"/>
          </p:cNvSpPr>
          <p:nvPr>
            <p:ph type="ftr" sz="quarter" idx="11"/>
          </p:nvPr>
        </p:nvSpPr>
        <p:spPr/>
        <p:txBody>
          <a:bodyPr/>
          <a:lstStyle/>
          <a:p>
            <a:endParaRPr lang="hr-HR"/>
          </a:p>
        </p:txBody>
      </p:sp>
      <p:sp>
        <p:nvSpPr>
          <p:cNvPr id="7" name="Rezervirano mjesto broja slajda 6">
            <a:extLst>
              <a:ext uri="{FF2B5EF4-FFF2-40B4-BE49-F238E27FC236}">
                <a16:creationId xmlns:a16="http://schemas.microsoft.com/office/drawing/2014/main" id="{D1AF61F0-A9C9-4763-9F6A-14EACB89B65D}"/>
              </a:ext>
            </a:extLst>
          </p:cNvPr>
          <p:cNvSpPr>
            <a:spLocks noGrp="1"/>
          </p:cNvSpPr>
          <p:nvPr>
            <p:ph type="sldNum" sz="quarter" idx="12"/>
          </p:nvPr>
        </p:nvSpPr>
        <p:spPr/>
        <p:txBody>
          <a:bodyPr/>
          <a:lstStyle/>
          <a:p>
            <a:fld id="{53481846-713A-4A25-B00C-3E7D42E89B8F}" type="slidenum">
              <a:rPr lang="hr-HR" smtClean="0"/>
              <a:t>‹#›</a:t>
            </a:fld>
            <a:endParaRPr lang="hr-HR"/>
          </a:p>
        </p:txBody>
      </p:sp>
    </p:spTree>
    <p:extLst>
      <p:ext uri="{BB962C8B-B14F-4D97-AF65-F5344CB8AC3E}">
        <p14:creationId xmlns:p14="http://schemas.microsoft.com/office/powerpoint/2010/main" val="319292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82DE1A-5CF0-40CF-9925-846C3375298F}"/>
              </a:ext>
            </a:extLst>
          </p:cNvPr>
          <p:cNvSpPr>
            <a:spLocks noGrp="1"/>
          </p:cNvSpPr>
          <p:nvPr>
            <p:ph type="title"/>
          </p:nvPr>
        </p:nvSpPr>
        <p:spPr>
          <a:xfrm>
            <a:off x="839788" y="365125"/>
            <a:ext cx="10515600" cy="1325563"/>
          </a:xfrm>
        </p:spPr>
        <p:txBody>
          <a:bodyPr/>
          <a:lstStyle/>
          <a:p>
            <a:r>
              <a:rPr lang="hr-HR"/>
              <a:t>Kliknite da biste uredili stil naslova matrice</a:t>
            </a:r>
          </a:p>
        </p:txBody>
      </p:sp>
      <p:sp>
        <p:nvSpPr>
          <p:cNvPr id="3" name="Rezervirano mjesto teksta 2">
            <a:extLst>
              <a:ext uri="{FF2B5EF4-FFF2-40B4-BE49-F238E27FC236}">
                <a16:creationId xmlns:a16="http://schemas.microsoft.com/office/drawing/2014/main" id="{436435C7-FED0-48A6-B1B7-0F7FF3E39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Rezervirano mjesto sadržaja 3">
            <a:extLst>
              <a:ext uri="{FF2B5EF4-FFF2-40B4-BE49-F238E27FC236}">
                <a16:creationId xmlns:a16="http://schemas.microsoft.com/office/drawing/2014/main" id="{B3F1FBC9-5056-4F84-B543-959AA83128B3}"/>
              </a:ext>
            </a:extLst>
          </p:cNvPr>
          <p:cNvSpPr>
            <a:spLocks noGrp="1"/>
          </p:cNvSpPr>
          <p:nvPr>
            <p:ph sz="half" idx="2"/>
          </p:nvPr>
        </p:nvSpPr>
        <p:spPr>
          <a:xfrm>
            <a:off x="839788" y="2505075"/>
            <a:ext cx="5157787" cy="3684588"/>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5" name="Rezervirano mjesto teksta 4">
            <a:extLst>
              <a:ext uri="{FF2B5EF4-FFF2-40B4-BE49-F238E27FC236}">
                <a16:creationId xmlns:a16="http://schemas.microsoft.com/office/drawing/2014/main" id="{66C0E3A4-85BE-40CD-A9CF-479A01FD0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Rezervirano mjesto sadržaja 5">
            <a:extLst>
              <a:ext uri="{FF2B5EF4-FFF2-40B4-BE49-F238E27FC236}">
                <a16:creationId xmlns:a16="http://schemas.microsoft.com/office/drawing/2014/main" id="{DF6F46C4-DAAD-4825-8837-9252095F9CBB}"/>
              </a:ext>
            </a:extLst>
          </p:cNvPr>
          <p:cNvSpPr>
            <a:spLocks noGrp="1"/>
          </p:cNvSpPr>
          <p:nvPr>
            <p:ph sz="quarter" idx="4"/>
          </p:nvPr>
        </p:nvSpPr>
        <p:spPr>
          <a:xfrm>
            <a:off x="6172200" y="2505075"/>
            <a:ext cx="5183188" cy="3684588"/>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7" name="Rezervirano mjesto datuma 6">
            <a:extLst>
              <a:ext uri="{FF2B5EF4-FFF2-40B4-BE49-F238E27FC236}">
                <a16:creationId xmlns:a16="http://schemas.microsoft.com/office/drawing/2014/main" id="{1B6235A9-E198-48CE-9CDC-22B17FB3422B}"/>
              </a:ext>
            </a:extLst>
          </p:cNvPr>
          <p:cNvSpPr>
            <a:spLocks noGrp="1"/>
          </p:cNvSpPr>
          <p:nvPr>
            <p:ph type="dt" sz="half" idx="10"/>
          </p:nvPr>
        </p:nvSpPr>
        <p:spPr/>
        <p:txBody>
          <a:bodyPr/>
          <a:lstStyle/>
          <a:p>
            <a:fld id="{3E5529A9-AC7B-42A5-8B0C-585A18D4DB60}" type="datetimeFigureOut">
              <a:rPr lang="hr-HR" smtClean="0"/>
              <a:t>31.8.2020.</a:t>
            </a:fld>
            <a:endParaRPr lang="hr-HR"/>
          </a:p>
        </p:txBody>
      </p:sp>
      <p:sp>
        <p:nvSpPr>
          <p:cNvPr id="8" name="Rezervirano mjesto podnožja 7">
            <a:extLst>
              <a:ext uri="{FF2B5EF4-FFF2-40B4-BE49-F238E27FC236}">
                <a16:creationId xmlns:a16="http://schemas.microsoft.com/office/drawing/2014/main" id="{2684752B-D9D4-4A26-9112-167A481C3BC8}"/>
              </a:ext>
            </a:extLst>
          </p:cNvPr>
          <p:cNvSpPr>
            <a:spLocks noGrp="1"/>
          </p:cNvSpPr>
          <p:nvPr>
            <p:ph type="ftr" sz="quarter" idx="11"/>
          </p:nvPr>
        </p:nvSpPr>
        <p:spPr/>
        <p:txBody>
          <a:bodyPr/>
          <a:lstStyle/>
          <a:p>
            <a:endParaRPr lang="hr-HR"/>
          </a:p>
        </p:txBody>
      </p:sp>
      <p:sp>
        <p:nvSpPr>
          <p:cNvPr id="9" name="Rezervirano mjesto broja slajda 8">
            <a:extLst>
              <a:ext uri="{FF2B5EF4-FFF2-40B4-BE49-F238E27FC236}">
                <a16:creationId xmlns:a16="http://schemas.microsoft.com/office/drawing/2014/main" id="{D5649A4A-0A4E-45B6-AAEB-D9AF90B1EF5D}"/>
              </a:ext>
            </a:extLst>
          </p:cNvPr>
          <p:cNvSpPr>
            <a:spLocks noGrp="1"/>
          </p:cNvSpPr>
          <p:nvPr>
            <p:ph type="sldNum" sz="quarter" idx="12"/>
          </p:nvPr>
        </p:nvSpPr>
        <p:spPr/>
        <p:txBody>
          <a:bodyPr/>
          <a:lstStyle/>
          <a:p>
            <a:fld id="{53481846-713A-4A25-B00C-3E7D42E89B8F}" type="slidenum">
              <a:rPr lang="hr-HR" smtClean="0"/>
              <a:t>‹#›</a:t>
            </a:fld>
            <a:endParaRPr lang="hr-HR"/>
          </a:p>
        </p:txBody>
      </p:sp>
    </p:spTree>
    <p:extLst>
      <p:ext uri="{BB962C8B-B14F-4D97-AF65-F5344CB8AC3E}">
        <p14:creationId xmlns:p14="http://schemas.microsoft.com/office/powerpoint/2010/main" val="427633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D60DBFC-1A3B-409F-883D-2AC666CB301E}"/>
              </a:ext>
            </a:extLst>
          </p:cNvPr>
          <p:cNvSpPr>
            <a:spLocks noGrp="1"/>
          </p:cNvSpPr>
          <p:nvPr>
            <p:ph type="title"/>
          </p:nvPr>
        </p:nvSpPr>
        <p:spPr/>
        <p:txBody>
          <a:bodyPr/>
          <a:lstStyle/>
          <a:p>
            <a:r>
              <a:rPr lang="hr-HR"/>
              <a:t>Kliknite da biste uredili stil naslova matrice</a:t>
            </a:r>
          </a:p>
        </p:txBody>
      </p:sp>
      <p:sp>
        <p:nvSpPr>
          <p:cNvPr id="3" name="Rezervirano mjesto datuma 2">
            <a:extLst>
              <a:ext uri="{FF2B5EF4-FFF2-40B4-BE49-F238E27FC236}">
                <a16:creationId xmlns:a16="http://schemas.microsoft.com/office/drawing/2014/main" id="{672CEE9F-CBE1-4E52-A2F7-4B8F472C6BF2}"/>
              </a:ext>
            </a:extLst>
          </p:cNvPr>
          <p:cNvSpPr>
            <a:spLocks noGrp="1"/>
          </p:cNvSpPr>
          <p:nvPr>
            <p:ph type="dt" sz="half" idx="10"/>
          </p:nvPr>
        </p:nvSpPr>
        <p:spPr/>
        <p:txBody>
          <a:bodyPr/>
          <a:lstStyle/>
          <a:p>
            <a:fld id="{3E5529A9-AC7B-42A5-8B0C-585A18D4DB60}" type="datetimeFigureOut">
              <a:rPr lang="hr-HR" smtClean="0"/>
              <a:t>31.8.2020.</a:t>
            </a:fld>
            <a:endParaRPr lang="hr-HR"/>
          </a:p>
        </p:txBody>
      </p:sp>
      <p:sp>
        <p:nvSpPr>
          <p:cNvPr id="4" name="Rezervirano mjesto podnožja 3">
            <a:extLst>
              <a:ext uri="{FF2B5EF4-FFF2-40B4-BE49-F238E27FC236}">
                <a16:creationId xmlns:a16="http://schemas.microsoft.com/office/drawing/2014/main" id="{966D6ED7-981C-4883-A0E1-A631E248BAA9}"/>
              </a:ext>
            </a:extLst>
          </p:cNvPr>
          <p:cNvSpPr>
            <a:spLocks noGrp="1"/>
          </p:cNvSpPr>
          <p:nvPr>
            <p:ph type="ftr" sz="quarter" idx="11"/>
          </p:nvPr>
        </p:nvSpPr>
        <p:spPr/>
        <p:txBody>
          <a:bodyPr/>
          <a:lstStyle/>
          <a:p>
            <a:endParaRPr lang="hr-HR"/>
          </a:p>
        </p:txBody>
      </p:sp>
      <p:sp>
        <p:nvSpPr>
          <p:cNvPr id="5" name="Rezervirano mjesto broja slajda 4">
            <a:extLst>
              <a:ext uri="{FF2B5EF4-FFF2-40B4-BE49-F238E27FC236}">
                <a16:creationId xmlns:a16="http://schemas.microsoft.com/office/drawing/2014/main" id="{5B0D3CF0-A6E6-4F18-8410-07BC3AF08BA1}"/>
              </a:ext>
            </a:extLst>
          </p:cNvPr>
          <p:cNvSpPr>
            <a:spLocks noGrp="1"/>
          </p:cNvSpPr>
          <p:nvPr>
            <p:ph type="sldNum" sz="quarter" idx="12"/>
          </p:nvPr>
        </p:nvSpPr>
        <p:spPr/>
        <p:txBody>
          <a:bodyPr/>
          <a:lstStyle/>
          <a:p>
            <a:fld id="{53481846-713A-4A25-B00C-3E7D42E89B8F}" type="slidenum">
              <a:rPr lang="hr-HR" smtClean="0"/>
              <a:t>‹#›</a:t>
            </a:fld>
            <a:endParaRPr lang="hr-HR"/>
          </a:p>
        </p:txBody>
      </p:sp>
    </p:spTree>
    <p:extLst>
      <p:ext uri="{BB962C8B-B14F-4D97-AF65-F5344CB8AC3E}">
        <p14:creationId xmlns:p14="http://schemas.microsoft.com/office/powerpoint/2010/main" val="225961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zervirano mjesto datuma 1">
            <a:extLst>
              <a:ext uri="{FF2B5EF4-FFF2-40B4-BE49-F238E27FC236}">
                <a16:creationId xmlns:a16="http://schemas.microsoft.com/office/drawing/2014/main" id="{C933E592-BE84-4567-82CF-A11EFF917869}"/>
              </a:ext>
            </a:extLst>
          </p:cNvPr>
          <p:cNvSpPr>
            <a:spLocks noGrp="1"/>
          </p:cNvSpPr>
          <p:nvPr>
            <p:ph type="dt" sz="half" idx="10"/>
          </p:nvPr>
        </p:nvSpPr>
        <p:spPr/>
        <p:txBody>
          <a:bodyPr/>
          <a:lstStyle/>
          <a:p>
            <a:fld id="{3E5529A9-AC7B-42A5-8B0C-585A18D4DB60}" type="datetimeFigureOut">
              <a:rPr lang="hr-HR" smtClean="0"/>
              <a:t>31.8.2020.</a:t>
            </a:fld>
            <a:endParaRPr lang="hr-HR"/>
          </a:p>
        </p:txBody>
      </p:sp>
      <p:sp>
        <p:nvSpPr>
          <p:cNvPr id="3" name="Rezervirano mjesto podnožja 2">
            <a:extLst>
              <a:ext uri="{FF2B5EF4-FFF2-40B4-BE49-F238E27FC236}">
                <a16:creationId xmlns:a16="http://schemas.microsoft.com/office/drawing/2014/main" id="{413F60DB-E8E9-4E1B-9E57-FF46323B5F66}"/>
              </a:ext>
            </a:extLst>
          </p:cNvPr>
          <p:cNvSpPr>
            <a:spLocks noGrp="1"/>
          </p:cNvSpPr>
          <p:nvPr>
            <p:ph type="ftr" sz="quarter" idx="11"/>
          </p:nvPr>
        </p:nvSpPr>
        <p:spPr/>
        <p:txBody>
          <a:bodyPr/>
          <a:lstStyle/>
          <a:p>
            <a:endParaRPr lang="hr-HR"/>
          </a:p>
        </p:txBody>
      </p:sp>
      <p:sp>
        <p:nvSpPr>
          <p:cNvPr id="4" name="Rezervirano mjesto broja slajda 3">
            <a:extLst>
              <a:ext uri="{FF2B5EF4-FFF2-40B4-BE49-F238E27FC236}">
                <a16:creationId xmlns:a16="http://schemas.microsoft.com/office/drawing/2014/main" id="{6B5DF96B-0C52-4B33-9885-0B8798B24327}"/>
              </a:ext>
            </a:extLst>
          </p:cNvPr>
          <p:cNvSpPr>
            <a:spLocks noGrp="1"/>
          </p:cNvSpPr>
          <p:nvPr>
            <p:ph type="sldNum" sz="quarter" idx="12"/>
          </p:nvPr>
        </p:nvSpPr>
        <p:spPr/>
        <p:txBody>
          <a:bodyPr/>
          <a:lstStyle/>
          <a:p>
            <a:fld id="{53481846-713A-4A25-B00C-3E7D42E89B8F}" type="slidenum">
              <a:rPr lang="hr-HR" smtClean="0"/>
              <a:t>‹#›</a:t>
            </a:fld>
            <a:endParaRPr lang="hr-HR"/>
          </a:p>
        </p:txBody>
      </p:sp>
    </p:spTree>
    <p:extLst>
      <p:ext uri="{BB962C8B-B14F-4D97-AF65-F5344CB8AC3E}">
        <p14:creationId xmlns:p14="http://schemas.microsoft.com/office/powerpoint/2010/main" val="101433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10BAA41-B7BE-49C6-8C29-B8381696F7A2}"/>
              </a:ext>
            </a:extLst>
          </p:cNvPr>
          <p:cNvSpPr>
            <a:spLocks noGrp="1"/>
          </p:cNvSpPr>
          <p:nvPr>
            <p:ph type="title"/>
          </p:nvPr>
        </p:nvSpPr>
        <p:spPr>
          <a:xfrm>
            <a:off x="839788" y="457200"/>
            <a:ext cx="3932237" cy="1600200"/>
          </a:xfrm>
        </p:spPr>
        <p:txBody>
          <a:bodyPr anchor="b"/>
          <a:lstStyle>
            <a:lvl1pPr>
              <a:defRPr sz="3200"/>
            </a:lvl1pPr>
          </a:lstStyle>
          <a:p>
            <a:r>
              <a:rPr lang="hr-HR"/>
              <a:t>Kliknite da biste uredili stil naslova matrice</a:t>
            </a:r>
          </a:p>
        </p:txBody>
      </p:sp>
      <p:sp>
        <p:nvSpPr>
          <p:cNvPr id="3" name="Rezervirano mjesto sadržaja 2">
            <a:extLst>
              <a:ext uri="{FF2B5EF4-FFF2-40B4-BE49-F238E27FC236}">
                <a16:creationId xmlns:a16="http://schemas.microsoft.com/office/drawing/2014/main" id="{F3B00678-85F0-42AE-95F1-A8D7B41C8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teksta 3">
            <a:extLst>
              <a:ext uri="{FF2B5EF4-FFF2-40B4-BE49-F238E27FC236}">
                <a16:creationId xmlns:a16="http://schemas.microsoft.com/office/drawing/2014/main" id="{DB59EB83-F060-42FA-8020-A3EE2886C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r-HR"/>
              <a:t>Kliknite da biste uredili matrice</a:t>
            </a:r>
          </a:p>
        </p:txBody>
      </p:sp>
      <p:sp>
        <p:nvSpPr>
          <p:cNvPr id="5" name="Rezervirano mjesto datuma 4">
            <a:extLst>
              <a:ext uri="{FF2B5EF4-FFF2-40B4-BE49-F238E27FC236}">
                <a16:creationId xmlns:a16="http://schemas.microsoft.com/office/drawing/2014/main" id="{E7596518-3F7A-41E7-A537-60ACB852D323}"/>
              </a:ext>
            </a:extLst>
          </p:cNvPr>
          <p:cNvSpPr>
            <a:spLocks noGrp="1"/>
          </p:cNvSpPr>
          <p:nvPr>
            <p:ph type="dt" sz="half" idx="10"/>
          </p:nvPr>
        </p:nvSpPr>
        <p:spPr/>
        <p:txBody>
          <a:bodyPr/>
          <a:lstStyle/>
          <a:p>
            <a:fld id="{3E5529A9-AC7B-42A5-8B0C-585A18D4DB60}" type="datetimeFigureOut">
              <a:rPr lang="hr-HR" smtClean="0"/>
              <a:t>31.8.2020.</a:t>
            </a:fld>
            <a:endParaRPr lang="hr-HR"/>
          </a:p>
        </p:txBody>
      </p:sp>
      <p:sp>
        <p:nvSpPr>
          <p:cNvPr id="6" name="Rezervirano mjesto podnožja 5">
            <a:extLst>
              <a:ext uri="{FF2B5EF4-FFF2-40B4-BE49-F238E27FC236}">
                <a16:creationId xmlns:a16="http://schemas.microsoft.com/office/drawing/2014/main" id="{7D5F4A8C-34A4-4B77-A222-5BB1ADCFC32F}"/>
              </a:ext>
            </a:extLst>
          </p:cNvPr>
          <p:cNvSpPr>
            <a:spLocks noGrp="1"/>
          </p:cNvSpPr>
          <p:nvPr>
            <p:ph type="ftr" sz="quarter" idx="11"/>
          </p:nvPr>
        </p:nvSpPr>
        <p:spPr/>
        <p:txBody>
          <a:bodyPr/>
          <a:lstStyle/>
          <a:p>
            <a:endParaRPr lang="hr-HR"/>
          </a:p>
        </p:txBody>
      </p:sp>
      <p:sp>
        <p:nvSpPr>
          <p:cNvPr id="7" name="Rezervirano mjesto broja slajda 6">
            <a:extLst>
              <a:ext uri="{FF2B5EF4-FFF2-40B4-BE49-F238E27FC236}">
                <a16:creationId xmlns:a16="http://schemas.microsoft.com/office/drawing/2014/main" id="{366FE4DC-1B5C-4085-9E34-796B0DB73A0D}"/>
              </a:ext>
            </a:extLst>
          </p:cNvPr>
          <p:cNvSpPr>
            <a:spLocks noGrp="1"/>
          </p:cNvSpPr>
          <p:nvPr>
            <p:ph type="sldNum" sz="quarter" idx="12"/>
          </p:nvPr>
        </p:nvSpPr>
        <p:spPr/>
        <p:txBody>
          <a:bodyPr/>
          <a:lstStyle/>
          <a:p>
            <a:fld id="{53481846-713A-4A25-B00C-3E7D42E89B8F}" type="slidenum">
              <a:rPr lang="hr-HR" smtClean="0"/>
              <a:t>‹#›</a:t>
            </a:fld>
            <a:endParaRPr lang="hr-HR"/>
          </a:p>
        </p:txBody>
      </p:sp>
    </p:spTree>
    <p:extLst>
      <p:ext uri="{BB962C8B-B14F-4D97-AF65-F5344CB8AC3E}">
        <p14:creationId xmlns:p14="http://schemas.microsoft.com/office/powerpoint/2010/main" val="404520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D9DAAF4-E643-4F1E-8E16-4C42A4EB6938}"/>
              </a:ext>
            </a:extLst>
          </p:cNvPr>
          <p:cNvSpPr>
            <a:spLocks noGrp="1"/>
          </p:cNvSpPr>
          <p:nvPr>
            <p:ph type="title"/>
          </p:nvPr>
        </p:nvSpPr>
        <p:spPr>
          <a:xfrm>
            <a:off x="839788" y="457200"/>
            <a:ext cx="3932237" cy="1600200"/>
          </a:xfrm>
        </p:spPr>
        <p:txBody>
          <a:bodyPr anchor="b"/>
          <a:lstStyle>
            <a:lvl1pPr>
              <a:defRPr sz="3200"/>
            </a:lvl1pPr>
          </a:lstStyle>
          <a:p>
            <a:r>
              <a:rPr lang="hr-HR"/>
              <a:t>Kliknite da biste uredili stil naslova matrice</a:t>
            </a:r>
          </a:p>
        </p:txBody>
      </p:sp>
      <p:sp>
        <p:nvSpPr>
          <p:cNvPr id="3" name="Rezervirano mjesto slike 2">
            <a:extLst>
              <a:ext uri="{FF2B5EF4-FFF2-40B4-BE49-F238E27FC236}">
                <a16:creationId xmlns:a16="http://schemas.microsoft.com/office/drawing/2014/main" id="{42223013-9569-4C6D-B673-AE0FD5A135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Rezervirano mjesto teksta 3">
            <a:extLst>
              <a:ext uri="{FF2B5EF4-FFF2-40B4-BE49-F238E27FC236}">
                <a16:creationId xmlns:a16="http://schemas.microsoft.com/office/drawing/2014/main" id="{408CC6A6-F307-4869-BF72-0AEE5E88B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r-HR"/>
              <a:t>Kliknite da biste uredili matrice</a:t>
            </a:r>
          </a:p>
        </p:txBody>
      </p:sp>
      <p:sp>
        <p:nvSpPr>
          <p:cNvPr id="5" name="Rezervirano mjesto datuma 4">
            <a:extLst>
              <a:ext uri="{FF2B5EF4-FFF2-40B4-BE49-F238E27FC236}">
                <a16:creationId xmlns:a16="http://schemas.microsoft.com/office/drawing/2014/main" id="{E6D42418-10F0-4E35-8C80-681C0CF26DFB}"/>
              </a:ext>
            </a:extLst>
          </p:cNvPr>
          <p:cNvSpPr>
            <a:spLocks noGrp="1"/>
          </p:cNvSpPr>
          <p:nvPr>
            <p:ph type="dt" sz="half" idx="10"/>
          </p:nvPr>
        </p:nvSpPr>
        <p:spPr/>
        <p:txBody>
          <a:bodyPr/>
          <a:lstStyle/>
          <a:p>
            <a:fld id="{3E5529A9-AC7B-42A5-8B0C-585A18D4DB60}" type="datetimeFigureOut">
              <a:rPr lang="hr-HR" smtClean="0"/>
              <a:t>31.8.2020.</a:t>
            </a:fld>
            <a:endParaRPr lang="hr-HR"/>
          </a:p>
        </p:txBody>
      </p:sp>
      <p:sp>
        <p:nvSpPr>
          <p:cNvPr id="6" name="Rezervirano mjesto podnožja 5">
            <a:extLst>
              <a:ext uri="{FF2B5EF4-FFF2-40B4-BE49-F238E27FC236}">
                <a16:creationId xmlns:a16="http://schemas.microsoft.com/office/drawing/2014/main" id="{B47312DC-D93F-47D7-8E66-6A0401063982}"/>
              </a:ext>
            </a:extLst>
          </p:cNvPr>
          <p:cNvSpPr>
            <a:spLocks noGrp="1"/>
          </p:cNvSpPr>
          <p:nvPr>
            <p:ph type="ftr" sz="quarter" idx="11"/>
          </p:nvPr>
        </p:nvSpPr>
        <p:spPr/>
        <p:txBody>
          <a:bodyPr/>
          <a:lstStyle/>
          <a:p>
            <a:endParaRPr lang="hr-HR"/>
          </a:p>
        </p:txBody>
      </p:sp>
      <p:sp>
        <p:nvSpPr>
          <p:cNvPr id="7" name="Rezervirano mjesto broja slajda 6">
            <a:extLst>
              <a:ext uri="{FF2B5EF4-FFF2-40B4-BE49-F238E27FC236}">
                <a16:creationId xmlns:a16="http://schemas.microsoft.com/office/drawing/2014/main" id="{344E51A9-F45A-4552-90A2-D0C683106B05}"/>
              </a:ext>
            </a:extLst>
          </p:cNvPr>
          <p:cNvSpPr>
            <a:spLocks noGrp="1"/>
          </p:cNvSpPr>
          <p:nvPr>
            <p:ph type="sldNum" sz="quarter" idx="12"/>
          </p:nvPr>
        </p:nvSpPr>
        <p:spPr/>
        <p:txBody>
          <a:bodyPr/>
          <a:lstStyle/>
          <a:p>
            <a:fld id="{53481846-713A-4A25-B00C-3E7D42E89B8F}" type="slidenum">
              <a:rPr lang="hr-HR" smtClean="0"/>
              <a:t>‹#›</a:t>
            </a:fld>
            <a:endParaRPr lang="hr-HR"/>
          </a:p>
        </p:txBody>
      </p:sp>
    </p:spTree>
    <p:extLst>
      <p:ext uri="{BB962C8B-B14F-4D97-AF65-F5344CB8AC3E}">
        <p14:creationId xmlns:p14="http://schemas.microsoft.com/office/powerpoint/2010/main" val="298237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a:extLst>
              <a:ext uri="{FF2B5EF4-FFF2-40B4-BE49-F238E27FC236}">
                <a16:creationId xmlns:a16="http://schemas.microsoft.com/office/drawing/2014/main" id="{CF11B48B-3E85-4CFB-BE90-6F24CFA50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r-HR"/>
              <a:t>Kliknite da biste uredili stil naslova matrice</a:t>
            </a:r>
          </a:p>
        </p:txBody>
      </p:sp>
      <p:sp>
        <p:nvSpPr>
          <p:cNvPr id="3" name="Rezervirano mjesto teksta 2">
            <a:extLst>
              <a:ext uri="{FF2B5EF4-FFF2-40B4-BE49-F238E27FC236}">
                <a16:creationId xmlns:a16="http://schemas.microsoft.com/office/drawing/2014/main" id="{186DC3B9-338E-45A8-B7B8-A1143D1C50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1121B1AF-CA28-415D-B479-3E93AB8E51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529A9-AC7B-42A5-8B0C-585A18D4DB60}" type="datetimeFigureOut">
              <a:rPr lang="hr-HR" smtClean="0"/>
              <a:t>31.8.2020.</a:t>
            </a:fld>
            <a:endParaRPr lang="hr-HR"/>
          </a:p>
        </p:txBody>
      </p:sp>
      <p:sp>
        <p:nvSpPr>
          <p:cNvPr id="5" name="Rezervirano mjesto podnožja 4">
            <a:extLst>
              <a:ext uri="{FF2B5EF4-FFF2-40B4-BE49-F238E27FC236}">
                <a16:creationId xmlns:a16="http://schemas.microsoft.com/office/drawing/2014/main" id="{0E89640D-F9EF-4D28-B723-D5589DCFB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Rezervirano mjesto broja slajda 5">
            <a:extLst>
              <a:ext uri="{FF2B5EF4-FFF2-40B4-BE49-F238E27FC236}">
                <a16:creationId xmlns:a16="http://schemas.microsoft.com/office/drawing/2014/main" id="{B5FC02CB-FBD2-451E-B1D0-48BDEE6CCC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81846-713A-4A25-B00C-3E7D42E89B8F}" type="slidenum">
              <a:rPr lang="hr-HR" smtClean="0"/>
              <a:t>‹#›</a:t>
            </a:fld>
            <a:endParaRPr lang="hr-HR"/>
          </a:p>
        </p:txBody>
      </p:sp>
    </p:spTree>
    <p:extLst>
      <p:ext uri="{BB962C8B-B14F-4D97-AF65-F5344CB8AC3E}">
        <p14:creationId xmlns:p14="http://schemas.microsoft.com/office/powerpoint/2010/main" val="9386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18C331-A663-4A25-8B8A-45D3A3ED8BF2}"/>
              </a:ext>
            </a:extLst>
          </p:cNvPr>
          <p:cNvSpPr>
            <a:spLocks noGrp="1"/>
          </p:cNvSpPr>
          <p:nvPr>
            <p:ph type="ctrTitle"/>
          </p:nvPr>
        </p:nvSpPr>
        <p:spPr/>
        <p:txBody>
          <a:bodyPr>
            <a:normAutofit fontScale="90000"/>
          </a:bodyPr>
          <a:lstStyle/>
          <a:p>
            <a:r>
              <a:rPr lang="en-US" b="1" dirty="0"/>
              <a:t>Remaining Useful Life Estimation Using Temporal Convolutional Network Fusion</a:t>
            </a:r>
            <a:br>
              <a:rPr lang="hr-HR" dirty="0"/>
            </a:br>
            <a:endParaRPr lang="hr-HR" dirty="0"/>
          </a:p>
        </p:txBody>
      </p:sp>
      <p:sp>
        <p:nvSpPr>
          <p:cNvPr id="3" name="Podnaslov 2">
            <a:extLst>
              <a:ext uri="{FF2B5EF4-FFF2-40B4-BE49-F238E27FC236}">
                <a16:creationId xmlns:a16="http://schemas.microsoft.com/office/drawing/2014/main" id="{0ED3AA11-EE37-4572-9736-7EA81EC6FFE3}"/>
              </a:ext>
            </a:extLst>
          </p:cNvPr>
          <p:cNvSpPr>
            <a:spLocks noGrp="1"/>
          </p:cNvSpPr>
          <p:nvPr>
            <p:ph type="subTitle" idx="1"/>
          </p:nvPr>
        </p:nvSpPr>
        <p:spPr>
          <a:xfrm>
            <a:off x="1524000" y="3104733"/>
            <a:ext cx="9144000" cy="1168884"/>
          </a:xfrm>
        </p:spPr>
        <p:txBody>
          <a:bodyPr/>
          <a:lstStyle/>
          <a:p>
            <a:r>
              <a:rPr lang="en-US" sz="2800" dirty="0"/>
              <a:t>Second</a:t>
            </a:r>
            <a:r>
              <a:rPr lang="hr-HR" sz="2800" dirty="0"/>
              <a:t> KIM </a:t>
            </a:r>
            <a:r>
              <a:rPr lang="en-US" sz="2800" dirty="0"/>
              <a:t>presentation</a:t>
            </a:r>
          </a:p>
          <a:p>
            <a:r>
              <a:rPr lang="hr-HR" sz="2800" dirty="0"/>
              <a:t>Zvonimir Dujmić</a:t>
            </a:r>
          </a:p>
          <a:p>
            <a:endParaRPr lang="hr-HR" dirty="0"/>
          </a:p>
        </p:txBody>
      </p:sp>
      <p:sp>
        <p:nvSpPr>
          <p:cNvPr id="4" name="TekstniOkvir 3">
            <a:extLst>
              <a:ext uri="{FF2B5EF4-FFF2-40B4-BE49-F238E27FC236}">
                <a16:creationId xmlns:a16="http://schemas.microsoft.com/office/drawing/2014/main" id="{E246A696-253E-4A2C-B893-E148A2D281FC}"/>
              </a:ext>
            </a:extLst>
          </p:cNvPr>
          <p:cNvSpPr txBox="1"/>
          <p:nvPr/>
        </p:nvSpPr>
        <p:spPr>
          <a:xfrm>
            <a:off x="3655995" y="4060841"/>
            <a:ext cx="4880009" cy="1713297"/>
          </a:xfrm>
          <a:prstGeom prst="rect">
            <a:avLst/>
          </a:prstGeom>
          <a:noFill/>
        </p:spPr>
        <p:txBody>
          <a:bodyPr wrap="square" rtlCol="0">
            <a:spAutoFit/>
          </a:bodyPr>
          <a:lstStyle/>
          <a:p>
            <a:pPr algn="ctr">
              <a:lnSpc>
                <a:spcPts val="3400"/>
              </a:lnSpc>
            </a:pPr>
            <a:r>
              <a:rPr lang="sr-Latn-RS" altLang="sr-Latn-RS" sz="1200" dirty="0">
                <a:latin typeface="Times New Roman" panose="02020603050405020304" pitchFamily="18" charset="0"/>
                <a:cs typeface="Times New Roman" panose="02020603050405020304" pitchFamily="18" charset="0"/>
                <a:sym typeface="Times New Roman" panose="02020603050405020304" pitchFamily="18" charset="0"/>
              </a:rPr>
              <a:t>Department </a:t>
            </a:r>
            <a:r>
              <a:rPr lang="sr-Latn-RS" altLang="sr-Latn-RS" sz="1200" dirty="0" err="1">
                <a:latin typeface="Times New Roman" panose="02020603050405020304" pitchFamily="18" charset="0"/>
                <a:cs typeface="Times New Roman" panose="02020603050405020304" pitchFamily="18" charset="0"/>
                <a:sym typeface="Times New Roman" panose="02020603050405020304" pitchFamily="18" charset="0"/>
              </a:rPr>
              <a:t>of</a:t>
            </a:r>
            <a:r>
              <a:rPr lang="sr-Latn-RS" altLang="sr-Latn-RS" sz="1200" dirty="0">
                <a:latin typeface="Times New Roman" panose="02020603050405020304" pitchFamily="18" charset="0"/>
                <a:cs typeface="Times New Roman" panose="02020603050405020304" pitchFamily="18" charset="0"/>
                <a:sym typeface="Times New Roman" panose="02020603050405020304" pitchFamily="18" charset="0"/>
              </a:rPr>
              <a:t> </a:t>
            </a:r>
            <a:r>
              <a:rPr lang="sr-Latn-RS" altLang="sr-Latn-RS" sz="1200" dirty="0" err="1">
                <a:latin typeface="Times New Roman" panose="02020603050405020304" pitchFamily="18" charset="0"/>
                <a:cs typeface="Times New Roman" panose="02020603050405020304" pitchFamily="18" charset="0"/>
                <a:sym typeface="Times New Roman" panose="02020603050405020304" pitchFamily="18" charset="0"/>
              </a:rPr>
              <a:t>Computer</a:t>
            </a:r>
            <a:r>
              <a:rPr lang="sr-Latn-RS" altLang="sr-Latn-RS" sz="1200" dirty="0">
                <a:latin typeface="Times New Roman" panose="02020603050405020304" pitchFamily="18" charset="0"/>
                <a:cs typeface="Times New Roman" panose="02020603050405020304" pitchFamily="18" charset="0"/>
                <a:sym typeface="Times New Roman" panose="02020603050405020304" pitchFamily="18" charset="0"/>
              </a:rPr>
              <a:t> </a:t>
            </a:r>
            <a:r>
              <a:rPr lang="sr-Latn-RS" altLang="sr-Latn-RS" sz="1200" dirty="0" err="1">
                <a:latin typeface="Times New Roman" panose="02020603050405020304" pitchFamily="18" charset="0"/>
                <a:cs typeface="Times New Roman" panose="02020603050405020304" pitchFamily="18" charset="0"/>
                <a:sym typeface="Times New Roman" panose="02020603050405020304" pitchFamily="18" charset="0"/>
              </a:rPr>
              <a:t>Science</a:t>
            </a:r>
            <a:r>
              <a:rPr lang="sr-Latn-RS" altLang="sr-Latn-RS" sz="1200" dirty="0">
                <a:latin typeface="Times New Roman" panose="02020603050405020304" pitchFamily="18" charset="0"/>
                <a:cs typeface="Times New Roman" panose="02020603050405020304" pitchFamily="18" charset="0"/>
                <a:sym typeface="Times New Roman" panose="02020603050405020304" pitchFamily="18" charset="0"/>
              </a:rPr>
              <a:t>, </a:t>
            </a:r>
            <a:endParaRPr lang="sr-Latn-RS" altLang="sr-Latn-RS" sz="1100" b="0" dirty="0">
              <a:latin typeface="Times Roman" charset="0"/>
              <a:ea typeface="Times Roman" charset="0"/>
              <a:cs typeface="Times Roman" charset="0"/>
              <a:sym typeface="Times Roman" charset="0"/>
            </a:endParaRPr>
          </a:p>
          <a:p>
            <a:pPr algn="ctr">
              <a:lnSpc>
                <a:spcPts val="3400"/>
              </a:lnSpc>
            </a:pPr>
            <a:r>
              <a:rPr lang="sr-Latn-RS" altLang="sr-Latn-RS" sz="1200" dirty="0" err="1">
                <a:latin typeface="Times New Roman" panose="02020603050405020304" pitchFamily="18" charset="0"/>
                <a:cs typeface="Times New Roman" panose="02020603050405020304" pitchFamily="18" charset="0"/>
                <a:sym typeface="Times New Roman" panose="02020603050405020304" pitchFamily="18" charset="0"/>
              </a:rPr>
              <a:t>Vrije</a:t>
            </a:r>
            <a:r>
              <a:rPr lang="sr-Latn-RS" altLang="sr-Latn-RS" sz="1200" dirty="0">
                <a:latin typeface="Times New Roman" panose="02020603050405020304" pitchFamily="18" charset="0"/>
                <a:cs typeface="Times New Roman" panose="02020603050405020304" pitchFamily="18" charset="0"/>
                <a:sym typeface="Times New Roman" panose="02020603050405020304" pitchFamily="18" charset="0"/>
              </a:rPr>
              <a:t> </a:t>
            </a:r>
            <a:r>
              <a:rPr lang="sr-Latn-RS" altLang="sr-Latn-RS" sz="1200" dirty="0" err="1">
                <a:latin typeface="Times New Roman" panose="02020603050405020304" pitchFamily="18" charset="0"/>
                <a:cs typeface="Times New Roman" panose="02020603050405020304" pitchFamily="18" charset="0"/>
                <a:sym typeface="Times New Roman" panose="02020603050405020304" pitchFamily="18" charset="0"/>
              </a:rPr>
              <a:t>Universiteit</a:t>
            </a:r>
            <a:r>
              <a:rPr lang="sr-Latn-RS" altLang="sr-Latn-RS" sz="1200" dirty="0">
                <a:latin typeface="Times New Roman" panose="02020603050405020304" pitchFamily="18" charset="0"/>
                <a:cs typeface="Times New Roman" panose="02020603050405020304" pitchFamily="18" charset="0"/>
                <a:sym typeface="Times New Roman" panose="02020603050405020304" pitchFamily="18" charset="0"/>
              </a:rPr>
              <a:t> Amsterdam, </a:t>
            </a:r>
            <a:endParaRPr lang="sr-Latn-RS" altLang="sr-Latn-RS" sz="1100" b="0" dirty="0">
              <a:latin typeface="Times Roman" charset="0"/>
              <a:ea typeface="Times Roman" charset="0"/>
              <a:cs typeface="Times Roman" charset="0"/>
              <a:sym typeface="Times Roman" charset="0"/>
            </a:endParaRPr>
          </a:p>
          <a:p>
            <a:pPr algn="ctr">
              <a:lnSpc>
                <a:spcPts val="3400"/>
              </a:lnSpc>
            </a:pPr>
            <a:r>
              <a:rPr lang="sr-Latn-RS" altLang="sr-Latn-RS" sz="1200" dirty="0">
                <a:latin typeface="Times New Roman" panose="02020603050405020304" pitchFamily="18" charset="0"/>
                <a:cs typeface="Times New Roman" panose="02020603050405020304" pitchFamily="18" charset="0"/>
                <a:sym typeface="Times New Roman" panose="02020603050405020304" pitchFamily="18" charset="0"/>
              </a:rPr>
              <a:t>Amsterdam, </a:t>
            </a:r>
            <a:r>
              <a:rPr lang="sr-Latn-RS" altLang="sr-Latn-RS" sz="1200" dirty="0" err="1">
                <a:latin typeface="Times New Roman" panose="02020603050405020304" pitchFamily="18" charset="0"/>
                <a:cs typeface="Times New Roman" panose="02020603050405020304" pitchFamily="18" charset="0"/>
                <a:sym typeface="Times New Roman" panose="02020603050405020304" pitchFamily="18" charset="0"/>
              </a:rPr>
              <a:t>Netherlands</a:t>
            </a:r>
            <a:endParaRPr lang="sr-Latn-RS" altLang="sr-Latn-RS" sz="1200" dirty="0">
              <a:latin typeface="Times New Roman" panose="02020603050405020304" pitchFamily="18" charset="0"/>
              <a:cs typeface="Times New Roman" panose="02020603050405020304" pitchFamily="18" charset="0"/>
              <a:sym typeface="Times New Roman" panose="02020603050405020304" pitchFamily="18" charset="0"/>
            </a:endParaRPr>
          </a:p>
          <a:p>
            <a:endParaRPr lang="en-US" dirty="0"/>
          </a:p>
        </p:txBody>
      </p:sp>
    </p:spTree>
    <p:extLst>
      <p:ext uri="{BB962C8B-B14F-4D97-AF65-F5344CB8AC3E}">
        <p14:creationId xmlns:p14="http://schemas.microsoft.com/office/powerpoint/2010/main" val="696743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7EEDEB37-D38D-4A71-BA0D-B37DA004AC0D}"/>
              </a:ext>
            </a:extLst>
          </p:cNvPr>
          <p:cNvSpPr>
            <a:spLocks noGrp="1"/>
          </p:cNvSpPr>
          <p:nvPr>
            <p:ph type="title"/>
          </p:nvPr>
        </p:nvSpPr>
        <p:spPr>
          <a:xfrm>
            <a:off x="838200" y="365125"/>
            <a:ext cx="10515600" cy="1306443"/>
          </a:xfrm>
        </p:spPr>
        <p:txBody>
          <a:bodyPr>
            <a:normAutofit/>
          </a:bodyPr>
          <a:lstStyle/>
          <a:p>
            <a:r>
              <a:rPr lang="hr-HR" sz="4000"/>
              <a:t>Dataset</a:t>
            </a:r>
            <a:endParaRPr lang="en-US" sz="4000"/>
          </a:p>
        </p:txBody>
      </p:sp>
      <p:sp>
        <p:nvSpPr>
          <p:cNvPr id="3" name="Rezervirano mjesto sadržaja 2">
            <a:extLst>
              <a:ext uri="{FF2B5EF4-FFF2-40B4-BE49-F238E27FC236}">
                <a16:creationId xmlns:a16="http://schemas.microsoft.com/office/drawing/2014/main" id="{0CFCE44C-113F-4DFC-8A0F-CC2AA11BF941}"/>
              </a:ext>
            </a:extLst>
          </p:cNvPr>
          <p:cNvSpPr>
            <a:spLocks noGrp="1"/>
          </p:cNvSpPr>
          <p:nvPr>
            <p:ph idx="1"/>
          </p:nvPr>
        </p:nvSpPr>
        <p:spPr>
          <a:xfrm>
            <a:off x="838200" y="1825625"/>
            <a:ext cx="4152774" cy="4303464"/>
          </a:xfrm>
        </p:spPr>
        <p:txBody>
          <a:bodyPr>
            <a:normAutofit/>
          </a:bodyPr>
          <a:lstStyle/>
          <a:p>
            <a:r>
              <a:rPr lang="hr-HR" sz="2000" dirty="0"/>
              <a:t>C-MAPSS</a:t>
            </a:r>
          </a:p>
          <a:p>
            <a:r>
              <a:rPr lang="en-US" sz="2000" dirty="0"/>
              <a:t>NASA</a:t>
            </a:r>
            <a:r>
              <a:rPr lang="hr-HR" sz="2000" dirty="0"/>
              <a:t> -</a:t>
            </a:r>
            <a:r>
              <a:rPr lang="en-US" sz="2000" dirty="0"/>
              <a:t> Prognostic and Health Management Challenge </a:t>
            </a:r>
            <a:endParaRPr lang="hr-HR" sz="2000" dirty="0"/>
          </a:p>
          <a:p>
            <a:r>
              <a:rPr lang="hr-HR" sz="2000" dirty="0" err="1"/>
              <a:t>Simulated</a:t>
            </a:r>
            <a:r>
              <a:rPr lang="hr-HR" sz="2000" dirty="0"/>
              <a:t> </a:t>
            </a:r>
            <a:r>
              <a:rPr lang="hr-HR" sz="2000" dirty="0" err="1"/>
              <a:t>dataset</a:t>
            </a:r>
            <a:endParaRPr lang="hr-HR" sz="2000" dirty="0"/>
          </a:p>
          <a:p>
            <a:r>
              <a:rPr lang="hr-HR" sz="2000" dirty="0"/>
              <a:t>T</a:t>
            </a:r>
            <a:r>
              <a:rPr lang="en-US" sz="2000" dirty="0" err="1"/>
              <a:t>urbofan</a:t>
            </a:r>
            <a:r>
              <a:rPr lang="en-US" sz="2000" dirty="0"/>
              <a:t> engines</a:t>
            </a:r>
            <a:endParaRPr lang="hr-HR" sz="2000" dirty="0"/>
          </a:p>
          <a:p>
            <a:r>
              <a:rPr lang="en-US" sz="2000" dirty="0"/>
              <a:t>Sensory</a:t>
            </a:r>
            <a:r>
              <a:rPr lang="hr-HR" sz="2000" dirty="0"/>
              <a:t> data</a:t>
            </a:r>
            <a:endParaRPr lang="en-US" sz="2000" dirty="0"/>
          </a:p>
        </p:txBody>
      </p:sp>
      <p:pic>
        <p:nvPicPr>
          <p:cNvPr id="4" name="Slika 3" descr="Slika na kojoj se prikazuje objekt, sat&#10;&#10;Opis je automatski generiran">
            <a:extLst>
              <a:ext uri="{FF2B5EF4-FFF2-40B4-BE49-F238E27FC236}">
                <a16:creationId xmlns:a16="http://schemas.microsoft.com/office/drawing/2014/main" id="{6B663A26-7025-4ABE-8C27-C6765699407C}"/>
              </a:ext>
            </a:extLst>
          </p:cNvPr>
          <p:cNvPicPr>
            <a:picLocks noChangeAspect="1"/>
          </p:cNvPicPr>
          <p:nvPr/>
        </p:nvPicPr>
        <p:blipFill rotWithShape="1">
          <a:blip r:embed="rId3"/>
          <a:srcRect l="1417" r="-3" b="-3"/>
          <a:stretch/>
        </p:blipFill>
        <p:spPr>
          <a:xfrm>
            <a:off x="5183500" y="1904282"/>
            <a:ext cx="6170299" cy="4224808"/>
          </a:xfrm>
          <a:prstGeom prst="rect">
            <a:avLst/>
          </a:prstGeom>
        </p:spPr>
      </p:pic>
    </p:spTree>
    <p:extLst>
      <p:ext uri="{BB962C8B-B14F-4D97-AF65-F5344CB8AC3E}">
        <p14:creationId xmlns:p14="http://schemas.microsoft.com/office/powerpoint/2010/main" val="45744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BF85A31-480F-40AB-866B-143E7E74D98F}"/>
              </a:ext>
            </a:extLst>
          </p:cNvPr>
          <p:cNvSpPr>
            <a:spLocks noGrp="1"/>
          </p:cNvSpPr>
          <p:nvPr>
            <p:ph type="title"/>
          </p:nvPr>
        </p:nvSpPr>
        <p:spPr/>
        <p:txBody>
          <a:bodyPr/>
          <a:lstStyle/>
          <a:p>
            <a:r>
              <a:rPr lang="hr-HR" dirty="0"/>
              <a:t>C-MAPSS</a:t>
            </a:r>
            <a:endParaRPr lang="en-US" dirty="0"/>
          </a:p>
        </p:txBody>
      </p:sp>
      <p:graphicFrame>
        <p:nvGraphicFramePr>
          <p:cNvPr id="4" name="Rezervirano mjesto sadržaja 3">
            <a:extLst>
              <a:ext uri="{FF2B5EF4-FFF2-40B4-BE49-F238E27FC236}">
                <a16:creationId xmlns:a16="http://schemas.microsoft.com/office/drawing/2014/main" id="{36068C04-C26C-463F-AC92-FB40BD979B3F}"/>
              </a:ext>
            </a:extLst>
          </p:cNvPr>
          <p:cNvGraphicFramePr>
            <a:graphicFrameLocks noGrp="1"/>
          </p:cNvGraphicFramePr>
          <p:nvPr>
            <p:ph idx="1"/>
            <p:extLst>
              <p:ext uri="{D42A27DB-BD31-4B8C-83A1-F6EECF244321}">
                <p14:modId xmlns:p14="http://schemas.microsoft.com/office/powerpoint/2010/main" val="2904775103"/>
              </p:ext>
            </p:extLst>
          </p:nvPr>
        </p:nvGraphicFramePr>
        <p:xfrm>
          <a:off x="933061" y="1604865"/>
          <a:ext cx="9088016" cy="4963884"/>
        </p:xfrm>
        <a:graphic>
          <a:graphicData uri="http://schemas.openxmlformats.org/drawingml/2006/table">
            <a:tbl>
              <a:tblPr firstRow="1" firstCol="1" bandRow="1">
                <a:tableStyleId>{5C22544A-7EE6-4342-B048-85BDC9FD1C3A}</a:tableStyleId>
              </a:tblPr>
              <a:tblGrid>
                <a:gridCol w="1871357">
                  <a:extLst>
                    <a:ext uri="{9D8B030D-6E8A-4147-A177-3AD203B41FA5}">
                      <a16:colId xmlns:a16="http://schemas.microsoft.com/office/drawing/2014/main" val="1539091096"/>
                    </a:ext>
                  </a:extLst>
                </a:gridCol>
                <a:gridCol w="1844279">
                  <a:extLst>
                    <a:ext uri="{9D8B030D-6E8A-4147-A177-3AD203B41FA5}">
                      <a16:colId xmlns:a16="http://schemas.microsoft.com/office/drawing/2014/main" val="1057935557"/>
                    </a:ext>
                  </a:extLst>
                </a:gridCol>
                <a:gridCol w="1845283">
                  <a:extLst>
                    <a:ext uri="{9D8B030D-6E8A-4147-A177-3AD203B41FA5}">
                      <a16:colId xmlns:a16="http://schemas.microsoft.com/office/drawing/2014/main" val="1495194789"/>
                    </a:ext>
                  </a:extLst>
                </a:gridCol>
                <a:gridCol w="1845283">
                  <a:extLst>
                    <a:ext uri="{9D8B030D-6E8A-4147-A177-3AD203B41FA5}">
                      <a16:colId xmlns:a16="http://schemas.microsoft.com/office/drawing/2014/main" val="1138175908"/>
                    </a:ext>
                  </a:extLst>
                </a:gridCol>
                <a:gridCol w="1681814">
                  <a:extLst>
                    <a:ext uri="{9D8B030D-6E8A-4147-A177-3AD203B41FA5}">
                      <a16:colId xmlns:a16="http://schemas.microsoft.com/office/drawing/2014/main" val="2615765209"/>
                    </a:ext>
                  </a:extLst>
                </a:gridCol>
              </a:tblGrid>
              <a:tr h="310242">
                <a:tc>
                  <a:txBody>
                    <a:bodyPr/>
                    <a:lstStyle/>
                    <a:p>
                      <a:pPr>
                        <a:spcAft>
                          <a:spcPts val="0"/>
                        </a:spcAft>
                      </a:pPr>
                      <a:r>
                        <a:rPr lang="en-GB" sz="1400">
                          <a:effectLst/>
                        </a:rPr>
                        <a:t>Sub-dataset:</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FD001</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FD002</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FD003</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FD004</a:t>
                      </a:r>
                      <a:endParaRPr lang="hr-HR"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79363349"/>
                  </a:ext>
                </a:extLst>
              </a:tr>
              <a:tr h="620486">
                <a:tc>
                  <a:txBody>
                    <a:bodyPr/>
                    <a:lstStyle/>
                    <a:p>
                      <a:pPr>
                        <a:spcAft>
                          <a:spcPts val="0"/>
                        </a:spcAft>
                      </a:pPr>
                      <a:r>
                        <a:rPr lang="en-GB" sz="1400" dirty="0">
                          <a:effectLst/>
                        </a:rPr>
                        <a:t>Engines in the training set</a:t>
                      </a:r>
                      <a:endParaRPr lang="hr-HR"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dirty="0">
                          <a:effectLst/>
                        </a:rPr>
                        <a:t>100</a:t>
                      </a:r>
                      <a:endParaRPr lang="hr-HR"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260</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100</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249</a:t>
                      </a:r>
                      <a:endParaRPr lang="hr-HR"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27060152"/>
                  </a:ext>
                </a:extLst>
              </a:tr>
              <a:tr h="620486">
                <a:tc>
                  <a:txBody>
                    <a:bodyPr/>
                    <a:lstStyle/>
                    <a:p>
                      <a:pPr>
                        <a:spcAft>
                          <a:spcPts val="0"/>
                        </a:spcAft>
                      </a:pPr>
                      <a:r>
                        <a:rPr lang="en-GB" sz="1400">
                          <a:effectLst/>
                        </a:rPr>
                        <a:t>Engines in test set</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100</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259</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100</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248</a:t>
                      </a:r>
                      <a:endParaRPr lang="hr-HR"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09574545"/>
                  </a:ext>
                </a:extLst>
              </a:tr>
              <a:tr h="620486">
                <a:tc>
                  <a:txBody>
                    <a:bodyPr/>
                    <a:lstStyle/>
                    <a:p>
                      <a:pPr>
                        <a:spcAft>
                          <a:spcPts val="0"/>
                        </a:spcAft>
                      </a:pPr>
                      <a:r>
                        <a:rPr lang="en-GB" sz="1400" dirty="0">
                          <a:effectLst/>
                        </a:rPr>
                        <a:t>Max/min cycles for training</a:t>
                      </a:r>
                      <a:endParaRPr lang="hr-HR"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362/128</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378/128</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525/145</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543/128</a:t>
                      </a:r>
                      <a:endParaRPr lang="hr-HR"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64814381"/>
                  </a:ext>
                </a:extLst>
              </a:tr>
              <a:tr h="620486">
                <a:tc>
                  <a:txBody>
                    <a:bodyPr/>
                    <a:lstStyle/>
                    <a:p>
                      <a:pPr>
                        <a:spcAft>
                          <a:spcPts val="0"/>
                        </a:spcAft>
                      </a:pPr>
                      <a:r>
                        <a:rPr lang="en-GB" sz="1400">
                          <a:effectLst/>
                        </a:rPr>
                        <a:t>Max/min cycles for test</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303/31</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dirty="0">
                          <a:effectLst/>
                        </a:rPr>
                        <a:t>367/21</a:t>
                      </a:r>
                      <a:endParaRPr lang="hr-HR"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475/38</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486/19</a:t>
                      </a:r>
                      <a:endParaRPr lang="hr-HR"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8890005"/>
                  </a:ext>
                </a:extLst>
              </a:tr>
              <a:tr h="620486">
                <a:tc>
                  <a:txBody>
                    <a:bodyPr/>
                    <a:lstStyle/>
                    <a:p>
                      <a:pPr>
                        <a:spcAft>
                          <a:spcPts val="0"/>
                        </a:spcAft>
                      </a:pPr>
                      <a:r>
                        <a:rPr lang="en-GB" sz="1400">
                          <a:effectLst/>
                        </a:rPr>
                        <a:t>Operating conditions</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1</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6</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1</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6</a:t>
                      </a:r>
                      <a:endParaRPr lang="hr-HR"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7724200"/>
                  </a:ext>
                </a:extLst>
              </a:tr>
              <a:tr h="310242">
                <a:tc>
                  <a:txBody>
                    <a:bodyPr/>
                    <a:lstStyle/>
                    <a:p>
                      <a:pPr>
                        <a:spcAft>
                          <a:spcPts val="0"/>
                        </a:spcAft>
                      </a:pPr>
                      <a:r>
                        <a:rPr lang="en-GB" sz="1400">
                          <a:effectLst/>
                        </a:rPr>
                        <a:t>Fault modes</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1</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1</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2</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2</a:t>
                      </a:r>
                      <a:endParaRPr lang="hr-HR"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69649040"/>
                  </a:ext>
                </a:extLst>
              </a:tr>
              <a:tr h="310242">
                <a:tc>
                  <a:txBody>
                    <a:bodyPr/>
                    <a:lstStyle/>
                    <a:p>
                      <a:pPr>
                        <a:spcAft>
                          <a:spcPts val="0"/>
                        </a:spcAft>
                      </a:pPr>
                      <a:r>
                        <a:rPr lang="en-GB" sz="1400" dirty="0">
                          <a:effectLst/>
                        </a:rPr>
                        <a:t>TW length</a:t>
                      </a:r>
                      <a:endParaRPr lang="hr-HR"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30</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21</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36</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18</a:t>
                      </a:r>
                      <a:endParaRPr lang="hr-HR"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4146356"/>
                  </a:ext>
                </a:extLst>
              </a:tr>
              <a:tr h="620486">
                <a:tc>
                  <a:txBody>
                    <a:bodyPr/>
                    <a:lstStyle/>
                    <a:p>
                      <a:pPr>
                        <a:spcAft>
                          <a:spcPts val="0"/>
                        </a:spcAft>
                      </a:pPr>
                      <a:r>
                        <a:rPr lang="en-GB" sz="1400" dirty="0">
                          <a:effectLst/>
                        </a:rPr>
                        <a:t>Training samples</a:t>
                      </a:r>
                      <a:endParaRPr lang="hr-HR"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17731</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48558</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21120</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dirty="0">
                          <a:effectLst/>
                        </a:rPr>
                        <a:t>56815</a:t>
                      </a:r>
                      <a:endParaRPr lang="hr-HR"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37317866"/>
                  </a:ext>
                </a:extLst>
              </a:tr>
              <a:tr h="310242">
                <a:tc>
                  <a:txBody>
                    <a:bodyPr/>
                    <a:lstStyle/>
                    <a:p>
                      <a:pPr>
                        <a:spcAft>
                          <a:spcPts val="0"/>
                        </a:spcAft>
                      </a:pPr>
                      <a:r>
                        <a:rPr lang="en-GB" sz="1400">
                          <a:effectLst/>
                        </a:rPr>
                        <a:t>Test samples</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100</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259</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a:effectLst/>
                        </a:rPr>
                        <a:t>100</a:t>
                      </a:r>
                      <a:endParaRPr lang="hr-HR"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GB" sz="1400" dirty="0">
                          <a:effectLst/>
                        </a:rPr>
                        <a:t>248</a:t>
                      </a:r>
                      <a:endParaRPr lang="hr-HR"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19527636"/>
                  </a:ext>
                </a:extLst>
              </a:tr>
            </a:tbl>
          </a:graphicData>
        </a:graphic>
      </p:graphicFrame>
    </p:spTree>
    <p:extLst>
      <p:ext uri="{BB962C8B-B14F-4D97-AF65-F5344CB8AC3E}">
        <p14:creationId xmlns:p14="http://schemas.microsoft.com/office/powerpoint/2010/main" val="262600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3844D8F-96BF-4786-BB3B-59219E263E72}"/>
              </a:ext>
            </a:extLst>
          </p:cNvPr>
          <p:cNvSpPr>
            <a:spLocks noGrp="1"/>
          </p:cNvSpPr>
          <p:nvPr>
            <p:ph type="title"/>
          </p:nvPr>
        </p:nvSpPr>
        <p:spPr/>
        <p:txBody>
          <a:bodyPr/>
          <a:lstStyle/>
          <a:p>
            <a:r>
              <a:rPr lang="hr-HR" dirty="0"/>
              <a:t>Data </a:t>
            </a:r>
            <a:r>
              <a:rPr lang="hr-HR" dirty="0" err="1"/>
              <a:t>distribution</a:t>
            </a:r>
            <a:endParaRPr lang="en-US" dirty="0"/>
          </a:p>
        </p:txBody>
      </p:sp>
      <p:pic>
        <p:nvPicPr>
          <p:cNvPr id="4" name="Rezervirano mjesto sadržaja 3">
            <a:extLst>
              <a:ext uri="{FF2B5EF4-FFF2-40B4-BE49-F238E27FC236}">
                <a16:creationId xmlns:a16="http://schemas.microsoft.com/office/drawing/2014/main" id="{D8B81869-0B97-4097-A6A4-584F81F4E111}"/>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t="6042" b="6762"/>
          <a:stretch/>
        </p:blipFill>
        <p:spPr bwMode="auto">
          <a:xfrm>
            <a:off x="3132370" y="1940847"/>
            <a:ext cx="5927260" cy="41208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582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3235CEF-6F6F-438E-9220-61700273B971}"/>
              </a:ext>
            </a:extLst>
          </p:cNvPr>
          <p:cNvSpPr>
            <a:spLocks noGrp="1"/>
          </p:cNvSpPr>
          <p:nvPr>
            <p:ph type="title"/>
          </p:nvPr>
        </p:nvSpPr>
        <p:spPr/>
        <p:txBody>
          <a:bodyPr/>
          <a:lstStyle/>
          <a:p>
            <a:r>
              <a:rPr lang="en-US" dirty="0"/>
              <a:t>C-MAPSS sensory values</a:t>
            </a:r>
          </a:p>
        </p:txBody>
      </p:sp>
      <p:pic>
        <p:nvPicPr>
          <p:cNvPr id="4" name="Rezervirano mjesto sadržaja 3">
            <a:extLst>
              <a:ext uri="{FF2B5EF4-FFF2-40B4-BE49-F238E27FC236}">
                <a16:creationId xmlns:a16="http://schemas.microsoft.com/office/drawing/2014/main" id="{ADF71FB4-5B67-43BB-B63C-9DA767EA077C}"/>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t="9005" b="7505"/>
          <a:stretch/>
        </p:blipFill>
        <p:spPr bwMode="auto">
          <a:xfrm>
            <a:off x="838200" y="1251285"/>
            <a:ext cx="10515599" cy="543827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71669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251A499-4C1B-4048-9BD0-D3F8F4EA4708}"/>
              </a:ext>
            </a:extLst>
          </p:cNvPr>
          <p:cNvSpPr>
            <a:spLocks noGrp="1"/>
          </p:cNvSpPr>
          <p:nvPr>
            <p:ph type="title"/>
          </p:nvPr>
        </p:nvSpPr>
        <p:spPr/>
        <p:txBody>
          <a:bodyPr/>
          <a:lstStyle/>
          <a:p>
            <a:r>
              <a:rPr lang="hr-HR" dirty="0"/>
              <a:t>C-MAPSS </a:t>
            </a:r>
            <a:r>
              <a:rPr lang="hr-HR" dirty="0" err="1"/>
              <a:t>Number</a:t>
            </a:r>
            <a:r>
              <a:rPr lang="hr-HR" dirty="0"/>
              <a:t> </a:t>
            </a:r>
            <a:r>
              <a:rPr lang="hr-HR" dirty="0" err="1"/>
              <a:t>of</a:t>
            </a:r>
            <a:r>
              <a:rPr lang="hr-HR" dirty="0"/>
              <a:t> </a:t>
            </a:r>
            <a:r>
              <a:rPr lang="hr-HR" dirty="0" err="1"/>
              <a:t>Timesteps</a:t>
            </a:r>
            <a:endParaRPr lang="en-US" dirty="0"/>
          </a:p>
        </p:txBody>
      </p:sp>
      <p:grpSp>
        <p:nvGrpSpPr>
          <p:cNvPr id="4" name="Grupa 3">
            <a:extLst>
              <a:ext uri="{FF2B5EF4-FFF2-40B4-BE49-F238E27FC236}">
                <a16:creationId xmlns:a16="http://schemas.microsoft.com/office/drawing/2014/main" id="{BC8D3794-0308-49B0-87DF-CC4A68AD090C}"/>
              </a:ext>
            </a:extLst>
          </p:cNvPr>
          <p:cNvGrpSpPr/>
          <p:nvPr/>
        </p:nvGrpSpPr>
        <p:grpSpPr>
          <a:xfrm>
            <a:off x="641684" y="1690688"/>
            <a:ext cx="10972800" cy="4802187"/>
            <a:chOff x="0" y="0"/>
            <a:chExt cx="6148705" cy="2152650"/>
          </a:xfrm>
        </p:grpSpPr>
        <p:pic>
          <p:nvPicPr>
            <p:cNvPr id="5" name="Slika 4">
              <a:extLst>
                <a:ext uri="{FF2B5EF4-FFF2-40B4-BE49-F238E27FC236}">
                  <a16:creationId xmlns:a16="http://schemas.microsoft.com/office/drawing/2014/main" id="{1D9C7046-D314-4CC1-A753-408F4899E1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89910" cy="2152650"/>
            </a:xfrm>
            <a:prstGeom prst="rect">
              <a:avLst/>
            </a:prstGeom>
            <a:noFill/>
            <a:ln>
              <a:noFill/>
            </a:ln>
          </p:spPr>
        </p:pic>
        <p:pic>
          <p:nvPicPr>
            <p:cNvPr id="6" name="Slika 5">
              <a:extLst>
                <a:ext uri="{FF2B5EF4-FFF2-40B4-BE49-F238E27FC236}">
                  <a16:creationId xmlns:a16="http://schemas.microsoft.com/office/drawing/2014/main" id="{16266EBC-662A-491F-97C0-403367E2EA9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0"/>
              <a:ext cx="3062605" cy="2133600"/>
            </a:xfrm>
            <a:prstGeom prst="rect">
              <a:avLst/>
            </a:prstGeom>
            <a:noFill/>
            <a:ln>
              <a:noFill/>
            </a:ln>
          </p:spPr>
        </p:pic>
      </p:grpSp>
      <p:sp>
        <p:nvSpPr>
          <p:cNvPr id="3" name="TekstniOkvir 2">
            <a:extLst>
              <a:ext uri="{FF2B5EF4-FFF2-40B4-BE49-F238E27FC236}">
                <a16:creationId xmlns:a16="http://schemas.microsoft.com/office/drawing/2014/main" id="{AEEFA688-A159-4517-A9A9-5F99552D97AF}"/>
              </a:ext>
            </a:extLst>
          </p:cNvPr>
          <p:cNvSpPr txBox="1"/>
          <p:nvPr/>
        </p:nvSpPr>
        <p:spPr>
          <a:xfrm>
            <a:off x="3761772" y="2002420"/>
            <a:ext cx="1504709" cy="369332"/>
          </a:xfrm>
          <a:prstGeom prst="rect">
            <a:avLst/>
          </a:prstGeom>
          <a:noFill/>
        </p:spPr>
        <p:txBody>
          <a:bodyPr wrap="square" rtlCol="0">
            <a:spAutoFit/>
          </a:bodyPr>
          <a:lstStyle/>
          <a:p>
            <a:r>
              <a:rPr lang="hr-HR" dirty="0" err="1"/>
              <a:t>Traning</a:t>
            </a:r>
            <a:r>
              <a:rPr lang="hr-HR" dirty="0"/>
              <a:t> set</a:t>
            </a:r>
            <a:endParaRPr lang="en-US" dirty="0"/>
          </a:p>
        </p:txBody>
      </p:sp>
      <p:sp>
        <p:nvSpPr>
          <p:cNvPr id="7" name="TekstniOkvir 6">
            <a:extLst>
              <a:ext uri="{FF2B5EF4-FFF2-40B4-BE49-F238E27FC236}">
                <a16:creationId xmlns:a16="http://schemas.microsoft.com/office/drawing/2014/main" id="{45090E2B-4337-4DCA-9F09-0A757150EEEE}"/>
              </a:ext>
            </a:extLst>
          </p:cNvPr>
          <p:cNvSpPr txBox="1"/>
          <p:nvPr/>
        </p:nvSpPr>
        <p:spPr>
          <a:xfrm>
            <a:off x="9620491" y="2002420"/>
            <a:ext cx="1504709" cy="369332"/>
          </a:xfrm>
          <a:prstGeom prst="rect">
            <a:avLst/>
          </a:prstGeom>
          <a:noFill/>
        </p:spPr>
        <p:txBody>
          <a:bodyPr wrap="square" rtlCol="0">
            <a:spAutoFit/>
          </a:bodyPr>
          <a:lstStyle/>
          <a:p>
            <a:r>
              <a:rPr lang="hr-HR" dirty="0"/>
              <a:t>Test set</a:t>
            </a:r>
            <a:endParaRPr lang="en-US" dirty="0"/>
          </a:p>
        </p:txBody>
      </p:sp>
    </p:spTree>
    <p:extLst>
      <p:ext uri="{BB962C8B-B14F-4D97-AF65-F5344CB8AC3E}">
        <p14:creationId xmlns:p14="http://schemas.microsoft.com/office/powerpoint/2010/main" val="3165974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C122F42-68AD-445B-96B3-174D565AEB7E}"/>
              </a:ext>
            </a:extLst>
          </p:cNvPr>
          <p:cNvSpPr>
            <a:spLocks noGrp="1"/>
          </p:cNvSpPr>
          <p:nvPr>
            <p:ph type="title"/>
          </p:nvPr>
        </p:nvSpPr>
        <p:spPr/>
        <p:txBody>
          <a:bodyPr/>
          <a:lstStyle/>
          <a:p>
            <a:endParaRPr lang="en-US" dirty="0"/>
          </a:p>
        </p:txBody>
      </p:sp>
      <p:sp>
        <p:nvSpPr>
          <p:cNvPr id="3" name="Rezervirano mjesto sadržaja 2">
            <a:extLst>
              <a:ext uri="{FF2B5EF4-FFF2-40B4-BE49-F238E27FC236}">
                <a16:creationId xmlns:a16="http://schemas.microsoft.com/office/drawing/2014/main" id="{B0E9B0FB-59F0-4B1F-B2C0-639AA565CE08}"/>
              </a:ext>
            </a:extLst>
          </p:cNvPr>
          <p:cNvSpPr>
            <a:spLocks noGrp="1"/>
          </p:cNvSpPr>
          <p:nvPr>
            <p:ph idx="1"/>
          </p:nvPr>
        </p:nvSpPr>
        <p:spPr/>
        <p:txBody>
          <a:bodyPr/>
          <a:lstStyle/>
          <a:p>
            <a:r>
              <a:rPr lang="hr-HR" dirty="0" err="1"/>
              <a:t>Block</a:t>
            </a:r>
            <a:r>
              <a:rPr lang="hr-HR" dirty="0"/>
              <a:t> </a:t>
            </a:r>
            <a:r>
              <a:rPr lang="hr-HR" dirty="0" err="1"/>
              <a:t>of</a:t>
            </a:r>
            <a:r>
              <a:rPr lang="hr-HR" dirty="0"/>
              <a:t> data </a:t>
            </a:r>
            <a:r>
              <a:rPr lang="hr-HR" dirty="0" err="1"/>
              <a:t>with</a:t>
            </a:r>
            <a:r>
              <a:rPr lang="hr-HR" dirty="0"/>
              <a:t> RUL</a:t>
            </a:r>
          </a:p>
          <a:p>
            <a:r>
              <a:rPr lang="hr-HR" dirty="0" err="1"/>
              <a:t>Linear</a:t>
            </a:r>
            <a:r>
              <a:rPr lang="hr-HR" dirty="0"/>
              <a:t> RUL</a:t>
            </a:r>
          </a:p>
          <a:p>
            <a:r>
              <a:rPr lang="hr-HR" dirty="0" err="1"/>
              <a:t>Piecewise</a:t>
            </a:r>
            <a:r>
              <a:rPr lang="hr-HR" dirty="0"/>
              <a:t> RUL</a:t>
            </a:r>
            <a:endParaRPr lang="en-US" dirty="0"/>
          </a:p>
        </p:txBody>
      </p:sp>
      <p:pic>
        <p:nvPicPr>
          <p:cNvPr id="4" name="Slika 3">
            <a:extLst>
              <a:ext uri="{FF2B5EF4-FFF2-40B4-BE49-F238E27FC236}">
                <a16:creationId xmlns:a16="http://schemas.microsoft.com/office/drawing/2014/main" id="{90FF5E90-E09B-4B46-83ED-FF89DA9568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35579" y="1690688"/>
            <a:ext cx="5753100" cy="5114925"/>
          </a:xfrm>
          <a:prstGeom prst="rect">
            <a:avLst/>
          </a:prstGeom>
          <a:noFill/>
          <a:ln>
            <a:noFill/>
          </a:ln>
        </p:spPr>
      </p:pic>
    </p:spTree>
    <p:extLst>
      <p:ext uri="{BB962C8B-B14F-4D97-AF65-F5344CB8AC3E}">
        <p14:creationId xmlns:p14="http://schemas.microsoft.com/office/powerpoint/2010/main" val="703500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134">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136">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Naslov 1">
            <a:extLst>
              <a:ext uri="{FF2B5EF4-FFF2-40B4-BE49-F238E27FC236}">
                <a16:creationId xmlns:a16="http://schemas.microsoft.com/office/drawing/2014/main" id="{B5681C45-B41F-486A-B28B-F0E4C49BE33D}"/>
              </a:ext>
            </a:extLst>
          </p:cNvPr>
          <p:cNvSpPr>
            <a:spLocks noGrp="1"/>
          </p:cNvSpPr>
          <p:nvPr>
            <p:ph type="title"/>
          </p:nvPr>
        </p:nvSpPr>
        <p:spPr>
          <a:xfrm>
            <a:off x="801340" y="802955"/>
            <a:ext cx="4977976" cy="1454051"/>
          </a:xfrm>
        </p:spPr>
        <p:txBody>
          <a:bodyPr>
            <a:normAutofit/>
          </a:bodyPr>
          <a:lstStyle/>
          <a:p>
            <a:r>
              <a:rPr lang="hr-HR">
                <a:solidFill>
                  <a:srgbClr val="000000"/>
                </a:solidFill>
              </a:rPr>
              <a:t>Methods</a:t>
            </a:r>
            <a:endParaRPr lang="en-US">
              <a:solidFill>
                <a:srgbClr val="000000"/>
              </a:solidFill>
            </a:endParaRPr>
          </a:p>
        </p:txBody>
      </p:sp>
      <p:sp>
        <p:nvSpPr>
          <p:cNvPr id="3" name="Rezervirano mjesto sadržaja 2">
            <a:extLst>
              <a:ext uri="{FF2B5EF4-FFF2-40B4-BE49-F238E27FC236}">
                <a16:creationId xmlns:a16="http://schemas.microsoft.com/office/drawing/2014/main" id="{FB8F936C-0EA6-4719-AF1C-9B05EBE21B5B}"/>
              </a:ext>
            </a:extLst>
          </p:cNvPr>
          <p:cNvSpPr>
            <a:spLocks noGrp="1"/>
          </p:cNvSpPr>
          <p:nvPr>
            <p:ph idx="1"/>
          </p:nvPr>
        </p:nvSpPr>
        <p:spPr>
          <a:xfrm>
            <a:off x="797809" y="2421682"/>
            <a:ext cx="4977578" cy="3639289"/>
          </a:xfrm>
        </p:spPr>
        <p:txBody>
          <a:bodyPr anchor="ctr">
            <a:normAutofit/>
          </a:bodyPr>
          <a:lstStyle/>
          <a:p>
            <a:r>
              <a:rPr lang="hr-HR" sz="2000" dirty="0" err="1">
                <a:solidFill>
                  <a:srgbClr val="000000"/>
                </a:solidFill>
              </a:rPr>
              <a:t>Neural</a:t>
            </a:r>
            <a:r>
              <a:rPr lang="hr-HR" sz="2000" dirty="0">
                <a:solidFill>
                  <a:srgbClr val="000000"/>
                </a:solidFill>
              </a:rPr>
              <a:t> </a:t>
            </a:r>
            <a:r>
              <a:rPr lang="hr-HR" sz="2000" dirty="0" err="1">
                <a:solidFill>
                  <a:srgbClr val="000000"/>
                </a:solidFill>
              </a:rPr>
              <a:t>networks</a:t>
            </a:r>
            <a:endParaRPr lang="hr-HR" sz="2000" dirty="0">
              <a:solidFill>
                <a:srgbClr val="000000"/>
              </a:solidFill>
            </a:endParaRPr>
          </a:p>
          <a:p>
            <a:r>
              <a:rPr lang="hr-HR" sz="2000" dirty="0" err="1">
                <a:solidFill>
                  <a:srgbClr val="000000"/>
                </a:solidFill>
              </a:rPr>
              <a:t>Long</a:t>
            </a:r>
            <a:r>
              <a:rPr lang="hr-HR" sz="2000" dirty="0">
                <a:solidFill>
                  <a:srgbClr val="000000"/>
                </a:solidFill>
              </a:rPr>
              <a:t> short-</a:t>
            </a:r>
            <a:r>
              <a:rPr lang="hr-HR" sz="2000" dirty="0" err="1">
                <a:solidFill>
                  <a:srgbClr val="000000"/>
                </a:solidFill>
              </a:rPr>
              <a:t>term</a:t>
            </a:r>
            <a:r>
              <a:rPr lang="hr-HR" sz="2000" dirty="0">
                <a:solidFill>
                  <a:srgbClr val="000000"/>
                </a:solidFill>
              </a:rPr>
              <a:t> </a:t>
            </a:r>
            <a:r>
              <a:rPr lang="hr-HR" sz="2000" dirty="0" err="1">
                <a:solidFill>
                  <a:srgbClr val="000000"/>
                </a:solidFill>
              </a:rPr>
              <a:t>memory</a:t>
            </a:r>
            <a:endParaRPr lang="hr-HR" sz="2000" dirty="0">
              <a:solidFill>
                <a:srgbClr val="000000"/>
              </a:solidFill>
            </a:endParaRPr>
          </a:p>
          <a:p>
            <a:r>
              <a:rPr lang="hr-HR" sz="2000" dirty="0">
                <a:solidFill>
                  <a:srgbClr val="000000"/>
                </a:solidFill>
              </a:rPr>
              <a:t>T</a:t>
            </a:r>
            <a:r>
              <a:rPr lang="en-US" sz="2000" dirty="0" err="1">
                <a:solidFill>
                  <a:srgbClr val="000000"/>
                </a:solidFill>
              </a:rPr>
              <a:t>emporal</a:t>
            </a:r>
            <a:r>
              <a:rPr lang="en-US" sz="2000" dirty="0">
                <a:solidFill>
                  <a:srgbClr val="000000"/>
                </a:solidFill>
              </a:rPr>
              <a:t> </a:t>
            </a:r>
            <a:r>
              <a:rPr lang="hr-HR" sz="2000" dirty="0">
                <a:solidFill>
                  <a:srgbClr val="000000"/>
                </a:solidFill>
              </a:rPr>
              <a:t>C</a:t>
            </a:r>
            <a:r>
              <a:rPr lang="en-US" sz="2000" dirty="0" err="1">
                <a:solidFill>
                  <a:srgbClr val="000000"/>
                </a:solidFill>
              </a:rPr>
              <a:t>onvolutional</a:t>
            </a:r>
            <a:r>
              <a:rPr lang="en-US" sz="2000" dirty="0">
                <a:solidFill>
                  <a:srgbClr val="000000"/>
                </a:solidFill>
              </a:rPr>
              <a:t> </a:t>
            </a:r>
            <a:r>
              <a:rPr lang="hr-HR" sz="2000" dirty="0">
                <a:solidFill>
                  <a:srgbClr val="000000"/>
                </a:solidFill>
              </a:rPr>
              <a:t>N</a:t>
            </a:r>
            <a:r>
              <a:rPr lang="en-US" sz="2000" dirty="0" err="1">
                <a:solidFill>
                  <a:srgbClr val="000000"/>
                </a:solidFill>
              </a:rPr>
              <a:t>etwork</a:t>
            </a:r>
            <a:endParaRPr lang="hr-HR" sz="2000" dirty="0">
              <a:solidFill>
                <a:srgbClr val="000000"/>
              </a:solidFill>
            </a:endParaRPr>
          </a:p>
          <a:p>
            <a:r>
              <a:rPr lang="hr-HR" sz="2000" dirty="0" err="1">
                <a:solidFill>
                  <a:srgbClr val="000000"/>
                </a:solidFill>
              </a:rPr>
              <a:t>Autoencoder</a:t>
            </a:r>
            <a:endParaRPr lang="hr-HR" sz="2000" dirty="0">
              <a:solidFill>
                <a:srgbClr val="000000"/>
              </a:solidFill>
            </a:endParaRPr>
          </a:p>
          <a:p>
            <a:r>
              <a:rPr lang="hr-HR" sz="2000" dirty="0" err="1">
                <a:solidFill>
                  <a:srgbClr val="000000"/>
                </a:solidFill>
              </a:rPr>
              <a:t>Fusion</a:t>
            </a:r>
            <a:endParaRPr lang="en-US" sz="2000" dirty="0">
              <a:solidFill>
                <a:srgbClr val="000000"/>
              </a:solidFill>
            </a:endParaRPr>
          </a:p>
        </p:txBody>
      </p:sp>
      <p:sp>
        <p:nvSpPr>
          <p:cNvPr id="307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Neural Networks From Scratch - victorzhou.com">
            <a:extLst>
              <a:ext uri="{FF2B5EF4-FFF2-40B4-BE49-F238E27FC236}">
                <a16:creationId xmlns:a16="http://schemas.microsoft.com/office/drawing/2014/main" id="{7CA2CAFA-843C-423B-A12A-6F72F52BEB8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00821" y="2523642"/>
            <a:ext cx="3661831" cy="1830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6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D83B540-965B-4701-8355-4CEC7B52F58B}"/>
              </a:ext>
            </a:extLst>
          </p:cNvPr>
          <p:cNvSpPr>
            <a:spLocks noGrp="1"/>
          </p:cNvSpPr>
          <p:nvPr>
            <p:ph type="title"/>
          </p:nvPr>
        </p:nvSpPr>
        <p:spPr/>
        <p:txBody>
          <a:bodyPr/>
          <a:lstStyle/>
          <a:p>
            <a:r>
              <a:rPr lang="hr-HR" dirty="0" err="1">
                <a:solidFill>
                  <a:srgbClr val="000000"/>
                </a:solidFill>
              </a:rPr>
              <a:t>Long</a:t>
            </a:r>
            <a:r>
              <a:rPr lang="hr-HR" dirty="0">
                <a:solidFill>
                  <a:srgbClr val="000000"/>
                </a:solidFill>
              </a:rPr>
              <a:t> short-</a:t>
            </a:r>
            <a:r>
              <a:rPr lang="hr-HR" dirty="0" err="1">
                <a:solidFill>
                  <a:srgbClr val="000000"/>
                </a:solidFill>
              </a:rPr>
              <a:t>term</a:t>
            </a:r>
            <a:r>
              <a:rPr lang="hr-HR" dirty="0">
                <a:solidFill>
                  <a:srgbClr val="000000"/>
                </a:solidFill>
              </a:rPr>
              <a:t> </a:t>
            </a:r>
            <a:r>
              <a:rPr lang="hr-HR" dirty="0" err="1">
                <a:solidFill>
                  <a:srgbClr val="000000"/>
                </a:solidFill>
              </a:rPr>
              <a:t>memory</a:t>
            </a:r>
            <a:r>
              <a:rPr lang="hr-HR" dirty="0">
                <a:solidFill>
                  <a:srgbClr val="000000"/>
                </a:solidFill>
              </a:rPr>
              <a:t> (LSTM)</a:t>
            </a:r>
            <a:endParaRPr lang="en-US" dirty="0"/>
          </a:p>
        </p:txBody>
      </p:sp>
      <p:pic>
        <p:nvPicPr>
          <p:cNvPr id="4" name="Rezervirano mjesto sadržaja 3">
            <a:extLst>
              <a:ext uri="{FF2B5EF4-FFF2-40B4-BE49-F238E27FC236}">
                <a16:creationId xmlns:a16="http://schemas.microsoft.com/office/drawing/2014/main" id="{8EF1317A-2C54-4EDB-BE77-4810C70B32E4}"/>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07250" y="1253331"/>
            <a:ext cx="4902677" cy="4351338"/>
          </a:xfrm>
          <a:prstGeom prst="rect">
            <a:avLst/>
          </a:prstGeom>
          <a:noFill/>
          <a:ln>
            <a:noFill/>
          </a:ln>
        </p:spPr>
      </p:pic>
      <p:pic>
        <p:nvPicPr>
          <p:cNvPr id="5" name="Slika 4">
            <a:extLst>
              <a:ext uri="{FF2B5EF4-FFF2-40B4-BE49-F238E27FC236}">
                <a16:creationId xmlns:a16="http://schemas.microsoft.com/office/drawing/2014/main" id="{56CF651B-F2AF-425A-907B-0F0CF9D15E2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2102" y="5604669"/>
            <a:ext cx="5261610" cy="995045"/>
          </a:xfrm>
          <a:prstGeom prst="rect">
            <a:avLst/>
          </a:prstGeom>
          <a:noFill/>
          <a:ln>
            <a:noFill/>
          </a:ln>
        </p:spPr>
      </p:pic>
    </p:spTree>
    <p:extLst>
      <p:ext uri="{BB962C8B-B14F-4D97-AF65-F5344CB8AC3E}">
        <p14:creationId xmlns:p14="http://schemas.microsoft.com/office/powerpoint/2010/main" val="275316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BF654868-76C3-4FDF-996D-CF5C4C3EA74E}"/>
              </a:ext>
            </a:extLst>
          </p:cNvPr>
          <p:cNvSpPr>
            <a:spLocks noGrp="1"/>
          </p:cNvSpPr>
          <p:nvPr>
            <p:ph type="title"/>
          </p:nvPr>
        </p:nvSpPr>
        <p:spPr>
          <a:xfrm>
            <a:off x="838200" y="365125"/>
            <a:ext cx="10515600" cy="1306443"/>
          </a:xfrm>
        </p:spPr>
        <p:txBody>
          <a:bodyPr>
            <a:normAutofit/>
          </a:bodyPr>
          <a:lstStyle/>
          <a:p>
            <a:r>
              <a:rPr lang="hr-HR" sz="4000"/>
              <a:t>Autoencder	</a:t>
            </a:r>
            <a:endParaRPr lang="en-US" sz="4000"/>
          </a:p>
        </p:txBody>
      </p:sp>
      <p:sp>
        <p:nvSpPr>
          <p:cNvPr id="3" name="Rezervirano mjesto sadržaja 2">
            <a:extLst>
              <a:ext uri="{FF2B5EF4-FFF2-40B4-BE49-F238E27FC236}">
                <a16:creationId xmlns:a16="http://schemas.microsoft.com/office/drawing/2014/main" id="{9A5527C3-1FF4-49BA-94F2-1A7455F584BC}"/>
              </a:ext>
            </a:extLst>
          </p:cNvPr>
          <p:cNvSpPr>
            <a:spLocks noGrp="1"/>
          </p:cNvSpPr>
          <p:nvPr>
            <p:ph idx="1"/>
          </p:nvPr>
        </p:nvSpPr>
        <p:spPr>
          <a:xfrm>
            <a:off x="838200" y="1825625"/>
            <a:ext cx="4152774" cy="4303464"/>
          </a:xfrm>
        </p:spPr>
        <p:txBody>
          <a:bodyPr>
            <a:normAutofit/>
          </a:bodyPr>
          <a:lstStyle/>
          <a:p>
            <a:r>
              <a:rPr lang="hr-HR" sz="2000"/>
              <a:t>Encoder-Decoder</a:t>
            </a:r>
          </a:p>
          <a:p>
            <a:r>
              <a:rPr lang="hr-HR" sz="2000"/>
              <a:t>Dimensionality reduction</a:t>
            </a:r>
          </a:p>
          <a:p>
            <a:r>
              <a:rPr lang="hr-HR" sz="2000"/>
              <a:t>Smoothing data</a:t>
            </a:r>
            <a:endParaRPr lang="en-US" sz="2000"/>
          </a:p>
        </p:txBody>
      </p:sp>
      <p:pic>
        <p:nvPicPr>
          <p:cNvPr id="5124" name="Picture 4" descr="Applied Deep Learning - Part 3: Autoencoders | by Arden Dertat | Towards  Data Science">
            <a:extLst>
              <a:ext uri="{FF2B5EF4-FFF2-40B4-BE49-F238E27FC236}">
                <a16:creationId xmlns:a16="http://schemas.microsoft.com/office/drawing/2014/main" id="{48A2395E-3D7B-44EE-97FD-7B1EE36BB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841" y="2344614"/>
            <a:ext cx="7928722" cy="4513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360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26A8A8-528E-40A1-8719-C428548FFE97}"/>
              </a:ext>
            </a:extLst>
          </p:cNvPr>
          <p:cNvSpPr>
            <a:spLocks noGrp="1"/>
          </p:cNvSpPr>
          <p:nvPr>
            <p:ph type="title"/>
          </p:nvPr>
        </p:nvSpPr>
        <p:spPr/>
        <p:txBody>
          <a:bodyPr/>
          <a:lstStyle/>
          <a:p>
            <a:r>
              <a:rPr lang="hr-HR" dirty="0" err="1"/>
              <a:t>Temporal</a:t>
            </a:r>
            <a:r>
              <a:rPr lang="hr-HR" dirty="0"/>
              <a:t> </a:t>
            </a:r>
            <a:r>
              <a:rPr lang="hr-HR" dirty="0" err="1"/>
              <a:t>convolutional</a:t>
            </a:r>
            <a:r>
              <a:rPr lang="hr-HR" dirty="0"/>
              <a:t> network (TCN)</a:t>
            </a:r>
            <a:endParaRPr lang="en-US" dirty="0"/>
          </a:p>
        </p:txBody>
      </p:sp>
      <p:sp>
        <p:nvSpPr>
          <p:cNvPr id="3" name="Rezervirano mjesto sadržaja 2">
            <a:extLst>
              <a:ext uri="{FF2B5EF4-FFF2-40B4-BE49-F238E27FC236}">
                <a16:creationId xmlns:a16="http://schemas.microsoft.com/office/drawing/2014/main" id="{4AC7F539-C5B2-43CD-9FEB-E570DE8B309F}"/>
              </a:ext>
            </a:extLst>
          </p:cNvPr>
          <p:cNvSpPr>
            <a:spLocks noGrp="1"/>
          </p:cNvSpPr>
          <p:nvPr>
            <p:ph idx="1"/>
          </p:nvPr>
        </p:nvSpPr>
        <p:spPr/>
        <p:txBody>
          <a:bodyPr/>
          <a:lstStyle/>
          <a:p>
            <a:r>
              <a:rPr lang="hr-HR" dirty="0" err="1"/>
              <a:t>Deepmind</a:t>
            </a:r>
            <a:r>
              <a:rPr lang="hr-HR" dirty="0"/>
              <a:t> </a:t>
            </a:r>
            <a:r>
              <a:rPr lang="hr-HR" dirty="0" err="1"/>
              <a:t>WaveNet</a:t>
            </a:r>
            <a:endParaRPr lang="hr-HR" dirty="0"/>
          </a:p>
          <a:p>
            <a:r>
              <a:rPr lang="en-US" dirty="0"/>
              <a:t>Dilated Convolutions</a:t>
            </a:r>
            <a:endParaRPr lang="hr-HR" dirty="0"/>
          </a:p>
          <a:p>
            <a:r>
              <a:rPr lang="en-US" dirty="0"/>
              <a:t>Residual Blocks</a:t>
            </a:r>
            <a:endParaRPr lang="hr-HR" dirty="0"/>
          </a:p>
          <a:p>
            <a:r>
              <a:rPr lang="hr-HR" dirty="0"/>
              <a:t>A</a:t>
            </a:r>
            <a:r>
              <a:rPr lang="en-US" dirty="0" err="1"/>
              <a:t>dvantages</a:t>
            </a:r>
            <a:r>
              <a:rPr lang="en-US" dirty="0"/>
              <a:t> </a:t>
            </a:r>
            <a:endParaRPr lang="hr-HR" dirty="0"/>
          </a:p>
          <a:p>
            <a:pPr lvl="1"/>
            <a:r>
              <a:rPr lang="en-US" dirty="0"/>
              <a:t>Parallelism </a:t>
            </a:r>
            <a:endParaRPr lang="hr-HR" dirty="0"/>
          </a:p>
          <a:p>
            <a:pPr lvl="1"/>
            <a:r>
              <a:rPr lang="en-US" dirty="0"/>
              <a:t>Flexible receptive field size</a:t>
            </a:r>
            <a:endParaRPr lang="hr-HR" dirty="0"/>
          </a:p>
          <a:p>
            <a:pPr lvl="1"/>
            <a:r>
              <a:rPr lang="en-US" dirty="0"/>
              <a:t>Low memory requirement</a:t>
            </a:r>
          </a:p>
        </p:txBody>
      </p:sp>
      <p:pic>
        <p:nvPicPr>
          <p:cNvPr id="6148" name="Picture 4">
            <a:extLst>
              <a:ext uri="{FF2B5EF4-FFF2-40B4-BE49-F238E27FC236}">
                <a16:creationId xmlns:a16="http://schemas.microsoft.com/office/drawing/2014/main" id="{5F9A6753-F57E-460D-A534-11675FBB9FE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557712" y="2753519"/>
            <a:ext cx="54292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28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585F4FC-F00F-4B9A-89FB-1528A51D40D8}"/>
              </a:ext>
            </a:extLst>
          </p:cNvPr>
          <p:cNvSpPr>
            <a:spLocks noGrp="1"/>
          </p:cNvSpPr>
          <p:nvPr>
            <p:ph type="title"/>
          </p:nvPr>
        </p:nvSpPr>
        <p:spPr/>
        <p:txBody>
          <a:bodyPr/>
          <a:lstStyle/>
          <a:p>
            <a:r>
              <a:rPr lang="hr-HR" dirty="0"/>
              <a:t>Agenda</a:t>
            </a:r>
            <a:endParaRPr lang="en-US" dirty="0"/>
          </a:p>
        </p:txBody>
      </p:sp>
      <p:sp>
        <p:nvSpPr>
          <p:cNvPr id="3" name="Rezervirano mjesto sadržaja 2">
            <a:extLst>
              <a:ext uri="{FF2B5EF4-FFF2-40B4-BE49-F238E27FC236}">
                <a16:creationId xmlns:a16="http://schemas.microsoft.com/office/drawing/2014/main" id="{9D62C360-3565-40CD-8473-1F45CFB3B0DF}"/>
              </a:ext>
            </a:extLst>
          </p:cNvPr>
          <p:cNvSpPr>
            <a:spLocks noGrp="1"/>
          </p:cNvSpPr>
          <p:nvPr>
            <p:ph idx="1"/>
          </p:nvPr>
        </p:nvSpPr>
        <p:spPr/>
        <p:txBody>
          <a:bodyPr/>
          <a:lstStyle/>
          <a:p>
            <a:r>
              <a:rPr lang="en-US" dirty="0"/>
              <a:t>Introduction to predictive maintenance</a:t>
            </a:r>
            <a:endParaRPr lang="hr-HR" dirty="0"/>
          </a:p>
          <a:p>
            <a:r>
              <a:rPr lang="en-US" dirty="0"/>
              <a:t>Dataset</a:t>
            </a:r>
            <a:endParaRPr lang="hr-HR" dirty="0"/>
          </a:p>
          <a:p>
            <a:r>
              <a:rPr lang="en-US" dirty="0"/>
              <a:t>Methods</a:t>
            </a:r>
            <a:endParaRPr lang="hr-HR" dirty="0"/>
          </a:p>
          <a:p>
            <a:r>
              <a:rPr lang="en-US" dirty="0"/>
              <a:t>Experiments and results</a:t>
            </a:r>
            <a:endParaRPr lang="hr-HR" dirty="0"/>
          </a:p>
          <a:p>
            <a:r>
              <a:rPr lang="en-US" dirty="0"/>
              <a:t>Conclusion</a:t>
            </a:r>
            <a:endParaRPr lang="hr-HR" dirty="0"/>
          </a:p>
          <a:p>
            <a:r>
              <a:rPr lang="en-US" dirty="0"/>
              <a:t>Questions</a:t>
            </a:r>
          </a:p>
        </p:txBody>
      </p:sp>
    </p:spTree>
    <p:extLst>
      <p:ext uri="{BB962C8B-B14F-4D97-AF65-F5344CB8AC3E}">
        <p14:creationId xmlns:p14="http://schemas.microsoft.com/office/powerpoint/2010/main" val="18226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D01F43F-3604-4982-B088-1F70C5692241}"/>
              </a:ext>
            </a:extLst>
          </p:cNvPr>
          <p:cNvSpPr>
            <a:spLocks noGrp="1"/>
          </p:cNvSpPr>
          <p:nvPr>
            <p:ph type="title"/>
          </p:nvPr>
        </p:nvSpPr>
        <p:spPr/>
        <p:txBody>
          <a:bodyPr/>
          <a:lstStyle/>
          <a:p>
            <a:r>
              <a:rPr lang="hr-HR" dirty="0" err="1"/>
              <a:t>Fusion</a:t>
            </a:r>
            <a:endParaRPr lang="en-US" dirty="0"/>
          </a:p>
        </p:txBody>
      </p:sp>
      <p:sp>
        <p:nvSpPr>
          <p:cNvPr id="3" name="Rezervirano mjesto sadržaja 2">
            <a:extLst>
              <a:ext uri="{FF2B5EF4-FFF2-40B4-BE49-F238E27FC236}">
                <a16:creationId xmlns:a16="http://schemas.microsoft.com/office/drawing/2014/main" id="{16FE58C9-68EF-4A5D-9A10-DABF2540A7E3}"/>
              </a:ext>
            </a:extLst>
          </p:cNvPr>
          <p:cNvSpPr>
            <a:spLocks noGrp="1"/>
          </p:cNvSpPr>
          <p:nvPr>
            <p:ph idx="1"/>
          </p:nvPr>
        </p:nvSpPr>
        <p:spPr/>
        <p:txBody>
          <a:bodyPr/>
          <a:lstStyle/>
          <a:p>
            <a:r>
              <a:rPr lang="en-US" dirty="0"/>
              <a:t>Combine multiple model outputs into one and make it as input to the final model.</a:t>
            </a:r>
          </a:p>
        </p:txBody>
      </p:sp>
      <p:pic>
        <p:nvPicPr>
          <p:cNvPr id="4" name="Slika 3">
            <a:extLst>
              <a:ext uri="{FF2B5EF4-FFF2-40B4-BE49-F238E27FC236}">
                <a16:creationId xmlns:a16="http://schemas.microsoft.com/office/drawing/2014/main" id="{EF9885CA-E3A3-4AAD-B947-39F41291D3C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404" y="2675103"/>
            <a:ext cx="9441396" cy="4001887"/>
          </a:xfrm>
          <a:prstGeom prst="rect">
            <a:avLst/>
          </a:prstGeom>
          <a:noFill/>
          <a:ln>
            <a:noFill/>
          </a:ln>
        </p:spPr>
      </p:pic>
    </p:spTree>
    <p:extLst>
      <p:ext uri="{BB962C8B-B14F-4D97-AF65-F5344CB8AC3E}">
        <p14:creationId xmlns:p14="http://schemas.microsoft.com/office/powerpoint/2010/main" val="3694818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F693D36-07A1-4CAA-8932-F14A2CAA834E}"/>
              </a:ext>
            </a:extLst>
          </p:cNvPr>
          <p:cNvSpPr>
            <a:spLocks noGrp="1"/>
          </p:cNvSpPr>
          <p:nvPr>
            <p:ph type="title"/>
          </p:nvPr>
        </p:nvSpPr>
        <p:spPr/>
        <p:txBody>
          <a:bodyPr/>
          <a:lstStyle/>
          <a:p>
            <a:r>
              <a:rPr lang="hr-HR" dirty="0" err="1"/>
              <a:t>Experiments</a:t>
            </a:r>
            <a:r>
              <a:rPr lang="hr-HR" dirty="0"/>
              <a:t> </a:t>
            </a:r>
            <a:r>
              <a:rPr lang="hr-HR" dirty="0" err="1"/>
              <a:t>and</a:t>
            </a:r>
            <a:r>
              <a:rPr lang="hr-HR" dirty="0"/>
              <a:t> </a:t>
            </a:r>
            <a:r>
              <a:rPr lang="hr-HR" dirty="0" err="1"/>
              <a:t>Results</a:t>
            </a:r>
            <a:endParaRPr lang="en-US" dirty="0"/>
          </a:p>
        </p:txBody>
      </p:sp>
      <p:sp>
        <p:nvSpPr>
          <p:cNvPr id="3" name="Rezervirano mjesto sadržaja 2">
            <a:extLst>
              <a:ext uri="{FF2B5EF4-FFF2-40B4-BE49-F238E27FC236}">
                <a16:creationId xmlns:a16="http://schemas.microsoft.com/office/drawing/2014/main" id="{2EE2FD52-F8B5-4FBD-977C-37438D1B6DE5}"/>
              </a:ext>
            </a:extLst>
          </p:cNvPr>
          <p:cNvSpPr>
            <a:spLocks noGrp="1"/>
          </p:cNvSpPr>
          <p:nvPr>
            <p:ph idx="1"/>
          </p:nvPr>
        </p:nvSpPr>
        <p:spPr>
          <a:xfrm>
            <a:off x="838200" y="1568952"/>
            <a:ext cx="10515600" cy="4351338"/>
          </a:xfrm>
        </p:spPr>
        <p:txBody>
          <a:bodyPr>
            <a:normAutofit/>
          </a:bodyPr>
          <a:lstStyle/>
          <a:p>
            <a:r>
              <a:rPr lang="hr-HR" dirty="0" err="1"/>
              <a:t>Noise</a:t>
            </a:r>
            <a:r>
              <a:rPr lang="hr-HR" dirty="0"/>
              <a:t> </a:t>
            </a:r>
            <a:r>
              <a:rPr lang="hr-HR" dirty="0" err="1"/>
              <a:t>reduction</a:t>
            </a:r>
            <a:r>
              <a:rPr lang="hr-HR" dirty="0"/>
              <a:t> </a:t>
            </a:r>
            <a:r>
              <a:rPr lang="hr-HR" dirty="0" err="1"/>
              <a:t>autoencoder</a:t>
            </a:r>
            <a:endParaRPr lang="hr-HR" dirty="0"/>
          </a:p>
          <a:p>
            <a:r>
              <a:rPr lang="hr-HR" dirty="0"/>
              <a:t>TCN </a:t>
            </a:r>
            <a:r>
              <a:rPr lang="hr-HR" dirty="0" err="1"/>
              <a:t>and</a:t>
            </a:r>
            <a:r>
              <a:rPr lang="hr-HR" dirty="0"/>
              <a:t> </a:t>
            </a:r>
            <a:r>
              <a:rPr lang="hr-HR" dirty="0" err="1"/>
              <a:t>Autoencoder</a:t>
            </a:r>
            <a:endParaRPr lang="hr-HR" dirty="0"/>
          </a:p>
          <a:p>
            <a:r>
              <a:rPr lang="hr-HR" dirty="0"/>
              <a:t>LSTM </a:t>
            </a:r>
            <a:r>
              <a:rPr lang="hr-HR" dirty="0" err="1"/>
              <a:t>and</a:t>
            </a:r>
            <a:r>
              <a:rPr lang="hr-HR" dirty="0"/>
              <a:t> </a:t>
            </a:r>
            <a:r>
              <a:rPr lang="hr-HR" dirty="0" err="1"/>
              <a:t>autoencoder</a:t>
            </a:r>
            <a:endParaRPr lang="hr-HR" dirty="0"/>
          </a:p>
          <a:p>
            <a:r>
              <a:rPr lang="hr-HR" dirty="0" err="1"/>
              <a:t>Piecewise</a:t>
            </a:r>
            <a:r>
              <a:rPr lang="hr-HR" dirty="0"/>
              <a:t> </a:t>
            </a:r>
            <a:r>
              <a:rPr lang="hr-HR" dirty="0" err="1"/>
              <a:t>and</a:t>
            </a:r>
            <a:r>
              <a:rPr lang="hr-HR" dirty="0"/>
              <a:t> TCN </a:t>
            </a:r>
            <a:r>
              <a:rPr lang="hr-HR" dirty="0" err="1"/>
              <a:t>Fusion</a:t>
            </a:r>
            <a:endParaRPr lang="hr-HR" dirty="0"/>
          </a:p>
          <a:p>
            <a:r>
              <a:rPr lang="hr-HR" dirty="0" err="1"/>
              <a:t>Parameter</a:t>
            </a:r>
            <a:r>
              <a:rPr lang="hr-HR" dirty="0"/>
              <a:t> </a:t>
            </a:r>
            <a:r>
              <a:rPr lang="hr-HR" dirty="0" err="1"/>
              <a:t>tuning</a:t>
            </a:r>
            <a:r>
              <a:rPr lang="hr-HR" dirty="0"/>
              <a:t>:	</a:t>
            </a:r>
          </a:p>
          <a:p>
            <a:pPr lvl="1"/>
            <a:r>
              <a:rPr lang="hr-HR" dirty="0"/>
              <a:t>Window </a:t>
            </a:r>
            <a:r>
              <a:rPr lang="hr-HR" dirty="0" err="1"/>
              <a:t>size</a:t>
            </a:r>
            <a:endParaRPr lang="hr-HR" dirty="0"/>
          </a:p>
          <a:p>
            <a:pPr lvl="1"/>
            <a:r>
              <a:rPr lang="hr-HR" dirty="0" err="1"/>
              <a:t>Number</a:t>
            </a:r>
            <a:r>
              <a:rPr lang="hr-HR" dirty="0"/>
              <a:t> </a:t>
            </a:r>
            <a:r>
              <a:rPr lang="hr-HR" dirty="0" err="1"/>
              <a:t>of</a:t>
            </a:r>
            <a:r>
              <a:rPr lang="hr-HR" dirty="0"/>
              <a:t> </a:t>
            </a:r>
            <a:r>
              <a:rPr lang="hr-HR" dirty="0" err="1"/>
              <a:t>layers</a:t>
            </a:r>
            <a:endParaRPr lang="hr-HR" dirty="0"/>
          </a:p>
          <a:p>
            <a:pPr lvl="1"/>
            <a:r>
              <a:rPr lang="hr-HR" dirty="0" err="1"/>
              <a:t>Kernel</a:t>
            </a:r>
            <a:r>
              <a:rPr lang="hr-HR" dirty="0"/>
              <a:t> </a:t>
            </a:r>
            <a:r>
              <a:rPr lang="hr-HR" dirty="0" err="1"/>
              <a:t>size</a:t>
            </a:r>
            <a:endParaRPr lang="hr-HR" dirty="0"/>
          </a:p>
          <a:p>
            <a:r>
              <a:rPr lang="hr-HR" dirty="0"/>
              <a:t>TCN </a:t>
            </a:r>
            <a:r>
              <a:rPr lang="hr-HR" dirty="0" err="1"/>
              <a:t>Fusion</a:t>
            </a:r>
            <a:endParaRPr lang="hr-HR" dirty="0"/>
          </a:p>
          <a:p>
            <a:endParaRPr lang="hr-HR" dirty="0"/>
          </a:p>
        </p:txBody>
      </p:sp>
    </p:spTree>
    <p:extLst>
      <p:ext uri="{BB962C8B-B14F-4D97-AF65-F5344CB8AC3E}">
        <p14:creationId xmlns:p14="http://schemas.microsoft.com/office/powerpoint/2010/main" val="2686863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Naslov 1">
            <a:extLst>
              <a:ext uri="{FF2B5EF4-FFF2-40B4-BE49-F238E27FC236}">
                <a16:creationId xmlns:a16="http://schemas.microsoft.com/office/drawing/2014/main" id="{9F788CFE-B80E-418C-8950-E83000C32890}"/>
              </a:ext>
            </a:extLst>
          </p:cNvPr>
          <p:cNvSpPr>
            <a:spLocks noGrp="1"/>
          </p:cNvSpPr>
          <p:nvPr>
            <p:ph type="title"/>
          </p:nvPr>
        </p:nvSpPr>
        <p:spPr>
          <a:xfrm>
            <a:off x="1046746" y="586822"/>
            <a:ext cx="3560252" cy="1645920"/>
          </a:xfrm>
        </p:spPr>
        <p:txBody>
          <a:bodyPr>
            <a:normAutofit/>
          </a:bodyPr>
          <a:lstStyle/>
          <a:p>
            <a:r>
              <a:rPr lang="hr-HR" sz="3200" dirty="0" err="1"/>
              <a:t>Noise</a:t>
            </a:r>
            <a:r>
              <a:rPr lang="hr-HR" sz="3200" dirty="0"/>
              <a:t> </a:t>
            </a:r>
            <a:r>
              <a:rPr lang="hr-HR" sz="3200" dirty="0" err="1"/>
              <a:t>reduction</a:t>
            </a:r>
            <a:r>
              <a:rPr lang="hr-HR" sz="3200" dirty="0"/>
              <a:t> </a:t>
            </a:r>
            <a:r>
              <a:rPr lang="hr-HR" sz="3200" dirty="0" err="1"/>
              <a:t>Autoencoder</a:t>
            </a:r>
            <a:endParaRPr lang="en-US" sz="3200" dirty="0"/>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Rezervirano mjesto sadržaja 2">
            <a:extLst>
              <a:ext uri="{FF2B5EF4-FFF2-40B4-BE49-F238E27FC236}">
                <a16:creationId xmlns:a16="http://schemas.microsoft.com/office/drawing/2014/main" id="{B88404EA-6DA3-4DB0-8883-DC212884D0F9}"/>
              </a:ext>
            </a:extLst>
          </p:cNvPr>
          <p:cNvSpPr>
            <a:spLocks noGrp="1"/>
          </p:cNvSpPr>
          <p:nvPr>
            <p:ph idx="1"/>
          </p:nvPr>
        </p:nvSpPr>
        <p:spPr>
          <a:xfrm>
            <a:off x="5351164" y="586822"/>
            <a:ext cx="6002636" cy="1645920"/>
          </a:xfrm>
        </p:spPr>
        <p:txBody>
          <a:bodyPr anchor="ctr">
            <a:normAutofit/>
          </a:bodyPr>
          <a:lstStyle/>
          <a:p>
            <a:r>
              <a:rPr lang="en-US" sz="1800"/>
              <a:t>Fully connected neural network</a:t>
            </a:r>
            <a:r>
              <a:rPr lang="hr-HR" sz="1800"/>
              <a:t>.</a:t>
            </a:r>
          </a:p>
          <a:p>
            <a:r>
              <a:rPr lang="en-US" sz="1800"/>
              <a:t>Tested different number of layers</a:t>
            </a:r>
            <a:r>
              <a:rPr lang="hr-HR" sz="1800"/>
              <a:t>.</a:t>
            </a:r>
          </a:p>
          <a:p>
            <a:r>
              <a:rPr lang="en-US" sz="1800"/>
              <a:t>starts with 32, decreases by double</a:t>
            </a:r>
            <a:r>
              <a:rPr lang="hr-HR" sz="1800"/>
              <a:t>.</a:t>
            </a:r>
            <a:endParaRPr lang="en-US" sz="1800"/>
          </a:p>
        </p:txBody>
      </p:sp>
      <p:graphicFrame>
        <p:nvGraphicFramePr>
          <p:cNvPr id="4" name="Tablica 3">
            <a:extLst>
              <a:ext uri="{FF2B5EF4-FFF2-40B4-BE49-F238E27FC236}">
                <a16:creationId xmlns:a16="http://schemas.microsoft.com/office/drawing/2014/main" id="{7A361997-D9E5-4E96-947A-89EF4FE4A0D7}"/>
              </a:ext>
            </a:extLst>
          </p:cNvPr>
          <p:cNvGraphicFramePr>
            <a:graphicFrameLocks noGrp="1"/>
          </p:cNvGraphicFramePr>
          <p:nvPr>
            <p:extLst>
              <p:ext uri="{D42A27DB-BD31-4B8C-83A1-F6EECF244321}">
                <p14:modId xmlns:p14="http://schemas.microsoft.com/office/powerpoint/2010/main" val="1748339627"/>
              </p:ext>
            </p:extLst>
          </p:nvPr>
        </p:nvGraphicFramePr>
        <p:xfrm>
          <a:off x="557784" y="2743974"/>
          <a:ext cx="11164824" cy="3464028"/>
        </p:xfrm>
        <a:graphic>
          <a:graphicData uri="http://schemas.openxmlformats.org/drawingml/2006/table">
            <a:tbl>
              <a:tblPr firstRow="1" firstCol="1" bandRow="1"/>
              <a:tblGrid>
                <a:gridCol w="5582412">
                  <a:extLst>
                    <a:ext uri="{9D8B030D-6E8A-4147-A177-3AD203B41FA5}">
                      <a16:colId xmlns:a16="http://schemas.microsoft.com/office/drawing/2014/main" val="978402835"/>
                    </a:ext>
                  </a:extLst>
                </a:gridCol>
                <a:gridCol w="5582412">
                  <a:extLst>
                    <a:ext uri="{9D8B030D-6E8A-4147-A177-3AD203B41FA5}">
                      <a16:colId xmlns:a16="http://schemas.microsoft.com/office/drawing/2014/main" val="3619735537"/>
                    </a:ext>
                  </a:extLst>
                </a:gridCol>
              </a:tblGrid>
              <a:tr h="577338">
                <a:tc>
                  <a:txBody>
                    <a:bodyPr/>
                    <a:lstStyle/>
                    <a:p>
                      <a:pPr marL="914400" algn="l" fontAlgn="t">
                        <a:lnSpc>
                          <a:spcPct val="150000"/>
                        </a:lnSpc>
                        <a:spcBef>
                          <a:spcPts val="0"/>
                        </a:spcBef>
                        <a:spcAft>
                          <a:spcPts val="0"/>
                        </a:spcAft>
                      </a:pPr>
                      <a:r>
                        <a:rPr lang="en-US" sz="2100" b="0" i="0" u="none" strike="noStrike">
                          <a:effectLst/>
                          <a:latin typeface="F16"/>
                          <a:ea typeface="Times New Roman" panose="02020603050405020304" pitchFamily="18" charset="0"/>
                          <a:cs typeface="F16"/>
                        </a:rPr>
                        <a:t>Number of layers</a:t>
                      </a:r>
                      <a:endParaRPr lang="en-US" sz="3500" b="0" i="0" u="none" strike="noStrike">
                        <a:effectLst/>
                        <a:latin typeface="Arial" panose="020B0604020202020204" pitchFamily="34" charset="0"/>
                      </a:endParaRPr>
                    </a:p>
                  </a:txBody>
                  <a:tcPr marL="133061" marR="133061" marT="18481"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00" algn="l" fontAlgn="t">
                        <a:lnSpc>
                          <a:spcPct val="150000"/>
                        </a:lnSpc>
                        <a:spcBef>
                          <a:spcPts val="0"/>
                        </a:spcBef>
                        <a:spcAft>
                          <a:spcPts val="0"/>
                        </a:spcAft>
                      </a:pPr>
                      <a:r>
                        <a:rPr lang="en-US" sz="2100" b="0" i="0" u="none" strike="noStrike">
                          <a:effectLst/>
                          <a:latin typeface="F16"/>
                          <a:ea typeface="Times New Roman" panose="02020603050405020304" pitchFamily="18" charset="0"/>
                          <a:cs typeface="F16"/>
                        </a:rPr>
                        <a:t>R2 distance score</a:t>
                      </a:r>
                      <a:endParaRPr lang="en-US" sz="3500" b="0" i="0" u="none" strike="noStrike">
                        <a:effectLst/>
                        <a:latin typeface="Arial" panose="020B0604020202020204" pitchFamily="34" charset="0"/>
                      </a:endParaRPr>
                    </a:p>
                  </a:txBody>
                  <a:tcPr marL="133061" marR="133061" marT="18481"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0378370"/>
                  </a:ext>
                </a:extLst>
              </a:tr>
              <a:tr h="577338">
                <a:tc>
                  <a:txBody>
                    <a:bodyPr/>
                    <a:lstStyle/>
                    <a:p>
                      <a:pPr marL="914400" algn="l" fontAlgn="t">
                        <a:lnSpc>
                          <a:spcPct val="150000"/>
                        </a:lnSpc>
                        <a:spcBef>
                          <a:spcPts val="0"/>
                        </a:spcBef>
                        <a:spcAft>
                          <a:spcPts val="0"/>
                        </a:spcAft>
                      </a:pPr>
                      <a:r>
                        <a:rPr lang="en-US" sz="2100" b="0" i="0" u="none" strike="noStrike">
                          <a:effectLst/>
                          <a:latin typeface="F16"/>
                          <a:ea typeface="Times New Roman" panose="02020603050405020304" pitchFamily="18" charset="0"/>
                          <a:cs typeface="F16"/>
                        </a:rPr>
                        <a:t>1</a:t>
                      </a:r>
                      <a:endParaRPr lang="en-US" sz="3500" b="0" i="0" u="none" strike="noStrike">
                        <a:effectLst/>
                        <a:latin typeface="Arial" panose="020B0604020202020204" pitchFamily="34" charset="0"/>
                      </a:endParaRPr>
                    </a:p>
                  </a:txBody>
                  <a:tcPr marL="133061" marR="133061" marT="18481"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914400" algn="l" fontAlgn="t">
                        <a:lnSpc>
                          <a:spcPct val="150000"/>
                        </a:lnSpc>
                        <a:spcBef>
                          <a:spcPts val="0"/>
                        </a:spcBef>
                        <a:spcAft>
                          <a:spcPts val="0"/>
                        </a:spcAft>
                      </a:pPr>
                      <a:r>
                        <a:rPr lang="en-US" sz="2100" b="0" i="0" u="none" strike="noStrike">
                          <a:effectLst/>
                          <a:latin typeface="F16"/>
                          <a:ea typeface="Times New Roman" panose="02020603050405020304" pitchFamily="18" charset="0"/>
                          <a:cs typeface="F16"/>
                        </a:rPr>
                        <a:t>0,6148</a:t>
                      </a:r>
                      <a:endParaRPr lang="en-US" sz="3500" b="0" i="0" u="none" strike="noStrike">
                        <a:effectLst/>
                        <a:latin typeface="Arial" panose="020B0604020202020204" pitchFamily="34" charset="0"/>
                      </a:endParaRPr>
                    </a:p>
                  </a:txBody>
                  <a:tcPr marL="133061" marR="133061" marT="18481"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41172019"/>
                  </a:ext>
                </a:extLst>
              </a:tr>
              <a:tr h="577338">
                <a:tc>
                  <a:txBody>
                    <a:bodyPr/>
                    <a:lstStyle/>
                    <a:p>
                      <a:pPr marL="914400" algn="l" fontAlgn="t">
                        <a:lnSpc>
                          <a:spcPct val="150000"/>
                        </a:lnSpc>
                        <a:spcBef>
                          <a:spcPts val="0"/>
                        </a:spcBef>
                        <a:spcAft>
                          <a:spcPts val="0"/>
                        </a:spcAft>
                      </a:pPr>
                      <a:r>
                        <a:rPr lang="en-US" sz="2100" b="0" i="0" u="none" strike="noStrike">
                          <a:effectLst/>
                          <a:latin typeface="F16"/>
                          <a:ea typeface="Times New Roman" panose="02020603050405020304" pitchFamily="18" charset="0"/>
                          <a:cs typeface="F16"/>
                        </a:rPr>
                        <a:t>2</a:t>
                      </a:r>
                      <a:endParaRPr lang="en-US" sz="3500" b="0" i="0" u="none" strike="noStrike">
                        <a:effectLst/>
                        <a:latin typeface="Arial" panose="020B0604020202020204" pitchFamily="34" charset="0"/>
                      </a:endParaRPr>
                    </a:p>
                  </a:txBody>
                  <a:tcPr marL="133061" marR="133061" marT="18481" marB="0">
                    <a:lnL>
                      <a:noFill/>
                    </a:lnL>
                    <a:lnR>
                      <a:noFill/>
                    </a:lnR>
                    <a:lnT>
                      <a:noFill/>
                    </a:lnT>
                    <a:lnB>
                      <a:noFill/>
                    </a:lnB>
                  </a:tcPr>
                </a:tc>
                <a:tc>
                  <a:txBody>
                    <a:bodyPr/>
                    <a:lstStyle/>
                    <a:p>
                      <a:pPr marL="914400" algn="l" fontAlgn="t">
                        <a:lnSpc>
                          <a:spcPct val="150000"/>
                        </a:lnSpc>
                        <a:spcBef>
                          <a:spcPts val="0"/>
                        </a:spcBef>
                        <a:spcAft>
                          <a:spcPts val="0"/>
                        </a:spcAft>
                      </a:pPr>
                      <a:r>
                        <a:rPr lang="en-US" sz="2100" b="0" i="0" u="none" strike="noStrike">
                          <a:effectLst/>
                          <a:latin typeface="F16"/>
                          <a:ea typeface="Times New Roman" panose="02020603050405020304" pitchFamily="18" charset="0"/>
                          <a:cs typeface="F16"/>
                        </a:rPr>
                        <a:t>0,8628</a:t>
                      </a:r>
                      <a:endParaRPr lang="en-US" sz="3500" b="0" i="0" u="none" strike="noStrike">
                        <a:effectLst/>
                        <a:latin typeface="Arial" panose="020B0604020202020204" pitchFamily="34" charset="0"/>
                      </a:endParaRPr>
                    </a:p>
                  </a:txBody>
                  <a:tcPr marL="133061" marR="133061" marT="18481" marB="0">
                    <a:lnL>
                      <a:noFill/>
                    </a:lnL>
                    <a:lnR>
                      <a:noFill/>
                    </a:lnR>
                    <a:lnT>
                      <a:noFill/>
                    </a:lnT>
                    <a:lnB>
                      <a:noFill/>
                    </a:lnB>
                  </a:tcPr>
                </a:tc>
                <a:extLst>
                  <a:ext uri="{0D108BD9-81ED-4DB2-BD59-A6C34878D82A}">
                    <a16:rowId xmlns:a16="http://schemas.microsoft.com/office/drawing/2014/main" val="2224820790"/>
                  </a:ext>
                </a:extLst>
              </a:tr>
              <a:tr h="577338">
                <a:tc>
                  <a:txBody>
                    <a:bodyPr/>
                    <a:lstStyle/>
                    <a:p>
                      <a:pPr marL="914400" algn="l" fontAlgn="t">
                        <a:lnSpc>
                          <a:spcPct val="150000"/>
                        </a:lnSpc>
                        <a:spcBef>
                          <a:spcPts val="0"/>
                        </a:spcBef>
                        <a:spcAft>
                          <a:spcPts val="0"/>
                        </a:spcAft>
                      </a:pPr>
                      <a:r>
                        <a:rPr lang="en-US" sz="2100" b="0" i="0" u="none" strike="noStrike">
                          <a:effectLst/>
                          <a:latin typeface="F16"/>
                          <a:ea typeface="Times New Roman" panose="02020603050405020304" pitchFamily="18" charset="0"/>
                          <a:cs typeface="F16"/>
                        </a:rPr>
                        <a:t>3</a:t>
                      </a:r>
                      <a:endParaRPr lang="en-US" sz="3500" b="0" i="0" u="none" strike="noStrike">
                        <a:effectLst/>
                        <a:latin typeface="Arial" panose="020B0604020202020204" pitchFamily="34" charset="0"/>
                      </a:endParaRPr>
                    </a:p>
                  </a:txBody>
                  <a:tcPr marL="133061" marR="133061" marT="18481" marB="0">
                    <a:lnL>
                      <a:noFill/>
                    </a:lnL>
                    <a:lnR>
                      <a:noFill/>
                    </a:lnR>
                    <a:lnT>
                      <a:noFill/>
                    </a:lnT>
                    <a:lnB>
                      <a:noFill/>
                    </a:lnB>
                  </a:tcPr>
                </a:tc>
                <a:tc>
                  <a:txBody>
                    <a:bodyPr/>
                    <a:lstStyle/>
                    <a:p>
                      <a:pPr marL="914400" algn="l" fontAlgn="t">
                        <a:lnSpc>
                          <a:spcPct val="150000"/>
                        </a:lnSpc>
                        <a:spcBef>
                          <a:spcPts val="0"/>
                        </a:spcBef>
                        <a:spcAft>
                          <a:spcPts val="0"/>
                        </a:spcAft>
                      </a:pPr>
                      <a:r>
                        <a:rPr lang="en-US" sz="2100" b="0" i="0" u="none" strike="noStrike">
                          <a:effectLst/>
                          <a:latin typeface="F16"/>
                          <a:ea typeface="Times New Roman" panose="02020603050405020304" pitchFamily="18" charset="0"/>
                          <a:cs typeface="F16"/>
                        </a:rPr>
                        <a:t>0,9762</a:t>
                      </a:r>
                      <a:endParaRPr lang="en-US" sz="3500" b="0" i="0" u="none" strike="noStrike">
                        <a:effectLst/>
                        <a:latin typeface="Arial" panose="020B0604020202020204" pitchFamily="34" charset="0"/>
                      </a:endParaRPr>
                    </a:p>
                  </a:txBody>
                  <a:tcPr marL="133061" marR="133061" marT="18481" marB="0">
                    <a:lnL>
                      <a:noFill/>
                    </a:lnL>
                    <a:lnR>
                      <a:noFill/>
                    </a:lnR>
                    <a:lnT>
                      <a:noFill/>
                    </a:lnT>
                    <a:lnB>
                      <a:noFill/>
                    </a:lnB>
                  </a:tcPr>
                </a:tc>
                <a:extLst>
                  <a:ext uri="{0D108BD9-81ED-4DB2-BD59-A6C34878D82A}">
                    <a16:rowId xmlns:a16="http://schemas.microsoft.com/office/drawing/2014/main" val="2803066758"/>
                  </a:ext>
                </a:extLst>
              </a:tr>
              <a:tr h="577338">
                <a:tc>
                  <a:txBody>
                    <a:bodyPr/>
                    <a:lstStyle/>
                    <a:p>
                      <a:pPr marL="914400" algn="l" fontAlgn="t">
                        <a:lnSpc>
                          <a:spcPct val="150000"/>
                        </a:lnSpc>
                        <a:spcBef>
                          <a:spcPts val="0"/>
                        </a:spcBef>
                        <a:spcAft>
                          <a:spcPts val="0"/>
                        </a:spcAft>
                      </a:pPr>
                      <a:r>
                        <a:rPr lang="en-US" sz="2100" b="0" i="0" u="none" strike="noStrike">
                          <a:effectLst/>
                          <a:latin typeface="F16"/>
                          <a:ea typeface="Times New Roman" panose="02020603050405020304" pitchFamily="18" charset="0"/>
                          <a:cs typeface="F16"/>
                        </a:rPr>
                        <a:t>4</a:t>
                      </a:r>
                      <a:endParaRPr lang="en-US" sz="3500" b="0" i="0" u="none" strike="noStrike">
                        <a:effectLst/>
                        <a:latin typeface="Arial" panose="020B0604020202020204" pitchFamily="34" charset="0"/>
                      </a:endParaRPr>
                    </a:p>
                  </a:txBody>
                  <a:tcPr marL="133061" marR="133061" marT="18481" marB="0">
                    <a:lnL>
                      <a:noFill/>
                    </a:lnL>
                    <a:lnR>
                      <a:noFill/>
                    </a:lnR>
                    <a:lnT>
                      <a:noFill/>
                    </a:lnT>
                    <a:lnB>
                      <a:noFill/>
                    </a:lnB>
                  </a:tcPr>
                </a:tc>
                <a:tc>
                  <a:txBody>
                    <a:bodyPr/>
                    <a:lstStyle/>
                    <a:p>
                      <a:pPr marL="914400" algn="l" fontAlgn="t">
                        <a:lnSpc>
                          <a:spcPct val="150000"/>
                        </a:lnSpc>
                        <a:spcBef>
                          <a:spcPts val="0"/>
                        </a:spcBef>
                        <a:spcAft>
                          <a:spcPts val="0"/>
                        </a:spcAft>
                      </a:pPr>
                      <a:r>
                        <a:rPr lang="en-US" sz="2100" b="0" i="0" u="none" strike="noStrike">
                          <a:effectLst/>
                          <a:latin typeface="F16"/>
                          <a:ea typeface="Times New Roman" panose="02020603050405020304" pitchFamily="18" charset="0"/>
                          <a:cs typeface="F16"/>
                        </a:rPr>
                        <a:t>0,9776</a:t>
                      </a:r>
                      <a:endParaRPr lang="en-US" sz="3500" b="0" i="0" u="none" strike="noStrike">
                        <a:effectLst/>
                        <a:latin typeface="Arial" panose="020B0604020202020204" pitchFamily="34" charset="0"/>
                      </a:endParaRPr>
                    </a:p>
                  </a:txBody>
                  <a:tcPr marL="133061" marR="133061" marT="18481" marB="0">
                    <a:lnL>
                      <a:noFill/>
                    </a:lnL>
                    <a:lnR>
                      <a:noFill/>
                    </a:lnR>
                    <a:lnT>
                      <a:noFill/>
                    </a:lnT>
                    <a:lnB>
                      <a:noFill/>
                    </a:lnB>
                  </a:tcPr>
                </a:tc>
                <a:extLst>
                  <a:ext uri="{0D108BD9-81ED-4DB2-BD59-A6C34878D82A}">
                    <a16:rowId xmlns:a16="http://schemas.microsoft.com/office/drawing/2014/main" val="1023574232"/>
                  </a:ext>
                </a:extLst>
              </a:tr>
              <a:tr h="577338">
                <a:tc>
                  <a:txBody>
                    <a:bodyPr/>
                    <a:lstStyle/>
                    <a:p>
                      <a:pPr marL="914400" algn="l" fontAlgn="t">
                        <a:lnSpc>
                          <a:spcPct val="150000"/>
                        </a:lnSpc>
                        <a:spcBef>
                          <a:spcPts val="0"/>
                        </a:spcBef>
                        <a:spcAft>
                          <a:spcPts val="0"/>
                        </a:spcAft>
                      </a:pPr>
                      <a:r>
                        <a:rPr lang="en-US" sz="2100" b="0" i="0" u="none" strike="noStrike">
                          <a:effectLst/>
                          <a:latin typeface="F16"/>
                          <a:ea typeface="Times New Roman" panose="02020603050405020304" pitchFamily="18" charset="0"/>
                          <a:cs typeface="F16"/>
                        </a:rPr>
                        <a:t>5</a:t>
                      </a:r>
                      <a:endParaRPr lang="en-US" sz="3500" b="0" i="0" u="none" strike="noStrike">
                        <a:effectLst/>
                        <a:latin typeface="Arial" panose="020B0604020202020204" pitchFamily="34" charset="0"/>
                      </a:endParaRPr>
                    </a:p>
                  </a:txBody>
                  <a:tcPr marL="133061" marR="133061" marT="18481"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914400" algn="l" fontAlgn="t">
                        <a:lnSpc>
                          <a:spcPct val="150000"/>
                        </a:lnSpc>
                        <a:spcBef>
                          <a:spcPts val="0"/>
                        </a:spcBef>
                        <a:spcAft>
                          <a:spcPts val="0"/>
                        </a:spcAft>
                      </a:pPr>
                      <a:r>
                        <a:rPr lang="en-US" sz="2100" b="0" i="0" u="none" strike="noStrike" dirty="0">
                          <a:effectLst/>
                          <a:latin typeface="F16"/>
                          <a:ea typeface="Times New Roman" panose="02020603050405020304" pitchFamily="18" charset="0"/>
                          <a:cs typeface="F16"/>
                        </a:rPr>
                        <a:t>0,9745</a:t>
                      </a:r>
                      <a:endParaRPr lang="en-US" sz="3500" b="0" i="0" u="none" strike="noStrike" dirty="0">
                        <a:effectLst/>
                        <a:latin typeface="Arial" panose="020B0604020202020204" pitchFamily="34" charset="0"/>
                      </a:endParaRPr>
                    </a:p>
                  </a:txBody>
                  <a:tcPr marL="133061" marR="133061" marT="18481"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9552708"/>
                  </a:ext>
                </a:extLst>
              </a:tr>
            </a:tbl>
          </a:graphicData>
        </a:graphic>
      </p:graphicFrame>
    </p:spTree>
    <p:extLst>
      <p:ext uri="{BB962C8B-B14F-4D97-AF65-F5344CB8AC3E}">
        <p14:creationId xmlns:p14="http://schemas.microsoft.com/office/powerpoint/2010/main" val="2579471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zervirano mjesto sadržaja 3">
            <a:extLst>
              <a:ext uri="{FF2B5EF4-FFF2-40B4-BE49-F238E27FC236}">
                <a16:creationId xmlns:a16="http://schemas.microsoft.com/office/drawing/2014/main" id="{2D6D7CBD-32E6-433B-AB29-ADDFB8259A38}"/>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304731" y="489194"/>
            <a:ext cx="9714961" cy="5864714"/>
          </a:xfrm>
          <a:prstGeom prst="rect">
            <a:avLst/>
          </a:prstGeom>
          <a:noFill/>
          <a:ln>
            <a:noFill/>
          </a:ln>
        </p:spPr>
      </p:pic>
    </p:spTree>
    <p:extLst>
      <p:ext uri="{BB962C8B-B14F-4D97-AF65-F5344CB8AC3E}">
        <p14:creationId xmlns:p14="http://schemas.microsoft.com/office/powerpoint/2010/main" val="737016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2A7F974-B968-43C4-B4E1-8C4EC1DB81F7}"/>
              </a:ext>
            </a:extLst>
          </p:cNvPr>
          <p:cNvSpPr>
            <a:spLocks noGrp="1"/>
          </p:cNvSpPr>
          <p:nvPr>
            <p:ph type="title"/>
          </p:nvPr>
        </p:nvSpPr>
        <p:spPr/>
        <p:txBody>
          <a:bodyPr/>
          <a:lstStyle/>
          <a:p>
            <a:r>
              <a:rPr lang="en-GB" dirty="0"/>
              <a:t>TCN and Autoencoder</a:t>
            </a:r>
            <a:endParaRPr lang="en-US" dirty="0"/>
          </a:p>
        </p:txBody>
      </p:sp>
      <p:sp>
        <p:nvSpPr>
          <p:cNvPr id="3" name="Rezervirano mjesto sadržaja 2">
            <a:extLst>
              <a:ext uri="{FF2B5EF4-FFF2-40B4-BE49-F238E27FC236}">
                <a16:creationId xmlns:a16="http://schemas.microsoft.com/office/drawing/2014/main" id="{15C234BA-2E7D-4251-B264-266B3909EF8D}"/>
              </a:ext>
            </a:extLst>
          </p:cNvPr>
          <p:cNvSpPr>
            <a:spLocks noGrp="1"/>
          </p:cNvSpPr>
          <p:nvPr>
            <p:ph idx="1"/>
          </p:nvPr>
        </p:nvSpPr>
        <p:spPr/>
        <p:txBody>
          <a:bodyPr/>
          <a:lstStyle/>
          <a:p>
            <a:r>
              <a:rPr lang="en-US" dirty="0"/>
              <a:t>TCN with two layers.</a:t>
            </a:r>
            <a:endParaRPr lang="hr-HR" dirty="0"/>
          </a:p>
          <a:p>
            <a:r>
              <a:rPr lang="hr-HR" dirty="0"/>
              <a:t>F</a:t>
            </a:r>
            <a:r>
              <a:rPr lang="en-US" dirty="0" err="1"/>
              <a:t>irst</a:t>
            </a:r>
            <a:r>
              <a:rPr lang="en-US" dirty="0"/>
              <a:t> layer of TCN with </a:t>
            </a:r>
            <a:r>
              <a:rPr lang="hr-HR" dirty="0"/>
              <a:t>12</a:t>
            </a:r>
            <a:r>
              <a:rPr lang="en-US" dirty="0"/>
              <a:t> filters and dilations (1,2,4,8,16,32)</a:t>
            </a:r>
            <a:r>
              <a:rPr lang="hr-HR" dirty="0"/>
              <a:t>.</a:t>
            </a:r>
          </a:p>
          <a:p>
            <a:r>
              <a:rPr lang="hr-HR" dirty="0"/>
              <a:t>D</a:t>
            </a:r>
            <a:r>
              <a:rPr lang="en-US" dirty="0" err="1"/>
              <a:t>ropout</a:t>
            </a:r>
            <a:r>
              <a:rPr lang="hr-HR" dirty="0"/>
              <a:t> </a:t>
            </a:r>
            <a:r>
              <a:rPr lang="en-US" dirty="0"/>
              <a:t>of 20% </a:t>
            </a:r>
            <a:endParaRPr lang="hr-HR" dirty="0"/>
          </a:p>
          <a:p>
            <a:r>
              <a:rPr lang="hr-HR" dirty="0"/>
              <a:t>S</a:t>
            </a:r>
            <a:r>
              <a:rPr lang="en-US" dirty="0" err="1"/>
              <a:t>econd</a:t>
            </a:r>
            <a:r>
              <a:rPr lang="en-US" dirty="0"/>
              <a:t> layer has </a:t>
            </a:r>
            <a:r>
              <a:rPr lang="hr-HR" dirty="0"/>
              <a:t>6</a:t>
            </a:r>
            <a:r>
              <a:rPr lang="en-US" dirty="0"/>
              <a:t> filters, and dilations (1,2,4,8,16,32)</a:t>
            </a:r>
            <a:endParaRPr lang="hr-HR" dirty="0"/>
          </a:p>
          <a:p>
            <a:r>
              <a:rPr lang="hr-HR" dirty="0"/>
              <a:t>D</a:t>
            </a:r>
            <a:r>
              <a:rPr lang="en-US" dirty="0" err="1"/>
              <a:t>ropout</a:t>
            </a:r>
            <a:r>
              <a:rPr lang="hr-HR" dirty="0"/>
              <a:t> </a:t>
            </a:r>
            <a:r>
              <a:rPr lang="en-US" dirty="0"/>
              <a:t>of 20%</a:t>
            </a:r>
            <a:endParaRPr lang="hr-HR" dirty="0"/>
          </a:p>
          <a:p>
            <a:r>
              <a:rPr lang="hr-HR" dirty="0"/>
              <a:t>D</a:t>
            </a:r>
            <a:r>
              <a:rPr lang="en-GB" dirty="0" err="1"/>
              <a:t>ense</a:t>
            </a:r>
            <a:r>
              <a:rPr lang="en-GB" dirty="0"/>
              <a:t> layer </a:t>
            </a:r>
            <a:endParaRPr lang="hr-HR" dirty="0"/>
          </a:p>
          <a:p>
            <a:r>
              <a:rPr lang="hr-HR" dirty="0"/>
              <a:t>T</a:t>
            </a:r>
            <a:r>
              <a:rPr lang="en-US" dirty="0" err="1"/>
              <a:t>ested</a:t>
            </a:r>
            <a:r>
              <a:rPr lang="en-US" dirty="0"/>
              <a:t>:</a:t>
            </a:r>
            <a:endParaRPr lang="hr-HR" dirty="0"/>
          </a:p>
          <a:p>
            <a:pPr lvl="1"/>
            <a:r>
              <a:rPr lang="en-US" dirty="0"/>
              <a:t>different output sizes of encoder part</a:t>
            </a:r>
            <a:endParaRPr lang="hr-HR" dirty="0"/>
          </a:p>
          <a:p>
            <a:pPr lvl="1"/>
            <a:r>
              <a:rPr lang="en-US" dirty="0"/>
              <a:t>autoencoder for a noise reduction.</a:t>
            </a:r>
          </a:p>
        </p:txBody>
      </p:sp>
    </p:spTree>
    <p:extLst>
      <p:ext uri="{BB962C8B-B14F-4D97-AF65-F5344CB8AC3E}">
        <p14:creationId xmlns:p14="http://schemas.microsoft.com/office/powerpoint/2010/main" val="1298696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3FDEBD-09CB-4C91-B126-0CC5770102BF}"/>
              </a:ext>
            </a:extLst>
          </p:cNvPr>
          <p:cNvSpPr>
            <a:spLocks noGrp="1"/>
          </p:cNvSpPr>
          <p:nvPr>
            <p:ph type="title"/>
          </p:nvPr>
        </p:nvSpPr>
        <p:spPr/>
        <p:txBody>
          <a:bodyPr/>
          <a:lstStyle/>
          <a:p>
            <a:r>
              <a:rPr lang="en-US" dirty="0"/>
              <a:t>TCN and Autoencoder</a:t>
            </a:r>
          </a:p>
        </p:txBody>
      </p:sp>
      <p:pic>
        <p:nvPicPr>
          <p:cNvPr id="4" name="Rezervirano mjesto sadržaja 3">
            <a:extLst>
              <a:ext uri="{FF2B5EF4-FFF2-40B4-BE49-F238E27FC236}">
                <a16:creationId xmlns:a16="http://schemas.microsoft.com/office/drawing/2014/main" id="{798426F4-6031-4D80-9AF5-A4CB931C01B9}"/>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199" y="1690688"/>
            <a:ext cx="9032631" cy="5167312"/>
          </a:xfrm>
          <a:prstGeom prst="rect">
            <a:avLst/>
          </a:prstGeom>
          <a:noFill/>
          <a:ln>
            <a:noFill/>
          </a:ln>
        </p:spPr>
      </p:pic>
    </p:spTree>
    <p:extLst>
      <p:ext uri="{BB962C8B-B14F-4D97-AF65-F5344CB8AC3E}">
        <p14:creationId xmlns:p14="http://schemas.microsoft.com/office/powerpoint/2010/main" val="2130970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0816F2-EFB0-44E7-94C9-B65CB34DF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FB7E461F-95A6-45EF-A4C9-3EC3FD17D176}"/>
              </a:ext>
            </a:extLst>
          </p:cNvPr>
          <p:cNvSpPr>
            <a:spLocks noGrp="1"/>
          </p:cNvSpPr>
          <p:nvPr>
            <p:ph type="title"/>
          </p:nvPr>
        </p:nvSpPr>
        <p:spPr>
          <a:xfrm>
            <a:off x="591406" y="328246"/>
            <a:ext cx="5998043" cy="1340232"/>
          </a:xfrm>
        </p:spPr>
        <p:txBody>
          <a:bodyPr anchor="b">
            <a:normAutofit/>
          </a:bodyPr>
          <a:lstStyle/>
          <a:p>
            <a:r>
              <a:rPr lang="hr-HR" sz="4000" dirty="0"/>
              <a:t>LSTM </a:t>
            </a:r>
            <a:r>
              <a:rPr lang="hr-HR" sz="4000" dirty="0" err="1"/>
              <a:t>and</a:t>
            </a:r>
            <a:r>
              <a:rPr lang="hr-HR" sz="4000" dirty="0"/>
              <a:t> </a:t>
            </a:r>
            <a:r>
              <a:rPr lang="hr-HR" sz="4000" dirty="0" err="1"/>
              <a:t>Autoencoder</a:t>
            </a:r>
            <a:endParaRPr lang="en-US" sz="4000" dirty="0"/>
          </a:p>
        </p:txBody>
      </p:sp>
      <p:sp>
        <p:nvSpPr>
          <p:cNvPr id="3" name="Rezervirano mjesto sadržaja 2">
            <a:extLst>
              <a:ext uri="{FF2B5EF4-FFF2-40B4-BE49-F238E27FC236}">
                <a16:creationId xmlns:a16="http://schemas.microsoft.com/office/drawing/2014/main" id="{C830208F-E1B7-4316-9F48-9783701AABEA}"/>
              </a:ext>
            </a:extLst>
          </p:cNvPr>
          <p:cNvSpPr>
            <a:spLocks noGrp="1"/>
          </p:cNvSpPr>
          <p:nvPr>
            <p:ph idx="1"/>
          </p:nvPr>
        </p:nvSpPr>
        <p:spPr>
          <a:xfrm>
            <a:off x="838200" y="1996724"/>
            <a:ext cx="5998043" cy="4118034"/>
          </a:xfrm>
        </p:spPr>
        <p:txBody>
          <a:bodyPr>
            <a:normAutofit/>
          </a:bodyPr>
          <a:lstStyle/>
          <a:p>
            <a:r>
              <a:rPr lang="en-US" sz="1600" dirty="0"/>
              <a:t>LSTM with two layers.</a:t>
            </a:r>
            <a:endParaRPr lang="hr-HR" sz="1600" dirty="0"/>
          </a:p>
          <a:p>
            <a:r>
              <a:rPr lang="en-US" sz="1600" dirty="0"/>
              <a:t>First 100 units.</a:t>
            </a:r>
            <a:endParaRPr lang="hr-HR" sz="1600" dirty="0"/>
          </a:p>
          <a:p>
            <a:r>
              <a:rPr lang="en-US" sz="1600" dirty="0"/>
              <a:t>Second 50 units</a:t>
            </a:r>
            <a:endParaRPr lang="hr-HR" sz="1600" dirty="0"/>
          </a:p>
          <a:p>
            <a:r>
              <a:rPr lang="en-US" sz="1600" dirty="0"/>
              <a:t>20% dropout after each.</a:t>
            </a:r>
            <a:endParaRPr lang="hr-HR" sz="1600" dirty="0"/>
          </a:p>
          <a:p>
            <a:r>
              <a:rPr lang="en-US" sz="1600" dirty="0"/>
              <a:t>Tested:	</a:t>
            </a:r>
            <a:endParaRPr lang="hr-HR" sz="1600" dirty="0"/>
          </a:p>
          <a:p>
            <a:pPr lvl="1"/>
            <a:r>
              <a:rPr lang="en-US" sz="1600" dirty="0"/>
              <a:t>LSTM and noise reduction of 21 and 14 sensors	</a:t>
            </a:r>
            <a:endParaRPr lang="hr-HR" sz="1600" dirty="0"/>
          </a:p>
          <a:p>
            <a:pPr lvl="1"/>
            <a:r>
              <a:rPr lang="en-US" sz="1600" dirty="0"/>
              <a:t>Autoencoder from 21 to 9 features	</a:t>
            </a:r>
            <a:endParaRPr lang="hr-HR" sz="1600" dirty="0"/>
          </a:p>
          <a:p>
            <a:pPr lvl="1"/>
            <a:r>
              <a:rPr lang="en-US" sz="1600" dirty="0"/>
              <a:t>Autoencoder from 14 to 9 features</a:t>
            </a:r>
          </a:p>
        </p:txBody>
      </p:sp>
      <p:graphicFrame>
        <p:nvGraphicFramePr>
          <p:cNvPr id="4" name="Tablica 3">
            <a:extLst>
              <a:ext uri="{FF2B5EF4-FFF2-40B4-BE49-F238E27FC236}">
                <a16:creationId xmlns:a16="http://schemas.microsoft.com/office/drawing/2014/main" id="{0C68683B-824C-4EC1-BD4A-9A733C87F08B}"/>
              </a:ext>
            </a:extLst>
          </p:cNvPr>
          <p:cNvGraphicFramePr>
            <a:graphicFrameLocks noGrp="1"/>
          </p:cNvGraphicFramePr>
          <p:nvPr>
            <p:extLst>
              <p:ext uri="{D42A27DB-BD31-4B8C-83A1-F6EECF244321}">
                <p14:modId xmlns:p14="http://schemas.microsoft.com/office/powerpoint/2010/main" val="1657535289"/>
              </p:ext>
            </p:extLst>
          </p:nvPr>
        </p:nvGraphicFramePr>
        <p:xfrm>
          <a:off x="7180854" y="1668478"/>
          <a:ext cx="4836520" cy="3524784"/>
        </p:xfrm>
        <a:graphic>
          <a:graphicData uri="http://schemas.openxmlformats.org/drawingml/2006/table">
            <a:tbl>
              <a:tblPr firstRow="1" firstCol="1" bandRow="1">
                <a:tableStyleId>{8799B23B-EC83-4686-B30A-512413B5E67A}</a:tableStyleId>
              </a:tblPr>
              <a:tblGrid>
                <a:gridCol w="2497808">
                  <a:extLst>
                    <a:ext uri="{9D8B030D-6E8A-4147-A177-3AD203B41FA5}">
                      <a16:colId xmlns:a16="http://schemas.microsoft.com/office/drawing/2014/main" val="2306854074"/>
                    </a:ext>
                  </a:extLst>
                </a:gridCol>
                <a:gridCol w="2338712">
                  <a:extLst>
                    <a:ext uri="{9D8B030D-6E8A-4147-A177-3AD203B41FA5}">
                      <a16:colId xmlns:a16="http://schemas.microsoft.com/office/drawing/2014/main" val="2523303949"/>
                    </a:ext>
                  </a:extLst>
                </a:gridCol>
              </a:tblGrid>
              <a:tr h="587464">
                <a:tc>
                  <a:txBody>
                    <a:bodyPr/>
                    <a:lstStyle/>
                    <a:p>
                      <a:pPr>
                        <a:lnSpc>
                          <a:spcPct val="150000"/>
                        </a:lnSpc>
                        <a:spcAft>
                          <a:spcPts val="0"/>
                        </a:spcAft>
                      </a:pPr>
                      <a:r>
                        <a:rPr lang="en-US" sz="2500">
                          <a:effectLst/>
                        </a:rPr>
                        <a:t>Model</a:t>
                      </a:r>
                      <a:endParaRPr lang="hr-HR" sz="2300">
                        <a:effectLst/>
                        <a:latin typeface="F16"/>
                        <a:ea typeface="Times New Roman" panose="02020603050405020304" pitchFamily="18" charset="0"/>
                        <a:cs typeface="F16"/>
                      </a:endParaRPr>
                    </a:p>
                  </a:txBody>
                  <a:tcPr marL="143186" marR="143186" marT="0" marB="0"/>
                </a:tc>
                <a:tc>
                  <a:txBody>
                    <a:bodyPr/>
                    <a:lstStyle/>
                    <a:p>
                      <a:pPr>
                        <a:lnSpc>
                          <a:spcPct val="150000"/>
                        </a:lnSpc>
                        <a:spcAft>
                          <a:spcPts val="0"/>
                        </a:spcAft>
                      </a:pPr>
                      <a:r>
                        <a:rPr lang="en-US" sz="2500">
                          <a:effectLst/>
                        </a:rPr>
                        <a:t>RMSE Score</a:t>
                      </a:r>
                      <a:endParaRPr lang="hr-HR" sz="2300">
                        <a:effectLst/>
                        <a:latin typeface="F16"/>
                        <a:ea typeface="Times New Roman" panose="02020603050405020304" pitchFamily="18" charset="0"/>
                        <a:cs typeface="F16"/>
                      </a:endParaRPr>
                    </a:p>
                  </a:txBody>
                  <a:tcPr marL="143186" marR="143186" marT="0" marB="0"/>
                </a:tc>
                <a:extLst>
                  <a:ext uri="{0D108BD9-81ED-4DB2-BD59-A6C34878D82A}">
                    <a16:rowId xmlns:a16="http://schemas.microsoft.com/office/drawing/2014/main" val="4243734262"/>
                  </a:ext>
                </a:extLst>
              </a:tr>
              <a:tr h="587464">
                <a:tc>
                  <a:txBody>
                    <a:bodyPr/>
                    <a:lstStyle/>
                    <a:p>
                      <a:pPr>
                        <a:lnSpc>
                          <a:spcPct val="150000"/>
                        </a:lnSpc>
                        <a:spcAft>
                          <a:spcPts val="0"/>
                        </a:spcAft>
                      </a:pPr>
                      <a:r>
                        <a:rPr lang="en-US" sz="2500">
                          <a:effectLst/>
                        </a:rPr>
                        <a:t>LSTM</a:t>
                      </a:r>
                      <a:endParaRPr lang="hr-HR" sz="2300">
                        <a:effectLst/>
                        <a:latin typeface="F16"/>
                        <a:ea typeface="Times New Roman" panose="02020603050405020304" pitchFamily="18" charset="0"/>
                        <a:cs typeface="F16"/>
                      </a:endParaRPr>
                    </a:p>
                  </a:txBody>
                  <a:tcPr marL="143186" marR="143186" marT="0" marB="0"/>
                </a:tc>
                <a:tc>
                  <a:txBody>
                    <a:bodyPr/>
                    <a:lstStyle/>
                    <a:p>
                      <a:pPr>
                        <a:lnSpc>
                          <a:spcPct val="150000"/>
                        </a:lnSpc>
                        <a:spcAft>
                          <a:spcPts val="0"/>
                        </a:spcAft>
                      </a:pPr>
                      <a:r>
                        <a:rPr lang="en-US" sz="2500">
                          <a:effectLst/>
                        </a:rPr>
                        <a:t>17.59</a:t>
                      </a:r>
                      <a:endParaRPr lang="hr-HR" sz="2300">
                        <a:effectLst/>
                        <a:latin typeface="F16"/>
                        <a:ea typeface="Times New Roman" panose="02020603050405020304" pitchFamily="18" charset="0"/>
                        <a:cs typeface="F16"/>
                      </a:endParaRPr>
                    </a:p>
                  </a:txBody>
                  <a:tcPr marL="143186" marR="143186" marT="0" marB="0"/>
                </a:tc>
                <a:extLst>
                  <a:ext uri="{0D108BD9-81ED-4DB2-BD59-A6C34878D82A}">
                    <a16:rowId xmlns:a16="http://schemas.microsoft.com/office/drawing/2014/main" val="2337588694"/>
                  </a:ext>
                </a:extLst>
              </a:tr>
              <a:tr h="587464">
                <a:tc>
                  <a:txBody>
                    <a:bodyPr/>
                    <a:lstStyle/>
                    <a:p>
                      <a:pPr>
                        <a:lnSpc>
                          <a:spcPct val="150000"/>
                        </a:lnSpc>
                        <a:spcAft>
                          <a:spcPts val="0"/>
                        </a:spcAft>
                      </a:pPr>
                      <a:r>
                        <a:rPr lang="en-US" sz="2500">
                          <a:effectLst/>
                        </a:rPr>
                        <a:t>AE Smooth</a:t>
                      </a:r>
                      <a:endParaRPr lang="hr-HR" sz="2300">
                        <a:effectLst/>
                        <a:latin typeface="F16"/>
                        <a:ea typeface="Times New Roman" panose="02020603050405020304" pitchFamily="18" charset="0"/>
                        <a:cs typeface="F16"/>
                      </a:endParaRPr>
                    </a:p>
                  </a:txBody>
                  <a:tcPr marL="143186" marR="143186" marT="0" marB="0"/>
                </a:tc>
                <a:tc>
                  <a:txBody>
                    <a:bodyPr/>
                    <a:lstStyle/>
                    <a:p>
                      <a:pPr>
                        <a:lnSpc>
                          <a:spcPct val="150000"/>
                        </a:lnSpc>
                        <a:spcAft>
                          <a:spcPts val="0"/>
                        </a:spcAft>
                      </a:pPr>
                      <a:r>
                        <a:rPr lang="en-US" sz="2500">
                          <a:effectLst/>
                        </a:rPr>
                        <a:t>19.16.</a:t>
                      </a:r>
                      <a:endParaRPr lang="hr-HR" sz="2300">
                        <a:effectLst/>
                        <a:latin typeface="F16"/>
                        <a:ea typeface="Times New Roman" panose="02020603050405020304" pitchFamily="18" charset="0"/>
                        <a:cs typeface="F16"/>
                      </a:endParaRPr>
                    </a:p>
                  </a:txBody>
                  <a:tcPr marL="143186" marR="143186" marT="0" marB="0"/>
                </a:tc>
                <a:extLst>
                  <a:ext uri="{0D108BD9-81ED-4DB2-BD59-A6C34878D82A}">
                    <a16:rowId xmlns:a16="http://schemas.microsoft.com/office/drawing/2014/main" val="147405274"/>
                  </a:ext>
                </a:extLst>
              </a:tr>
              <a:tr h="587464">
                <a:tc>
                  <a:txBody>
                    <a:bodyPr/>
                    <a:lstStyle/>
                    <a:p>
                      <a:pPr>
                        <a:lnSpc>
                          <a:spcPct val="150000"/>
                        </a:lnSpc>
                        <a:spcAft>
                          <a:spcPts val="0"/>
                        </a:spcAft>
                      </a:pPr>
                      <a:r>
                        <a:rPr lang="en-US" sz="2500">
                          <a:effectLst/>
                        </a:rPr>
                        <a:t>AE 21to9</a:t>
                      </a:r>
                      <a:endParaRPr lang="hr-HR" sz="2300">
                        <a:effectLst/>
                        <a:latin typeface="F16"/>
                        <a:ea typeface="Times New Roman" panose="02020603050405020304" pitchFamily="18" charset="0"/>
                        <a:cs typeface="F16"/>
                      </a:endParaRPr>
                    </a:p>
                  </a:txBody>
                  <a:tcPr marL="143186" marR="143186" marT="0" marB="0"/>
                </a:tc>
                <a:tc>
                  <a:txBody>
                    <a:bodyPr/>
                    <a:lstStyle/>
                    <a:p>
                      <a:pPr>
                        <a:lnSpc>
                          <a:spcPct val="150000"/>
                        </a:lnSpc>
                        <a:spcAft>
                          <a:spcPts val="0"/>
                        </a:spcAft>
                      </a:pPr>
                      <a:r>
                        <a:rPr lang="en-US" sz="2500">
                          <a:effectLst/>
                        </a:rPr>
                        <a:t>18.75</a:t>
                      </a:r>
                      <a:endParaRPr lang="hr-HR" sz="2300">
                        <a:effectLst/>
                        <a:latin typeface="F16"/>
                        <a:ea typeface="Times New Roman" panose="02020603050405020304" pitchFamily="18" charset="0"/>
                        <a:cs typeface="F16"/>
                      </a:endParaRPr>
                    </a:p>
                  </a:txBody>
                  <a:tcPr marL="143186" marR="143186" marT="0" marB="0"/>
                </a:tc>
                <a:extLst>
                  <a:ext uri="{0D108BD9-81ED-4DB2-BD59-A6C34878D82A}">
                    <a16:rowId xmlns:a16="http://schemas.microsoft.com/office/drawing/2014/main" val="172860260"/>
                  </a:ext>
                </a:extLst>
              </a:tr>
              <a:tr h="587464">
                <a:tc>
                  <a:txBody>
                    <a:bodyPr/>
                    <a:lstStyle/>
                    <a:p>
                      <a:pPr>
                        <a:lnSpc>
                          <a:spcPct val="150000"/>
                        </a:lnSpc>
                        <a:spcAft>
                          <a:spcPts val="0"/>
                        </a:spcAft>
                      </a:pPr>
                      <a:r>
                        <a:rPr lang="en-US" sz="2500">
                          <a:effectLst/>
                        </a:rPr>
                        <a:t>AE 14to9</a:t>
                      </a:r>
                      <a:endParaRPr lang="hr-HR" sz="2300">
                        <a:effectLst/>
                        <a:latin typeface="F16"/>
                        <a:ea typeface="Times New Roman" panose="02020603050405020304" pitchFamily="18" charset="0"/>
                        <a:cs typeface="F16"/>
                      </a:endParaRPr>
                    </a:p>
                  </a:txBody>
                  <a:tcPr marL="143186" marR="143186" marT="0" marB="0"/>
                </a:tc>
                <a:tc>
                  <a:txBody>
                    <a:bodyPr/>
                    <a:lstStyle/>
                    <a:p>
                      <a:pPr>
                        <a:lnSpc>
                          <a:spcPct val="150000"/>
                        </a:lnSpc>
                        <a:spcAft>
                          <a:spcPts val="0"/>
                        </a:spcAft>
                      </a:pPr>
                      <a:r>
                        <a:rPr lang="en-US" sz="2500">
                          <a:effectLst/>
                        </a:rPr>
                        <a:t>19.60</a:t>
                      </a:r>
                      <a:endParaRPr lang="hr-HR" sz="2300">
                        <a:effectLst/>
                        <a:latin typeface="F16"/>
                        <a:ea typeface="Times New Roman" panose="02020603050405020304" pitchFamily="18" charset="0"/>
                        <a:cs typeface="F16"/>
                      </a:endParaRPr>
                    </a:p>
                  </a:txBody>
                  <a:tcPr marL="143186" marR="143186" marT="0" marB="0"/>
                </a:tc>
                <a:extLst>
                  <a:ext uri="{0D108BD9-81ED-4DB2-BD59-A6C34878D82A}">
                    <a16:rowId xmlns:a16="http://schemas.microsoft.com/office/drawing/2014/main" val="2764193509"/>
                  </a:ext>
                </a:extLst>
              </a:tr>
              <a:tr h="587464">
                <a:tc>
                  <a:txBody>
                    <a:bodyPr/>
                    <a:lstStyle/>
                    <a:p>
                      <a:pPr>
                        <a:lnSpc>
                          <a:spcPct val="150000"/>
                        </a:lnSpc>
                        <a:spcAft>
                          <a:spcPts val="0"/>
                        </a:spcAft>
                      </a:pPr>
                      <a:r>
                        <a:rPr lang="en-US" sz="2500">
                          <a:effectLst/>
                        </a:rPr>
                        <a:t>AE 14 smooth</a:t>
                      </a:r>
                      <a:endParaRPr lang="hr-HR" sz="2300">
                        <a:effectLst/>
                        <a:latin typeface="F16"/>
                        <a:ea typeface="Times New Roman" panose="02020603050405020304" pitchFamily="18" charset="0"/>
                        <a:cs typeface="F16"/>
                      </a:endParaRPr>
                    </a:p>
                  </a:txBody>
                  <a:tcPr marL="143186" marR="143186" marT="0" marB="0"/>
                </a:tc>
                <a:tc>
                  <a:txBody>
                    <a:bodyPr/>
                    <a:lstStyle/>
                    <a:p>
                      <a:pPr>
                        <a:lnSpc>
                          <a:spcPct val="150000"/>
                        </a:lnSpc>
                        <a:spcAft>
                          <a:spcPts val="0"/>
                        </a:spcAft>
                      </a:pPr>
                      <a:r>
                        <a:rPr lang="en-US" sz="2500" dirty="0">
                          <a:effectLst/>
                        </a:rPr>
                        <a:t>18.41</a:t>
                      </a:r>
                      <a:endParaRPr lang="hr-HR" sz="2300" dirty="0">
                        <a:effectLst/>
                        <a:latin typeface="F16"/>
                        <a:ea typeface="Times New Roman" panose="02020603050405020304" pitchFamily="18" charset="0"/>
                        <a:cs typeface="F16"/>
                      </a:endParaRPr>
                    </a:p>
                  </a:txBody>
                  <a:tcPr marL="143186" marR="143186" marT="0" marB="0"/>
                </a:tc>
                <a:extLst>
                  <a:ext uri="{0D108BD9-81ED-4DB2-BD59-A6C34878D82A}">
                    <a16:rowId xmlns:a16="http://schemas.microsoft.com/office/drawing/2014/main" val="3210350389"/>
                  </a:ext>
                </a:extLst>
              </a:tr>
            </a:tbl>
          </a:graphicData>
        </a:graphic>
      </p:graphicFrame>
    </p:spTree>
    <p:extLst>
      <p:ext uri="{BB962C8B-B14F-4D97-AF65-F5344CB8AC3E}">
        <p14:creationId xmlns:p14="http://schemas.microsoft.com/office/powerpoint/2010/main" val="1081948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EE0EE8E-0F0B-4733-9F44-6DB6BFFAAA42}"/>
              </a:ext>
            </a:extLst>
          </p:cNvPr>
          <p:cNvSpPr>
            <a:spLocks noGrp="1"/>
          </p:cNvSpPr>
          <p:nvPr>
            <p:ph type="title"/>
          </p:nvPr>
        </p:nvSpPr>
        <p:spPr/>
        <p:txBody>
          <a:bodyPr/>
          <a:lstStyle/>
          <a:p>
            <a:r>
              <a:rPr lang="en-US" dirty="0"/>
              <a:t>Piecewise and TCN</a:t>
            </a:r>
          </a:p>
        </p:txBody>
      </p:sp>
      <p:sp>
        <p:nvSpPr>
          <p:cNvPr id="3" name="Rezervirano mjesto sadržaja 2">
            <a:extLst>
              <a:ext uri="{FF2B5EF4-FFF2-40B4-BE49-F238E27FC236}">
                <a16:creationId xmlns:a16="http://schemas.microsoft.com/office/drawing/2014/main" id="{1CEA32FB-2A88-4C83-91FA-DCF70D182BED}"/>
              </a:ext>
            </a:extLst>
          </p:cNvPr>
          <p:cNvSpPr>
            <a:spLocks noGrp="1"/>
          </p:cNvSpPr>
          <p:nvPr>
            <p:ph idx="1"/>
          </p:nvPr>
        </p:nvSpPr>
        <p:spPr/>
        <p:txBody>
          <a:bodyPr/>
          <a:lstStyle/>
          <a:p>
            <a:endParaRPr lang="en-US" dirty="0"/>
          </a:p>
        </p:txBody>
      </p:sp>
      <p:pic>
        <p:nvPicPr>
          <p:cNvPr id="4" name="Slika 3">
            <a:extLst>
              <a:ext uri="{FF2B5EF4-FFF2-40B4-BE49-F238E27FC236}">
                <a16:creationId xmlns:a16="http://schemas.microsoft.com/office/drawing/2014/main" id="{2F2789AE-C57A-435E-944E-42D987509B80}"/>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0" y="1499468"/>
            <a:ext cx="6353908" cy="5358531"/>
          </a:xfrm>
          <a:prstGeom prst="rect">
            <a:avLst/>
          </a:prstGeom>
          <a:noFill/>
          <a:ln>
            <a:noFill/>
          </a:ln>
        </p:spPr>
      </p:pic>
      <p:pic>
        <p:nvPicPr>
          <p:cNvPr id="5" name="Slika 4">
            <a:extLst>
              <a:ext uri="{FF2B5EF4-FFF2-40B4-BE49-F238E27FC236}">
                <a16:creationId xmlns:a16="http://schemas.microsoft.com/office/drawing/2014/main" id="{5E9C2E5C-43FA-4739-B706-675D64EF4CC0}"/>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096000" y="1170599"/>
            <a:ext cx="5767754" cy="5687400"/>
          </a:xfrm>
          <a:prstGeom prst="rect">
            <a:avLst/>
          </a:prstGeom>
          <a:noFill/>
          <a:ln>
            <a:noFill/>
          </a:ln>
        </p:spPr>
      </p:pic>
      <p:sp>
        <p:nvSpPr>
          <p:cNvPr id="6" name="TekstniOkvir 5">
            <a:extLst>
              <a:ext uri="{FF2B5EF4-FFF2-40B4-BE49-F238E27FC236}">
                <a16:creationId xmlns:a16="http://schemas.microsoft.com/office/drawing/2014/main" id="{C16D94C6-2233-4D71-8050-C7EC4A465077}"/>
              </a:ext>
            </a:extLst>
          </p:cNvPr>
          <p:cNvSpPr txBox="1"/>
          <p:nvPr/>
        </p:nvSpPr>
        <p:spPr>
          <a:xfrm>
            <a:off x="1363579" y="1573491"/>
            <a:ext cx="1684421" cy="646331"/>
          </a:xfrm>
          <a:prstGeom prst="rect">
            <a:avLst/>
          </a:prstGeom>
          <a:noFill/>
        </p:spPr>
        <p:txBody>
          <a:bodyPr wrap="square" rtlCol="0">
            <a:spAutoFit/>
          </a:bodyPr>
          <a:lstStyle/>
          <a:p>
            <a:r>
              <a:rPr lang="hr-HR" dirty="0" err="1"/>
              <a:t>With</a:t>
            </a:r>
            <a:r>
              <a:rPr lang="hr-HR" dirty="0"/>
              <a:t> </a:t>
            </a:r>
            <a:r>
              <a:rPr lang="en-US" dirty="0"/>
              <a:t>Piecewise</a:t>
            </a:r>
            <a:r>
              <a:rPr lang="hr-HR" dirty="0"/>
              <a:t>.</a:t>
            </a:r>
          </a:p>
          <a:p>
            <a:r>
              <a:rPr lang="hr-HR" dirty="0"/>
              <a:t>RMSE 10.23</a:t>
            </a:r>
            <a:endParaRPr lang="en-US" dirty="0"/>
          </a:p>
        </p:txBody>
      </p:sp>
      <p:sp>
        <p:nvSpPr>
          <p:cNvPr id="7" name="TekstniOkvir 6">
            <a:extLst>
              <a:ext uri="{FF2B5EF4-FFF2-40B4-BE49-F238E27FC236}">
                <a16:creationId xmlns:a16="http://schemas.microsoft.com/office/drawing/2014/main" id="{4C2AB948-D5BB-4AFA-9CB5-9FAA3FABA3ED}"/>
              </a:ext>
            </a:extLst>
          </p:cNvPr>
          <p:cNvSpPr txBox="1"/>
          <p:nvPr/>
        </p:nvSpPr>
        <p:spPr>
          <a:xfrm>
            <a:off x="7732294" y="1573491"/>
            <a:ext cx="1973179" cy="646331"/>
          </a:xfrm>
          <a:prstGeom prst="rect">
            <a:avLst/>
          </a:prstGeom>
          <a:noFill/>
        </p:spPr>
        <p:txBody>
          <a:bodyPr wrap="square" rtlCol="0">
            <a:spAutoFit/>
          </a:bodyPr>
          <a:lstStyle/>
          <a:p>
            <a:r>
              <a:rPr lang="hr-HR" dirty="0" err="1"/>
              <a:t>Without</a:t>
            </a:r>
            <a:r>
              <a:rPr lang="hr-HR" dirty="0"/>
              <a:t> </a:t>
            </a:r>
            <a:r>
              <a:rPr lang="en-US" dirty="0"/>
              <a:t>Piecewise</a:t>
            </a:r>
            <a:endParaRPr lang="hr-HR" dirty="0"/>
          </a:p>
          <a:p>
            <a:r>
              <a:rPr lang="hr-HR" dirty="0"/>
              <a:t>RMSE </a:t>
            </a:r>
            <a:r>
              <a:rPr lang="en-GB" dirty="0"/>
              <a:t>12.24</a:t>
            </a:r>
            <a:endParaRPr lang="en-US" dirty="0"/>
          </a:p>
        </p:txBody>
      </p:sp>
    </p:spTree>
    <p:extLst>
      <p:ext uri="{BB962C8B-B14F-4D97-AF65-F5344CB8AC3E}">
        <p14:creationId xmlns:p14="http://schemas.microsoft.com/office/powerpoint/2010/main" val="3230473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9C68495-5A26-4249-A727-BB3545918047}"/>
              </a:ext>
            </a:extLst>
          </p:cNvPr>
          <p:cNvSpPr>
            <a:spLocks noGrp="1"/>
          </p:cNvSpPr>
          <p:nvPr>
            <p:ph type="title"/>
          </p:nvPr>
        </p:nvSpPr>
        <p:spPr/>
        <p:txBody>
          <a:bodyPr/>
          <a:lstStyle/>
          <a:p>
            <a:r>
              <a:rPr lang="en-GB" dirty="0"/>
              <a:t>Piecewise and TCN</a:t>
            </a:r>
            <a:endParaRPr lang="en-US" dirty="0"/>
          </a:p>
        </p:txBody>
      </p:sp>
      <p:graphicFrame>
        <p:nvGraphicFramePr>
          <p:cNvPr id="4" name="Rezervirano mjesto sadržaja 3">
            <a:extLst>
              <a:ext uri="{FF2B5EF4-FFF2-40B4-BE49-F238E27FC236}">
                <a16:creationId xmlns:a16="http://schemas.microsoft.com/office/drawing/2014/main" id="{CE3516B8-7DD4-4CC1-A9C2-F58A73F207DE}"/>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7601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B170C1F-2238-4DCA-BDDD-CA2AABAD07A4}"/>
              </a:ext>
            </a:extLst>
          </p:cNvPr>
          <p:cNvSpPr>
            <a:spLocks noGrp="1"/>
          </p:cNvSpPr>
          <p:nvPr>
            <p:ph type="title"/>
          </p:nvPr>
        </p:nvSpPr>
        <p:spPr/>
        <p:txBody>
          <a:bodyPr/>
          <a:lstStyle/>
          <a:p>
            <a:r>
              <a:rPr lang="en-US" dirty="0"/>
              <a:t>Parameter tuning; Window size</a:t>
            </a:r>
          </a:p>
        </p:txBody>
      </p:sp>
      <p:sp>
        <p:nvSpPr>
          <p:cNvPr id="3" name="Rezervirano mjesto sadržaja 2">
            <a:extLst>
              <a:ext uri="{FF2B5EF4-FFF2-40B4-BE49-F238E27FC236}">
                <a16:creationId xmlns:a16="http://schemas.microsoft.com/office/drawing/2014/main" id="{0A3FD115-AAF7-48FB-B922-C526A5290C71}"/>
              </a:ext>
            </a:extLst>
          </p:cNvPr>
          <p:cNvSpPr>
            <a:spLocks noGrp="1"/>
          </p:cNvSpPr>
          <p:nvPr>
            <p:ph idx="1"/>
          </p:nvPr>
        </p:nvSpPr>
        <p:spPr/>
        <p:txBody>
          <a:bodyPr/>
          <a:lstStyle/>
          <a:p>
            <a:r>
              <a:rPr lang="hr-HR" dirty="0" err="1"/>
              <a:t>Two</a:t>
            </a:r>
            <a:r>
              <a:rPr lang="hr-HR" dirty="0"/>
              <a:t> </a:t>
            </a:r>
            <a:r>
              <a:rPr lang="hr-HR" dirty="0" err="1"/>
              <a:t>layer</a:t>
            </a:r>
            <a:r>
              <a:rPr lang="hr-HR" dirty="0"/>
              <a:t> TCN model</a:t>
            </a:r>
          </a:p>
          <a:p>
            <a:endParaRPr lang="en-US" dirty="0"/>
          </a:p>
        </p:txBody>
      </p:sp>
      <p:pic>
        <p:nvPicPr>
          <p:cNvPr id="4" name="Rezervirano mjesto sadržaja 3">
            <a:extLst>
              <a:ext uri="{FF2B5EF4-FFF2-40B4-BE49-F238E27FC236}">
                <a16:creationId xmlns:a16="http://schemas.microsoft.com/office/drawing/2014/main" id="{889D7041-FCE8-4181-BE22-4EB016571364}"/>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4252179" y="1546836"/>
            <a:ext cx="7705359" cy="4988719"/>
          </a:xfrm>
          <a:prstGeom prst="rect">
            <a:avLst/>
          </a:prstGeom>
          <a:noFill/>
          <a:ln>
            <a:noFill/>
          </a:ln>
        </p:spPr>
      </p:pic>
    </p:spTree>
    <p:extLst>
      <p:ext uri="{BB962C8B-B14F-4D97-AF65-F5344CB8AC3E}">
        <p14:creationId xmlns:p14="http://schemas.microsoft.com/office/powerpoint/2010/main" val="191805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574A02A-5B46-45C2-A43B-19E73B61C0E8}"/>
              </a:ext>
            </a:extLst>
          </p:cNvPr>
          <p:cNvSpPr>
            <a:spLocks noGrp="1"/>
          </p:cNvSpPr>
          <p:nvPr>
            <p:ph type="title"/>
          </p:nvPr>
        </p:nvSpPr>
        <p:spPr/>
        <p:txBody>
          <a:bodyPr>
            <a:normAutofit/>
          </a:bodyPr>
          <a:lstStyle/>
          <a:p>
            <a:r>
              <a:rPr lang="en-US" dirty="0"/>
              <a:t>Introduction to predictive maintenance</a:t>
            </a:r>
          </a:p>
        </p:txBody>
      </p:sp>
      <p:pic>
        <p:nvPicPr>
          <p:cNvPr id="4" name="Rezervirano mjesto sadržaja 3">
            <a:extLst>
              <a:ext uri="{FF2B5EF4-FFF2-40B4-BE49-F238E27FC236}">
                <a16:creationId xmlns:a16="http://schemas.microsoft.com/office/drawing/2014/main" id="{4AEC2940-07CB-439C-941E-3EEE24242F1D}"/>
              </a:ext>
            </a:extLst>
          </p:cNvPr>
          <p:cNvPicPr>
            <a:picLocks noGrp="1" noChangeAspect="1"/>
          </p:cNvPicPr>
          <p:nvPr>
            <p:ph idx="1"/>
          </p:nvPr>
        </p:nvPicPr>
        <p:blipFill>
          <a:blip r:embed="rId3"/>
          <a:stretch>
            <a:fillRect/>
          </a:stretch>
        </p:blipFill>
        <p:spPr>
          <a:xfrm>
            <a:off x="5602454" y="1690688"/>
            <a:ext cx="2847975" cy="1600200"/>
          </a:xfrm>
          <a:prstGeom prst="rect">
            <a:avLst/>
          </a:prstGeom>
        </p:spPr>
      </p:pic>
      <p:pic>
        <p:nvPicPr>
          <p:cNvPr id="5" name="Slika 4">
            <a:extLst>
              <a:ext uri="{FF2B5EF4-FFF2-40B4-BE49-F238E27FC236}">
                <a16:creationId xmlns:a16="http://schemas.microsoft.com/office/drawing/2014/main" id="{FFFA3D2A-F74A-44ED-9934-A0468046F5BF}"/>
              </a:ext>
            </a:extLst>
          </p:cNvPr>
          <p:cNvPicPr>
            <a:picLocks noChangeAspect="1"/>
          </p:cNvPicPr>
          <p:nvPr/>
        </p:nvPicPr>
        <p:blipFill>
          <a:blip r:embed="rId4"/>
          <a:stretch>
            <a:fillRect/>
          </a:stretch>
        </p:blipFill>
        <p:spPr>
          <a:xfrm>
            <a:off x="7448916" y="3042995"/>
            <a:ext cx="2733675" cy="1666875"/>
          </a:xfrm>
          <a:prstGeom prst="rect">
            <a:avLst/>
          </a:prstGeom>
        </p:spPr>
      </p:pic>
      <p:pic>
        <p:nvPicPr>
          <p:cNvPr id="6" name="Slika 5">
            <a:extLst>
              <a:ext uri="{FF2B5EF4-FFF2-40B4-BE49-F238E27FC236}">
                <a16:creationId xmlns:a16="http://schemas.microsoft.com/office/drawing/2014/main" id="{2BED89F3-9868-4D92-9C7C-080B2D1D02D0}"/>
              </a:ext>
            </a:extLst>
          </p:cNvPr>
          <p:cNvPicPr>
            <a:picLocks noChangeAspect="1"/>
          </p:cNvPicPr>
          <p:nvPr/>
        </p:nvPicPr>
        <p:blipFill>
          <a:blip r:embed="rId5"/>
          <a:stretch>
            <a:fillRect/>
          </a:stretch>
        </p:blipFill>
        <p:spPr>
          <a:xfrm>
            <a:off x="4251735" y="3429000"/>
            <a:ext cx="2657475" cy="1724025"/>
          </a:xfrm>
          <a:prstGeom prst="rect">
            <a:avLst/>
          </a:prstGeom>
        </p:spPr>
      </p:pic>
    </p:spTree>
    <p:extLst>
      <p:ext uri="{BB962C8B-B14F-4D97-AF65-F5344CB8AC3E}">
        <p14:creationId xmlns:p14="http://schemas.microsoft.com/office/powerpoint/2010/main" val="2128729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507C8-7980-40F7-A0B9-61323E285557}"/>
              </a:ext>
            </a:extLst>
          </p:cNvPr>
          <p:cNvSpPr>
            <a:spLocks noGrp="1"/>
          </p:cNvSpPr>
          <p:nvPr>
            <p:ph type="title"/>
          </p:nvPr>
        </p:nvSpPr>
        <p:spPr/>
        <p:txBody>
          <a:bodyPr/>
          <a:lstStyle/>
          <a:p>
            <a:r>
              <a:rPr lang="en-US" dirty="0"/>
              <a:t>Parameter tuning;</a:t>
            </a:r>
            <a:r>
              <a:rPr lang="hr-HR" dirty="0"/>
              <a:t> </a:t>
            </a:r>
            <a:r>
              <a:rPr lang="en-GB" dirty="0"/>
              <a:t>Number of layers</a:t>
            </a:r>
            <a:endParaRPr lang="en-US" dirty="0"/>
          </a:p>
        </p:txBody>
      </p:sp>
      <p:sp>
        <p:nvSpPr>
          <p:cNvPr id="3" name="Rezervirano mjesto sadržaja 2">
            <a:extLst>
              <a:ext uri="{FF2B5EF4-FFF2-40B4-BE49-F238E27FC236}">
                <a16:creationId xmlns:a16="http://schemas.microsoft.com/office/drawing/2014/main" id="{563EF277-33A8-445B-A864-2B5CB4816A9D}"/>
              </a:ext>
            </a:extLst>
          </p:cNvPr>
          <p:cNvSpPr>
            <a:spLocks noGrp="1"/>
          </p:cNvSpPr>
          <p:nvPr>
            <p:ph idx="1"/>
          </p:nvPr>
        </p:nvSpPr>
        <p:spPr/>
        <p:txBody>
          <a:bodyPr/>
          <a:lstStyle/>
          <a:p>
            <a:r>
              <a:rPr lang="hr-HR" dirty="0"/>
              <a:t>TCN Model</a:t>
            </a:r>
            <a:endParaRPr lang="en-US" dirty="0"/>
          </a:p>
        </p:txBody>
      </p:sp>
      <p:pic>
        <p:nvPicPr>
          <p:cNvPr id="4" name="Slika 3">
            <a:extLst>
              <a:ext uri="{FF2B5EF4-FFF2-40B4-BE49-F238E27FC236}">
                <a16:creationId xmlns:a16="http://schemas.microsoft.com/office/drawing/2014/main" id="{2580BFE3-ADD8-49C2-9981-9149241E2B6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255836" y="1825625"/>
            <a:ext cx="7412164" cy="5032375"/>
          </a:xfrm>
          <a:prstGeom prst="rect">
            <a:avLst/>
          </a:prstGeom>
          <a:noFill/>
          <a:ln>
            <a:noFill/>
          </a:ln>
        </p:spPr>
      </p:pic>
    </p:spTree>
    <p:extLst>
      <p:ext uri="{BB962C8B-B14F-4D97-AF65-F5344CB8AC3E}">
        <p14:creationId xmlns:p14="http://schemas.microsoft.com/office/powerpoint/2010/main" val="2991101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5286A3D-DA07-4BB2-A194-E5052238B893}"/>
              </a:ext>
            </a:extLst>
          </p:cNvPr>
          <p:cNvSpPr>
            <a:spLocks noGrp="1"/>
          </p:cNvSpPr>
          <p:nvPr>
            <p:ph type="title"/>
          </p:nvPr>
        </p:nvSpPr>
        <p:spPr/>
        <p:txBody>
          <a:bodyPr/>
          <a:lstStyle/>
          <a:p>
            <a:r>
              <a:rPr lang="en-US" dirty="0"/>
              <a:t>Parameter tuning;</a:t>
            </a:r>
            <a:r>
              <a:rPr lang="hr-HR" dirty="0"/>
              <a:t> </a:t>
            </a:r>
            <a:r>
              <a:rPr lang="en-GB" dirty="0"/>
              <a:t>Kernel size</a:t>
            </a:r>
            <a:endParaRPr lang="en-US" dirty="0"/>
          </a:p>
        </p:txBody>
      </p:sp>
      <p:sp>
        <p:nvSpPr>
          <p:cNvPr id="3" name="Rezervirano mjesto sadržaja 2">
            <a:extLst>
              <a:ext uri="{FF2B5EF4-FFF2-40B4-BE49-F238E27FC236}">
                <a16:creationId xmlns:a16="http://schemas.microsoft.com/office/drawing/2014/main" id="{D82499F3-7785-490A-8466-1E1109925E79}"/>
              </a:ext>
            </a:extLst>
          </p:cNvPr>
          <p:cNvSpPr>
            <a:spLocks noGrp="1"/>
          </p:cNvSpPr>
          <p:nvPr>
            <p:ph idx="1"/>
          </p:nvPr>
        </p:nvSpPr>
        <p:spPr/>
        <p:txBody>
          <a:bodyPr/>
          <a:lstStyle/>
          <a:p>
            <a:r>
              <a:rPr lang="hr-HR" dirty="0" err="1"/>
              <a:t>Two</a:t>
            </a:r>
            <a:r>
              <a:rPr lang="hr-HR" dirty="0"/>
              <a:t> </a:t>
            </a:r>
            <a:r>
              <a:rPr lang="hr-HR" dirty="0" err="1"/>
              <a:t>layer</a:t>
            </a:r>
            <a:r>
              <a:rPr lang="hr-HR" dirty="0"/>
              <a:t> TCN model</a:t>
            </a:r>
            <a:endParaRPr lang="en-US" dirty="0"/>
          </a:p>
        </p:txBody>
      </p:sp>
      <p:pic>
        <p:nvPicPr>
          <p:cNvPr id="4" name="Slika 3">
            <a:extLst>
              <a:ext uri="{FF2B5EF4-FFF2-40B4-BE49-F238E27FC236}">
                <a16:creationId xmlns:a16="http://schemas.microsoft.com/office/drawing/2014/main" id="{24FEA1B1-68EF-4605-BFD0-1C3AC551D5E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96205" y="2927350"/>
            <a:ext cx="11399590" cy="3930650"/>
          </a:xfrm>
          <a:prstGeom prst="rect">
            <a:avLst/>
          </a:prstGeom>
          <a:noFill/>
          <a:ln>
            <a:noFill/>
          </a:ln>
        </p:spPr>
      </p:pic>
    </p:spTree>
    <p:extLst>
      <p:ext uri="{BB962C8B-B14F-4D97-AF65-F5344CB8AC3E}">
        <p14:creationId xmlns:p14="http://schemas.microsoft.com/office/powerpoint/2010/main" val="1626104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9C56401-AD97-4248-A203-6DD84EE68005}"/>
              </a:ext>
            </a:extLst>
          </p:cNvPr>
          <p:cNvSpPr>
            <a:spLocks noGrp="1"/>
          </p:cNvSpPr>
          <p:nvPr>
            <p:ph type="title"/>
          </p:nvPr>
        </p:nvSpPr>
        <p:spPr/>
        <p:txBody>
          <a:bodyPr/>
          <a:lstStyle/>
          <a:p>
            <a:r>
              <a:rPr lang="hr-HR" dirty="0" err="1"/>
              <a:t>Fusion</a:t>
            </a:r>
            <a:endParaRPr lang="en-US" dirty="0"/>
          </a:p>
        </p:txBody>
      </p:sp>
      <p:sp>
        <p:nvSpPr>
          <p:cNvPr id="3" name="Rezervirano mjesto sadržaja 2">
            <a:extLst>
              <a:ext uri="{FF2B5EF4-FFF2-40B4-BE49-F238E27FC236}">
                <a16:creationId xmlns:a16="http://schemas.microsoft.com/office/drawing/2014/main" id="{28044611-B0FB-49E1-AE76-1672204B8BF5}"/>
              </a:ext>
            </a:extLst>
          </p:cNvPr>
          <p:cNvSpPr>
            <a:spLocks noGrp="1"/>
          </p:cNvSpPr>
          <p:nvPr>
            <p:ph idx="1"/>
          </p:nvPr>
        </p:nvSpPr>
        <p:spPr/>
        <p:txBody>
          <a:bodyPr/>
          <a:lstStyle/>
          <a:p>
            <a:r>
              <a:rPr lang="hr-HR" dirty="0" err="1"/>
              <a:t>Combine</a:t>
            </a:r>
            <a:r>
              <a:rPr lang="hr-HR" dirty="0"/>
              <a:t> 5 </a:t>
            </a:r>
            <a:r>
              <a:rPr lang="hr-HR" dirty="0" err="1"/>
              <a:t>TCNs</a:t>
            </a:r>
            <a:endParaRPr lang="hr-HR" dirty="0"/>
          </a:p>
          <a:p>
            <a:r>
              <a:rPr lang="hr-HR" dirty="0"/>
              <a:t>10,30,50,70,90 </a:t>
            </a:r>
            <a:r>
              <a:rPr lang="hr-HR" dirty="0" err="1"/>
              <a:t>layer</a:t>
            </a:r>
            <a:r>
              <a:rPr lang="hr-HR" dirty="0"/>
              <a:t> </a:t>
            </a:r>
            <a:r>
              <a:rPr lang="hr-HR" dirty="0" err="1"/>
              <a:t>sizes</a:t>
            </a:r>
            <a:endParaRPr lang="hr-HR" dirty="0"/>
          </a:p>
          <a:p>
            <a:r>
              <a:rPr lang="hr-HR" dirty="0"/>
              <a:t>Standard </a:t>
            </a:r>
            <a:r>
              <a:rPr lang="hr-HR" dirty="0" err="1"/>
              <a:t>two</a:t>
            </a:r>
            <a:r>
              <a:rPr lang="hr-HR" dirty="0"/>
              <a:t> </a:t>
            </a:r>
            <a:r>
              <a:rPr lang="hr-HR" dirty="0" err="1"/>
              <a:t>layer</a:t>
            </a:r>
            <a:r>
              <a:rPr lang="hr-HR" dirty="0"/>
              <a:t> TCN</a:t>
            </a:r>
          </a:p>
          <a:p>
            <a:r>
              <a:rPr lang="hr-HR" dirty="0" err="1"/>
              <a:t>Tests</a:t>
            </a:r>
            <a:r>
              <a:rPr lang="hr-HR" dirty="0"/>
              <a:t>:</a:t>
            </a:r>
          </a:p>
          <a:p>
            <a:pPr lvl="1"/>
            <a:r>
              <a:rPr lang="hr-HR" dirty="0" err="1"/>
              <a:t>With</a:t>
            </a:r>
            <a:r>
              <a:rPr lang="hr-HR" dirty="0"/>
              <a:t> one more TCN </a:t>
            </a:r>
            <a:r>
              <a:rPr lang="hr-HR" dirty="0" err="1"/>
              <a:t>layer</a:t>
            </a:r>
            <a:r>
              <a:rPr lang="hr-HR" dirty="0"/>
              <a:t> </a:t>
            </a:r>
            <a:r>
              <a:rPr lang="hr-HR" dirty="0" err="1"/>
              <a:t>and</a:t>
            </a:r>
            <a:r>
              <a:rPr lang="hr-HR" dirty="0"/>
              <a:t> </a:t>
            </a:r>
            <a:r>
              <a:rPr lang="hr-HR" dirty="0" err="1"/>
              <a:t>dense</a:t>
            </a:r>
            <a:r>
              <a:rPr lang="hr-HR" dirty="0"/>
              <a:t> </a:t>
            </a:r>
            <a:r>
              <a:rPr lang="hr-HR" dirty="0" err="1"/>
              <a:t>layer</a:t>
            </a:r>
            <a:endParaRPr lang="hr-HR" dirty="0"/>
          </a:p>
          <a:p>
            <a:pPr lvl="1"/>
            <a:r>
              <a:rPr lang="hr-HR" dirty="0" err="1"/>
              <a:t>Only</a:t>
            </a:r>
            <a:r>
              <a:rPr lang="hr-HR" dirty="0"/>
              <a:t> </a:t>
            </a:r>
            <a:r>
              <a:rPr lang="hr-HR" dirty="0" err="1"/>
              <a:t>dense</a:t>
            </a:r>
            <a:r>
              <a:rPr lang="hr-HR" dirty="0"/>
              <a:t> </a:t>
            </a:r>
            <a:r>
              <a:rPr lang="hr-HR" dirty="0" err="1"/>
              <a:t>layer</a:t>
            </a:r>
            <a:r>
              <a:rPr lang="hr-HR" dirty="0"/>
              <a:t> at </a:t>
            </a:r>
            <a:r>
              <a:rPr lang="hr-HR" dirty="0" err="1"/>
              <a:t>the</a:t>
            </a:r>
            <a:r>
              <a:rPr lang="hr-HR" dirty="0"/>
              <a:t> </a:t>
            </a:r>
            <a:r>
              <a:rPr lang="hr-HR" dirty="0" err="1"/>
              <a:t>end</a:t>
            </a:r>
            <a:endParaRPr lang="hr-HR" dirty="0"/>
          </a:p>
          <a:p>
            <a:r>
              <a:rPr lang="hr-HR" dirty="0" err="1"/>
              <a:t>Without</a:t>
            </a:r>
            <a:r>
              <a:rPr lang="hr-HR" dirty="0"/>
              <a:t> extra TCN - RMSE: 10.24</a:t>
            </a:r>
          </a:p>
          <a:p>
            <a:r>
              <a:rPr lang="hr-HR" dirty="0" err="1"/>
              <a:t>With</a:t>
            </a:r>
            <a:r>
              <a:rPr lang="hr-HR" dirty="0"/>
              <a:t> extra TCN – RMSE: 10:51</a:t>
            </a:r>
          </a:p>
          <a:p>
            <a:pPr marL="457200" lvl="1" indent="0">
              <a:buNone/>
            </a:pPr>
            <a:endParaRPr lang="hr-HR" dirty="0"/>
          </a:p>
          <a:p>
            <a:pPr marL="457200" lvl="1" indent="0">
              <a:buNone/>
            </a:pPr>
            <a:endParaRPr lang="hr-HR" dirty="0"/>
          </a:p>
          <a:p>
            <a:endParaRPr lang="hr-HR" dirty="0"/>
          </a:p>
          <a:p>
            <a:endParaRPr lang="en-US" dirty="0"/>
          </a:p>
        </p:txBody>
      </p:sp>
    </p:spTree>
    <p:extLst>
      <p:ext uri="{BB962C8B-B14F-4D97-AF65-F5344CB8AC3E}">
        <p14:creationId xmlns:p14="http://schemas.microsoft.com/office/powerpoint/2010/main" val="1968414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3978E1B3-9E2C-45A2-8F2C-D219B9757F12}"/>
              </a:ext>
            </a:extLst>
          </p:cNvPr>
          <p:cNvSpPr>
            <a:spLocks noGrp="1"/>
          </p:cNvSpPr>
          <p:nvPr>
            <p:ph type="title"/>
          </p:nvPr>
        </p:nvSpPr>
        <p:spPr>
          <a:xfrm>
            <a:off x="835155" y="552906"/>
            <a:ext cx="5165936" cy="1674904"/>
          </a:xfrm>
        </p:spPr>
        <p:txBody>
          <a:bodyPr anchor="ctr">
            <a:normAutofit/>
          </a:bodyPr>
          <a:lstStyle/>
          <a:p>
            <a:r>
              <a:rPr lang="hr-HR" sz="4000"/>
              <a:t>Comparison to the state-of-the-art</a:t>
            </a:r>
            <a:endParaRPr lang="en-US" sz="4000"/>
          </a:p>
        </p:txBody>
      </p:sp>
      <p:graphicFrame>
        <p:nvGraphicFramePr>
          <p:cNvPr id="7" name="Rezervirano mjesto sadržaja 3">
            <a:extLst>
              <a:ext uri="{FF2B5EF4-FFF2-40B4-BE49-F238E27FC236}">
                <a16:creationId xmlns:a16="http://schemas.microsoft.com/office/drawing/2014/main" id="{E907632A-7479-460E-B2A4-7A0DC1DE4FEC}"/>
              </a:ext>
            </a:extLst>
          </p:cNvPr>
          <p:cNvGraphicFramePr>
            <a:graphicFrameLocks/>
          </p:cNvGraphicFramePr>
          <p:nvPr>
            <p:extLst>
              <p:ext uri="{D42A27DB-BD31-4B8C-83A1-F6EECF244321}">
                <p14:modId xmlns:p14="http://schemas.microsoft.com/office/powerpoint/2010/main" val="3930448789"/>
              </p:ext>
            </p:extLst>
          </p:nvPr>
        </p:nvGraphicFramePr>
        <p:xfrm>
          <a:off x="1599332" y="2405149"/>
          <a:ext cx="8987237" cy="3899399"/>
        </p:xfrm>
        <a:graphic>
          <a:graphicData uri="http://schemas.openxmlformats.org/drawingml/2006/table">
            <a:tbl>
              <a:tblPr firstRow="1" firstCol="1" bandRow="1">
                <a:tableStyleId>{3B4B98B0-60AC-42C2-AFA5-B58CD77FA1E5}</a:tableStyleId>
              </a:tblPr>
              <a:tblGrid>
                <a:gridCol w="5970293">
                  <a:extLst>
                    <a:ext uri="{9D8B030D-6E8A-4147-A177-3AD203B41FA5}">
                      <a16:colId xmlns:a16="http://schemas.microsoft.com/office/drawing/2014/main" val="729397507"/>
                    </a:ext>
                  </a:extLst>
                </a:gridCol>
                <a:gridCol w="3016944">
                  <a:extLst>
                    <a:ext uri="{9D8B030D-6E8A-4147-A177-3AD203B41FA5}">
                      <a16:colId xmlns:a16="http://schemas.microsoft.com/office/drawing/2014/main" val="578488214"/>
                    </a:ext>
                  </a:extLst>
                </a:gridCol>
              </a:tblGrid>
              <a:tr h="830424">
                <a:tc>
                  <a:txBody>
                    <a:bodyPr/>
                    <a:lstStyle/>
                    <a:p>
                      <a:pPr>
                        <a:lnSpc>
                          <a:spcPct val="107000"/>
                        </a:lnSpc>
                        <a:spcAft>
                          <a:spcPts val="800"/>
                        </a:spcAft>
                      </a:pPr>
                      <a:r>
                        <a:rPr lang="en-GB" sz="2400">
                          <a:effectLst/>
                        </a:rPr>
                        <a:t>Name</a:t>
                      </a:r>
                      <a:endParaRPr lang="hr-HR" sz="2400">
                        <a:effectLst/>
                        <a:latin typeface="Times New Roman" panose="02020603050405020304" pitchFamily="18" charset="0"/>
                        <a:ea typeface="Times New Roman" panose="02020603050405020304" pitchFamily="18" charset="0"/>
                      </a:endParaRPr>
                    </a:p>
                  </a:txBody>
                  <a:tcPr marL="137365" marR="137365" marT="0" marB="0"/>
                </a:tc>
                <a:tc>
                  <a:txBody>
                    <a:bodyPr/>
                    <a:lstStyle/>
                    <a:p>
                      <a:pPr>
                        <a:lnSpc>
                          <a:spcPct val="107000"/>
                        </a:lnSpc>
                        <a:spcAft>
                          <a:spcPts val="800"/>
                        </a:spcAft>
                      </a:pPr>
                      <a:r>
                        <a:rPr lang="en-GB" sz="2400">
                          <a:effectLst/>
                        </a:rPr>
                        <a:t>RMSE score on FD001</a:t>
                      </a:r>
                      <a:endParaRPr lang="hr-HR" sz="2400">
                        <a:effectLst/>
                        <a:latin typeface="Times New Roman" panose="02020603050405020304" pitchFamily="18" charset="0"/>
                        <a:ea typeface="Times New Roman" panose="02020603050405020304" pitchFamily="18" charset="0"/>
                      </a:endParaRPr>
                    </a:p>
                  </a:txBody>
                  <a:tcPr marL="137365" marR="137365" marT="0" marB="0"/>
                </a:tc>
                <a:extLst>
                  <a:ext uri="{0D108BD9-81ED-4DB2-BD59-A6C34878D82A}">
                    <a16:rowId xmlns:a16="http://schemas.microsoft.com/office/drawing/2014/main" val="1187359647"/>
                  </a:ext>
                </a:extLst>
              </a:tr>
              <a:tr h="438425">
                <a:tc>
                  <a:txBody>
                    <a:bodyPr/>
                    <a:lstStyle/>
                    <a:p>
                      <a:pPr>
                        <a:lnSpc>
                          <a:spcPct val="107000"/>
                        </a:lnSpc>
                        <a:spcAft>
                          <a:spcPts val="800"/>
                        </a:spcAft>
                      </a:pPr>
                      <a:r>
                        <a:rPr lang="en-GB" sz="2400" dirty="0">
                          <a:effectLst/>
                        </a:rPr>
                        <a:t>LSTM-Fusion [</a:t>
                      </a:r>
                      <a:r>
                        <a:rPr lang="hr-HR" sz="2400" dirty="0">
                          <a:effectLst/>
                        </a:rPr>
                        <a:t>2</a:t>
                      </a:r>
                      <a:r>
                        <a:rPr lang="en-GB" sz="2400" dirty="0">
                          <a:effectLst/>
                        </a:rPr>
                        <a:t>]</a:t>
                      </a:r>
                      <a:endParaRPr lang="hr-HR" sz="2400" dirty="0">
                        <a:effectLst/>
                        <a:latin typeface="Times New Roman" panose="02020603050405020304" pitchFamily="18" charset="0"/>
                        <a:ea typeface="Times New Roman" panose="02020603050405020304" pitchFamily="18" charset="0"/>
                      </a:endParaRPr>
                    </a:p>
                  </a:txBody>
                  <a:tcPr marL="137365" marR="137365" marT="0" marB="0"/>
                </a:tc>
                <a:tc>
                  <a:txBody>
                    <a:bodyPr/>
                    <a:lstStyle/>
                    <a:p>
                      <a:pPr>
                        <a:lnSpc>
                          <a:spcPct val="107000"/>
                        </a:lnSpc>
                        <a:spcAft>
                          <a:spcPts val="800"/>
                        </a:spcAft>
                      </a:pPr>
                      <a:r>
                        <a:rPr lang="en-GB" sz="2400">
                          <a:effectLst/>
                        </a:rPr>
                        <a:t>11.18</a:t>
                      </a:r>
                      <a:endParaRPr lang="hr-HR" sz="2400">
                        <a:effectLst/>
                        <a:latin typeface="Times New Roman" panose="02020603050405020304" pitchFamily="18" charset="0"/>
                        <a:ea typeface="Times New Roman" panose="02020603050405020304" pitchFamily="18" charset="0"/>
                      </a:endParaRPr>
                    </a:p>
                  </a:txBody>
                  <a:tcPr marL="137365" marR="137365" marT="0" marB="0"/>
                </a:tc>
                <a:extLst>
                  <a:ext uri="{0D108BD9-81ED-4DB2-BD59-A6C34878D82A}">
                    <a16:rowId xmlns:a16="http://schemas.microsoft.com/office/drawing/2014/main" val="3086886176"/>
                  </a:ext>
                </a:extLst>
              </a:tr>
              <a:tr h="438425">
                <a:tc>
                  <a:txBody>
                    <a:bodyPr/>
                    <a:lstStyle/>
                    <a:p>
                      <a:pPr>
                        <a:lnSpc>
                          <a:spcPct val="107000"/>
                        </a:lnSpc>
                        <a:spcAft>
                          <a:spcPts val="800"/>
                        </a:spcAft>
                      </a:pPr>
                      <a:r>
                        <a:rPr lang="en-GB" sz="2400" dirty="0">
                          <a:effectLst/>
                        </a:rPr>
                        <a:t>MS-DCNN [</a:t>
                      </a:r>
                      <a:r>
                        <a:rPr lang="hr-HR" sz="2400" dirty="0">
                          <a:effectLst/>
                        </a:rPr>
                        <a:t>3</a:t>
                      </a:r>
                      <a:r>
                        <a:rPr lang="en-GB" sz="2400" dirty="0">
                          <a:effectLst/>
                        </a:rPr>
                        <a:t>]</a:t>
                      </a:r>
                      <a:endParaRPr lang="hr-HR" sz="2400" dirty="0">
                        <a:effectLst/>
                        <a:latin typeface="Times New Roman" panose="02020603050405020304" pitchFamily="18" charset="0"/>
                        <a:ea typeface="Times New Roman" panose="02020603050405020304" pitchFamily="18" charset="0"/>
                      </a:endParaRPr>
                    </a:p>
                  </a:txBody>
                  <a:tcPr marL="137365" marR="137365" marT="0" marB="0"/>
                </a:tc>
                <a:tc>
                  <a:txBody>
                    <a:bodyPr/>
                    <a:lstStyle/>
                    <a:p>
                      <a:pPr>
                        <a:lnSpc>
                          <a:spcPct val="107000"/>
                        </a:lnSpc>
                        <a:spcAft>
                          <a:spcPts val="800"/>
                        </a:spcAft>
                      </a:pPr>
                      <a:r>
                        <a:rPr lang="en-GB" sz="2400">
                          <a:effectLst/>
                        </a:rPr>
                        <a:t>11.44</a:t>
                      </a:r>
                      <a:endParaRPr lang="hr-HR" sz="2400">
                        <a:effectLst/>
                        <a:latin typeface="Times New Roman" panose="02020603050405020304" pitchFamily="18" charset="0"/>
                        <a:ea typeface="Times New Roman" panose="02020603050405020304" pitchFamily="18" charset="0"/>
                      </a:endParaRPr>
                    </a:p>
                  </a:txBody>
                  <a:tcPr marL="137365" marR="137365" marT="0" marB="0"/>
                </a:tc>
                <a:extLst>
                  <a:ext uri="{0D108BD9-81ED-4DB2-BD59-A6C34878D82A}">
                    <a16:rowId xmlns:a16="http://schemas.microsoft.com/office/drawing/2014/main" val="3593918175"/>
                  </a:ext>
                </a:extLst>
              </a:tr>
              <a:tr h="438425">
                <a:tc>
                  <a:txBody>
                    <a:bodyPr/>
                    <a:lstStyle/>
                    <a:p>
                      <a:pPr>
                        <a:lnSpc>
                          <a:spcPct val="107000"/>
                        </a:lnSpc>
                        <a:spcAft>
                          <a:spcPts val="800"/>
                        </a:spcAft>
                      </a:pPr>
                      <a:r>
                        <a:rPr lang="en-GB" sz="2400" dirty="0">
                          <a:effectLst/>
                        </a:rPr>
                        <a:t>Li-DAG [</a:t>
                      </a:r>
                      <a:r>
                        <a:rPr lang="hr-HR" sz="2400" dirty="0">
                          <a:effectLst/>
                        </a:rPr>
                        <a:t>6</a:t>
                      </a:r>
                      <a:r>
                        <a:rPr lang="en-GB" sz="2400" dirty="0">
                          <a:effectLst/>
                        </a:rPr>
                        <a:t>]</a:t>
                      </a:r>
                      <a:endParaRPr lang="hr-HR" sz="2400" dirty="0">
                        <a:effectLst/>
                        <a:latin typeface="Times New Roman" panose="02020603050405020304" pitchFamily="18" charset="0"/>
                        <a:ea typeface="Times New Roman" panose="02020603050405020304" pitchFamily="18" charset="0"/>
                      </a:endParaRPr>
                    </a:p>
                  </a:txBody>
                  <a:tcPr marL="137365" marR="137365" marT="0" marB="0"/>
                </a:tc>
                <a:tc>
                  <a:txBody>
                    <a:bodyPr/>
                    <a:lstStyle/>
                    <a:p>
                      <a:pPr>
                        <a:lnSpc>
                          <a:spcPct val="107000"/>
                        </a:lnSpc>
                        <a:spcAft>
                          <a:spcPts val="800"/>
                        </a:spcAft>
                      </a:pPr>
                      <a:r>
                        <a:rPr lang="en-GB" sz="2400">
                          <a:effectLst/>
                        </a:rPr>
                        <a:t>11.96</a:t>
                      </a:r>
                      <a:endParaRPr lang="hr-HR" sz="2400">
                        <a:effectLst/>
                        <a:latin typeface="Times New Roman" panose="02020603050405020304" pitchFamily="18" charset="0"/>
                        <a:ea typeface="Times New Roman" panose="02020603050405020304" pitchFamily="18" charset="0"/>
                      </a:endParaRPr>
                    </a:p>
                  </a:txBody>
                  <a:tcPr marL="137365" marR="137365" marT="0" marB="0"/>
                </a:tc>
                <a:extLst>
                  <a:ext uri="{0D108BD9-81ED-4DB2-BD59-A6C34878D82A}">
                    <a16:rowId xmlns:a16="http://schemas.microsoft.com/office/drawing/2014/main" val="2094345341"/>
                  </a:ext>
                </a:extLst>
              </a:tr>
              <a:tr h="438425">
                <a:tc>
                  <a:txBody>
                    <a:bodyPr/>
                    <a:lstStyle/>
                    <a:p>
                      <a:pPr>
                        <a:lnSpc>
                          <a:spcPct val="107000"/>
                        </a:lnSpc>
                        <a:spcAft>
                          <a:spcPts val="800"/>
                        </a:spcAft>
                      </a:pPr>
                      <a:r>
                        <a:rPr lang="en-GB" sz="2400" dirty="0">
                          <a:effectLst/>
                        </a:rPr>
                        <a:t>GRU-ED [</a:t>
                      </a:r>
                      <a:r>
                        <a:rPr lang="hr-HR" sz="2400" dirty="0">
                          <a:effectLst/>
                        </a:rPr>
                        <a:t>5</a:t>
                      </a:r>
                      <a:r>
                        <a:rPr lang="en-GB" sz="2400" dirty="0">
                          <a:effectLst/>
                        </a:rPr>
                        <a:t>]</a:t>
                      </a:r>
                      <a:endParaRPr lang="hr-HR" sz="2400" dirty="0">
                        <a:effectLst/>
                        <a:latin typeface="Times New Roman" panose="02020603050405020304" pitchFamily="18" charset="0"/>
                        <a:ea typeface="Times New Roman" panose="02020603050405020304" pitchFamily="18" charset="0"/>
                      </a:endParaRPr>
                    </a:p>
                  </a:txBody>
                  <a:tcPr marL="137365" marR="137365" marT="0" marB="0"/>
                </a:tc>
                <a:tc>
                  <a:txBody>
                    <a:bodyPr/>
                    <a:lstStyle/>
                    <a:p>
                      <a:pPr>
                        <a:lnSpc>
                          <a:spcPct val="107000"/>
                        </a:lnSpc>
                        <a:spcAft>
                          <a:spcPts val="800"/>
                        </a:spcAft>
                      </a:pPr>
                      <a:r>
                        <a:rPr lang="en-GB" sz="2400">
                          <a:effectLst/>
                        </a:rPr>
                        <a:t>12.45</a:t>
                      </a:r>
                      <a:endParaRPr lang="hr-HR" sz="2400">
                        <a:effectLst/>
                        <a:latin typeface="Times New Roman" panose="02020603050405020304" pitchFamily="18" charset="0"/>
                        <a:ea typeface="Times New Roman" panose="02020603050405020304" pitchFamily="18" charset="0"/>
                      </a:endParaRPr>
                    </a:p>
                  </a:txBody>
                  <a:tcPr marL="137365" marR="137365" marT="0" marB="0"/>
                </a:tc>
                <a:extLst>
                  <a:ext uri="{0D108BD9-81ED-4DB2-BD59-A6C34878D82A}">
                    <a16:rowId xmlns:a16="http://schemas.microsoft.com/office/drawing/2014/main" val="1270530091"/>
                  </a:ext>
                </a:extLst>
              </a:tr>
              <a:tr h="438425">
                <a:tc>
                  <a:txBody>
                    <a:bodyPr/>
                    <a:lstStyle/>
                    <a:p>
                      <a:pPr>
                        <a:lnSpc>
                          <a:spcPct val="107000"/>
                        </a:lnSpc>
                        <a:spcAft>
                          <a:spcPts val="800"/>
                        </a:spcAft>
                      </a:pPr>
                      <a:r>
                        <a:rPr lang="en-GB" sz="2400" dirty="0">
                          <a:effectLst/>
                        </a:rPr>
                        <a:t>DCNN [</a:t>
                      </a:r>
                      <a:r>
                        <a:rPr lang="hr-HR" sz="2400" dirty="0">
                          <a:effectLst/>
                        </a:rPr>
                        <a:t>4</a:t>
                      </a:r>
                      <a:r>
                        <a:rPr lang="en-GB" sz="2400" dirty="0">
                          <a:effectLst/>
                        </a:rPr>
                        <a:t>]</a:t>
                      </a:r>
                      <a:endParaRPr lang="hr-HR" sz="2400" dirty="0">
                        <a:effectLst/>
                        <a:latin typeface="Times New Roman" panose="02020603050405020304" pitchFamily="18" charset="0"/>
                        <a:ea typeface="Times New Roman" panose="02020603050405020304" pitchFamily="18" charset="0"/>
                      </a:endParaRPr>
                    </a:p>
                  </a:txBody>
                  <a:tcPr marL="137365" marR="137365" marT="0" marB="0"/>
                </a:tc>
                <a:tc>
                  <a:txBody>
                    <a:bodyPr/>
                    <a:lstStyle/>
                    <a:p>
                      <a:pPr>
                        <a:lnSpc>
                          <a:spcPct val="107000"/>
                        </a:lnSpc>
                        <a:spcAft>
                          <a:spcPts val="800"/>
                        </a:spcAft>
                      </a:pPr>
                      <a:r>
                        <a:rPr lang="en-GB" sz="2400">
                          <a:effectLst/>
                        </a:rPr>
                        <a:t>12.61 </a:t>
                      </a:r>
                      <a:endParaRPr lang="hr-HR" sz="2400">
                        <a:effectLst/>
                        <a:latin typeface="Times New Roman" panose="02020603050405020304" pitchFamily="18" charset="0"/>
                        <a:ea typeface="Times New Roman" panose="02020603050405020304" pitchFamily="18" charset="0"/>
                      </a:endParaRPr>
                    </a:p>
                  </a:txBody>
                  <a:tcPr marL="137365" marR="137365" marT="0" marB="0"/>
                </a:tc>
                <a:extLst>
                  <a:ext uri="{0D108BD9-81ED-4DB2-BD59-A6C34878D82A}">
                    <a16:rowId xmlns:a16="http://schemas.microsoft.com/office/drawing/2014/main" val="2530151697"/>
                  </a:ext>
                </a:extLst>
              </a:tr>
              <a:tr h="438425">
                <a:tc>
                  <a:txBody>
                    <a:bodyPr/>
                    <a:lstStyle/>
                    <a:p>
                      <a:pPr>
                        <a:lnSpc>
                          <a:spcPct val="107000"/>
                        </a:lnSpc>
                        <a:spcAft>
                          <a:spcPts val="800"/>
                        </a:spcAft>
                      </a:pPr>
                      <a:r>
                        <a:rPr lang="en-GB" sz="2400">
                          <a:effectLst/>
                        </a:rPr>
                        <a:t>TCN-Fusion (Proposed method)</a:t>
                      </a:r>
                      <a:endParaRPr lang="hr-HR" sz="2400">
                        <a:effectLst/>
                        <a:latin typeface="Times New Roman" panose="02020603050405020304" pitchFamily="18" charset="0"/>
                        <a:ea typeface="Times New Roman" panose="02020603050405020304" pitchFamily="18" charset="0"/>
                      </a:endParaRPr>
                    </a:p>
                  </a:txBody>
                  <a:tcPr marL="137365" marR="137365" marT="0" marB="0"/>
                </a:tc>
                <a:tc>
                  <a:txBody>
                    <a:bodyPr/>
                    <a:lstStyle/>
                    <a:p>
                      <a:pPr>
                        <a:lnSpc>
                          <a:spcPct val="107000"/>
                        </a:lnSpc>
                        <a:spcAft>
                          <a:spcPts val="800"/>
                        </a:spcAft>
                      </a:pPr>
                      <a:r>
                        <a:rPr lang="en-GB" sz="2400">
                          <a:effectLst/>
                        </a:rPr>
                        <a:t>10.23 </a:t>
                      </a:r>
                      <a:endParaRPr lang="hr-HR" sz="2400">
                        <a:effectLst/>
                        <a:latin typeface="Times New Roman" panose="02020603050405020304" pitchFamily="18" charset="0"/>
                        <a:ea typeface="Times New Roman" panose="02020603050405020304" pitchFamily="18" charset="0"/>
                      </a:endParaRPr>
                    </a:p>
                  </a:txBody>
                  <a:tcPr marL="137365" marR="137365" marT="0" marB="0"/>
                </a:tc>
                <a:extLst>
                  <a:ext uri="{0D108BD9-81ED-4DB2-BD59-A6C34878D82A}">
                    <a16:rowId xmlns:a16="http://schemas.microsoft.com/office/drawing/2014/main" val="2292503072"/>
                  </a:ext>
                </a:extLst>
              </a:tr>
              <a:tr h="438425">
                <a:tc>
                  <a:txBody>
                    <a:bodyPr/>
                    <a:lstStyle/>
                    <a:p>
                      <a:pPr>
                        <a:lnSpc>
                          <a:spcPct val="107000"/>
                        </a:lnSpc>
                        <a:spcAft>
                          <a:spcPts val="800"/>
                        </a:spcAft>
                      </a:pPr>
                      <a:r>
                        <a:rPr lang="en-GB" sz="2400">
                          <a:effectLst/>
                        </a:rPr>
                        <a:t>TCN-Fusion Without piecewise</a:t>
                      </a:r>
                      <a:endParaRPr lang="hr-HR" sz="2400">
                        <a:effectLst/>
                        <a:latin typeface="Times New Roman" panose="02020603050405020304" pitchFamily="18" charset="0"/>
                        <a:ea typeface="Times New Roman" panose="02020603050405020304" pitchFamily="18" charset="0"/>
                      </a:endParaRPr>
                    </a:p>
                  </a:txBody>
                  <a:tcPr marL="137365" marR="137365" marT="0" marB="0"/>
                </a:tc>
                <a:tc>
                  <a:txBody>
                    <a:bodyPr/>
                    <a:lstStyle/>
                    <a:p>
                      <a:pPr>
                        <a:lnSpc>
                          <a:spcPct val="107000"/>
                        </a:lnSpc>
                        <a:spcAft>
                          <a:spcPts val="800"/>
                        </a:spcAft>
                      </a:pPr>
                      <a:r>
                        <a:rPr lang="en-GB" sz="2400" dirty="0">
                          <a:effectLst/>
                        </a:rPr>
                        <a:t>12.24</a:t>
                      </a:r>
                      <a:endParaRPr lang="hr-HR" sz="2400" dirty="0">
                        <a:effectLst/>
                        <a:latin typeface="Times New Roman" panose="02020603050405020304" pitchFamily="18" charset="0"/>
                        <a:ea typeface="Times New Roman" panose="02020603050405020304" pitchFamily="18" charset="0"/>
                      </a:endParaRPr>
                    </a:p>
                  </a:txBody>
                  <a:tcPr marL="137365" marR="137365" marT="0" marB="0"/>
                </a:tc>
                <a:extLst>
                  <a:ext uri="{0D108BD9-81ED-4DB2-BD59-A6C34878D82A}">
                    <a16:rowId xmlns:a16="http://schemas.microsoft.com/office/drawing/2014/main" val="2362968998"/>
                  </a:ext>
                </a:extLst>
              </a:tr>
            </a:tbl>
          </a:graphicData>
        </a:graphic>
      </p:graphicFrame>
    </p:spTree>
    <p:extLst>
      <p:ext uri="{BB962C8B-B14F-4D97-AF65-F5344CB8AC3E}">
        <p14:creationId xmlns:p14="http://schemas.microsoft.com/office/powerpoint/2010/main" val="2962134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65755D-922C-47FD-9849-0DA122D833C3}"/>
              </a:ext>
            </a:extLst>
          </p:cNvPr>
          <p:cNvSpPr>
            <a:spLocks noGrp="1"/>
          </p:cNvSpPr>
          <p:nvPr>
            <p:ph type="title"/>
          </p:nvPr>
        </p:nvSpPr>
        <p:spPr/>
        <p:txBody>
          <a:bodyPr/>
          <a:lstStyle/>
          <a:p>
            <a:r>
              <a:rPr lang="hr-HR" dirty="0" err="1"/>
              <a:t>Conclusion</a:t>
            </a:r>
            <a:endParaRPr lang="en-US" dirty="0"/>
          </a:p>
        </p:txBody>
      </p:sp>
      <p:sp>
        <p:nvSpPr>
          <p:cNvPr id="3" name="Rezervirano mjesto sadržaja 2">
            <a:extLst>
              <a:ext uri="{FF2B5EF4-FFF2-40B4-BE49-F238E27FC236}">
                <a16:creationId xmlns:a16="http://schemas.microsoft.com/office/drawing/2014/main" id="{84B8FA69-94E2-4CA2-82E2-35EEBBFDF305}"/>
              </a:ext>
            </a:extLst>
          </p:cNvPr>
          <p:cNvSpPr>
            <a:spLocks noGrp="1"/>
          </p:cNvSpPr>
          <p:nvPr>
            <p:ph idx="1"/>
          </p:nvPr>
        </p:nvSpPr>
        <p:spPr/>
        <p:txBody>
          <a:bodyPr>
            <a:normAutofit fontScale="92500" lnSpcReduction="20000"/>
          </a:bodyPr>
          <a:lstStyle/>
          <a:p>
            <a:r>
              <a:rPr lang="hr-HR" dirty="0"/>
              <a:t>Research </a:t>
            </a:r>
            <a:r>
              <a:rPr lang="hr-HR" dirty="0" err="1"/>
              <a:t>questions</a:t>
            </a:r>
            <a:r>
              <a:rPr lang="hr-HR" dirty="0"/>
              <a:t>:</a:t>
            </a:r>
          </a:p>
          <a:p>
            <a:r>
              <a:rPr lang="en-GB" dirty="0"/>
              <a:t>1.	Is it possible to use temporal convolutional networks to outperform other known methods such as LSTM in the task of predicting remaining useful life?</a:t>
            </a:r>
            <a:endParaRPr lang="hr-HR" dirty="0"/>
          </a:p>
          <a:p>
            <a:r>
              <a:rPr lang="en-GB" dirty="0"/>
              <a:t>2.	How autoencoders affect results in the task of predicting remaining useful life when combining with the temporal convolutional network or with long-short term memory models?</a:t>
            </a:r>
            <a:endParaRPr lang="hr-HR" dirty="0"/>
          </a:p>
          <a:p>
            <a:r>
              <a:rPr lang="en-GB" dirty="0"/>
              <a:t>3.	How different parameters of temporal convolutional networks affect results in the task of predicting remaining useful life?</a:t>
            </a:r>
            <a:endParaRPr lang="hr-HR" dirty="0"/>
          </a:p>
          <a:p>
            <a:r>
              <a:rPr lang="en-GB" dirty="0"/>
              <a:t>4.	How the implementation of fusion, e.g. combining different models with different window sizes into one affect prediction of remaining useful life?</a:t>
            </a:r>
            <a:endParaRPr lang="hr-HR" dirty="0"/>
          </a:p>
          <a:p>
            <a:endParaRPr lang="en-US" dirty="0"/>
          </a:p>
        </p:txBody>
      </p:sp>
    </p:spTree>
    <p:extLst>
      <p:ext uri="{BB962C8B-B14F-4D97-AF65-F5344CB8AC3E}">
        <p14:creationId xmlns:p14="http://schemas.microsoft.com/office/powerpoint/2010/main" val="565483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EFE2E1-DAFB-48D0-8683-D8FA9F74587B}"/>
              </a:ext>
            </a:extLst>
          </p:cNvPr>
          <p:cNvSpPr>
            <a:spLocks noGrp="1"/>
          </p:cNvSpPr>
          <p:nvPr>
            <p:ph type="title"/>
          </p:nvPr>
        </p:nvSpPr>
        <p:spPr/>
        <p:txBody>
          <a:bodyPr/>
          <a:lstStyle/>
          <a:p>
            <a:r>
              <a:rPr lang="hr-HR" dirty="0"/>
              <a:t>Future </a:t>
            </a:r>
            <a:r>
              <a:rPr lang="hr-HR" dirty="0" err="1"/>
              <a:t>work</a:t>
            </a:r>
            <a:endParaRPr lang="en-US" dirty="0"/>
          </a:p>
        </p:txBody>
      </p:sp>
      <p:sp>
        <p:nvSpPr>
          <p:cNvPr id="3" name="Rezervirano mjesto sadržaja 2">
            <a:extLst>
              <a:ext uri="{FF2B5EF4-FFF2-40B4-BE49-F238E27FC236}">
                <a16:creationId xmlns:a16="http://schemas.microsoft.com/office/drawing/2014/main" id="{5D9D41F0-DFBA-45C6-9AA1-95E37B9B43F8}"/>
              </a:ext>
            </a:extLst>
          </p:cNvPr>
          <p:cNvSpPr>
            <a:spLocks noGrp="1"/>
          </p:cNvSpPr>
          <p:nvPr>
            <p:ph idx="1"/>
          </p:nvPr>
        </p:nvSpPr>
        <p:spPr/>
        <p:txBody>
          <a:bodyPr/>
          <a:lstStyle/>
          <a:p>
            <a:r>
              <a:rPr lang="en-US" dirty="0"/>
              <a:t>Use two separate TCNs for small and large</a:t>
            </a:r>
            <a:r>
              <a:rPr lang="hr-HR" dirty="0"/>
              <a:t>.</a:t>
            </a:r>
          </a:p>
          <a:p>
            <a:r>
              <a:rPr lang="en-US" dirty="0"/>
              <a:t> </a:t>
            </a:r>
            <a:r>
              <a:rPr lang="en-US" dirty="0" err="1"/>
              <a:t>RUL.Use</a:t>
            </a:r>
            <a:r>
              <a:rPr lang="en-US" dirty="0"/>
              <a:t> big window size fill rest with zeros.</a:t>
            </a:r>
            <a:endParaRPr lang="hr-HR" dirty="0"/>
          </a:p>
          <a:p>
            <a:r>
              <a:rPr lang="en-US" dirty="0"/>
              <a:t>Test proposed method on other subsets FD002-3-4.</a:t>
            </a:r>
            <a:endParaRPr lang="hr-HR" dirty="0"/>
          </a:p>
          <a:p>
            <a:r>
              <a:rPr lang="en-US" dirty="0"/>
              <a:t>Hyperparameter optimization</a:t>
            </a:r>
          </a:p>
        </p:txBody>
      </p:sp>
    </p:spTree>
    <p:extLst>
      <p:ext uri="{BB962C8B-B14F-4D97-AF65-F5344CB8AC3E}">
        <p14:creationId xmlns:p14="http://schemas.microsoft.com/office/powerpoint/2010/main" val="3498926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870B1-00A5-4B8B-A7FC-134A375BDA2E}"/>
              </a:ext>
            </a:extLst>
          </p:cNvPr>
          <p:cNvSpPr>
            <a:spLocks noGrp="1"/>
          </p:cNvSpPr>
          <p:nvPr>
            <p:ph type="title"/>
          </p:nvPr>
        </p:nvSpPr>
        <p:spPr/>
        <p:txBody>
          <a:bodyPr/>
          <a:lstStyle/>
          <a:p>
            <a:r>
              <a:rPr lang="sr-Latn-RS" altLang="sr-Latn-RS" dirty="0" err="1"/>
              <a:t>References</a:t>
            </a:r>
            <a:endParaRPr lang="en-US" dirty="0"/>
          </a:p>
        </p:txBody>
      </p:sp>
      <p:sp>
        <p:nvSpPr>
          <p:cNvPr id="3" name="Rezervirano mjesto sadržaja 2">
            <a:extLst>
              <a:ext uri="{FF2B5EF4-FFF2-40B4-BE49-F238E27FC236}">
                <a16:creationId xmlns:a16="http://schemas.microsoft.com/office/drawing/2014/main" id="{0658F080-DB7B-47E8-BBDA-05497D8BA5D5}"/>
              </a:ext>
            </a:extLst>
          </p:cNvPr>
          <p:cNvSpPr>
            <a:spLocks noGrp="1"/>
          </p:cNvSpPr>
          <p:nvPr>
            <p:ph idx="1"/>
          </p:nvPr>
        </p:nvSpPr>
        <p:spPr/>
        <p:txBody>
          <a:bodyPr>
            <a:normAutofit fontScale="77500" lnSpcReduction="20000"/>
          </a:bodyPr>
          <a:lstStyle/>
          <a:p>
            <a:pPr marL="457200" indent="-457200">
              <a:buFont typeface="+mj-lt"/>
              <a:buAutoNum type="arabicPeriod"/>
            </a:pPr>
            <a:r>
              <a:rPr lang="en-GB" sz="2400" dirty="0"/>
              <a:t>van den Oord </a:t>
            </a:r>
            <a:r>
              <a:rPr lang="en-GB" sz="2400" i="1" dirty="0"/>
              <a:t>et al.</a:t>
            </a:r>
            <a:r>
              <a:rPr lang="en-GB" sz="2400" dirty="0"/>
              <a:t>, “</a:t>
            </a:r>
            <a:r>
              <a:rPr lang="en-GB" sz="2400" dirty="0" err="1"/>
              <a:t>WaveNet</a:t>
            </a:r>
            <a:r>
              <a:rPr lang="en-GB" sz="2400" dirty="0"/>
              <a:t>: A Generative Model for Raw Audio,” pp. 1–15, 2016.</a:t>
            </a:r>
            <a:endParaRPr lang="hr-HR" sz="2400" dirty="0"/>
          </a:p>
          <a:p>
            <a:pPr marL="457200" indent="-457200">
              <a:buFont typeface="+mj-lt"/>
              <a:buAutoNum type="arabicPeriod"/>
            </a:pPr>
            <a:r>
              <a:rPr lang="hr-HR" sz="2400" dirty="0"/>
              <a:t> </a:t>
            </a:r>
            <a:r>
              <a:rPr lang="en-GB" sz="2400" dirty="0"/>
              <a:t>Y. Zhang, P. Hutchinson, N. A. J. Lieven, and J. Nunez-Yanez, “Remaining Useful Life Estimation Using Long Short-Term Memory Neural Networks and Deep Fusion,” </a:t>
            </a:r>
            <a:r>
              <a:rPr lang="en-GB" sz="2400" i="1" dirty="0"/>
              <a:t>IEEE Access</a:t>
            </a:r>
            <a:r>
              <a:rPr lang="en-GB" sz="2400" dirty="0"/>
              <a:t>, vol. 8, pp. 19033–19045, Jan. 2020, </a:t>
            </a:r>
            <a:r>
              <a:rPr lang="en-GB" sz="2400" dirty="0" err="1"/>
              <a:t>doi</a:t>
            </a:r>
            <a:r>
              <a:rPr lang="en-GB" sz="2400" dirty="0"/>
              <a:t>: 10.1109/access.2020.2966827.</a:t>
            </a:r>
            <a:endParaRPr lang="hr-HR" sz="2400" dirty="0"/>
          </a:p>
          <a:p>
            <a:pPr marL="457200" indent="-457200">
              <a:buFont typeface="+mj-lt"/>
              <a:buAutoNum type="arabicPeriod"/>
            </a:pPr>
            <a:r>
              <a:rPr lang="en-GB" sz="2400" dirty="0"/>
              <a:t>X. Li, Q. Ding, and J. Q. Sun, “Remaining useful life estimation in prognostics using deep convolution neural networks,” </a:t>
            </a:r>
            <a:r>
              <a:rPr lang="en-GB" sz="2400" i="1" dirty="0" err="1"/>
              <a:t>Reliab</a:t>
            </a:r>
            <a:r>
              <a:rPr lang="en-GB" sz="2400" i="1" dirty="0"/>
              <a:t>. Eng. Syst. </a:t>
            </a:r>
            <a:r>
              <a:rPr lang="en-GB" sz="2400" i="1" dirty="0" err="1"/>
              <a:t>Saf</a:t>
            </a:r>
            <a:r>
              <a:rPr lang="en-GB" sz="2400" i="1" dirty="0"/>
              <a:t>.</a:t>
            </a:r>
            <a:r>
              <a:rPr lang="en-GB" sz="2400" dirty="0"/>
              <a:t>, vol. 172, no. June 2017, pp. 1–11, 2018, </a:t>
            </a:r>
            <a:r>
              <a:rPr lang="en-GB" sz="2400" dirty="0" err="1"/>
              <a:t>doi</a:t>
            </a:r>
            <a:r>
              <a:rPr lang="en-GB" sz="2400" dirty="0"/>
              <a:t>: 10.1016/j.ress.2017.11.021.</a:t>
            </a:r>
            <a:endParaRPr lang="hr-HR" sz="2400" dirty="0"/>
          </a:p>
          <a:p>
            <a:pPr marL="457200" indent="-457200">
              <a:buFont typeface="+mj-lt"/>
              <a:buAutoNum type="arabicPeriod"/>
            </a:pPr>
            <a:r>
              <a:rPr lang="en-GB" sz="2400" dirty="0"/>
              <a:t>[6]	H. Li, W. Zhao, Y. Zhang, and E. Zio, “Remaining useful life prediction using multi-scale deep convolutional neural network,” </a:t>
            </a:r>
            <a:r>
              <a:rPr lang="en-GB" sz="2400" i="1" dirty="0"/>
              <a:t>Appl. Soft </a:t>
            </a:r>
            <a:r>
              <a:rPr lang="en-GB" sz="2400" i="1" dirty="0" err="1"/>
              <a:t>Comput</a:t>
            </a:r>
            <a:r>
              <a:rPr lang="en-GB" sz="2400" i="1" dirty="0"/>
              <a:t>. J.</a:t>
            </a:r>
            <a:r>
              <a:rPr lang="en-GB" sz="2400" dirty="0"/>
              <a:t>, vol. 89, p. 106113, 2020, </a:t>
            </a:r>
            <a:r>
              <a:rPr lang="en-GB" sz="2400" dirty="0" err="1"/>
              <a:t>doi</a:t>
            </a:r>
            <a:r>
              <a:rPr lang="en-GB" sz="2400" dirty="0"/>
              <a:t>: 10.1016/j.asoc.2020.106113.</a:t>
            </a:r>
            <a:endParaRPr lang="hr-HR" sz="2400" dirty="0"/>
          </a:p>
          <a:p>
            <a:pPr marL="457200" indent="-457200">
              <a:buFont typeface="+mj-lt"/>
              <a:buAutoNum type="arabicPeriod"/>
            </a:pPr>
            <a:r>
              <a:rPr lang="en-GB" sz="2400" dirty="0"/>
              <a:t>N. </a:t>
            </a:r>
            <a:r>
              <a:rPr lang="en-GB" sz="2400" dirty="0" err="1"/>
              <a:t>Gugulothu</a:t>
            </a:r>
            <a:r>
              <a:rPr lang="en-GB" sz="2400" dirty="0"/>
              <a:t>, V. Tv, P. Malhotra, L. </a:t>
            </a:r>
            <a:r>
              <a:rPr lang="en-GB" sz="2400" dirty="0" err="1"/>
              <a:t>Vig</a:t>
            </a:r>
            <a:r>
              <a:rPr lang="en-GB" sz="2400" dirty="0"/>
              <a:t>, P. Agarwal, and G. </a:t>
            </a:r>
            <a:r>
              <a:rPr lang="en-GB" sz="2400" dirty="0" err="1"/>
              <a:t>Shroo</a:t>
            </a:r>
            <a:r>
              <a:rPr lang="en-GB" sz="2400" dirty="0"/>
              <a:t>, “Predicting Remaining Useful Life using Time Series Embeddings based on Recurrent Neural Networks *-</a:t>
            </a:r>
            <a:r>
              <a:rPr lang="en-GB" sz="2400" dirty="0" err="1"/>
              <a:t>ing</a:t>
            </a:r>
            <a:r>
              <a:rPr lang="en-GB" sz="2400" dirty="0"/>
              <a:t> Useful Life using Time Series Embeddings based on Recurrent Neural Networks,” </a:t>
            </a:r>
            <a:r>
              <a:rPr lang="en-GB" sz="2400" i="1" dirty="0"/>
              <a:t>Canada (Tor).</a:t>
            </a:r>
            <a:r>
              <a:rPr lang="en-GB" sz="2400" dirty="0"/>
              <a:t>, vol. 10, 2017, </a:t>
            </a:r>
            <a:r>
              <a:rPr lang="en-GB" sz="2400" dirty="0" err="1"/>
              <a:t>doi</a:t>
            </a:r>
            <a:r>
              <a:rPr lang="en-GB" sz="2400" dirty="0"/>
              <a:t>: 10.1145/</a:t>
            </a:r>
            <a:r>
              <a:rPr lang="en-GB" sz="2400" dirty="0" err="1"/>
              <a:t>nnnnnnn.nnnnnnn</a:t>
            </a:r>
            <a:r>
              <a:rPr lang="en-GB" sz="2400" dirty="0"/>
              <a:t>.</a:t>
            </a:r>
            <a:endParaRPr lang="hr-HR" sz="2400" dirty="0"/>
          </a:p>
          <a:p>
            <a:pPr marL="457200" indent="-457200">
              <a:buFont typeface="+mj-lt"/>
              <a:buAutoNum type="arabicPeriod"/>
            </a:pPr>
            <a:r>
              <a:rPr lang="en-GB" sz="2400" dirty="0"/>
              <a:t>J. Li, X. Li, and D. He, “A Directed Acyclic Graph Network Combined With CNN and LSTM for Remaining Useful Life Prediction,” </a:t>
            </a:r>
            <a:r>
              <a:rPr lang="en-GB" sz="2400" i="1" dirty="0"/>
              <a:t>IEEE Access</a:t>
            </a:r>
            <a:r>
              <a:rPr lang="en-GB" sz="2400" dirty="0"/>
              <a:t>, vol. 7, pp. 75464–75475, 2019, </a:t>
            </a:r>
            <a:r>
              <a:rPr lang="en-GB" sz="2400" dirty="0" err="1"/>
              <a:t>doi</a:t>
            </a:r>
            <a:r>
              <a:rPr lang="en-GB" sz="2400" dirty="0"/>
              <a:t>: 10.1109/ACCESS.2019.2919566.</a:t>
            </a:r>
            <a:endParaRPr lang="hr-HR"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317387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5E774E3-7612-4F8A-B3A6-36B273CA4130}"/>
              </a:ext>
            </a:extLst>
          </p:cNvPr>
          <p:cNvSpPr>
            <a:spLocks noGrp="1"/>
          </p:cNvSpPr>
          <p:nvPr>
            <p:ph type="title"/>
          </p:nvPr>
        </p:nvSpPr>
        <p:spPr>
          <a:xfrm>
            <a:off x="4517858" y="1598612"/>
            <a:ext cx="3156284" cy="1325563"/>
          </a:xfrm>
        </p:spPr>
        <p:txBody>
          <a:bodyPr/>
          <a:lstStyle/>
          <a:p>
            <a:r>
              <a:rPr lang="hr-HR" dirty="0" err="1"/>
              <a:t>Thank</a:t>
            </a:r>
            <a:r>
              <a:rPr lang="hr-HR" dirty="0"/>
              <a:t> </a:t>
            </a:r>
            <a:r>
              <a:rPr lang="hr-HR" dirty="0" err="1"/>
              <a:t>you</a:t>
            </a:r>
            <a:r>
              <a:rPr lang="hr-HR" dirty="0"/>
              <a:t>!</a:t>
            </a:r>
            <a:endParaRPr lang="en-US" dirty="0"/>
          </a:p>
        </p:txBody>
      </p:sp>
      <p:sp>
        <p:nvSpPr>
          <p:cNvPr id="4" name="Naslov 1">
            <a:extLst>
              <a:ext uri="{FF2B5EF4-FFF2-40B4-BE49-F238E27FC236}">
                <a16:creationId xmlns:a16="http://schemas.microsoft.com/office/drawing/2014/main" id="{A11B7DE0-DB90-4147-8467-CAB3FA64D733}"/>
              </a:ext>
            </a:extLst>
          </p:cNvPr>
          <p:cNvSpPr txBox="1">
            <a:spLocks/>
          </p:cNvSpPr>
          <p:nvPr/>
        </p:nvSpPr>
        <p:spPr>
          <a:xfrm>
            <a:off x="4517858" y="2924175"/>
            <a:ext cx="297982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r-HR" dirty="0" err="1"/>
              <a:t>Questions</a:t>
            </a:r>
            <a:r>
              <a:rPr lang="hr-HR" dirty="0"/>
              <a:t>?</a:t>
            </a:r>
            <a:endParaRPr lang="en-US" dirty="0"/>
          </a:p>
        </p:txBody>
      </p:sp>
    </p:spTree>
    <p:extLst>
      <p:ext uri="{BB962C8B-B14F-4D97-AF65-F5344CB8AC3E}">
        <p14:creationId xmlns:p14="http://schemas.microsoft.com/office/powerpoint/2010/main" val="370316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FD3881-B8EC-4756-8589-E5C165F66B2D}"/>
              </a:ext>
            </a:extLst>
          </p:cNvPr>
          <p:cNvSpPr>
            <a:spLocks noGrp="1"/>
          </p:cNvSpPr>
          <p:nvPr>
            <p:ph type="title"/>
          </p:nvPr>
        </p:nvSpPr>
        <p:spPr/>
        <p:txBody>
          <a:bodyPr/>
          <a:lstStyle/>
          <a:p>
            <a:r>
              <a:rPr lang="en-US" dirty="0"/>
              <a:t>Introduction to predictive maintenance</a:t>
            </a:r>
          </a:p>
        </p:txBody>
      </p:sp>
      <p:sp>
        <p:nvSpPr>
          <p:cNvPr id="3" name="Rezervirano mjesto sadržaja 2">
            <a:extLst>
              <a:ext uri="{FF2B5EF4-FFF2-40B4-BE49-F238E27FC236}">
                <a16:creationId xmlns:a16="http://schemas.microsoft.com/office/drawing/2014/main" id="{D071F0C5-ED0F-495D-AB71-7C47F973B87D}"/>
              </a:ext>
            </a:extLst>
          </p:cNvPr>
          <p:cNvSpPr>
            <a:spLocks noGrp="1"/>
          </p:cNvSpPr>
          <p:nvPr>
            <p:ph idx="1"/>
          </p:nvPr>
        </p:nvSpPr>
        <p:spPr/>
        <p:txBody>
          <a:bodyPr/>
          <a:lstStyle/>
          <a:p>
            <a:r>
              <a:rPr lang="en-US" dirty="0"/>
              <a:t>Reactive maintenance</a:t>
            </a:r>
          </a:p>
          <a:p>
            <a:r>
              <a:rPr lang="en-US" dirty="0"/>
              <a:t>Preventive maintenance</a:t>
            </a:r>
          </a:p>
          <a:p>
            <a:r>
              <a:rPr lang="en-US" dirty="0"/>
              <a:t>Predictive maintenance</a:t>
            </a:r>
          </a:p>
        </p:txBody>
      </p:sp>
    </p:spTree>
    <p:extLst>
      <p:ext uri="{BB962C8B-B14F-4D97-AF65-F5344CB8AC3E}">
        <p14:creationId xmlns:p14="http://schemas.microsoft.com/office/powerpoint/2010/main" val="41989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C2D83C-B7E8-4BF9-A436-FE356260AD21}"/>
              </a:ext>
            </a:extLst>
          </p:cNvPr>
          <p:cNvSpPr>
            <a:spLocks noGrp="1"/>
          </p:cNvSpPr>
          <p:nvPr>
            <p:ph type="title"/>
          </p:nvPr>
        </p:nvSpPr>
        <p:spPr/>
        <p:txBody>
          <a:bodyPr/>
          <a:lstStyle/>
          <a:p>
            <a:endParaRPr lang="en-US"/>
          </a:p>
        </p:txBody>
      </p:sp>
      <p:pic>
        <p:nvPicPr>
          <p:cNvPr id="12" name="Slika 11">
            <a:extLst>
              <a:ext uri="{FF2B5EF4-FFF2-40B4-BE49-F238E27FC236}">
                <a16:creationId xmlns:a16="http://schemas.microsoft.com/office/drawing/2014/main" id="{241BDDAF-65AA-43CB-9733-03954578D663}"/>
              </a:ext>
            </a:extLst>
          </p:cNvPr>
          <p:cNvPicPr>
            <a:picLocks noChangeAspect="1"/>
          </p:cNvPicPr>
          <p:nvPr/>
        </p:nvPicPr>
        <p:blipFill rotWithShape="1">
          <a:blip r:embed="rId3"/>
          <a:srcRect b="69673"/>
          <a:stretch/>
        </p:blipFill>
        <p:spPr>
          <a:xfrm>
            <a:off x="542150" y="61443"/>
            <a:ext cx="5553850" cy="2042566"/>
          </a:xfrm>
          <a:prstGeom prst="rect">
            <a:avLst/>
          </a:prstGeom>
        </p:spPr>
      </p:pic>
      <p:pic>
        <p:nvPicPr>
          <p:cNvPr id="1026" name="Picture 2">
            <a:extLst>
              <a:ext uri="{FF2B5EF4-FFF2-40B4-BE49-F238E27FC236}">
                <a16:creationId xmlns:a16="http://schemas.microsoft.com/office/drawing/2014/main" id="{474CEB08-226D-4183-8B5E-55BABE80A2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332" y="108272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 name="Slika 2">
            <a:extLst>
              <a:ext uri="{FF2B5EF4-FFF2-40B4-BE49-F238E27FC236}">
                <a16:creationId xmlns:a16="http://schemas.microsoft.com/office/drawing/2014/main" id="{93454EF2-F3D1-41B4-82D9-0A0F03C17053}"/>
              </a:ext>
            </a:extLst>
          </p:cNvPr>
          <p:cNvPicPr>
            <a:picLocks noChangeAspect="1"/>
          </p:cNvPicPr>
          <p:nvPr/>
        </p:nvPicPr>
        <p:blipFill>
          <a:blip r:embed="rId5"/>
          <a:stretch>
            <a:fillRect/>
          </a:stretch>
        </p:blipFill>
        <p:spPr>
          <a:xfrm>
            <a:off x="6666141" y="3987216"/>
            <a:ext cx="3351508" cy="2149796"/>
          </a:xfrm>
          <a:prstGeom prst="rect">
            <a:avLst/>
          </a:prstGeom>
        </p:spPr>
      </p:pic>
    </p:spTree>
    <p:extLst>
      <p:ext uri="{BB962C8B-B14F-4D97-AF65-F5344CB8AC3E}">
        <p14:creationId xmlns:p14="http://schemas.microsoft.com/office/powerpoint/2010/main" val="60685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C2D83C-B7E8-4BF9-A436-FE356260AD21}"/>
              </a:ext>
            </a:extLst>
          </p:cNvPr>
          <p:cNvSpPr>
            <a:spLocks noGrp="1"/>
          </p:cNvSpPr>
          <p:nvPr>
            <p:ph type="title"/>
          </p:nvPr>
        </p:nvSpPr>
        <p:spPr/>
        <p:txBody>
          <a:bodyPr/>
          <a:lstStyle/>
          <a:p>
            <a:endParaRPr lang="en-US"/>
          </a:p>
        </p:txBody>
      </p:sp>
      <p:pic>
        <p:nvPicPr>
          <p:cNvPr id="12" name="Slika 11">
            <a:extLst>
              <a:ext uri="{FF2B5EF4-FFF2-40B4-BE49-F238E27FC236}">
                <a16:creationId xmlns:a16="http://schemas.microsoft.com/office/drawing/2014/main" id="{241BDDAF-65AA-43CB-9733-03954578D663}"/>
              </a:ext>
            </a:extLst>
          </p:cNvPr>
          <p:cNvPicPr>
            <a:picLocks noChangeAspect="1"/>
          </p:cNvPicPr>
          <p:nvPr/>
        </p:nvPicPr>
        <p:blipFill rotWithShape="1">
          <a:blip r:embed="rId3"/>
          <a:srcRect b="33688"/>
          <a:stretch/>
        </p:blipFill>
        <p:spPr>
          <a:xfrm>
            <a:off x="542150" y="61443"/>
            <a:ext cx="5553850" cy="4466170"/>
          </a:xfrm>
          <a:prstGeom prst="rect">
            <a:avLst/>
          </a:prstGeom>
        </p:spPr>
      </p:pic>
    </p:spTree>
    <p:extLst>
      <p:ext uri="{BB962C8B-B14F-4D97-AF65-F5344CB8AC3E}">
        <p14:creationId xmlns:p14="http://schemas.microsoft.com/office/powerpoint/2010/main" val="17429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C2D83C-B7E8-4BF9-A436-FE356260AD21}"/>
              </a:ext>
            </a:extLst>
          </p:cNvPr>
          <p:cNvSpPr>
            <a:spLocks noGrp="1"/>
          </p:cNvSpPr>
          <p:nvPr>
            <p:ph type="title"/>
          </p:nvPr>
        </p:nvSpPr>
        <p:spPr/>
        <p:txBody>
          <a:bodyPr/>
          <a:lstStyle/>
          <a:p>
            <a:endParaRPr lang="en-US"/>
          </a:p>
        </p:txBody>
      </p:sp>
      <p:pic>
        <p:nvPicPr>
          <p:cNvPr id="12" name="Slika 11">
            <a:extLst>
              <a:ext uri="{FF2B5EF4-FFF2-40B4-BE49-F238E27FC236}">
                <a16:creationId xmlns:a16="http://schemas.microsoft.com/office/drawing/2014/main" id="{241BDDAF-65AA-43CB-9733-03954578D663}"/>
              </a:ext>
            </a:extLst>
          </p:cNvPr>
          <p:cNvPicPr>
            <a:picLocks noChangeAspect="1"/>
          </p:cNvPicPr>
          <p:nvPr/>
        </p:nvPicPr>
        <p:blipFill>
          <a:blip r:embed="rId3"/>
          <a:stretch>
            <a:fillRect/>
          </a:stretch>
        </p:blipFill>
        <p:spPr>
          <a:xfrm>
            <a:off x="542150" y="61442"/>
            <a:ext cx="5553850" cy="6735115"/>
          </a:xfrm>
          <a:prstGeom prst="rect">
            <a:avLst/>
          </a:prstGeom>
        </p:spPr>
      </p:pic>
    </p:spTree>
    <p:extLst>
      <p:ext uri="{BB962C8B-B14F-4D97-AF65-F5344CB8AC3E}">
        <p14:creationId xmlns:p14="http://schemas.microsoft.com/office/powerpoint/2010/main" val="378955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12E8694-65B6-4F81-96D8-E90964A2F5B1}"/>
              </a:ext>
            </a:extLst>
          </p:cNvPr>
          <p:cNvSpPr>
            <a:spLocks noGrp="1"/>
          </p:cNvSpPr>
          <p:nvPr>
            <p:ph type="title"/>
          </p:nvPr>
        </p:nvSpPr>
        <p:spPr/>
        <p:txBody>
          <a:bodyPr/>
          <a:lstStyle/>
          <a:p>
            <a:r>
              <a:rPr lang="hr-HR" dirty="0" err="1"/>
              <a:t>Remaining</a:t>
            </a:r>
            <a:r>
              <a:rPr lang="hr-HR" dirty="0"/>
              <a:t> </a:t>
            </a:r>
            <a:r>
              <a:rPr lang="hr-HR" dirty="0" err="1"/>
              <a:t>Useful</a:t>
            </a:r>
            <a:r>
              <a:rPr lang="hr-HR" dirty="0"/>
              <a:t> Life</a:t>
            </a:r>
            <a:endParaRPr lang="en-US" dirty="0"/>
          </a:p>
        </p:txBody>
      </p:sp>
      <p:pic>
        <p:nvPicPr>
          <p:cNvPr id="7" name="Slika 6">
            <a:extLst>
              <a:ext uri="{FF2B5EF4-FFF2-40B4-BE49-F238E27FC236}">
                <a16:creationId xmlns:a16="http://schemas.microsoft.com/office/drawing/2014/main" id="{B4E65D47-72E2-4376-935F-6A7606854112}"/>
              </a:ext>
            </a:extLst>
          </p:cNvPr>
          <p:cNvPicPr>
            <a:picLocks noChangeAspect="1"/>
          </p:cNvPicPr>
          <p:nvPr/>
        </p:nvPicPr>
        <p:blipFill>
          <a:blip r:embed="rId3"/>
          <a:stretch>
            <a:fillRect/>
          </a:stretch>
        </p:blipFill>
        <p:spPr>
          <a:xfrm>
            <a:off x="1064960" y="2072212"/>
            <a:ext cx="5372850" cy="3858163"/>
          </a:xfrm>
          <a:prstGeom prst="rect">
            <a:avLst/>
          </a:prstGeom>
        </p:spPr>
      </p:pic>
    </p:spTree>
    <p:extLst>
      <p:ext uri="{BB962C8B-B14F-4D97-AF65-F5344CB8AC3E}">
        <p14:creationId xmlns:p14="http://schemas.microsoft.com/office/powerpoint/2010/main" val="271963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11C423-EF06-4A8A-B5F4-B2737870B6D8}"/>
              </a:ext>
            </a:extLst>
          </p:cNvPr>
          <p:cNvSpPr>
            <a:spLocks noGrp="1"/>
          </p:cNvSpPr>
          <p:nvPr>
            <p:ph type="title"/>
          </p:nvPr>
        </p:nvSpPr>
        <p:spPr/>
        <p:txBody>
          <a:bodyPr/>
          <a:lstStyle/>
          <a:p>
            <a:r>
              <a:rPr lang="hr-HR" dirty="0" err="1"/>
              <a:t>Remaining</a:t>
            </a:r>
            <a:r>
              <a:rPr lang="hr-HR" dirty="0"/>
              <a:t> </a:t>
            </a:r>
            <a:r>
              <a:rPr lang="hr-HR" dirty="0" err="1"/>
              <a:t>Useful</a:t>
            </a:r>
            <a:r>
              <a:rPr lang="hr-HR" dirty="0"/>
              <a:t> Life</a:t>
            </a:r>
            <a:br>
              <a:rPr lang="hr-HR" dirty="0"/>
            </a:br>
            <a:endParaRPr lang="en-US" dirty="0"/>
          </a:p>
        </p:txBody>
      </p:sp>
      <p:pic>
        <p:nvPicPr>
          <p:cNvPr id="1026" name="Picture 2" descr="Three Ways to Estimate Remaining Useful Life for Predictive Maintenance -  MATLAB &amp; Simulink">
            <a:extLst>
              <a:ext uri="{FF2B5EF4-FFF2-40B4-BE49-F238E27FC236}">
                <a16:creationId xmlns:a16="http://schemas.microsoft.com/office/drawing/2014/main" id="{CC17B7D5-79B1-4259-AD3B-B6ED64E5F2D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8250"/>
          <a:stretch/>
        </p:blipFill>
        <p:spPr bwMode="auto">
          <a:xfrm>
            <a:off x="1859125" y="1195754"/>
            <a:ext cx="8473749" cy="566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520008"/>
      </p:ext>
    </p:extLst>
  </p:cSld>
  <p:clrMapOvr>
    <a:masterClrMapping/>
  </p:clrMapOvr>
</p:sld>
</file>

<file path=ppt/theme/theme1.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4276</Words>
  <Application>Microsoft Office PowerPoint</Application>
  <PresentationFormat>Široki zaslon</PresentationFormat>
  <Paragraphs>306</Paragraphs>
  <Slides>37</Slides>
  <Notes>34</Notes>
  <HiddenSlides>0</HiddenSlides>
  <MMClips>0</MMClips>
  <ScaleCrop>false</ScaleCrop>
  <HeadingPairs>
    <vt:vector size="6" baseType="variant">
      <vt:variant>
        <vt:lpstr>Korišteni fontovi</vt:lpstr>
      </vt:variant>
      <vt:variant>
        <vt:i4>6</vt:i4>
      </vt:variant>
      <vt:variant>
        <vt:lpstr>Tema</vt:lpstr>
      </vt:variant>
      <vt:variant>
        <vt:i4>1</vt:i4>
      </vt:variant>
      <vt:variant>
        <vt:lpstr>Naslovi slajdova</vt:lpstr>
      </vt:variant>
      <vt:variant>
        <vt:i4>37</vt:i4>
      </vt:variant>
    </vt:vector>
  </HeadingPairs>
  <TitlesOfParts>
    <vt:vector size="44" baseType="lpstr">
      <vt:lpstr>Arial</vt:lpstr>
      <vt:lpstr>Calibri</vt:lpstr>
      <vt:lpstr>Calibri Light</vt:lpstr>
      <vt:lpstr>F16</vt:lpstr>
      <vt:lpstr>Times New Roman</vt:lpstr>
      <vt:lpstr>Times Roman</vt:lpstr>
      <vt:lpstr>Tema sustava Office</vt:lpstr>
      <vt:lpstr>Remaining Useful Life Estimation Using Temporal Convolutional Network Fusion </vt:lpstr>
      <vt:lpstr>Agenda</vt:lpstr>
      <vt:lpstr>Introduction to predictive maintenance</vt:lpstr>
      <vt:lpstr>Introduction to predictive maintenance</vt:lpstr>
      <vt:lpstr>PowerPoint prezentacija</vt:lpstr>
      <vt:lpstr>PowerPoint prezentacija</vt:lpstr>
      <vt:lpstr>PowerPoint prezentacija</vt:lpstr>
      <vt:lpstr>Remaining Useful Life</vt:lpstr>
      <vt:lpstr>Remaining Useful Life </vt:lpstr>
      <vt:lpstr>Dataset</vt:lpstr>
      <vt:lpstr>C-MAPSS</vt:lpstr>
      <vt:lpstr>Data distribution</vt:lpstr>
      <vt:lpstr>C-MAPSS sensory values</vt:lpstr>
      <vt:lpstr>C-MAPSS Number of Timesteps</vt:lpstr>
      <vt:lpstr>PowerPoint prezentacija</vt:lpstr>
      <vt:lpstr>Methods</vt:lpstr>
      <vt:lpstr>Long short-term memory (LSTM)</vt:lpstr>
      <vt:lpstr>Autoencder </vt:lpstr>
      <vt:lpstr>Temporal convolutional network (TCN)</vt:lpstr>
      <vt:lpstr>Fusion</vt:lpstr>
      <vt:lpstr>Experiments and Results</vt:lpstr>
      <vt:lpstr>Noise reduction Autoencoder</vt:lpstr>
      <vt:lpstr>PowerPoint prezentacija</vt:lpstr>
      <vt:lpstr>TCN and Autoencoder</vt:lpstr>
      <vt:lpstr>TCN and Autoencoder</vt:lpstr>
      <vt:lpstr>LSTM and Autoencoder</vt:lpstr>
      <vt:lpstr>Piecewise and TCN</vt:lpstr>
      <vt:lpstr>Piecewise and TCN</vt:lpstr>
      <vt:lpstr>Parameter tuning; Window size</vt:lpstr>
      <vt:lpstr>Parameter tuning; Number of layers</vt:lpstr>
      <vt:lpstr>Parameter tuning; Kernel size</vt:lpstr>
      <vt:lpstr>Fusion</vt:lpstr>
      <vt:lpstr>Comparison to the state-of-the-art</vt:lpstr>
      <vt:lpstr>Conclusion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Remaining Useful Life Estimation Using Temporal Convolutional Network Fusion </dc:title>
  <dc:creator>zvonimir dujmić</dc:creator>
  <cp:lastModifiedBy>zvonimir dujmić</cp:lastModifiedBy>
  <cp:revision>26</cp:revision>
  <dcterms:created xsi:type="dcterms:W3CDTF">2020-08-30T16:57:04Z</dcterms:created>
  <dcterms:modified xsi:type="dcterms:W3CDTF">2020-08-31T13:26:34Z</dcterms:modified>
</cp:coreProperties>
</file>