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2"/>
  </p:notesMasterIdLst>
  <p:sldIdLst>
    <p:sldId id="256" r:id="rId2"/>
    <p:sldId id="312" r:id="rId3"/>
    <p:sldId id="313" r:id="rId4"/>
    <p:sldId id="316" r:id="rId5"/>
    <p:sldId id="314" r:id="rId6"/>
    <p:sldId id="31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2" r:id="rId27"/>
    <p:sldId id="283" r:id="rId28"/>
    <p:sldId id="342" r:id="rId29"/>
    <p:sldId id="284" r:id="rId30"/>
    <p:sldId id="285" r:id="rId31"/>
    <p:sldId id="341" r:id="rId32"/>
    <p:sldId id="290" r:id="rId33"/>
    <p:sldId id="340" r:id="rId34"/>
    <p:sldId id="291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9" r:id="rId54"/>
    <p:sldId id="336" r:id="rId55"/>
    <p:sldId id="337" r:id="rId56"/>
    <p:sldId id="338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</p:sldIdLst>
  <p:sldSz cx="9144000" cy="6858000" type="screen4x3"/>
  <p:notesSz cx="6858000" cy="9144000"/>
  <p:defaultTextStyle>
    <a:defPPr>
      <a:defRPr lang="hr-H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3D"/>
    <a:srgbClr val="F8B323"/>
    <a:srgbClr val="EBEBEC"/>
    <a:srgbClr val="5F6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ila, bez rešetk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il teme 1 - Isticanj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Srednji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vijetli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82585" autoAdjust="0"/>
  </p:normalViewPr>
  <p:slideViewPr>
    <p:cSldViewPr>
      <p:cViewPr varScale="1">
        <p:scale>
          <a:sx n="72" d="100"/>
          <a:sy n="72" d="100"/>
        </p:scale>
        <p:origin x="12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56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Radni_list_programa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Radni_list_programa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6629798335167E-2"/>
          <c:y val="2.5867496204125467E-2"/>
          <c:w val="0.83627706489402409"/>
          <c:h val="0.761412805984520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List1!$B$5</c:f>
              <c:strCache>
                <c:ptCount val="1"/>
                <c:pt idx="0">
                  <c:v>UVOZ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List1!$C$4:$M$4</c:f>
              <c:strCache>
                <c:ptCount val="11"/>
                <c:pt idx="0">
                  <c:v>2009.</c:v>
                </c:pt>
                <c:pt idx="1">
                  <c:v>2010.</c:v>
                </c:pt>
                <c:pt idx="2">
                  <c:v>2011.</c:v>
                </c:pt>
                <c:pt idx="3">
                  <c:v>2012.</c:v>
                </c:pt>
                <c:pt idx="4">
                  <c:v>2013.</c:v>
                </c:pt>
                <c:pt idx="5">
                  <c:v>2014.</c:v>
                </c:pt>
                <c:pt idx="6">
                  <c:v>2015.</c:v>
                </c:pt>
                <c:pt idx="7">
                  <c:v>2016.</c:v>
                </c:pt>
                <c:pt idx="8">
                  <c:v>2017.</c:v>
                </c:pt>
                <c:pt idx="9">
                  <c:v>2018.</c:v>
                </c:pt>
                <c:pt idx="10">
                  <c:v>2019.</c:v>
                </c:pt>
              </c:strCache>
            </c:strRef>
          </c:cat>
          <c:val>
            <c:numRef>
              <c:f>List1!$C$5:$M$5</c:f>
              <c:numCache>
                <c:formatCode>#,##0</c:formatCode>
                <c:ptCount val="11"/>
                <c:pt idx="0">
                  <c:v>15220090</c:v>
                </c:pt>
                <c:pt idx="1">
                  <c:v>15137011</c:v>
                </c:pt>
                <c:pt idx="2">
                  <c:v>16281147</c:v>
                </c:pt>
                <c:pt idx="3">
                  <c:v>16214395</c:v>
                </c:pt>
                <c:pt idx="4">
                  <c:v>16527900</c:v>
                </c:pt>
                <c:pt idx="5">
                  <c:v>17129405</c:v>
                </c:pt>
                <c:pt idx="6">
                  <c:v>18482861</c:v>
                </c:pt>
                <c:pt idx="7">
                  <c:v>19711866</c:v>
                </c:pt>
                <c:pt idx="8">
                  <c:v>21891649</c:v>
                </c:pt>
                <c:pt idx="9">
                  <c:v>23747557</c:v>
                </c:pt>
                <c:pt idx="10">
                  <c:v>24980960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2-4951-AF47-4DD7122F034B}"/>
            </c:ext>
          </c:extLst>
        </c:ser>
        <c:ser>
          <c:idx val="1"/>
          <c:order val="1"/>
          <c:tx>
            <c:strRef>
              <c:f>List1!$B$6</c:f>
              <c:strCache>
                <c:ptCount val="1"/>
                <c:pt idx="0">
                  <c:v>IZVOZ</c:v>
                </c:pt>
              </c:strCache>
            </c:strRef>
          </c:tx>
          <c:spPr>
            <a:solidFill>
              <a:srgbClr val="FF66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List1!$C$4:$M$4</c:f>
              <c:strCache>
                <c:ptCount val="11"/>
                <c:pt idx="0">
                  <c:v>2009.</c:v>
                </c:pt>
                <c:pt idx="1">
                  <c:v>2010.</c:v>
                </c:pt>
                <c:pt idx="2">
                  <c:v>2011.</c:v>
                </c:pt>
                <c:pt idx="3">
                  <c:v>2012.</c:v>
                </c:pt>
                <c:pt idx="4">
                  <c:v>2013.</c:v>
                </c:pt>
                <c:pt idx="5">
                  <c:v>2014.</c:v>
                </c:pt>
                <c:pt idx="6">
                  <c:v>2015.</c:v>
                </c:pt>
                <c:pt idx="7">
                  <c:v>2016.</c:v>
                </c:pt>
                <c:pt idx="8">
                  <c:v>2017.</c:v>
                </c:pt>
                <c:pt idx="9">
                  <c:v>2018.</c:v>
                </c:pt>
                <c:pt idx="10">
                  <c:v>2019.</c:v>
                </c:pt>
              </c:strCache>
            </c:strRef>
          </c:cat>
          <c:val>
            <c:numRef>
              <c:f>List1!$C$6:$M$6</c:f>
              <c:numCache>
                <c:formatCode>#,##0</c:formatCode>
                <c:ptCount val="11"/>
                <c:pt idx="0">
                  <c:v>7529396</c:v>
                </c:pt>
                <c:pt idx="1">
                  <c:v>8905242</c:v>
                </c:pt>
                <c:pt idx="2">
                  <c:v>9582161</c:v>
                </c:pt>
                <c:pt idx="3">
                  <c:v>9628650</c:v>
                </c:pt>
                <c:pt idx="4">
                  <c:v>9589448</c:v>
                </c:pt>
                <c:pt idx="5">
                  <c:v>10368782</c:v>
                </c:pt>
                <c:pt idx="6">
                  <c:v>11527852</c:v>
                </c:pt>
                <c:pt idx="7">
                  <c:v>12316569</c:v>
                </c:pt>
                <c:pt idx="8">
                  <c:v>14016945</c:v>
                </c:pt>
                <c:pt idx="9">
                  <c:v>14543427</c:v>
                </c:pt>
                <c:pt idx="10">
                  <c:v>15226703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2-4951-AF47-4DD7122F0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17612000"/>
        <c:axId val="1717609920"/>
      </c:barChart>
      <c:catAx>
        <c:axId val="1717612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717609920"/>
        <c:crosses val="autoZero"/>
        <c:auto val="1"/>
        <c:lblAlgn val="ctr"/>
        <c:lblOffset val="100"/>
        <c:noMultiLvlLbl val="0"/>
      </c:catAx>
      <c:valAx>
        <c:axId val="1717609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71761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58503993383457"/>
          <c:y val="0.88848787464633661"/>
          <c:w val="0.21947149905154573"/>
          <c:h val="8.8840315332748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'Pokrivenost uvoza izvozom '!$C$4:$M$4</c:f>
              <c:strCache>
                <c:ptCount val="11"/>
                <c:pt idx="0">
                  <c:v>2009.</c:v>
                </c:pt>
                <c:pt idx="1">
                  <c:v>2010.</c:v>
                </c:pt>
                <c:pt idx="2">
                  <c:v>2011.</c:v>
                </c:pt>
                <c:pt idx="3">
                  <c:v>2012.</c:v>
                </c:pt>
                <c:pt idx="4">
                  <c:v>2013.</c:v>
                </c:pt>
                <c:pt idx="5">
                  <c:v>2014.</c:v>
                </c:pt>
                <c:pt idx="6">
                  <c:v>2015.</c:v>
                </c:pt>
                <c:pt idx="7">
                  <c:v>2016.</c:v>
                </c:pt>
                <c:pt idx="8">
                  <c:v>2017.</c:v>
                </c:pt>
                <c:pt idx="9">
                  <c:v>2018.</c:v>
                </c:pt>
                <c:pt idx="10">
                  <c:v>2019.</c:v>
                </c:pt>
              </c:strCache>
            </c:strRef>
          </c:cat>
          <c:val>
            <c:numRef>
              <c:f>'Pokrivenost uvoza izvozom '!$C$5:$M$5</c:f>
              <c:numCache>
                <c:formatCode>0.0</c:formatCode>
                <c:ptCount val="11"/>
                <c:pt idx="0">
                  <c:v>49.5</c:v>
                </c:pt>
                <c:pt idx="1">
                  <c:v>58.8</c:v>
                </c:pt>
                <c:pt idx="2">
                  <c:v>58.9</c:v>
                </c:pt>
                <c:pt idx="3">
                  <c:v>59.4</c:v>
                </c:pt>
                <c:pt idx="4">
                  <c:v>58.1</c:v>
                </c:pt>
                <c:pt idx="5">
                  <c:v>60.5</c:v>
                </c:pt>
                <c:pt idx="6">
                  <c:v>62.4</c:v>
                </c:pt>
                <c:pt idx="7">
                  <c:v>62.5</c:v>
                </c:pt>
                <c:pt idx="8">
                  <c:v>64</c:v>
                </c:pt>
                <c:pt idx="9">
                  <c:v>61.2</c:v>
                </c:pt>
                <c:pt idx="10">
                  <c:v>60.9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6B-499F-B88D-0B617E9FD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5693279"/>
        <c:axId val="1845688287"/>
      </c:barChart>
      <c:catAx>
        <c:axId val="184569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845688287"/>
        <c:crosses val="autoZero"/>
        <c:auto val="1"/>
        <c:lblAlgn val="ctr"/>
        <c:lblOffset val="100"/>
        <c:noMultiLvlLbl val="0"/>
      </c:catAx>
      <c:valAx>
        <c:axId val="184568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845693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noProof="0" smtClean="0"/>
              <a:t>Click to edit Master text styles</a:t>
            </a:r>
          </a:p>
          <a:p>
            <a:pPr lvl="1"/>
            <a:r>
              <a:rPr lang="hr-HR" noProof="0" smtClean="0"/>
              <a:t>Second level</a:t>
            </a:r>
          </a:p>
          <a:p>
            <a:pPr lvl="2"/>
            <a:r>
              <a:rPr lang="hr-HR" noProof="0" smtClean="0"/>
              <a:t>Third level</a:t>
            </a:r>
          </a:p>
          <a:p>
            <a:pPr lvl="3"/>
            <a:r>
              <a:rPr lang="hr-HR" noProof="0" smtClean="0"/>
              <a:t>Fourth level</a:t>
            </a:r>
          </a:p>
          <a:p>
            <a:pPr lvl="4"/>
            <a:r>
              <a:rPr lang="hr-HR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34FB0C-6484-4327-A73B-2731156BAEC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9035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4FB0C-6484-4327-A73B-2731156BAECD}" type="slidenum">
              <a:rPr lang="hr-HR" smtClean="0"/>
              <a:pPr>
                <a:defRPr/>
              </a:pPr>
              <a:t>27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691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4FB0C-6484-4327-A73B-2731156BAECD}" type="slidenum">
              <a:rPr lang="hr-HR" smtClean="0"/>
              <a:pPr>
                <a:defRPr/>
              </a:pPr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131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2016. – 61,1</a:t>
            </a:r>
            <a:r>
              <a:rPr lang="hr-HR" baseline="0" dirty="0" smtClean="0"/>
              <a:t> %, 2017. – 63,9 %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4FB0C-6484-4327-A73B-2731156BAECD}" type="slidenum">
              <a:rPr lang="hr-HR" smtClean="0"/>
              <a:pPr>
                <a:defRPr/>
              </a:pPr>
              <a:t>32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728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https://data.worldbank.org/indicator/NE.EXP.GNFS.ZS?end=2017&amp;locations=BG&amp;most_recent_year_desc=false&amp;start=2017&amp;view=map&amp;year=2019&amp;year_high_desc=false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4FB0C-6484-4327-A73B-2731156BAECD}" type="slidenum">
              <a:rPr lang="hr-HR" smtClean="0"/>
              <a:pPr>
                <a:defRPr/>
              </a:pPr>
              <a:t>34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18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2205038"/>
            <a:ext cx="9144000" cy="3744912"/>
          </a:xfrm>
          <a:prstGeom prst="rect">
            <a:avLst/>
          </a:prstGeom>
          <a:solidFill>
            <a:srgbClr val="F8B3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pic>
        <p:nvPicPr>
          <p:cNvPr id="5" name="Picture 7" descr="FOI-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7988" y="0"/>
            <a:ext cx="1116012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12875"/>
            <a:ext cx="8424862" cy="7207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hr-HR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764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r-HR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E003D"/>
                </a:solidFill>
                <a:latin typeface="+mn-lt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76185-156B-49C1-9366-2DA081B130E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9605C-26BE-43F4-95BF-4B052A0FBDB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946900" y="188913"/>
            <a:ext cx="2017713" cy="604837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90588" y="188913"/>
            <a:ext cx="5903912" cy="604837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E1196-782C-4DD7-B719-9C9DBA51706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01F57-5A8F-4A9E-8D50-4472339A6785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37931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A387E-877E-454E-B33D-72BB33E072C4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91011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3558-EB7B-4CD7-AE3D-6C2F6F448ED0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89524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E0BB-485F-4C2C-ABDA-EB0BEC854EE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1762D-DB53-4E8C-BF45-380AB338C2F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900113" y="1196975"/>
            <a:ext cx="39560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5008563" y="1196975"/>
            <a:ext cx="39560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DF73D-0915-4920-8E2B-0628E39C3C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AC6D4-4FAB-4912-B721-E7DC5C6A905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57E89-1C3D-47B8-9430-9FC685B061D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E19C-0872-41B7-B2EE-108E59FD4AE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E5FE4-A37C-4236-BF2D-2CF9339D730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63EA9-F834-4902-A07D-84CBE802D86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FOI-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27988" y="0"/>
            <a:ext cx="1116012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0" y="0"/>
            <a:ext cx="107950" cy="6873875"/>
          </a:xfrm>
          <a:prstGeom prst="rect">
            <a:avLst/>
          </a:prstGeom>
          <a:solidFill>
            <a:srgbClr val="CE003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107950" y="0"/>
            <a:ext cx="719138" cy="6873875"/>
          </a:xfrm>
          <a:prstGeom prst="rect">
            <a:avLst/>
          </a:prstGeom>
          <a:solidFill>
            <a:srgbClr val="F8B323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0588" y="188913"/>
            <a:ext cx="706596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96975"/>
            <a:ext cx="80645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24625"/>
            <a:ext cx="8316912" cy="333375"/>
          </a:xfrm>
          <a:prstGeom prst="rect">
            <a:avLst/>
          </a:prstGeom>
          <a:solidFill>
            <a:srgbClr val="EBEBE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E003D"/>
                </a:solidFill>
                <a:latin typeface="+mn-lt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245225"/>
            <a:ext cx="5143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CE003D"/>
                </a:solidFill>
                <a:latin typeface="+mn-lt"/>
              </a:defRPr>
            </a:lvl1pPr>
          </a:lstStyle>
          <a:p>
            <a:pPr>
              <a:defRPr/>
            </a:pPr>
            <a:fld id="{06BDA428-484B-465E-8EF9-88ACA02F168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827088" y="908050"/>
            <a:ext cx="8316912" cy="71438"/>
          </a:xfrm>
          <a:prstGeom prst="rect">
            <a:avLst/>
          </a:prstGeom>
          <a:solidFill>
            <a:srgbClr val="EBEB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3" r:id="rId12"/>
    <p:sldLayoutId id="2147483704" r:id="rId13"/>
    <p:sldLayoutId id="214748370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E003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E003D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E003D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E003D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E003D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E003D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E003D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E003D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E003D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3D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003D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003D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003D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E003D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003D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003D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003D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003D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980728"/>
            <a:ext cx="8424862" cy="864097"/>
          </a:xfrm>
        </p:spPr>
        <p:txBody>
          <a:bodyPr/>
          <a:lstStyle/>
          <a:p>
            <a:pPr eaLnBrk="1" hangingPunct="1">
              <a:defRPr/>
            </a:pPr>
            <a:r>
              <a:rPr lang="hr-HR" altLang="sr-Latn-RS" sz="4800" dirty="0" smtClean="0"/>
              <a:t/>
            </a:r>
            <a:br>
              <a:rPr lang="hr-HR" altLang="sr-Latn-RS" sz="4800" dirty="0" smtClean="0"/>
            </a:br>
            <a:r>
              <a:rPr lang="hr-HR" altLang="sr-Latn-RS" sz="4800" b="1" dirty="0" smtClean="0"/>
              <a:t>Vanjskotrgovinsko</a:t>
            </a:r>
            <a:r>
              <a:rPr lang="hr-HR" altLang="sr-Latn-RS" sz="4800" b="1" dirty="0" smtClean="0"/>
              <a:t> </a:t>
            </a:r>
            <a:r>
              <a:rPr lang="hr-HR" altLang="sr-Latn-RS" sz="4800" b="1" dirty="0" smtClean="0"/>
              <a:t>poslovanje</a:t>
            </a:r>
            <a:br>
              <a:rPr lang="hr-HR" altLang="sr-Latn-RS" sz="4800" b="1" dirty="0" smtClean="0"/>
            </a:br>
            <a:endParaRPr lang="en-US" altLang="sr-Latn-RS" sz="4000" b="1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9512" y="3212976"/>
            <a:ext cx="842486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E003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E003D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E003D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E003D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E003D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E003D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E003D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E003D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E003D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hr-HR" altLang="sr-Latn-RS" sz="4800" b="1" kern="0" dirty="0" smtClean="0"/>
              <a:t>Uvod</a:t>
            </a:r>
          </a:p>
          <a:p>
            <a:pPr eaLnBrk="1" hangingPunct="1">
              <a:defRPr/>
            </a:pPr>
            <a:endParaRPr lang="hr-HR" altLang="sr-Latn-RS" sz="4800" kern="0" dirty="0"/>
          </a:p>
        </p:txBody>
      </p:sp>
    </p:spTree>
    <p:extLst>
      <p:ext uri="{BB962C8B-B14F-4D97-AF65-F5344CB8AC3E}">
        <p14:creationId xmlns:p14="http://schemas.microsoft.com/office/powerpoint/2010/main" val="32504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800" dirty="0" smtClean="0"/>
              <a:t>KLJUČNE RAZLIKE WTO I GATT – 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0644" y="1488884"/>
            <a:ext cx="8147050" cy="4924425"/>
          </a:xfrm>
        </p:spPr>
        <p:txBody>
          <a:bodyPr/>
          <a:lstStyle/>
          <a:p>
            <a:pPr eaLnBrk="1" hangingPunct="1"/>
            <a:r>
              <a:rPr lang="hr-HR" altLang="sr-Latn-RS" sz="2400" dirty="0" smtClean="0"/>
              <a:t>WTO je organizacija, a GATT je samo sporazum</a:t>
            </a:r>
          </a:p>
          <a:p>
            <a:pPr eaLnBrk="1" hangingPunct="1"/>
            <a:endParaRPr lang="hr-HR" altLang="sr-Latn-RS" sz="2400" dirty="0" smtClean="0"/>
          </a:p>
          <a:p>
            <a:pPr eaLnBrk="1" hangingPunct="1"/>
            <a:r>
              <a:rPr lang="hr-HR" altLang="sr-Latn-RS" sz="2400" dirty="0" smtClean="0"/>
              <a:t>WTO regulira trgovinu robama, uslugama i trgovinu vezanu uz prava intelektualnog vlasništva</a:t>
            </a:r>
          </a:p>
          <a:p>
            <a:pPr eaLnBrk="1" hangingPunct="1"/>
            <a:endParaRPr lang="hr-HR" altLang="sr-Latn-RS" sz="2400" dirty="0" smtClean="0"/>
          </a:p>
          <a:p>
            <a:pPr eaLnBrk="1" hangingPunct="1"/>
            <a:r>
              <a:rPr lang="hr-HR" altLang="sr-Latn-RS" sz="2400" dirty="0" smtClean="0"/>
              <a:t>WTO bitno efikasnije rješava sporove između članica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293096"/>
            <a:ext cx="2540157" cy="2154054"/>
          </a:xfrm>
        </p:spPr>
      </p:pic>
    </p:spTree>
    <p:extLst>
      <p:ext uri="{BB962C8B-B14F-4D97-AF65-F5344CB8AC3E}">
        <p14:creationId xmlns:p14="http://schemas.microsoft.com/office/powerpoint/2010/main" val="34358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800" dirty="0" smtClean="0"/>
              <a:t>CILJEVI I NAČELA WTO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r-HR" altLang="sr-Latn-RS" sz="2800" dirty="0" smtClean="0">
                <a:solidFill>
                  <a:srgbClr val="CE003D"/>
                </a:solidFill>
              </a:rPr>
              <a:t>OSNOVNI CILJ </a:t>
            </a:r>
            <a:r>
              <a:rPr lang="hr-HR" altLang="sr-Latn-RS" sz="2800" dirty="0" smtClean="0"/>
              <a:t>- razvitak sustava slobodne multilateralne razmjene čime se povećava:</a:t>
            </a:r>
          </a:p>
          <a:p>
            <a:pPr lvl="1" eaLnBrk="1" hangingPunct="1"/>
            <a:r>
              <a:rPr lang="hr-HR" altLang="sr-Latn-RS" sz="2400" dirty="0" smtClean="0"/>
              <a:t>Proizvodnja roba i usluga</a:t>
            </a:r>
          </a:p>
          <a:p>
            <a:pPr lvl="1" eaLnBrk="1" hangingPunct="1"/>
            <a:r>
              <a:rPr lang="hr-HR" altLang="sr-Latn-RS" sz="2400" dirty="0" smtClean="0"/>
              <a:t>Zaposlenost</a:t>
            </a:r>
          </a:p>
          <a:p>
            <a:pPr lvl="1" eaLnBrk="1" hangingPunct="1"/>
            <a:r>
              <a:rPr lang="hr-HR" altLang="sr-Latn-RS" sz="2400" dirty="0" smtClean="0"/>
              <a:t>Dohodak i potražnja</a:t>
            </a:r>
          </a:p>
          <a:p>
            <a:pPr lvl="1" eaLnBrk="1" hangingPunct="1"/>
            <a:r>
              <a:rPr lang="hr-HR" altLang="sr-Latn-RS" sz="2400" dirty="0" smtClean="0"/>
              <a:t>Ukupan životni standard</a:t>
            </a:r>
          </a:p>
          <a:p>
            <a:pPr lvl="1" eaLnBrk="1" hangingPunct="1"/>
            <a:endParaRPr lang="hr-HR" altLang="sr-Latn-RS" sz="2400" dirty="0" smtClean="0"/>
          </a:p>
          <a:p>
            <a:pPr eaLnBrk="1" hangingPunct="1"/>
            <a:r>
              <a:rPr lang="hr-HR" altLang="sr-Latn-RS" sz="2800" dirty="0" smtClean="0"/>
              <a:t>Iskustvo iz prošlosti i suvremeni uvjeti proširuju ciljeve i na:</a:t>
            </a:r>
          </a:p>
          <a:p>
            <a:pPr lvl="1" eaLnBrk="1" hangingPunct="1"/>
            <a:r>
              <a:rPr lang="hr-HR" altLang="sr-Latn-RS" sz="2400" dirty="0" smtClean="0"/>
              <a:t>Poštivanje zahtjeva za održiv razvitak i zaštitu okoliša te na pojačanu brigu za nerazvijene članice</a:t>
            </a:r>
          </a:p>
        </p:txBody>
      </p:sp>
    </p:spTree>
    <p:extLst>
      <p:ext uri="{BB962C8B-B14F-4D97-AF65-F5344CB8AC3E}">
        <p14:creationId xmlns:p14="http://schemas.microsoft.com/office/powerpoint/2010/main" val="394500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800" dirty="0" smtClean="0"/>
              <a:t>OSNOVNA NAČELA SUSTAVA KOJI PROMIČE WTO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890588" y="1412776"/>
            <a:ext cx="8064500" cy="5040313"/>
          </a:xfrm>
        </p:spPr>
        <p:txBody>
          <a:bodyPr/>
          <a:lstStyle/>
          <a:p>
            <a:pPr eaLnBrk="1" hangingPunct="1"/>
            <a:r>
              <a:rPr lang="hr-HR" altLang="sr-Latn-RS" sz="2800" dirty="0" smtClean="0">
                <a:solidFill>
                  <a:srgbClr val="CE003D"/>
                </a:solidFill>
              </a:rPr>
              <a:t>NAČELO NEDISKRIMINACIJE </a:t>
            </a:r>
            <a:r>
              <a:rPr lang="hr-HR" altLang="sr-Latn-RS" sz="2800" dirty="0" smtClean="0"/>
              <a:t>(klauzule najpovlaštenije nacije i nacionalnog postupanja)</a:t>
            </a:r>
          </a:p>
          <a:p>
            <a:pPr eaLnBrk="1" hangingPunct="1"/>
            <a:endParaRPr lang="hr-HR" altLang="sr-Latn-RS" sz="2800" dirty="0" smtClean="0"/>
          </a:p>
          <a:p>
            <a:pPr eaLnBrk="1" hangingPunct="1"/>
            <a:r>
              <a:rPr lang="hr-HR" altLang="sr-Latn-RS" sz="2800" dirty="0" smtClean="0">
                <a:solidFill>
                  <a:srgbClr val="CE003D"/>
                </a:solidFill>
              </a:rPr>
              <a:t>NAČELO TRANSPARENTNOSTI I PREDVIDIVOSTI </a:t>
            </a:r>
            <a:r>
              <a:rPr lang="hr-HR" altLang="sr-Latn-RS" sz="2800" dirty="0" smtClean="0"/>
              <a:t>(načelo „samo carina’’, usklađenost, registracija i dostupnost propisa, „</a:t>
            </a:r>
            <a:r>
              <a:rPr lang="hr-HR" altLang="sr-Latn-RS" sz="2800" dirty="0" err="1" smtClean="0"/>
              <a:t>plafomiranje</a:t>
            </a:r>
            <a:r>
              <a:rPr lang="hr-HR" altLang="sr-Latn-RS" sz="2800" dirty="0" smtClean="0"/>
              <a:t>’’ carina)</a:t>
            </a:r>
          </a:p>
          <a:p>
            <a:pPr eaLnBrk="1" hangingPunct="1"/>
            <a:endParaRPr lang="hr-HR" altLang="sr-Latn-RS" sz="2800" dirty="0" smtClean="0"/>
          </a:p>
          <a:p>
            <a:pPr eaLnBrk="1" hangingPunct="1"/>
            <a:r>
              <a:rPr lang="hr-HR" altLang="sr-Latn-RS" sz="2800" dirty="0" smtClean="0">
                <a:solidFill>
                  <a:srgbClr val="CE003D"/>
                </a:solidFill>
              </a:rPr>
              <a:t>NAČELO DALJNJE LIBERALIZACIJE</a:t>
            </a:r>
          </a:p>
        </p:txBody>
      </p:sp>
    </p:spTree>
    <p:extLst>
      <p:ext uri="{BB962C8B-B14F-4D97-AF65-F5344CB8AC3E}">
        <p14:creationId xmlns:p14="http://schemas.microsoft.com/office/powerpoint/2010/main" val="78492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3200" smtClean="0"/>
              <a:t>SPORAZUMI WTO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64191" y="1052736"/>
            <a:ext cx="8064500" cy="5040313"/>
          </a:xfrm>
        </p:spPr>
        <p:txBody>
          <a:bodyPr/>
          <a:lstStyle/>
          <a:p>
            <a:pPr eaLnBrk="1" hangingPunct="1"/>
            <a:r>
              <a:rPr lang="hr-HR" altLang="sr-Latn-RS" sz="2800" dirty="0" smtClean="0">
                <a:solidFill>
                  <a:srgbClr val="CE003D"/>
                </a:solidFill>
              </a:rPr>
              <a:t>MULTILATERALNI</a:t>
            </a:r>
          </a:p>
          <a:p>
            <a:pPr eaLnBrk="1" hangingPunct="1">
              <a:buFontTx/>
              <a:buNone/>
            </a:pPr>
            <a:endParaRPr lang="hr-HR" altLang="sr-Latn-RS" sz="2800" dirty="0" smtClean="0"/>
          </a:p>
          <a:p>
            <a:pPr lvl="1" eaLnBrk="1" hangingPunct="1"/>
            <a:r>
              <a:rPr lang="hr-HR" altLang="sr-Latn-RS" sz="2400" dirty="0" smtClean="0"/>
              <a:t>GATT 1994.</a:t>
            </a:r>
          </a:p>
          <a:p>
            <a:pPr lvl="1" eaLnBrk="1" hangingPunct="1"/>
            <a:endParaRPr lang="hr-HR" altLang="sr-Latn-RS" sz="2400" dirty="0" smtClean="0"/>
          </a:p>
          <a:p>
            <a:pPr lvl="1" eaLnBrk="1" hangingPunct="1"/>
            <a:r>
              <a:rPr lang="hr-HR" altLang="sr-Latn-RS" sz="2400" dirty="0" smtClean="0"/>
              <a:t>GATS (general </a:t>
            </a:r>
            <a:r>
              <a:rPr lang="hr-HR" altLang="sr-Latn-RS" sz="2400" dirty="0" err="1" smtClean="0"/>
              <a:t>agreement</a:t>
            </a:r>
            <a:r>
              <a:rPr lang="hr-HR" altLang="sr-Latn-RS" sz="2400" dirty="0" smtClean="0"/>
              <a:t> on </a:t>
            </a:r>
            <a:r>
              <a:rPr lang="hr-HR" altLang="sr-Latn-RS" sz="2400" dirty="0" err="1" smtClean="0"/>
              <a:t>trade</a:t>
            </a:r>
            <a:r>
              <a:rPr lang="hr-HR" altLang="sr-Latn-RS" sz="2400" dirty="0" smtClean="0"/>
              <a:t> </a:t>
            </a:r>
            <a:r>
              <a:rPr lang="hr-HR" altLang="sr-Latn-RS" sz="2400" dirty="0" err="1" smtClean="0"/>
              <a:t>in</a:t>
            </a:r>
            <a:r>
              <a:rPr lang="hr-HR" altLang="sr-Latn-RS" sz="2400" dirty="0" smtClean="0"/>
              <a:t> </a:t>
            </a:r>
            <a:r>
              <a:rPr lang="hr-HR" altLang="sr-Latn-RS" sz="2400" dirty="0" err="1" smtClean="0"/>
              <a:t>services</a:t>
            </a:r>
            <a:r>
              <a:rPr lang="hr-HR" altLang="sr-Latn-RS" sz="2400" dirty="0" smtClean="0"/>
              <a:t> - Opći sporazum o trgovini uslugama)</a:t>
            </a:r>
          </a:p>
          <a:p>
            <a:pPr lvl="1" eaLnBrk="1" hangingPunct="1"/>
            <a:endParaRPr lang="hr-HR" altLang="sr-Latn-RS" sz="2400" dirty="0" smtClean="0"/>
          </a:p>
          <a:p>
            <a:pPr lvl="1" eaLnBrk="1" hangingPunct="1"/>
            <a:r>
              <a:rPr lang="hr-HR" altLang="sr-Latn-RS" sz="2400" dirty="0" smtClean="0"/>
              <a:t>TRIPS („</a:t>
            </a:r>
            <a:r>
              <a:rPr lang="hr-HR" altLang="sr-Latn-RS" sz="2400" dirty="0" err="1" smtClean="0"/>
              <a:t>Trade</a:t>
            </a:r>
            <a:r>
              <a:rPr lang="hr-HR" altLang="sr-Latn-RS" sz="2400" dirty="0" smtClean="0"/>
              <a:t> </a:t>
            </a:r>
            <a:r>
              <a:rPr lang="hr-HR" altLang="sr-Latn-RS" sz="2400" dirty="0" err="1" smtClean="0"/>
              <a:t>related</a:t>
            </a:r>
            <a:r>
              <a:rPr lang="hr-HR" altLang="sr-Latn-RS" sz="2400" dirty="0" smtClean="0"/>
              <a:t> </a:t>
            </a:r>
            <a:r>
              <a:rPr lang="hr-HR" altLang="sr-Latn-RS" sz="2400" dirty="0" err="1" smtClean="0"/>
              <a:t>aspetcs</a:t>
            </a:r>
            <a:r>
              <a:rPr lang="hr-HR" altLang="sr-Latn-RS" sz="2400" dirty="0" smtClean="0"/>
              <a:t> </a:t>
            </a:r>
            <a:r>
              <a:rPr lang="hr-HR" altLang="sr-Latn-RS" sz="2400" dirty="0" err="1" smtClean="0"/>
              <a:t>of</a:t>
            </a:r>
            <a:r>
              <a:rPr lang="hr-HR" altLang="sr-Latn-RS" sz="2400" dirty="0" smtClean="0"/>
              <a:t> </a:t>
            </a:r>
            <a:r>
              <a:rPr lang="hr-HR" altLang="sr-Latn-RS" sz="2400" dirty="0" err="1" smtClean="0"/>
              <a:t>intelectual</a:t>
            </a:r>
            <a:r>
              <a:rPr lang="hr-HR" altLang="sr-Latn-RS" sz="2400" dirty="0" smtClean="0"/>
              <a:t> </a:t>
            </a:r>
            <a:r>
              <a:rPr lang="hr-HR" altLang="sr-Latn-RS" sz="2400" dirty="0" err="1" smtClean="0"/>
              <a:t>property</a:t>
            </a:r>
            <a:r>
              <a:rPr lang="hr-HR" altLang="sr-Latn-RS" sz="2400" dirty="0" smtClean="0"/>
              <a:t> </a:t>
            </a:r>
            <a:r>
              <a:rPr lang="hr-HR" altLang="sr-Latn-RS" sz="2400" dirty="0" err="1" smtClean="0"/>
              <a:t>rights</a:t>
            </a:r>
            <a:r>
              <a:rPr lang="hr-HR" altLang="sr-Latn-RS" sz="2400" dirty="0" smtClean="0"/>
              <a:t>’’- Trgovinski aspekti prava na intelektualno vlasništvo)</a:t>
            </a:r>
          </a:p>
          <a:p>
            <a:pPr eaLnBrk="1" hangingPunct="1"/>
            <a:endParaRPr lang="hr-HR" altLang="sr-Latn-R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30" y="5299034"/>
            <a:ext cx="1815961" cy="15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3200" smtClean="0"/>
              <a:t>HRVATSKA I WTO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r-HR" altLang="sr-Latn-RS" sz="2800" dirty="0" smtClean="0"/>
              <a:t>Hrvatska je po osamostaljenju, automatski postala članicom OUN i MMF, a pripadalo joj je i članstvo u GATT-u, ali...</a:t>
            </a:r>
          </a:p>
          <a:p>
            <a:pPr eaLnBrk="1" hangingPunct="1"/>
            <a:endParaRPr lang="hr-HR" altLang="sr-Latn-RS" sz="2800" dirty="0" smtClean="0"/>
          </a:p>
          <a:p>
            <a:pPr eaLnBrk="1" hangingPunct="1"/>
            <a:r>
              <a:rPr lang="hr-HR" altLang="sr-Latn-RS" sz="2800" dirty="0" smtClean="0"/>
              <a:t>Postupak primitka je trajalo od 1993. do studenog 2000. god.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90" y="4668135"/>
            <a:ext cx="2310507" cy="19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3200" dirty="0" smtClean="0"/>
              <a:t>POJAM</a:t>
            </a:r>
            <a:endParaRPr lang="en-US" altLang="sr-Latn-RS" sz="3200" dirty="0" smtClean="0"/>
          </a:p>
        </p:txBody>
      </p:sp>
      <p:pic>
        <p:nvPicPr>
          <p:cNvPr id="7172" name="Picture 4" descr="j029774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20" y="4869160"/>
            <a:ext cx="1851660" cy="17620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2429" y="1124744"/>
            <a:ext cx="8147050" cy="3095625"/>
          </a:xfrm>
        </p:spPr>
        <p:txBody>
          <a:bodyPr/>
          <a:lstStyle/>
          <a:p>
            <a:pPr eaLnBrk="1" hangingPunct="1"/>
            <a:r>
              <a:rPr lang="hr-HR" altLang="sr-Latn-RS" sz="2400" dirty="0" smtClean="0">
                <a:solidFill>
                  <a:srgbClr val="CE003D"/>
                </a:solidFill>
              </a:rPr>
              <a:t>Def. 1 </a:t>
            </a:r>
            <a:r>
              <a:rPr lang="hr-HR" altLang="sr-Latn-RS" sz="2400" dirty="0" smtClean="0"/>
              <a:t>- gospodarska djelatnost koja obuhvaća razmjenu robe i usluga s inozemstvom, odnosno sveukupnu razmjenu materijalnih i nematerijalnih dobara između zemalja</a:t>
            </a:r>
          </a:p>
          <a:p>
            <a:pPr eaLnBrk="1" hangingPunct="1"/>
            <a:endParaRPr lang="hr-HR" altLang="sr-Latn-RS" sz="2400" dirty="0" smtClean="0"/>
          </a:p>
          <a:p>
            <a:pPr eaLnBrk="1" hangingPunct="1"/>
            <a:r>
              <a:rPr lang="hr-HR" altLang="sr-Latn-RS" sz="2400" dirty="0" smtClean="0">
                <a:solidFill>
                  <a:srgbClr val="CE003D"/>
                </a:solidFill>
              </a:rPr>
              <a:t>Def. 2. </a:t>
            </a:r>
            <a:r>
              <a:rPr lang="hr-HR" altLang="sr-Latn-RS" sz="2400" dirty="0" smtClean="0"/>
              <a:t>- ukupni opseg razmjene između zemalja cijelog svijeta, odnosno ukupnost razmjene na globalnom tržištu</a:t>
            </a:r>
          </a:p>
          <a:p>
            <a:pPr eaLnBrk="1" hangingPunct="1"/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392213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400" dirty="0" smtClean="0"/>
              <a:t>POJAM VANJSKE TRGOVINE I </a:t>
            </a:r>
            <a:r>
              <a:rPr lang="hr-HR" altLang="sr-Latn-RS" dirty="0" smtClean="0"/>
              <a:t>VANJSKOTRGOVINSKOG </a:t>
            </a:r>
            <a:r>
              <a:rPr lang="hr-HR" altLang="sr-Latn-RS" sz="2400" dirty="0" smtClean="0"/>
              <a:t>POSLOVANJA</a:t>
            </a:r>
            <a:endParaRPr lang="en-US" altLang="sr-Latn-RS" sz="2400" dirty="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hr-HR" altLang="sr-Latn-RS" sz="2200" dirty="0" smtClean="0"/>
              <a:t>Vanjska trgovina </a:t>
            </a:r>
            <a:r>
              <a:rPr lang="hr-HR" altLang="sr-Latn-RS" sz="2200" dirty="0" smtClean="0">
                <a:solidFill>
                  <a:srgbClr val="CE003D"/>
                </a:solidFill>
              </a:rPr>
              <a:t>u užem smislu:</a:t>
            </a:r>
          </a:p>
          <a:p>
            <a:pPr lvl="1" eaLnBrk="1" hangingPunct="1"/>
            <a:r>
              <a:rPr lang="hr-HR" altLang="sr-Latn-RS" sz="2200" dirty="0" smtClean="0"/>
              <a:t>obuhvaća samo promet robe između gospodarskih subjekata iz različitih zemalja, pa je predmet vanjskotrgovinske razmjene samo ona roba koja prelazi državnu granicu jedne ili više zemalja.</a:t>
            </a:r>
          </a:p>
          <a:p>
            <a:pPr eaLnBrk="1" hangingPunct="1"/>
            <a:endParaRPr lang="en-US" altLang="sr-Latn-RS" sz="2200" dirty="0" smtClean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hr-HR" altLang="sr-Latn-RS" sz="2200" dirty="0" smtClean="0"/>
              <a:t>Vanjska trgovina </a:t>
            </a:r>
            <a:r>
              <a:rPr lang="hr-HR" altLang="sr-Latn-RS" sz="2200" dirty="0" smtClean="0">
                <a:solidFill>
                  <a:srgbClr val="CE003D"/>
                </a:solidFill>
              </a:rPr>
              <a:t>u širem smislu:</a:t>
            </a:r>
          </a:p>
          <a:p>
            <a:pPr lvl="1" eaLnBrk="1" hangingPunct="1"/>
            <a:r>
              <a:rPr lang="hr-HR" altLang="sr-Latn-RS" sz="2200" dirty="0" smtClean="0"/>
              <a:t>obuhvaća međunarodnu robnu razmjenu i razmjenu gospodarskih usluga (tzv. “nevidljivi izvoz i uvoz”), promet kapitala, promet ljudi (turistički promet) i prijenos vijesti (telekomunikacijski promet).</a:t>
            </a:r>
          </a:p>
          <a:p>
            <a:pPr eaLnBrk="1" hangingPunct="1"/>
            <a:endParaRPr lang="en-US" altLang="sr-Latn-RS" sz="2200" dirty="0" smtClean="0"/>
          </a:p>
        </p:txBody>
      </p:sp>
    </p:spTree>
    <p:extLst>
      <p:ext uri="{BB962C8B-B14F-4D97-AF65-F5344CB8AC3E}">
        <p14:creationId xmlns:p14="http://schemas.microsoft.com/office/powerpoint/2010/main" val="300648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  <p:bldP spid="922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800" dirty="0" smtClean="0"/>
              <a:t>VANJSKA TRGOVINA</a:t>
            </a:r>
            <a:endParaRPr lang="en-US" altLang="sr-Latn-RS" sz="28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72696" y="1196428"/>
            <a:ext cx="816380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Vanjska trgovina je dio prometa robe u kojem: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predmet kupoprodaje prelazi carinsku crtu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napušta teritorij zemlje prodavatelja (izvoznika)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ulazi na teritorij zemlje kupca (uvoznika) </a:t>
            </a:r>
          </a:p>
          <a:p>
            <a:pPr lvl="1" eaLnBrk="1" hangingPunct="1">
              <a:lnSpc>
                <a:spcPct val="90000"/>
              </a:lnSpc>
            </a:pPr>
            <a:endParaRPr lang="hr-HR" altLang="sr-Latn-RS" sz="24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Sveukupnost razmjene robe i usluga s inozemstvom nazivamo </a:t>
            </a:r>
            <a:r>
              <a:rPr lang="hr-HR" altLang="sr-Latn-RS" sz="2400" dirty="0" smtClean="0">
                <a:solidFill>
                  <a:srgbClr val="CE003D"/>
                </a:solidFill>
              </a:rPr>
              <a:t>poslovima međunarodnog prometa</a:t>
            </a:r>
            <a:r>
              <a:rPr lang="hr-HR" altLang="sr-Latn-RS" sz="2400" dirty="0" smtClean="0"/>
              <a:t>.</a:t>
            </a:r>
            <a:r>
              <a:rPr lang="hr-HR" altLang="sr-Latn-RS" sz="2200" dirty="0" smtClean="0"/>
              <a:t> </a:t>
            </a:r>
            <a:endParaRPr lang="en-US" altLang="sr-Latn-RS" sz="22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3702"/>
            <a:ext cx="2736304" cy="2156208"/>
          </a:xfrm>
        </p:spPr>
      </p:pic>
    </p:spTree>
    <p:extLst>
      <p:ext uri="{BB962C8B-B14F-4D97-AF65-F5344CB8AC3E}">
        <p14:creationId xmlns:p14="http://schemas.microsoft.com/office/powerpoint/2010/main" val="205687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400" dirty="0" smtClean="0"/>
              <a:t>RAZVOJ VANJSKE TRGOVINE</a:t>
            </a:r>
            <a:endParaRPr lang="en-US" altLang="sr-Latn-RS" sz="24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981074"/>
            <a:ext cx="8064500" cy="561627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altLang="sr-Latn-RS" dirty="0" smtClean="0"/>
              <a:t>Unutarnja trgovina - uvjet razvoja društvenih proizvodnih snaga u okvirima pojedinih nacionalnih privreda</a:t>
            </a:r>
          </a:p>
          <a:p>
            <a:pPr eaLnBrk="1" hangingPunct="1">
              <a:lnSpc>
                <a:spcPct val="80000"/>
              </a:lnSpc>
            </a:pPr>
            <a:endParaRPr lang="hr-HR" altLang="sr-Latn-RS" dirty="0" smtClean="0"/>
          </a:p>
          <a:p>
            <a:pPr eaLnBrk="1" hangingPunct="1">
              <a:lnSpc>
                <a:spcPct val="80000"/>
              </a:lnSpc>
            </a:pPr>
            <a:r>
              <a:rPr lang="hr-HR" altLang="sr-Latn-RS" dirty="0" smtClean="0"/>
              <a:t>Razvoj društvenih proizvodnih snaga dovodi do povećanja međunarodne razmjene roba</a:t>
            </a:r>
          </a:p>
          <a:p>
            <a:pPr eaLnBrk="1" hangingPunct="1">
              <a:lnSpc>
                <a:spcPct val="80000"/>
              </a:lnSpc>
            </a:pPr>
            <a:endParaRPr lang="hr-HR" altLang="sr-Latn-RS" dirty="0" smtClean="0"/>
          </a:p>
          <a:p>
            <a:pPr eaLnBrk="1" hangingPunct="1">
              <a:lnSpc>
                <a:spcPct val="80000"/>
              </a:lnSpc>
            </a:pPr>
            <a:r>
              <a:rPr lang="hr-HR" altLang="sr-Latn-RS" dirty="0" smtClean="0"/>
              <a:t>Nagli razvoj međunarodne razmjene roba uzrokovan pojavom:</a:t>
            </a:r>
          </a:p>
          <a:p>
            <a:pPr lvl="1" eaLnBrk="1" hangingPunct="1">
              <a:lnSpc>
                <a:spcPct val="80000"/>
              </a:lnSpc>
            </a:pPr>
            <a:r>
              <a:rPr lang="hr-HR" altLang="sr-Latn-RS" sz="2400" dirty="0" smtClean="0"/>
              <a:t>kapitalističkog načina proizvodnje</a:t>
            </a:r>
          </a:p>
          <a:p>
            <a:pPr lvl="1" eaLnBrk="1" hangingPunct="1">
              <a:lnSpc>
                <a:spcPct val="80000"/>
              </a:lnSpc>
            </a:pPr>
            <a:r>
              <a:rPr lang="hr-HR" altLang="sr-Latn-RS" sz="2400" dirty="0" smtClean="0"/>
              <a:t>prijelaza na  strojnu proizvodnju </a:t>
            </a:r>
          </a:p>
          <a:p>
            <a:pPr lvl="1" eaLnBrk="1" hangingPunct="1">
              <a:lnSpc>
                <a:spcPct val="80000"/>
              </a:lnSpc>
            </a:pPr>
            <a:r>
              <a:rPr lang="hr-HR" altLang="sr-Latn-RS" sz="2400" dirty="0" smtClean="0"/>
              <a:t>pojavom proizvodnje standardiziranih dijelova u velikim serijama </a:t>
            </a:r>
          </a:p>
          <a:p>
            <a:pPr lvl="1" eaLnBrk="1" hangingPunct="1">
              <a:lnSpc>
                <a:spcPct val="80000"/>
              </a:lnSpc>
            </a:pPr>
            <a:endParaRPr lang="hr-HR" altLang="sr-Latn-RS" sz="2400" dirty="0" smtClean="0"/>
          </a:p>
          <a:p>
            <a:pPr eaLnBrk="1" hangingPunct="1">
              <a:lnSpc>
                <a:spcPct val="80000"/>
              </a:lnSpc>
            </a:pPr>
            <a:r>
              <a:rPr lang="hr-HR" altLang="sr-Latn-RS" dirty="0" smtClean="0"/>
              <a:t>Usporedno s rastom međunarodne razmjene, raste i opseg robne proizvodnje u svijetu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900113" y="1196975"/>
            <a:ext cx="0" cy="4608512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362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800" dirty="0" smtClean="0"/>
              <a:t>TRGOVINA</a:t>
            </a:r>
            <a:endParaRPr lang="en-US" altLang="sr-Latn-RS" sz="28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0588" y="1268413"/>
            <a:ext cx="8001892" cy="5184775"/>
          </a:xfrm>
        </p:spPr>
        <p:txBody>
          <a:bodyPr/>
          <a:lstStyle/>
          <a:p>
            <a:pPr eaLnBrk="1" hangingPunct="1"/>
            <a:r>
              <a:rPr lang="hr-HR" altLang="sr-Latn-RS" sz="2200" dirty="0" smtClean="0"/>
              <a:t>Trgovina (i unutarnja i vanjska) obavlja </a:t>
            </a:r>
            <a:r>
              <a:rPr lang="hr-HR" altLang="sr-Latn-RS" sz="2200" dirty="0" smtClean="0">
                <a:solidFill>
                  <a:srgbClr val="CE003D"/>
                </a:solidFill>
              </a:rPr>
              <a:t>funkciju posrednika između proizvođača i potrošača.</a:t>
            </a:r>
          </a:p>
          <a:p>
            <a:pPr eaLnBrk="1" hangingPunct="1"/>
            <a:endParaRPr lang="hr-HR" altLang="sr-Latn-RS" sz="2200" dirty="0" smtClean="0"/>
          </a:p>
          <a:p>
            <a:pPr eaLnBrk="1" hangingPunct="1"/>
            <a:r>
              <a:rPr lang="hr-HR" altLang="sr-Latn-RS" sz="2200" dirty="0" smtClean="0"/>
              <a:t>Trgovina trostruko posreduje:</a:t>
            </a:r>
          </a:p>
          <a:p>
            <a:pPr lvl="1" eaLnBrk="1" hangingPunct="1">
              <a:buFontTx/>
              <a:buAutoNum type="arabicPeriod"/>
            </a:pPr>
            <a:r>
              <a:rPr lang="hr-HR" altLang="sr-Latn-RS" sz="2200" dirty="0" err="1" smtClean="0">
                <a:solidFill>
                  <a:srgbClr val="CE003D"/>
                </a:solidFill>
              </a:rPr>
              <a:t>interpersonalno</a:t>
            </a:r>
            <a:r>
              <a:rPr lang="hr-HR" altLang="sr-Latn-RS" sz="2200" i="1" dirty="0" smtClean="0">
                <a:solidFill>
                  <a:srgbClr val="CE003D"/>
                </a:solidFill>
              </a:rPr>
              <a:t> </a:t>
            </a:r>
            <a:r>
              <a:rPr lang="hr-HR" altLang="sr-Latn-RS" sz="2200" dirty="0" smtClean="0"/>
              <a:t>(posredovanje između osoba proizvođača i potrošača)</a:t>
            </a:r>
          </a:p>
          <a:p>
            <a:pPr lvl="1" eaLnBrk="1" hangingPunct="1">
              <a:buFontTx/>
              <a:buAutoNum type="arabicPeriod"/>
            </a:pPr>
            <a:endParaRPr lang="hr-HR" altLang="sr-Latn-RS" sz="2200" dirty="0" smtClean="0"/>
          </a:p>
          <a:p>
            <a:pPr lvl="1" eaLnBrk="1" hangingPunct="1">
              <a:buFontTx/>
              <a:buAutoNum type="arabicPeriod"/>
            </a:pPr>
            <a:r>
              <a:rPr lang="hr-HR" altLang="sr-Latn-RS" sz="2200" dirty="0" err="1" smtClean="0">
                <a:solidFill>
                  <a:srgbClr val="CE003D"/>
                </a:solidFill>
              </a:rPr>
              <a:t>interlokalno</a:t>
            </a:r>
            <a:r>
              <a:rPr lang="hr-HR" altLang="sr-Latn-RS" sz="2200" i="1" dirty="0" smtClean="0">
                <a:solidFill>
                  <a:srgbClr val="CE003D"/>
                </a:solidFill>
              </a:rPr>
              <a:t> </a:t>
            </a:r>
            <a:r>
              <a:rPr lang="hr-HR" altLang="sr-Latn-RS" sz="2200" dirty="0" smtClean="0"/>
              <a:t>(posredovanje između mjesta proizvodnje i mjesta potrošnje - transport) </a:t>
            </a:r>
          </a:p>
          <a:p>
            <a:pPr lvl="1" eaLnBrk="1" hangingPunct="1">
              <a:buFontTx/>
              <a:buAutoNum type="arabicPeriod"/>
            </a:pPr>
            <a:endParaRPr lang="hr-HR" altLang="sr-Latn-RS" sz="2200" dirty="0" smtClean="0"/>
          </a:p>
          <a:p>
            <a:pPr lvl="1" eaLnBrk="1" hangingPunct="1">
              <a:buFontTx/>
              <a:buAutoNum type="arabicPeriod"/>
            </a:pPr>
            <a:r>
              <a:rPr lang="hr-HR" altLang="sr-Latn-RS" sz="2200" dirty="0" err="1" smtClean="0">
                <a:solidFill>
                  <a:srgbClr val="CE003D"/>
                </a:solidFill>
              </a:rPr>
              <a:t>intertemporalno</a:t>
            </a:r>
            <a:r>
              <a:rPr lang="hr-HR" altLang="sr-Latn-RS" sz="2200" dirty="0" smtClean="0">
                <a:solidFill>
                  <a:srgbClr val="CE003D"/>
                </a:solidFill>
              </a:rPr>
              <a:t> </a:t>
            </a:r>
            <a:r>
              <a:rPr lang="hr-HR" altLang="sr-Latn-RS" sz="2200" dirty="0" smtClean="0"/>
              <a:t>(posredovanje između vremena proizvodnje i vremena potrošnje – skladištenje</a:t>
            </a:r>
            <a:r>
              <a:rPr lang="hr-HR" altLang="sr-Latn-RS" sz="1800" dirty="0" smtClean="0"/>
              <a:t>)</a:t>
            </a:r>
            <a:endParaRPr lang="en-US" altLang="sr-Latn-RS" sz="1800" dirty="0" smtClean="0"/>
          </a:p>
        </p:txBody>
      </p:sp>
    </p:spTree>
    <p:extLst>
      <p:ext uri="{BB962C8B-B14F-4D97-AF65-F5344CB8AC3E}">
        <p14:creationId xmlns:p14="http://schemas.microsoft.com/office/powerpoint/2010/main" val="288634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38112"/>
            <a:ext cx="8421688" cy="6461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sr-Latn-RS" dirty="0"/>
              <a:t>TRŽIŠTE     </a:t>
            </a:r>
            <a:r>
              <a:rPr lang="hr-HR" altLang="sr-Latn-RS" dirty="0" smtClean="0"/>
              <a:t>                              </a:t>
            </a:r>
            <a:r>
              <a:rPr lang="en-US" altLang="sr-Latn-RS" b="1" dirty="0" smtClean="0"/>
              <a:t>?</a:t>
            </a:r>
            <a:endParaRPr lang="en-US" altLang="sr-Latn-R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7683"/>
            <a:ext cx="7848600" cy="5562600"/>
          </a:xfrm>
          <a:noFill/>
          <a:ln/>
        </p:spPr>
        <p:txBody>
          <a:bodyPr lIns="92075" tIns="46038" rIns="92075" bIns="46038"/>
          <a:lstStyle/>
          <a:p>
            <a:pPr algn="ctr">
              <a:buFontTx/>
              <a:buNone/>
            </a:pPr>
            <a:r>
              <a:rPr lang="en-US" altLang="sr-Latn-RS" sz="2400" b="1" i="1" dirty="0">
                <a:solidFill>
                  <a:srgbClr val="CE003D"/>
                </a:solidFill>
              </a:rPr>
              <a:t>POSREDNIK IZMEĐU:</a:t>
            </a:r>
            <a:endParaRPr lang="en-US" altLang="sr-Latn-RS" dirty="0">
              <a:solidFill>
                <a:srgbClr val="CE003D"/>
              </a:solidFill>
            </a:endParaRP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515444" y="620688"/>
            <a:ext cx="2667000" cy="0"/>
          </a:xfrm>
          <a:prstGeom prst="line">
            <a:avLst/>
          </a:prstGeom>
          <a:noFill/>
          <a:ln w="76200" cmpd="tri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hr-HR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95400" y="1477963"/>
            <a:ext cx="21336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sr-Latn-RS" sz="2000" b="1">
                <a:latin typeface="Arial" panose="020B0604020202020204" pitchFamily="34" charset="0"/>
              </a:rPr>
              <a:t>PROIZVODNJA</a:t>
            </a:r>
            <a:endParaRPr kumimoji="1" lang="en-US" altLang="sr-Latn-RS">
              <a:latin typeface="Arial" panose="020B0604020202020204" pitchFamily="34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019800" y="1477963"/>
            <a:ext cx="24384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sr-Latn-RS" sz="2000" b="1">
                <a:latin typeface="Arial" panose="020B0604020202020204" pitchFamily="34" charset="0"/>
              </a:rPr>
              <a:t>POTREBE LJUDI</a:t>
            </a:r>
            <a:endParaRPr kumimoji="1" lang="en-US" altLang="sr-Latn-RS">
              <a:latin typeface="Arial" panose="020B0604020202020204" pitchFamily="34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657600" y="1600200"/>
            <a:ext cx="1828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sr-Latn-RS" b="1" dirty="0">
                <a:latin typeface="Arial" panose="020B0604020202020204" pitchFamily="34" charset="0"/>
              </a:rPr>
              <a:t>TRŽIŠTE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28600" y="2057400"/>
            <a:ext cx="5410200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  <a:sym typeface="MS Outlook" panose="05010100010000000000" pitchFamily="2" charset="2"/>
              </a:rPr>
              <a:t> </a:t>
            </a:r>
            <a:r>
              <a:rPr kumimoji="1" lang="hr-HR" altLang="sr-Latn-RS" sz="1800" dirty="0">
                <a:solidFill>
                  <a:schemeClr val="tx2"/>
                </a:solidFill>
                <a:latin typeface="Arial" panose="020B0604020202020204" pitchFamily="34" charset="0"/>
                <a:sym typeface="MS Outlook" panose="05010100010000000000" pitchFamily="2" charset="2"/>
              </a:rPr>
              <a:t>    </a:t>
            </a:r>
            <a:r>
              <a:rPr kumimoji="1" lang="en-US" altLang="sr-Latn-RS" sz="1800" b="1" dirty="0">
                <a:solidFill>
                  <a:schemeClr val="tx2"/>
                </a:solidFill>
                <a:latin typeface="Arial" panose="020B0604020202020204" pitchFamily="34" charset="0"/>
              </a:rPr>
              <a:t>LJUDI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        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društvene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uloge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</a:p>
          <a:p>
            <a:pPr lvl="3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hr-HR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potrošači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kupci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korisnici</a:t>
            </a:r>
            <a:endParaRPr kumimoji="1" lang="en-US" altLang="sr-Latn-R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3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hr-HR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proizvođači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  <a:p>
            <a:pPr lvl="3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hr-HR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posrednici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 (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trgovci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),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istraživači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bankari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osiguravatelji,propagandisti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kumimoji="1" lang="en-US" altLang="sr-Latn-RS" sz="1800" dirty="0">
                <a:solidFill>
                  <a:schemeClr val="tx2"/>
                </a:solidFill>
                <a:latin typeface="Arial" panose="020B0604020202020204" pitchFamily="34" charset="0"/>
              </a:rPr>
              <a:t> sl.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371600" y="2209800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hr-HR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57200" y="4343400"/>
            <a:ext cx="35052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sr-Latn-RS" sz="1800" b="1">
                <a:solidFill>
                  <a:schemeClr val="tx2"/>
                </a:solidFill>
                <a:latin typeface="Arial" panose="020B0604020202020204" pitchFamily="34" charset="0"/>
                <a:sym typeface="MS Outlook" panose="05010100010000000000" pitchFamily="2" charset="2"/>
              </a:rPr>
              <a:t> </a:t>
            </a:r>
            <a:r>
              <a:rPr kumimoji="1" lang="en-US" altLang="sr-Latn-RS" sz="1800" b="1">
                <a:solidFill>
                  <a:schemeClr val="tx2"/>
                </a:solidFill>
                <a:latin typeface="Arial" panose="020B0604020202020204" pitchFamily="34" charset="0"/>
              </a:rPr>
              <a:t>PROSTOR, MJESTO, TRG</a:t>
            </a:r>
            <a:r>
              <a:rPr kumimoji="1" lang="en-US" altLang="sr-Latn-RS" sz="1800">
                <a:solidFill>
                  <a:schemeClr val="tx2"/>
                </a:solidFill>
                <a:latin typeface="Arial" panose="020B0604020202020204" pitchFamily="34" charset="0"/>
              </a:rPr>
              <a:t>                                                      </a:t>
            </a:r>
            <a:r>
              <a:rPr kumimoji="1" lang="en-US" altLang="sr-Latn-RS" sz="1800">
                <a:solidFill>
                  <a:schemeClr val="tx2"/>
                </a:solidFill>
                <a:latin typeface="Times New Roman CE" panose="02020603050405020304" pitchFamily="18" charset="0"/>
              </a:rPr>
              <a:t>na kojem se razmjenjuju vrijednosti                              gradsko, lokalno, regionalno, nacionalno, međunarodno,  globalno tržište</a:t>
            </a:r>
            <a:endParaRPr kumimoji="1" lang="en-US" altLang="sr-Latn-RS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867400" y="2065338"/>
            <a:ext cx="297180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sr-Latn-RS" sz="1800" b="1">
                <a:solidFill>
                  <a:schemeClr val="tx2"/>
                </a:solidFill>
                <a:latin typeface="Arial" panose="020B0604020202020204" pitchFamily="34" charset="0"/>
              </a:rPr>
              <a:t>VRIJEME</a:t>
            </a:r>
            <a:r>
              <a:rPr kumimoji="1" lang="en-US" altLang="sr-Latn-RS" sz="1800">
                <a:solidFill>
                  <a:schemeClr val="tx2"/>
                </a:solidFill>
                <a:latin typeface="Arial" panose="020B0604020202020204" pitchFamily="34" charset="0"/>
              </a:rPr>
              <a:t>         </a:t>
            </a:r>
          </a:p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sr-Latn-RS" sz="1800">
                <a:solidFill>
                  <a:schemeClr val="tx2"/>
                </a:solidFill>
                <a:latin typeface="Times New Roman CE" panose="02020603050405020304" pitchFamily="18" charset="0"/>
              </a:rPr>
              <a:t>prošlo,            iskustvo </a:t>
            </a:r>
          </a:p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sr-Latn-RS" sz="1800">
                <a:solidFill>
                  <a:schemeClr val="tx2"/>
                </a:solidFill>
                <a:latin typeface="Times New Roman CE" panose="02020603050405020304" pitchFamily="18" charset="0"/>
              </a:rPr>
              <a:t>sadašnje,         promjene</a:t>
            </a:r>
          </a:p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sr-Latn-RS" sz="1800">
                <a:solidFill>
                  <a:schemeClr val="tx2"/>
                </a:solidFill>
                <a:latin typeface="Times New Roman CE" panose="02020603050405020304" pitchFamily="18" charset="0"/>
              </a:rPr>
              <a:t>buduće tržište       očekivanja</a:t>
            </a:r>
            <a:endParaRPr kumimoji="1" lang="en-US" altLang="sr-Latn-R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7086600" y="25908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hr-HR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7162800" y="2971800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hr-HR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7315200" y="33528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hr-HR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4038600" y="4298950"/>
            <a:ext cx="45720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sr-Latn-RS" sz="1800" b="1" dirty="0">
                <a:solidFill>
                  <a:schemeClr val="tx2"/>
                </a:solidFill>
                <a:latin typeface="Arial" panose="020B0604020202020204" pitchFamily="34" charset="0"/>
                <a:sym typeface="Webdings" panose="05030102010509060703" pitchFamily="18" charset="2"/>
              </a:rPr>
              <a:t>  </a:t>
            </a:r>
            <a:r>
              <a:rPr kumimoji="1" lang="en-US" altLang="sr-Latn-RS" sz="1800" b="1" dirty="0">
                <a:solidFill>
                  <a:schemeClr val="tx2"/>
                </a:solidFill>
                <a:latin typeface="Arial" panose="020B0604020202020204" pitchFamily="34" charset="0"/>
              </a:rPr>
              <a:t>INSTITUCIJE                               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omogućuju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,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olakšavaju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razmjenu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vrijednosti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:                      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trgovina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,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bankarstvo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,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osiguranje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, transport,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istraživački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instituti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,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mediji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za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masovno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komuniciranje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,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telekomunikacijski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sustavi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,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informatička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infrastruktura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 </a:t>
            </a:r>
            <a:r>
              <a:rPr kumimoji="1" lang="en-US" altLang="sr-Latn-RS" sz="1800" dirty="0" err="1">
                <a:solidFill>
                  <a:schemeClr val="tx2"/>
                </a:solidFill>
                <a:latin typeface="Times New Roman CE" panose="02020603050405020304" pitchFamily="18" charset="0"/>
              </a:rPr>
              <a:t>i</a:t>
            </a:r>
            <a:r>
              <a:rPr kumimoji="1" lang="en-US" altLang="sr-Latn-RS" sz="1800" dirty="0">
                <a:solidFill>
                  <a:schemeClr val="tx2"/>
                </a:solidFill>
                <a:latin typeface="Times New Roman CE" panose="02020603050405020304" pitchFamily="18" charset="0"/>
              </a:rPr>
              <a:t> sl.</a:t>
            </a:r>
            <a:endParaRPr kumimoji="1" lang="en-US" altLang="sr-Latn-RS" dirty="0">
              <a:solidFill>
                <a:schemeClr val="tx2"/>
              </a:solidFill>
              <a:latin typeface="Times New Roman CE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001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800" dirty="0" smtClean="0"/>
              <a:t>TRGOVINA</a:t>
            </a:r>
            <a:endParaRPr lang="en-US" altLang="sr-Latn-RS" sz="2800" dirty="0" smtClean="0"/>
          </a:p>
        </p:txBody>
      </p:sp>
      <p:pic>
        <p:nvPicPr>
          <p:cNvPr id="16388" name="Picture 4" descr="j02854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47" y="4797152"/>
            <a:ext cx="1867205" cy="17766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3102" y="1196752"/>
            <a:ext cx="8147050" cy="3744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altLang="sr-Latn-RS" sz="2200" dirty="0" smtClean="0"/>
              <a:t> </a:t>
            </a:r>
            <a:r>
              <a:rPr lang="hr-HR" altLang="sr-Latn-RS" sz="2200" b="1" dirty="0" smtClean="0">
                <a:solidFill>
                  <a:srgbClr val="CE003D"/>
                </a:solidFill>
              </a:rPr>
              <a:t>zajednička obilježja vanjske i unutarnje trgovine: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2200" b="1" dirty="0" smtClean="0">
              <a:solidFill>
                <a:srgbClr val="CE003D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200" dirty="0" smtClean="0">
                <a:solidFill>
                  <a:srgbClr val="CE003D"/>
                </a:solidFill>
              </a:rPr>
              <a:t>djelovanje (istih) ekonomskih zakona pri formiranju cijena </a:t>
            </a:r>
            <a:r>
              <a:rPr lang="hr-HR" altLang="sr-Latn-RS" sz="2200" dirty="0" smtClean="0"/>
              <a:t>(npr. zakon ponude i potražnje), </a:t>
            </a:r>
          </a:p>
          <a:p>
            <a:pPr lvl="1" eaLnBrk="1" hangingPunct="1">
              <a:lnSpc>
                <a:spcPct val="90000"/>
              </a:lnSpc>
            </a:pPr>
            <a:endParaRPr lang="hr-HR" altLang="sr-Latn-R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200" dirty="0" smtClean="0">
                <a:solidFill>
                  <a:srgbClr val="CE003D"/>
                </a:solidFill>
              </a:rPr>
              <a:t>tehnika trgovanja </a:t>
            </a:r>
            <a:r>
              <a:rPr lang="hr-HR" altLang="sr-Latn-RS" sz="2200" dirty="0" smtClean="0"/>
              <a:t>(uobičajeni oblici sklapanja kupoprodajnih odnosa, obavljanja poslovnih transakcija, vođenja pregovora) i</a:t>
            </a:r>
          </a:p>
          <a:p>
            <a:pPr lvl="1" eaLnBrk="1" hangingPunct="1">
              <a:lnSpc>
                <a:spcPct val="90000"/>
              </a:lnSpc>
            </a:pPr>
            <a:endParaRPr lang="hr-HR" altLang="sr-Latn-R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200" dirty="0" smtClean="0">
                <a:solidFill>
                  <a:srgbClr val="CE003D"/>
                </a:solidFill>
              </a:rPr>
              <a:t>organizacijski oblici tržišta </a:t>
            </a:r>
            <a:r>
              <a:rPr lang="hr-HR" altLang="sr-Latn-RS" sz="2200" dirty="0" smtClean="0"/>
              <a:t>(institucije sajmova, aukcija, robnih burzi,...) </a:t>
            </a:r>
            <a:endParaRPr lang="en-US" altLang="sr-Latn-RS" sz="2200" dirty="0" smtClean="0"/>
          </a:p>
        </p:txBody>
      </p:sp>
    </p:spTree>
    <p:extLst>
      <p:ext uri="{BB962C8B-B14F-4D97-AF65-F5344CB8AC3E}">
        <p14:creationId xmlns:p14="http://schemas.microsoft.com/office/powerpoint/2010/main" val="106889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600" dirty="0" smtClean="0"/>
              <a:t>GLAVNE ZNAČAJKE VANJSKE TRGOVINE</a:t>
            </a:r>
            <a:endParaRPr lang="en-US" altLang="sr-Latn-RS" sz="26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hr-HR" altLang="sr-Latn-RS" sz="2200" dirty="0" smtClean="0"/>
              <a:t>VT proteže se na različite VT i monetarne sustave (zato je regulirana međunarodnim trgovinskim i platnim sporazumima)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hr-HR" altLang="sr-Latn-RS" sz="2200" dirty="0" smtClean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hr-HR" altLang="sr-Latn-RS" sz="2200" dirty="0" smtClean="0"/>
              <a:t>VT u svim zemljama nailazi na različita ekonomsko-politička ograničenja koja se provode: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hr-HR" altLang="sr-Latn-RS" sz="2200" dirty="0" smtClean="0"/>
              <a:t>kontrolom VT razmjene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hr-HR" altLang="sr-Latn-RS" sz="2200" dirty="0" smtClean="0"/>
              <a:t>carinskim režimom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hr-HR" altLang="sr-Latn-RS" sz="2200" dirty="0" smtClean="0"/>
              <a:t>uvođenjem kontingenata (svaka zemlja regulira ukupan promet roba i usluga s inozemstvom i štiti interese vlastitog gospodarstva)</a:t>
            </a:r>
          </a:p>
          <a:p>
            <a:pPr marL="1371600" lvl="2" indent="-457200" eaLnBrk="1" hangingPunct="1">
              <a:lnSpc>
                <a:spcPct val="90000"/>
              </a:lnSpc>
            </a:pPr>
            <a:endParaRPr lang="hr-HR" altLang="sr-Latn-RS" sz="2200" dirty="0" smtClean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hr-HR" altLang="sr-Latn-RS" sz="2400" dirty="0" smtClean="0"/>
              <a:t>Vlastitim deviznim sustavom svaka zemlja regulira platni promet i kreditne odnose s inozemstvom</a:t>
            </a:r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29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600" dirty="0" smtClean="0"/>
              <a:t>GLAVNE ZNAČAJKE VANJSKE TRGOVINE</a:t>
            </a:r>
            <a:endParaRPr lang="en-US" altLang="sr-Latn-RS" sz="2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hr-HR" altLang="sr-Latn-RS" sz="2200" dirty="0" smtClean="0"/>
              <a:t>Vanjsku trgovinu prate mnoge međunarodne konvencije, običaji i pravila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endParaRPr lang="hr-HR" altLang="sr-Latn-RS" sz="2200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hr-HR" altLang="sr-Latn-RS" sz="2200" dirty="0" smtClean="0"/>
              <a:t>Vanjsku trgovinu karakteriziraju složene tehnike plaćanja i osiguranja plaćanja i naplate ugovorenih međunarodnih poslova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endParaRPr lang="hr-HR" altLang="sr-Latn-RS" sz="2200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hr-HR" altLang="sr-Latn-RS" sz="2200" dirty="0" smtClean="0"/>
              <a:t>Vanjska trgovina je podvrgnuta posebnom sustavu nadzora nad kretanjem robe i usluga u međunarodnoj razmjeni i o njoj se vodi zasebna vanjskotrgovinska statistika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endParaRPr lang="hr-HR" altLang="sr-Latn-RS" sz="2200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hr-HR" altLang="sr-Latn-RS" sz="2200" dirty="0" smtClean="0"/>
              <a:t>Vanjsku trgovinu prati posebna dokumentacija, poseban način izračunavanja cijene, posebni troškovi i posebne procedure</a:t>
            </a:r>
            <a:endParaRPr lang="en-US" altLang="sr-Latn-RS" sz="2200" dirty="0" smtClean="0"/>
          </a:p>
        </p:txBody>
      </p:sp>
    </p:spTree>
    <p:extLst>
      <p:ext uri="{BB962C8B-B14F-4D97-AF65-F5344CB8AC3E}">
        <p14:creationId xmlns:p14="http://schemas.microsoft.com/office/powerpoint/2010/main" val="42226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800" dirty="0" smtClean="0"/>
              <a:t>GLAVNE ZNAČAJKE VANJSKE TRGOVINE</a:t>
            </a:r>
            <a:endParaRPr lang="en-US" altLang="sr-Latn-RS" sz="28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8"/>
            </a:pPr>
            <a:r>
              <a:rPr lang="hr-HR" altLang="sr-Latn-RS" sz="2000" dirty="0" smtClean="0"/>
              <a:t>Izvoz robe ima za posljedicu potrebu da se cijena na domaćem (unutarnjem) tržištu oblikuje na temelju cijene robe na inozemnom tržištu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8"/>
            </a:pPr>
            <a:endParaRPr lang="hr-HR" altLang="sr-Latn-RS" sz="2000" dirty="0" smtClean="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8"/>
            </a:pPr>
            <a:r>
              <a:rPr lang="hr-HR" altLang="sr-Latn-RS" sz="2000" dirty="0" smtClean="0"/>
              <a:t>Poslovni rizici u vanjskoj trgovini su mnogo izraženiji nego rizici u unutarnjoj trgovini (politika osiguranja od robnih i financijskih rizika sastavni je dio poslovne politike poduzeća koja se bave VT)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8"/>
            </a:pPr>
            <a:endParaRPr lang="hr-HR" altLang="sr-Latn-RS" sz="2000" dirty="0" smtClean="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8"/>
            </a:pPr>
            <a:r>
              <a:rPr lang="hr-HR" altLang="sr-Latn-RS" sz="2000" dirty="0" smtClean="0"/>
              <a:t>Uspostavljanje poslovnih kontakata i trajnih odnosa u vanjskoj trgovini je vezano uz dobru poslovnu informiranost vanjskotrgovinskih poduzetnika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8"/>
            </a:pPr>
            <a:endParaRPr lang="hr-HR" altLang="sr-Latn-RS" sz="2000" dirty="0" smtClean="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8"/>
            </a:pPr>
            <a:r>
              <a:rPr lang="hr-HR" altLang="sr-Latn-RS" sz="2000" dirty="0" smtClean="0"/>
              <a:t>Uspješnost u MT je vezana uz posebna znanja i umješnosti poduzetnika i vanjskotrgovinskih djelatnika (znanje stranog jezika, stručno vladanje tehnikom vanjskotrgovinskog poslovanja,...)</a:t>
            </a:r>
            <a:endParaRPr lang="en-US" altLang="sr-Latn-RS" sz="2000" dirty="0" smtClean="0"/>
          </a:p>
        </p:txBody>
      </p:sp>
    </p:spTree>
    <p:extLst>
      <p:ext uri="{BB962C8B-B14F-4D97-AF65-F5344CB8AC3E}">
        <p14:creationId xmlns:p14="http://schemas.microsoft.com/office/powerpoint/2010/main" val="379952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800" dirty="0" smtClean="0"/>
              <a:t>AKTIVNOSTI VT POSLOVANJA</a:t>
            </a:r>
            <a:endParaRPr lang="en-US" altLang="sr-Latn-RS" sz="2800" dirty="0" smtClean="0"/>
          </a:p>
        </p:txBody>
      </p:sp>
      <p:pic>
        <p:nvPicPr>
          <p:cNvPr id="20486" name="Picture 6" descr="j01958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35" y="4936931"/>
            <a:ext cx="1773022" cy="18242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3000" y="1268760"/>
            <a:ext cx="8264310" cy="4133850"/>
          </a:xfrm>
        </p:spPr>
        <p:txBody>
          <a:bodyPr/>
          <a:lstStyle/>
          <a:p>
            <a:pPr marL="990600" lvl="1" indent="-533400" eaLnBrk="1" hangingPunct="1">
              <a:buFontTx/>
              <a:buAutoNum type="arabicPeriod"/>
            </a:pPr>
            <a:r>
              <a:rPr lang="hr-HR" altLang="sr-Latn-RS" sz="2200" dirty="0" smtClean="0">
                <a:solidFill>
                  <a:srgbClr val="CE003D"/>
                </a:solidFill>
              </a:rPr>
              <a:t>Obavljanje redovitih radnji: </a:t>
            </a:r>
          </a:p>
          <a:p>
            <a:pPr marL="1371600" lvl="2" indent="-457200" eaLnBrk="1" hangingPunct="1">
              <a:buFontTx/>
              <a:buChar char="–"/>
            </a:pPr>
            <a:r>
              <a:rPr lang="hr-HR" altLang="sr-Latn-RS" sz="2200" dirty="0" smtClean="0"/>
              <a:t>prijavljivanje vanjskotrgovinskih zaključaka kod nadležne institucije</a:t>
            </a:r>
          </a:p>
          <a:p>
            <a:pPr marL="1371600" lvl="2" indent="-457200" eaLnBrk="1" hangingPunct="1">
              <a:buFontTx/>
              <a:buChar char="–"/>
            </a:pPr>
            <a:r>
              <a:rPr lang="hr-HR" altLang="sr-Latn-RS" sz="2200" dirty="0" smtClean="0"/>
              <a:t>vođenje potrebnih evidencija</a:t>
            </a:r>
          </a:p>
          <a:p>
            <a:pPr marL="1371600" lvl="2" indent="-457200" eaLnBrk="1" hangingPunct="1">
              <a:buFontTx/>
              <a:buChar char="–"/>
            </a:pPr>
            <a:r>
              <a:rPr lang="hr-HR" altLang="sr-Latn-RS" sz="2200" dirty="0" smtClean="0"/>
              <a:t>utvrđivanje ugovornih elemenata plaćanja robe, osiguranje i otprema robe</a:t>
            </a:r>
          </a:p>
          <a:p>
            <a:pPr marL="1371600" lvl="2" indent="-457200" eaLnBrk="1" hangingPunct="1">
              <a:buFontTx/>
              <a:buChar char="–"/>
            </a:pPr>
            <a:endParaRPr lang="hr-HR" altLang="sr-Latn-RS" sz="2200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hr-HR" altLang="sr-Latn-RS" sz="2200" dirty="0" smtClean="0">
                <a:solidFill>
                  <a:srgbClr val="CE003D"/>
                </a:solidFill>
              </a:rPr>
              <a:t>Usklađivanje VT poslovanja </a:t>
            </a:r>
            <a:r>
              <a:rPr lang="hr-HR" altLang="sr-Latn-RS" sz="2100" dirty="0" smtClean="0"/>
              <a:t>s neprestanim promjenama u MT i deviznom sustavu vlastite zemlje i zemalja stranih partnera </a:t>
            </a:r>
          </a:p>
          <a:p>
            <a:pPr marL="990600" lvl="1" indent="-533400" eaLnBrk="1" hangingPunct="1">
              <a:buFontTx/>
              <a:buAutoNum type="arabicPeriod"/>
            </a:pPr>
            <a:endParaRPr lang="hr-HR" altLang="sr-Latn-RS" sz="2100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hr-HR" altLang="sr-Latn-RS" sz="2200" dirty="0" smtClean="0">
                <a:solidFill>
                  <a:srgbClr val="CE003D"/>
                </a:solidFill>
              </a:rPr>
              <a:t>Financiranje izvoza i uvoza na kredit</a:t>
            </a:r>
            <a:endParaRPr lang="en-US" altLang="sr-Latn-RS" sz="2200" dirty="0" smtClean="0">
              <a:solidFill>
                <a:srgbClr val="CE0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800" dirty="0" smtClean="0"/>
              <a:t>ČIMBENICI VANJSKE TRGOVINE</a:t>
            </a:r>
            <a:endParaRPr lang="en-US" altLang="sr-Latn-RS" sz="28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hr-HR" altLang="sr-Latn-RS" sz="2200" dirty="0" smtClean="0">
                <a:solidFill>
                  <a:srgbClr val="CE003D"/>
                </a:solidFill>
              </a:rPr>
              <a:t>Državna tijela </a:t>
            </a:r>
            <a:r>
              <a:rPr lang="hr-HR" altLang="sr-Latn-RS" sz="2200" i="1" dirty="0" smtClean="0"/>
              <a:t>- </a:t>
            </a:r>
            <a:r>
              <a:rPr lang="hr-HR" altLang="sr-Latn-RS" sz="2200" dirty="0" smtClean="0"/>
              <a:t>posebno ministarstvo nadležno za vanjsku trgovinu koje zajedno s ministarstvom financija i ostalim ministarstvima predlaže mjere MT politike, nacrte zakona i odluka za reguliranje MT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hr-HR" altLang="sr-Latn-RS" sz="22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hr-HR" altLang="sr-Latn-RS" sz="2200" dirty="0" smtClean="0">
                <a:solidFill>
                  <a:srgbClr val="CE003D"/>
                </a:solidFill>
              </a:rPr>
              <a:t>Misije, ustanove, asocijacije ili zajednice </a:t>
            </a:r>
            <a:r>
              <a:rPr lang="hr-HR" altLang="sr-Latn-RS" sz="2200" dirty="0" smtClean="0"/>
              <a:t>čija je zadaća 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hr-HR" altLang="sr-Latn-RS" sz="2200" dirty="0" smtClean="0"/>
              <a:t>unapređivanje međunarodne trgovine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hr-HR" altLang="sr-Latn-RS" sz="2200" dirty="0" smtClean="0"/>
              <a:t>analiziranje međunarodne trgovine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hr-HR" altLang="sr-Latn-RS" sz="2200" dirty="0" smtClean="0"/>
              <a:t>utvrđivanje rezultata poduzetih mjera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hr-HR" altLang="sr-Latn-RS" sz="22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hr-HR" altLang="sr-Latn-RS" sz="2200" dirty="0" smtClean="0">
                <a:solidFill>
                  <a:srgbClr val="CE003D"/>
                </a:solidFill>
              </a:rPr>
              <a:t>Trgovačka društva (poduzeća) koja se bave izvozom i uvozom robe i usluga </a:t>
            </a:r>
            <a:r>
              <a:rPr lang="hr-HR" altLang="sr-Latn-RS" sz="2200" dirty="0" smtClean="0"/>
              <a:t>(tzv. vanjskotrgovinska operativa koja poslove međunarodne trgovine obavlja: 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Char char="–"/>
            </a:pPr>
            <a:r>
              <a:rPr lang="hr-HR" altLang="sr-Latn-RS" sz="2200" dirty="0" smtClean="0"/>
              <a:t>u svoje ime i za račun i po nalogu drugoga (posrednik)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Char char="–"/>
            </a:pPr>
            <a:r>
              <a:rPr lang="hr-HR" altLang="sr-Latn-RS" sz="2200" dirty="0" smtClean="0"/>
              <a:t>u ime i za račun drugoga (zastupnik)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Char char="–"/>
            </a:pPr>
            <a:r>
              <a:rPr lang="hr-HR" altLang="sr-Latn-RS" sz="2200" dirty="0" smtClean="0"/>
              <a:t>u svoje ime i za svoj račun  </a:t>
            </a:r>
            <a:endParaRPr lang="en-US" altLang="sr-Latn-RS" sz="2200" i="1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altLang="sr-Latn-RS" sz="2200" dirty="0" smtClean="0"/>
          </a:p>
        </p:txBody>
      </p:sp>
    </p:spTree>
    <p:extLst>
      <p:ext uri="{BB962C8B-B14F-4D97-AF65-F5344CB8AC3E}">
        <p14:creationId xmlns:p14="http://schemas.microsoft.com/office/powerpoint/2010/main" val="16691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3200" dirty="0" smtClean="0"/>
              <a:t>TRGOVINSKA BILANCA</a:t>
            </a:r>
            <a:endParaRPr lang="en-US" altLang="sr-Latn-RS" sz="32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odnos vrijednosti ukupnog izvoza i ukupnog uvoza robe jedne zemlje za određeno vremensko razdoblje (obično jednu godinu) može biti:</a:t>
            </a:r>
          </a:p>
          <a:p>
            <a:pPr lvl="2" eaLnBrk="1" hangingPunct="1">
              <a:lnSpc>
                <a:spcPct val="90000"/>
              </a:lnSpc>
            </a:pPr>
            <a:r>
              <a:rPr lang="hr-HR" altLang="sr-Latn-RS" sz="2000" dirty="0" smtClean="0">
                <a:solidFill>
                  <a:srgbClr val="CE003D"/>
                </a:solidFill>
              </a:rPr>
              <a:t>aktivna </a:t>
            </a:r>
            <a:r>
              <a:rPr lang="hr-HR" altLang="sr-Latn-RS" sz="2000" dirty="0" smtClean="0"/>
              <a:t>(vrijednost izvoza robe veća je od uvoza)</a:t>
            </a:r>
          </a:p>
          <a:p>
            <a:pPr lvl="2" eaLnBrk="1" hangingPunct="1">
              <a:lnSpc>
                <a:spcPct val="90000"/>
              </a:lnSpc>
            </a:pPr>
            <a:r>
              <a:rPr lang="hr-HR" altLang="sr-Latn-RS" sz="2000" dirty="0" smtClean="0">
                <a:solidFill>
                  <a:srgbClr val="CE003D"/>
                </a:solidFill>
              </a:rPr>
              <a:t>pasivna</a:t>
            </a:r>
            <a:r>
              <a:rPr lang="hr-HR" altLang="sr-Latn-RS" sz="2000" i="1" dirty="0" smtClean="0"/>
              <a:t> </a:t>
            </a:r>
            <a:r>
              <a:rPr lang="hr-HR" altLang="sr-Latn-RS" sz="2000" dirty="0" smtClean="0"/>
              <a:t>(vrijednost uvoza robe veća je od izvoza) </a:t>
            </a:r>
          </a:p>
          <a:p>
            <a:pPr lvl="2" eaLnBrk="1" hangingPunct="1">
              <a:lnSpc>
                <a:spcPct val="90000"/>
              </a:lnSpc>
            </a:pPr>
            <a:r>
              <a:rPr lang="hr-HR" altLang="sr-Latn-RS" sz="2000" dirty="0" smtClean="0">
                <a:solidFill>
                  <a:srgbClr val="CE003D"/>
                </a:solidFill>
              </a:rPr>
              <a:t>uravnotežena</a:t>
            </a:r>
            <a:r>
              <a:rPr lang="hr-HR" altLang="sr-Latn-RS" sz="2000" i="1" dirty="0" smtClean="0"/>
              <a:t> </a:t>
            </a:r>
            <a:r>
              <a:rPr lang="hr-HR" altLang="sr-Latn-RS" sz="2000" dirty="0" smtClean="0"/>
              <a:t>(vrijednosti uvoza i izvoza robe su izjednačene)</a:t>
            </a:r>
          </a:p>
          <a:p>
            <a:pPr lvl="2" eaLnBrk="1" hangingPunct="1">
              <a:lnSpc>
                <a:spcPct val="90000"/>
              </a:lnSpc>
            </a:pPr>
            <a:endParaRPr lang="hr-HR" altLang="sr-Latn-R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sastavlja se na temelju statističkih praćenja vanjske trgovine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osim ukupne vrijednosti uvoza i izvoza robe, trgovinska bilanca sadrži i njihovu strukturu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ova bilanca čini najveću stavku platne bilance zemlje</a:t>
            </a:r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3813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88913"/>
            <a:ext cx="7281812" cy="633412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GB" altLang="sr-Latn-RS" dirty="0" smtClean="0"/>
              <a:t>ROBNA RAZMJENA HRVATSKE S INOZEMSTV</a:t>
            </a:r>
            <a:r>
              <a:rPr lang="hr-HR" altLang="sr-Latn-RS" dirty="0" smtClean="0"/>
              <a:t>OM</a:t>
            </a:r>
            <a:endParaRPr lang="en-US" altLang="sr-Latn-RS" dirty="0" smtClean="0"/>
          </a:p>
        </p:txBody>
      </p:sp>
      <p:graphicFrame>
        <p:nvGraphicFramePr>
          <p:cNvPr id="7785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84268"/>
              </p:ext>
            </p:extLst>
          </p:nvPr>
        </p:nvGraphicFramePr>
        <p:xfrm>
          <a:off x="971486" y="1556792"/>
          <a:ext cx="7704336" cy="4320480"/>
        </p:xfrm>
        <a:graphic>
          <a:graphicData uri="http://schemas.openxmlformats.org/drawingml/2006/table">
            <a:tbl>
              <a:tblPr/>
              <a:tblGrid>
                <a:gridCol w="107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8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225">
                  <a:extLst>
                    <a:ext uri="{9D8B030D-6E8A-4147-A177-3AD203B41FA5}">
                      <a16:colId xmlns:a16="http://schemas.microsoft.com/office/drawing/2014/main" val="2112068864"/>
                    </a:ext>
                  </a:extLst>
                </a:gridCol>
                <a:gridCol w="1658225">
                  <a:extLst>
                    <a:ext uri="{9D8B030D-6E8A-4147-A177-3AD203B41FA5}">
                      <a16:colId xmlns:a16="http://schemas.microsoft.com/office/drawing/2014/main" val="1492309856"/>
                    </a:ext>
                  </a:extLst>
                </a:gridCol>
              </a:tblGrid>
              <a:tr h="104103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 </a:t>
                      </a: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 - 12.2016.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 - 12.2017.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 - 12.2018.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 - 12.2019.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60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IZVOZ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12.316.569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14.016.945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14.543.427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15.226.703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03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UVOZ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19.711.866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21.891.649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23.747.557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24.980.960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581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SALDO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-7.395.297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-7.874.704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-9.204.130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-9.754.256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17" marB="4571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Pravokutnik 1"/>
          <p:cNvSpPr/>
          <p:nvPr/>
        </p:nvSpPr>
        <p:spPr>
          <a:xfrm>
            <a:off x="1978965" y="954265"/>
            <a:ext cx="5689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altLang="sr-Latn-RS" sz="2400" b="1" dirty="0" smtClean="0">
                <a:solidFill>
                  <a:srgbClr val="CE003D"/>
                </a:solidFill>
                <a:latin typeface="Tahoma "/>
              </a:rPr>
              <a:t>2016</a:t>
            </a:r>
            <a:r>
              <a:rPr lang="hr-HR" altLang="sr-Latn-RS" sz="2400" b="1" dirty="0">
                <a:solidFill>
                  <a:srgbClr val="CE003D"/>
                </a:solidFill>
                <a:latin typeface="Tahoma "/>
              </a:rPr>
              <a:t>., 2017., 2018. i 2019. godina (u €</a:t>
            </a:r>
            <a:r>
              <a:rPr lang="hr-HR" altLang="sr-Latn-RS" sz="2400" b="1" dirty="0" smtClean="0">
                <a:solidFill>
                  <a:srgbClr val="CE003D"/>
                </a:solidFill>
                <a:latin typeface="Tahoma "/>
              </a:rPr>
              <a:t>)</a:t>
            </a:r>
          </a:p>
        </p:txBody>
      </p:sp>
      <p:sp>
        <p:nvSpPr>
          <p:cNvPr id="3" name="Pravokutnik 2"/>
          <p:cNvSpPr/>
          <p:nvPr/>
        </p:nvSpPr>
        <p:spPr>
          <a:xfrm>
            <a:off x="4154240" y="5949280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altLang="sr-Latn-RS" dirty="0">
                <a:solidFill>
                  <a:srgbClr val="CE003D"/>
                </a:solidFill>
                <a:latin typeface="Tahoma "/>
              </a:rPr>
              <a:t>Izvor: DZS </a:t>
            </a:r>
            <a:endParaRPr lang="hr-HR" sz="2000" dirty="0">
              <a:solidFill>
                <a:srgbClr val="CE003D"/>
              </a:solidFill>
              <a:latin typeface="Tahoma "/>
            </a:endParaRPr>
          </a:p>
        </p:txBody>
      </p:sp>
    </p:spTree>
    <p:extLst>
      <p:ext uri="{BB962C8B-B14F-4D97-AF65-F5344CB8AC3E}">
        <p14:creationId xmlns:p14="http://schemas.microsoft.com/office/powerpoint/2010/main" val="385210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 smtClean="0"/>
              <a:t>ROBNA RAZMJENA S INOZEMSTVOM </a:t>
            </a:r>
            <a:r>
              <a:rPr lang="hr-HR" sz="2000" dirty="0" smtClean="0"/>
              <a:t>(Izvor: DZS) </a:t>
            </a:r>
          </a:p>
        </p:txBody>
      </p:sp>
      <p:graphicFrame>
        <p:nvGraphicFramePr>
          <p:cNvPr id="5" name="Grafikon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991452"/>
              </p:ext>
            </p:extLst>
          </p:nvPr>
        </p:nvGraphicFramePr>
        <p:xfrm>
          <a:off x="1070345" y="1547870"/>
          <a:ext cx="7776864" cy="5193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Pravokutnik 5"/>
          <p:cNvSpPr/>
          <p:nvPr/>
        </p:nvSpPr>
        <p:spPr>
          <a:xfrm>
            <a:off x="2969290" y="954265"/>
            <a:ext cx="3978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altLang="sr-Latn-RS" sz="2400" b="1" dirty="0" smtClean="0">
                <a:solidFill>
                  <a:srgbClr val="CE003D"/>
                </a:solidFill>
                <a:latin typeface="Tahoma "/>
              </a:rPr>
              <a:t>2009. – 2019 . </a:t>
            </a:r>
            <a:r>
              <a:rPr lang="hr-HR" altLang="sr-Latn-RS" sz="2400" b="1" dirty="0">
                <a:solidFill>
                  <a:srgbClr val="CE003D"/>
                </a:solidFill>
                <a:latin typeface="Tahoma "/>
              </a:rPr>
              <a:t>godina (u €</a:t>
            </a:r>
            <a:r>
              <a:rPr lang="hr-HR" altLang="sr-Latn-RS" sz="2400" b="1" dirty="0" smtClean="0">
                <a:solidFill>
                  <a:srgbClr val="CE003D"/>
                </a:solidFill>
                <a:latin typeface="Tahoma 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75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GB" altLang="sr-Latn-RS" dirty="0" smtClean="0"/>
              <a:t>ROBNA RAZMJENA HRVATSKE S INOZEMSTVO</a:t>
            </a:r>
            <a:r>
              <a:rPr lang="hr-HR" altLang="sr-Latn-RS" dirty="0" smtClean="0"/>
              <a:t>M</a:t>
            </a:r>
            <a:endParaRPr lang="en-US" altLang="sr-Latn-RS" b="1" dirty="0" smtClean="0"/>
          </a:p>
        </p:txBody>
      </p:sp>
      <p:graphicFrame>
        <p:nvGraphicFramePr>
          <p:cNvPr id="78879" name="Group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846397"/>
              </p:ext>
            </p:extLst>
          </p:nvPr>
        </p:nvGraphicFramePr>
        <p:xfrm>
          <a:off x="1404343" y="1556793"/>
          <a:ext cx="6552208" cy="4131757"/>
        </p:xfrm>
        <a:graphic>
          <a:graphicData uri="http://schemas.openxmlformats.org/drawingml/2006/table">
            <a:tbl>
              <a:tblPr/>
              <a:tblGrid>
                <a:gridCol w="1716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7836">
                  <a:extLst>
                    <a:ext uri="{9D8B030D-6E8A-4147-A177-3AD203B41FA5}">
                      <a16:colId xmlns:a16="http://schemas.microsoft.com/office/drawing/2014/main" val="1421382205"/>
                    </a:ext>
                  </a:extLst>
                </a:gridCol>
              </a:tblGrid>
              <a:tr h="7920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 </a:t>
                      </a: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hr-HR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0" lang="en-GB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hr-HR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kumimoji="0" lang="en-GB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hr-HR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hr-HR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kumimoji="0" lang="en-GB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Times New Roman" panose="02020603050405020304" pitchFamily="18" charset="0"/>
                        </a:rPr>
                        <a:t>.20</a:t>
                      </a:r>
                      <a:r>
                        <a:rPr kumimoji="0" lang="hr-HR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kumimoji="0" lang="en-GB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GB" altLang="sr-Latn-R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Times New Roman" panose="02020603050405020304" pitchFamily="18" charset="0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sr-Latn-R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Times New Roman" panose="02020603050405020304" pitchFamily="18" charset="0"/>
                        </a:rPr>
                        <a:t>U €</a:t>
                      </a:r>
                      <a:endParaRPr kumimoji="0" lang="en-GB" altLang="sr-Latn-R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Times New Roman" panose="02020603050405020304" pitchFamily="18" charset="0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Times New Roman" panose="02020603050405020304" pitchFamily="18" charset="0"/>
                        </a:rPr>
                        <a:t>U HRK </a:t>
                      </a:r>
                      <a:endParaRPr kumimoji="0" lang="en-GB" altLang="sr-Latn-R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Times New Roman" panose="02020603050405020304" pitchFamily="18" charset="0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9220"/>
                  </a:ext>
                </a:extLst>
              </a:tr>
              <a:tr h="86409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IZVOZ</a:t>
                      </a:r>
                      <a:endParaRPr kumimoji="0" lang="en-GB" altLang="sr-Latn-R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3.653.320</a:t>
                      </a:r>
                      <a:endParaRPr kumimoji="0" lang="en-GB" altLang="sr-Latn-R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27.195.615</a:t>
                      </a:r>
                      <a:endParaRPr kumimoji="0" lang="en-GB" altLang="sr-Latn-R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02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UVOZ</a:t>
                      </a:r>
                      <a:endParaRPr kumimoji="0" lang="en-GB" altLang="sr-Latn-R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6.052.480</a:t>
                      </a:r>
                      <a:endParaRPr kumimoji="0" lang="en-GB" altLang="sr-Latn-R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45.060.639</a:t>
                      </a:r>
                      <a:endParaRPr kumimoji="0" lang="en-GB" altLang="sr-Latn-R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46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SALDO</a:t>
                      </a:r>
                      <a:endParaRPr kumimoji="0" lang="en-GB" altLang="sr-Latn-R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22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-2</a:t>
                      </a:r>
                      <a:r>
                        <a:rPr lang="hr-HR" sz="22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.</a:t>
                      </a:r>
                      <a:r>
                        <a:rPr lang="en-GB" sz="22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399</a:t>
                      </a:r>
                      <a:r>
                        <a:rPr lang="hr-HR" sz="22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.</a:t>
                      </a:r>
                      <a:r>
                        <a:rPr lang="en-GB" sz="22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160</a:t>
                      </a:r>
                      <a:endParaRPr kumimoji="0" lang="en-GB" altLang="sr-Latn-R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22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-17</a:t>
                      </a:r>
                      <a:r>
                        <a:rPr lang="hr-HR" sz="22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.</a:t>
                      </a:r>
                      <a:r>
                        <a:rPr lang="en-GB" sz="22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865</a:t>
                      </a:r>
                      <a:r>
                        <a:rPr lang="hr-HR" sz="22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.</a:t>
                      </a:r>
                      <a:r>
                        <a:rPr lang="en-GB" sz="2200" b="1" i="0" kern="1200" dirty="0" smtClean="0">
                          <a:solidFill>
                            <a:srgbClr val="FF0000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024</a:t>
                      </a:r>
                      <a:endParaRPr kumimoji="0" lang="en-GB" altLang="sr-Latn-R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Pravokutnik 3"/>
          <p:cNvSpPr/>
          <p:nvPr/>
        </p:nvSpPr>
        <p:spPr>
          <a:xfrm>
            <a:off x="2804475" y="954265"/>
            <a:ext cx="3895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altLang="sr-Latn-RS" sz="2400" b="1" dirty="0" smtClean="0">
                <a:solidFill>
                  <a:srgbClr val="CE003D"/>
                </a:solidFill>
                <a:latin typeface="Tahoma "/>
              </a:rPr>
              <a:t>01. – 03. 2020. (u € i HRK)</a:t>
            </a:r>
          </a:p>
        </p:txBody>
      </p:sp>
      <p:sp>
        <p:nvSpPr>
          <p:cNvPr id="5" name="Pravokutnik 4"/>
          <p:cNvSpPr/>
          <p:nvPr/>
        </p:nvSpPr>
        <p:spPr>
          <a:xfrm>
            <a:off x="4154240" y="5949280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altLang="sr-Latn-RS" dirty="0">
                <a:solidFill>
                  <a:srgbClr val="CE003D"/>
                </a:solidFill>
                <a:latin typeface="Tahoma "/>
              </a:rPr>
              <a:t>Izvor: DZS </a:t>
            </a:r>
            <a:endParaRPr lang="hr-HR" sz="2000" dirty="0">
              <a:solidFill>
                <a:srgbClr val="CE003D"/>
              </a:solidFill>
              <a:latin typeface="Tahoma "/>
            </a:endParaRPr>
          </a:p>
        </p:txBody>
      </p:sp>
    </p:spTree>
    <p:extLst>
      <p:ext uri="{BB962C8B-B14F-4D97-AF65-F5344CB8AC3E}">
        <p14:creationId xmlns:p14="http://schemas.microsoft.com/office/powerpoint/2010/main" val="403242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 28"/>
          <p:cNvGrpSpPr>
            <a:grpSpLocks/>
          </p:cNvGrpSpPr>
          <p:nvPr/>
        </p:nvGrpSpPr>
        <p:grpSpPr bwMode="auto">
          <a:xfrm>
            <a:off x="1390650" y="980728"/>
            <a:ext cx="2667000" cy="2057400"/>
            <a:chOff x="876" y="720"/>
            <a:chExt cx="1680" cy="163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876" y="720"/>
              <a:ext cx="1680" cy="1632"/>
            </a:xfrm>
            <a:prstGeom prst="rect">
              <a:avLst/>
            </a:prstGeom>
            <a:solidFill>
              <a:srgbClr val="9494E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1296" y="816"/>
              <a:ext cx="816" cy="816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STRANO TRŽIŠTE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104" y="1788"/>
              <a:ext cx="1200" cy="384"/>
            </a:xfrm>
            <a:prstGeom prst="ellipse">
              <a:avLst/>
            </a:prstGeom>
            <a:solidFill>
              <a:srgbClr val="6767D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 anchor="ctr"/>
            <a:lstStyle/>
            <a:p>
              <a:pPr algn="ctr"/>
              <a:r>
                <a:rPr lang="hr-HR" altLang="sr-Latn-RS" sz="1600">
                  <a:solidFill>
                    <a:srgbClr val="E5E000"/>
                  </a:solidFill>
                  <a:latin typeface="Verdana" panose="020B0604030504040204" pitchFamily="34" charset="0"/>
                </a:rPr>
                <a:t>DOMAĆE TRŽIŠTE</a:t>
              </a:r>
              <a:endParaRPr lang="en-GB" altLang="sr-Latn-RS" sz="1600">
                <a:solidFill>
                  <a:srgbClr val="E5E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2077" name="Group 29"/>
          <p:cNvGrpSpPr>
            <a:grpSpLocks/>
          </p:cNvGrpSpPr>
          <p:nvPr/>
        </p:nvGrpSpPr>
        <p:grpSpPr bwMode="auto">
          <a:xfrm>
            <a:off x="5029200" y="990600"/>
            <a:ext cx="2667000" cy="2057400"/>
            <a:chOff x="3168" y="720"/>
            <a:chExt cx="1680" cy="1632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168" y="720"/>
              <a:ext cx="1680" cy="1632"/>
            </a:xfrm>
            <a:prstGeom prst="rect">
              <a:avLst/>
            </a:prstGeom>
            <a:solidFill>
              <a:srgbClr val="9494E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360" y="948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3396" y="1296"/>
              <a:ext cx="1200" cy="384"/>
            </a:xfrm>
            <a:prstGeom prst="ellipse">
              <a:avLst/>
            </a:prstGeom>
            <a:solidFill>
              <a:srgbClr val="6767D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 anchor="ctr"/>
            <a:lstStyle/>
            <a:p>
              <a:pPr algn="ctr"/>
              <a:r>
                <a:rPr lang="hr-HR" altLang="sr-Latn-RS" sz="1600">
                  <a:solidFill>
                    <a:srgbClr val="E5E000"/>
                  </a:solidFill>
                  <a:latin typeface="Verdana" panose="020B0604030504040204" pitchFamily="34" charset="0"/>
                </a:rPr>
                <a:t>DOMAĆE TRŽIŠTE</a:t>
              </a:r>
              <a:endParaRPr lang="en-GB" altLang="sr-Latn-RS" sz="1600">
                <a:solidFill>
                  <a:srgbClr val="E5E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3852" y="816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4344" y="936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3360" y="1740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852" y="1956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4344" y="1728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2078" name="Group 30"/>
          <p:cNvGrpSpPr>
            <a:grpSpLocks/>
          </p:cNvGrpSpPr>
          <p:nvPr/>
        </p:nvGrpSpPr>
        <p:grpSpPr bwMode="auto">
          <a:xfrm>
            <a:off x="5048250" y="3886200"/>
            <a:ext cx="2667000" cy="2057400"/>
            <a:chOff x="3180" y="2544"/>
            <a:chExt cx="1680" cy="1632"/>
          </a:xfrm>
        </p:grpSpPr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3180" y="2544"/>
              <a:ext cx="1680" cy="1632"/>
            </a:xfrm>
            <a:prstGeom prst="rect">
              <a:avLst/>
            </a:prstGeom>
            <a:solidFill>
              <a:srgbClr val="9494E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3276" y="2916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3408" y="3120"/>
              <a:ext cx="1200" cy="384"/>
            </a:xfrm>
            <a:prstGeom prst="ellipse">
              <a:avLst/>
            </a:prstGeom>
            <a:solidFill>
              <a:srgbClr val="6767D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 anchor="ctr"/>
            <a:lstStyle/>
            <a:p>
              <a:pPr algn="ctr"/>
              <a:r>
                <a:rPr lang="hr-HR" altLang="sr-Latn-RS" sz="1600">
                  <a:solidFill>
                    <a:srgbClr val="E5E000"/>
                  </a:solidFill>
                  <a:latin typeface="Verdana" panose="020B0604030504040204" pitchFamily="34" charset="0"/>
                </a:rPr>
                <a:t>DOMAĆE TRŽIŠTE</a:t>
              </a:r>
              <a:endParaRPr lang="en-GB" altLang="sr-Latn-RS" sz="1600">
                <a:solidFill>
                  <a:srgbClr val="E5E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3588" y="2832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3888" y="2808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3276" y="3408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4464" y="2964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4188" y="2832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3564" y="3480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3864" y="3516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4464" y="3396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4164" y="3492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2088" name="Group 40"/>
          <p:cNvGrpSpPr>
            <a:grpSpLocks/>
          </p:cNvGrpSpPr>
          <p:nvPr/>
        </p:nvGrpSpPr>
        <p:grpSpPr bwMode="auto">
          <a:xfrm>
            <a:off x="1371600" y="3886200"/>
            <a:ext cx="2667000" cy="2057400"/>
            <a:chOff x="864" y="2544"/>
            <a:chExt cx="1680" cy="1632"/>
          </a:xfrm>
        </p:grpSpPr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864" y="2544"/>
              <a:ext cx="1680" cy="1632"/>
            </a:xfrm>
            <a:prstGeom prst="rect">
              <a:avLst/>
            </a:prstGeom>
            <a:solidFill>
              <a:srgbClr val="9494E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1056" y="2772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948" y="3696"/>
              <a:ext cx="1200" cy="384"/>
            </a:xfrm>
            <a:prstGeom prst="ellipse">
              <a:avLst/>
            </a:prstGeom>
            <a:solidFill>
              <a:srgbClr val="6767D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 anchor="ctr"/>
            <a:lstStyle/>
            <a:p>
              <a:pPr algn="ctr"/>
              <a:r>
                <a:rPr lang="hr-HR" altLang="sr-Latn-RS" sz="1600">
                  <a:solidFill>
                    <a:srgbClr val="E5E000"/>
                  </a:solidFill>
                  <a:latin typeface="Verdana" panose="020B0604030504040204" pitchFamily="34" charset="0"/>
                </a:rPr>
                <a:t>DOMAĆE TRŽIŠTE</a:t>
              </a:r>
              <a:endParaRPr lang="en-GB" altLang="sr-Latn-RS" sz="1600">
                <a:solidFill>
                  <a:srgbClr val="E5E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1716" y="2640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2040" y="3252"/>
              <a:ext cx="300" cy="300"/>
            </a:xfrm>
            <a:prstGeom prst="ellipse">
              <a:avLst/>
            </a:prstGeom>
            <a:solidFill>
              <a:srgbClr val="D1D1F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hr-HR" altLang="sr-Latn-RS" sz="1600">
                  <a:solidFill>
                    <a:srgbClr val="000000"/>
                  </a:solidFill>
                  <a:latin typeface="Verdana" panose="020B0604030504040204" pitchFamily="34" charset="0"/>
                </a:rPr>
                <a:t>ST</a:t>
              </a:r>
              <a:endParaRPr lang="en-GB" altLang="sr-Latn-RS" sz="160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1524000" y="3067050"/>
            <a:ext cx="2381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hr-HR" altLang="sr-Latn-RS" sz="1600" b="1" dirty="0">
                <a:solidFill>
                  <a:srgbClr val="CE003D"/>
                </a:solidFill>
                <a:latin typeface="Verdana" panose="020B0604030504040204" pitchFamily="34" charset="0"/>
              </a:rPr>
              <a:t>DOMAĆE PODUZEĆE</a:t>
            </a:r>
            <a:endParaRPr lang="en-GB" altLang="sr-Latn-RS" sz="1600" b="1" dirty="0">
              <a:solidFill>
                <a:srgbClr val="CE003D"/>
              </a:solidFill>
              <a:latin typeface="Verdana" panose="020B0604030504040204" pitchFamily="34" charset="0"/>
            </a:endParaRP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5143500" y="3067050"/>
            <a:ext cx="25336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hr-HR" altLang="sr-Latn-RS" sz="1600" b="1" dirty="0">
                <a:solidFill>
                  <a:srgbClr val="CE003D"/>
                </a:solidFill>
                <a:latin typeface="Verdana" panose="020B0604030504040204" pitchFamily="34" charset="0"/>
              </a:rPr>
              <a:t>IZVOZNO PODUZEĆE</a:t>
            </a:r>
            <a:endParaRPr lang="en-GB" altLang="sr-Latn-RS" sz="1600" b="1" dirty="0">
              <a:solidFill>
                <a:srgbClr val="CE003D"/>
              </a:solidFill>
              <a:latin typeface="Verdana" panose="020B0604030504040204" pitchFamily="34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5124450" y="5962650"/>
            <a:ext cx="26479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hr-HR" altLang="sr-Latn-RS" sz="1600" b="1" dirty="0">
                <a:solidFill>
                  <a:srgbClr val="CE003D"/>
                </a:solidFill>
                <a:latin typeface="Verdana" panose="020B0604030504040204" pitchFamily="34" charset="0"/>
              </a:rPr>
              <a:t>GLOBALNO PODUZEĆE</a:t>
            </a:r>
            <a:endParaRPr lang="en-GB" altLang="sr-Latn-RS" sz="1600" b="1" dirty="0">
              <a:solidFill>
                <a:srgbClr val="CE003D"/>
              </a:solidFill>
              <a:latin typeface="Verdana" panose="020B0604030504040204" pitchFamily="34" charset="0"/>
            </a:endParaRP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1352550" y="6076950"/>
            <a:ext cx="26479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hr-HR" altLang="sr-Latn-RS" sz="1600" b="1" dirty="0">
                <a:solidFill>
                  <a:srgbClr val="CE003D"/>
                </a:solidFill>
                <a:latin typeface="Verdana" panose="020B0604030504040204" pitchFamily="34" charset="0"/>
              </a:rPr>
              <a:t>MULTINACIONALNO PODUZEĆE</a:t>
            </a:r>
            <a:endParaRPr lang="en-GB" altLang="sr-Latn-RS" sz="1600" b="1" dirty="0">
              <a:solidFill>
                <a:srgbClr val="CE003D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88640"/>
            <a:ext cx="7065962" cy="633412"/>
          </a:xfrm>
        </p:spPr>
        <p:txBody>
          <a:bodyPr/>
          <a:lstStyle/>
          <a:p>
            <a:pPr algn="ctr"/>
            <a:r>
              <a:rPr lang="hr-HR" altLang="sr-Latn-RS" dirty="0">
                <a:latin typeface="Verdana" panose="020B0604030504040204" pitchFamily="34" charset="0"/>
                <a:ea typeface="Verdana" panose="020B0604030504040204" pitchFamily="34" charset="0"/>
              </a:rPr>
              <a:t>KLASIFIKACIJA PODUZEĆA NA MEĐUNARODNOM </a:t>
            </a:r>
            <a:r>
              <a:rPr lang="hr-HR" alt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TRŽIŠTU</a:t>
            </a:r>
            <a:endParaRPr lang="hr-H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4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0" grpId="0" autoUpdateAnimBg="0"/>
      <p:bldP spid="2091" grpId="0" autoUpdateAnimBg="0"/>
      <p:bldP spid="2092" grpId="0" autoUpdateAnimBg="0"/>
      <p:bldP spid="209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GB" altLang="sr-Latn-RS" dirty="0" smtClean="0"/>
              <a:t>NAJZNAČAJNIJI PARTNERI RH U</a:t>
            </a:r>
            <a:r>
              <a:rPr lang="hr-HR" altLang="sr-Latn-RS" dirty="0" smtClean="0"/>
              <a:t> </a:t>
            </a:r>
            <a:r>
              <a:rPr lang="hr-HR" altLang="sr-Latn-RS" b="1" dirty="0" smtClean="0"/>
              <a:t>IZVOZU</a:t>
            </a:r>
            <a:r>
              <a:rPr lang="en-GB" altLang="sr-Latn-RS" b="1" dirty="0" smtClean="0"/>
              <a:t> </a:t>
            </a:r>
            <a:endParaRPr lang="en-US" altLang="sr-Latn-RS" b="1" dirty="0" smtClean="0"/>
          </a:p>
        </p:txBody>
      </p:sp>
      <p:graphicFrame>
        <p:nvGraphicFramePr>
          <p:cNvPr id="79940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818896"/>
              </p:ext>
            </p:extLst>
          </p:nvPr>
        </p:nvGraphicFramePr>
        <p:xfrm>
          <a:off x="900113" y="1556792"/>
          <a:ext cx="8064501" cy="4073478"/>
        </p:xfrm>
        <a:graphic>
          <a:graphicData uri="http://schemas.openxmlformats.org/drawingml/2006/table">
            <a:tbl>
              <a:tblPr/>
              <a:tblGrid>
                <a:gridCol w="8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869">
                  <a:extLst>
                    <a:ext uri="{9D8B030D-6E8A-4147-A177-3AD203B41FA5}">
                      <a16:colId xmlns:a16="http://schemas.microsoft.com/office/drawing/2014/main" val="3522195157"/>
                    </a:ext>
                  </a:extLst>
                </a:gridCol>
                <a:gridCol w="1891673">
                  <a:extLst>
                    <a:ext uri="{9D8B030D-6E8A-4147-A177-3AD203B41FA5}">
                      <a16:colId xmlns:a16="http://schemas.microsoft.com/office/drawing/2014/main" val="3903573645"/>
                    </a:ext>
                  </a:extLst>
                </a:gridCol>
              </a:tblGrid>
              <a:tr h="708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Rang 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Zemlja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2017. godina 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2018. godina 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2019. godina 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Italija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1.914.751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2.124.915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2.126.017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8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Njemačka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1.725.259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1.926.600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2.004.084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Slovenija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1.506.951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1.609.970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1.637.069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Arial" panose="020B0604020202020204" pitchFamily="34" charset="0"/>
                        </a:rPr>
                        <a:t>4.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Arial" panose="020B0604020202020204" pitchFamily="34" charset="0"/>
                        </a:rPr>
                        <a:t>Bosna i Hercegovina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1.367.917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1.361.900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1.521.342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Arial" panose="020B0604020202020204" pitchFamily="34" charset="0"/>
                        </a:rPr>
                        <a:t>5.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Arial" panose="020B0604020202020204" pitchFamily="34" charset="0"/>
                        </a:rPr>
                        <a:t>Austrija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878.015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937.421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899.512</a:t>
                      </a:r>
                      <a:endParaRPr lang="hr-HR" sz="2000" b="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Pravokutnik 3"/>
          <p:cNvSpPr/>
          <p:nvPr/>
        </p:nvSpPr>
        <p:spPr>
          <a:xfrm>
            <a:off x="4002894" y="954265"/>
            <a:ext cx="1865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altLang="sr-Latn-RS" sz="2400" b="1" dirty="0" smtClean="0">
                <a:solidFill>
                  <a:srgbClr val="CE003D"/>
                </a:solidFill>
                <a:latin typeface="Tahoma "/>
              </a:rPr>
              <a:t>Iznosi u €</a:t>
            </a:r>
          </a:p>
        </p:txBody>
      </p:sp>
      <p:sp>
        <p:nvSpPr>
          <p:cNvPr id="5" name="Pravokutnik 4"/>
          <p:cNvSpPr/>
          <p:nvPr/>
        </p:nvSpPr>
        <p:spPr>
          <a:xfrm>
            <a:off x="4154240" y="5949280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altLang="sr-Latn-RS" dirty="0">
                <a:solidFill>
                  <a:srgbClr val="CE003D"/>
                </a:solidFill>
                <a:latin typeface="Tahoma "/>
              </a:rPr>
              <a:t>Izvor: DZS </a:t>
            </a:r>
            <a:endParaRPr lang="hr-HR" sz="2000" dirty="0">
              <a:solidFill>
                <a:srgbClr val="CE003D"/>
              </a:solidFill>
              <a:latin typeface="Tahoma "/>
            </a:endParaRPr>
          </a:p>
        </p:txBody>
      </p:sp>
    </p:spTree>
    <p:extLst>
      <p:ext uri="{BB962C8B-B14F-4D97-AF65-F5344CB8AC3E}">
        <p14:creationId xmlns:p14="http://schemas.microsoft.com/office/powerpoint/2010/main" val="20585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GB" altLang="sr-Latn-RS" dirty="0" smtClean="0"/>
              <a:t>NAJZNAČAJNIJI PARTNERI RH U</a:t>
            </a:r>
            <a:r>
              <a:rPr lang="hr-HR" altLang="sr-Latn-RS" dirty="0" smtClean="0"/>
              <a:t> </a:t>
            </a:r>
            <a:r>
              <a:rPr lang="hr-HR" altLang="sr-Latn-RS" b="1" dirty="0" smtClean="0"/>
              <a:t>UVOZU</a:t>
            </a:r>
            <a:r>
              <a:rPr lang="en-GB" altLang="sr-Latn-RS" b="1" dirty="0" smtClean="0"/>
              <a:t> </a:t>
            </a:r>
            <a:endParaRPr lang="en-US" altLang="sr-Latn-RS" b="1" dirty="0" smtClean="0"/>
          </a:p>
        </p:txBody>
      </p:sp>
      <p:graphicFrame>
        <p:nvGraphicFramePr>
          <p:cNvPr id="79940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432678"/>
              </p:ext>
            </p:extLst>
          </p:nvPr>
        </p:nvGraphicFramePr>
        <p:xfrm>
          <a:off x="900113" y="1556792"/>
          <a:ext cx="8064501" cy="4036410"/>
        </p:xfrm>
        <a:graphic>
          <a:graphicData uri="http://schemas.openxmlformats.org/drawingml/2006/table">
            <a:tbl>
              <a:tblPr/>
              <a:tblGrid>
                <a:gridCol w="8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869">
                  <a:extLst>
                    <a:ext uri="{9D8B030D-6E8A-4147-A177-3AD203B41FA5}">
                      <a16:colId xmlns:a16="http://schemas.microsoft.com/office/drawing/2014/main" val="3522195157"/>
                    </a:ext>
                  </a:extLst>
                </a:gridCol>
                <a:gridCol w="1891673">
                  <a:extLst>
                    <a:ext uri="{9D8B030D-6E8A-4147-A177-3AD203B41FA5}">
                      <a16:colId xmlns:a16="http://schemas.microsoft.com/office/drawing/2014/main" val="3903573645"/>
                    </a:ext>
                  </a:extLst>
                </a:gridCol>
              </a:tblGrid>
              <a:tr h="708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Rang 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Zemlja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2017. godina 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2018. godina 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2019. godina 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Njemačka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3.361.607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3.622.216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3.861.734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8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Italija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2.811.864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3.130.787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3.467.642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Slovenija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2.352.991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2.654.489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2.885.533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Arial" panose="020B0604020202020204" pitchFamily="34" charset="0"/>
                        </a:rPr>
                        <a:t>4.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Arial" panose="020B0604020202020204" pitchFamily="34" charset="0"/>
                        </a:rPr>
                        <a:t>Mađarska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1.662.723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1.820.830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2.106.980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Arial" panose="020B0604020202020204" pitchFamily="34" charset="0"/>
                        </a:rPr>
                        <a:t>5.</a:t>
                      </a:r>
                      <a:endParaRPr kumimoji="0" lang="en-GB" altLang="sr-Latn-R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  <a:cs typeface="Arial" panose="020B0604020202020204" pitchFamily="34" charset="0"/>
                        </a:rPr>
                        <a:t>Austrija</a:t>
                      </a:r>
                      <a:endParaRPr kumimoji="0" lang="en-GB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  <a:cs typeface="Arial" panose="020B0604020202020204" pitchFamily="34" charset="0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1.656.321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1.636.164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ahoma "/>
                          <a:ea typeface="+mn-ea"/>
                          <a:cs typeface="+mn-cs"/>
                        </a:rPr>
                        <a:t>1.612.388</a:t>
                      </a:r>
                      <a:endParaRPr lang="hr-HR" sz="2000" dirty="0">
                        <a:solidFill>
                          <a:schemeClr val="tx1"/>
                        </a:solidFill>
                        <a:latin typeface="Tahoma "/>
                      </a:endParaRPr>
                    </a:p>
                  </a:txBody>
                  <a:tcPr marL="89606" marR="89606"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Pravokutnik 3"/>
          <p:cNvSpPr/>
          <p:nvPr/>
        </p:nvSpPr>
        <p:spPr>
          <a:xfrm>
            <a:off x="4002894" y="954265"/>
            <a:ext cx="1865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altLang="sr-Latn-RS" sz="2400" b="1" dirty="0" smtClean="0">
                <a:solidFill>
                  <a:srgbClr val="CE003D"/>
                </a:solidFill>
                <a:latin typeface="Tahoma "/>
              </a:rPr>
              <a:t>Iznosi u €</a:t>
            </a:r>
            <a:r>
              <a:rPr lang="hr-HR" altLang="sr-Latn-RS" sz="2000" dirty="0" smtClean="0">
                <a:solidFill>
                  <a:srgbClr val="CE003D"/>
                </a:solidFill>
                <a:latin typeface="Tahoma "/>
              </a:rPr>
              <a:t> </a:t>
            </a:r>
            <a:endParaRPr lang="hr-HR" sz="2200" dirty="0">
              <a:solidFill>
                <a:srgbClr val="CE003D"/>
              </a:solidFill>
              <a:latin typeface="Tahoma "/>
            </a:endParaRPr>
          </a:p>
        </p:txBody>
      </p:sp>
      <p:sp>
        <p:nvSpPr>
          <p:cNvPr id="5" name="Pravokutnik 4"/>
          <p:cNvSpPr/>
          <p:nvPr/>
        </p:nvSpPr>
        <p:spPr>
          <a:xfrm>
            <a:off x="4154240" y="5949280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altLang="sr-Latn-RS" dirty="0">
                <a:solidFill>
                  <a:srgbClr val="CE003D"/>
                </a:solidFill>
                <a:latin typeface="Tahoma "/>
              </a:rPr>
              <a:t>Izvor: DZS </a:t>
            </a:r>
            <a:endParaRPr lang="hr-HR" sz="2000" dirty="0">
              <a:solidFill>
                <a:srgbClr val="CE003D"/>
              </a:solidFill>
              <a:latin typeface="Tahoma "/>
            </a:endParaRPr>
          </a:p>
        </p:txBody>
      </p:sp>
    </p:spTree>
    <p:extLst>
      <p:ext uri="{BB962C8B-B14F-4D97-AF65-F5344CB8AC3E}">
        <p14:creationId xmlns:p14="http://schemas.microsoft.com/office/powerpoint/2010/main" val="116146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 smtClean="0"/>
              <a:t>POKRIVENOST UVOZA IZVOZOM </a:t>
            </a:r>
            <a:r>
              <a:rPr lang="hr-HR" sz="2000" dirty="0"/>
              <a:t>(Izvor: DZS) </a:t>
            </a:r>
            <a:endParaRPr lang="hr-HR" sz="2000" dirty="0" smtClean="0"/>
          </a:p>
        </p:txBody>
      </p:sp>
      <p:graphicFrame>
        <p:nvGraphicFramePr>
          <p:cNvPr id="5" name="Grafikon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338055"/>
              </p:ext>
            </p:extLst>
          </p:nvPr>
        </p:nvGraphicFramePr>
        <p:xfrm>
          <a:off x="1034340" y="1547870"/>
          <a:ext cx="7848872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Pravokutnik 6"/>
          <p:cNvSpPr/>
          <p:nvPr/>
        </p:nvSpPr>
        <p:spPr>
          <a:xfrm>
            <a:off x="3336377" y="954265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altLang="sr-Latn-RS" sz="2400" b="1" dirty="0" smtClean="0">
                <a:solidFill>
                  <a:srgbClr val="CE003D"/>
                </a:solidFill>
                <a:latin typeface="Tahoma "/>
              </a:rPr>
              <a:t>2009. – 2019 . godina</a:t>
            </a:r>
          </a:p>
        </p:txBody>
      </p:sp>
    </p:spTree>
    <p:extLst>
      <p:ext uri="{BB962C8B-B14F-4D97-AF65-F5344CB8AC3E}">
        <p14:creationId xmlns:p14="http://schemas.microsoft.com/office/powerpoint/2010/main" val="25262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hr-HR" altLang="sr-Latn-RS" dirty="0" smtClean="0"/>
              <a:t>UDIO ROBNOG IZVOZA U BRUTO DOMAĆEM PROIZVODU (%)</a:t>
            </a:r>
            <a:endParaRPr lang="en-US" altLang="sr-Latn-RS" dirty="0" smtClean="0"/>
          </a:p>
        </p:txBody>
      </p:sp>
      <p:graphicFrame>
        <p:nvGraphicFramePr>
          <p:cNvPr id="8397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147131"/>
              </p:ext>
            </p:extLst>
          </p:nvPr>
        </p:nvGraphicFramePr>
        <p:xfrm>
          <a:off x="900113" y="1268760"/>
          <a:ext cx="8064502" cy="4410077"/>
        </p:xfrm>
        <a:graphic>
          <a:graphicData uri="http://schemas.openxmlformats.org/drawingml/2006/table">
            <a:tbl>
              <a:tblPr/>
              <a:tblGrid>
                <a:gridCol w="1915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hr-HR" altLang="sr-Latn-R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2007.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2008.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2009.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2010.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2011.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2012.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2013.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1. ČEŠKA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41,3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38,0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42,2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45,4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47,8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56,5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78,6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2. MAĐARSKA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28,7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31,4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42,9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44,1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45,5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55,3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64,0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3. POLJSKA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18,0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17,0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18,9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19,0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17,0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17,9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17,2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4. SLOVAČKA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44,8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43,1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39,2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48,7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50,7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60,3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61,7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5. SLOVENIJA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44,5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44,2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46,2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46,4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43,0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48,6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49,7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6. BUGARSKA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37,9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46,8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46,2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32,9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30,9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38,3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37,7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7. RUMUNJSKA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22,3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22,9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23,9</a:t>
                      </a:r>
                      <a:endParaRPr kumimoji="0" lang="en-US" altLang="sr-Latn-R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19,9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23,8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28,1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28,7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8. HRVATSKA</a:t>
                      </a:r>
                      <a:endParaRPr kumimoji="0" lang="en-US" altLang="sr-Latn-R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21,2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20,5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16,9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19,8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21,2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22,3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"/>
                        </a:rPr>
                        <a:t>23,5</a:t>
                      </a:r>
                      <a:endParaRPr kumimoji="0" lang="en-US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hr-HR" altLang="sr-Latn-RS" dirty="0" smtClean="0"/>
              <a:t>UDIO IZVOZA ROBA I USLUGA U BRUTO DOMAĆEM PROIZVODU (%)</a:t>
            </a:r>
            <a:endParaRPr lang="en-US" altLang="sr-Latn-R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397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700008"/>
              </p:ext>
            </p:extLst>
          </p:nvPr>
        </p:nvGraphicFramePr>
        <p:xfrm>
          <a:off x="107505" y="1548244"/>
          <a:ext cx="8928992" cy="4392264"/>
        </p:xfrm>
        <a:graphic>
          <a:graphicData uri="http://schemas.openxmlformats.org/drawingml/2006/table">
            <a:tbl>
              <a:tblPr/>
              <a:tblGrid>
                <a:gridCol w="159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2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62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58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58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58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834">
                  <a:extLst>
                    <a:ext uri="{9D8B030D-6E8A-4147-A177-3AD203B41FA5}">
                      <a16:colId xmlns:a16="http://schemas.microsoft.com/office/drawing/2014/main" val="3831166969"/>
                    </a:ext>
                  </a:extLst>
                </a:gridCol>
                <a:gridCol w="695834">
                  <a:extLst>
                    <a:ext uri="{9D8B030D-6E8A-4147-A177-3AD203B41FA5}">
                      <a16:colId xmlns:a16="http://schemas.microsoft.com/office/drawing/2014/main" val="213122631"/>
                    </a:ext>
                  </a:extLst>
                </a:gridCol>
              </a:tblGrid>
              <a:tr h="5137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hr-HR" altLang="sr-Latn-R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2009.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2010.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2011.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2012.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2013.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2014.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2015.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2016.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2017.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2018.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2019.</a:t>
                      </a:r>
                      <a:endParaRPr kumimoji="0" lang="en-US" altLang="sr-Latn-R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2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ČEŠKA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58,7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71,3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76,9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82,5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81,0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79,6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79,7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78,5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75,5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MAĐARSKA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74,4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81,8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86,6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86,3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85,6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87,4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88,0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87,2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87,1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84,9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83,3</a:t>
                      </a: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 POLJSKA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40,1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42,6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44,4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46,3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47,6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49,5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54,3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55,5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55,8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2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 SLOVAČKA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77,3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93,6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91,5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92,0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93,7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93,1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 SLOVENIJA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57,3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64,3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72,9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77,1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83,0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84,8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84,4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 BUGARSKA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42,2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50,4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59,1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60,7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64,8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64,8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63,9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64,1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67,3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65,9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63,6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7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 RUMUNJSKA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32,4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37,4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39,9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41,5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41,6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40,4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 HRVATSKA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32,7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36,2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38,9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39,5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40,4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43,3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46,4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47,6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50,0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50,5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51,1</a:t>
                      </a:r>
                      <a:endParaRPr kumimoji="0" lang="en-US" altLang="sr-Latn-R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9606" marR="896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Pravokutnik 4"/>
          <p:cNvSpPr/>
          <p:nvPr/>
        </p:nvSpPr>
        <p:spPr>
          <a:xfrm>
            <a:off x="3426830" y="6021288"/>
            <a:ext cx="244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altLang="sr-Latn-RS" dirty="0" smtClean="0">
                <a:solidFill>
                  <a:srgbClr val="CE003D"/>
                </a:solidFill>
                <a:latin typeface="Tahoma "/>
              </a:rPr>
              <a:t>Izvor: World Bank  </a:t>
            </a:r>
            <a:endParaRPr lang="hr-HR" dirty="0">
              <a:solidFill>
                <a:srgbClr val="CE003D"/>
              </a:solidFill>
              <a:latin typeface="Tahoma "/>
            </a:endParaRPr>
          </a:p>
        </p:txBody>
      </p:sp>
    </p:spTree>
    <p:extLst>
      <p:ext uri="{BB962C8B-B14F-4D97-AF65-F5344CB8AC3E}">
        <p14:creationId xmlns:p14="http://schemas.microsoft.com/office/powerpoint/2010/main" val="17033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altLang="sr-Latn-RS" sz="4800" b="1" dirty="0" smtClean="0"/>
              <a:t>Hrvatska izvozna ofenziva </a:t>
            </a:r>
            <a:endParaRPr lang="hr-HR" altLang="sr-Latn-RS" sz="4800" b="1" dirty="0"/>
          </a:p>
        </p:txBody>
      </p:sp>
    </p:spTree>
    <p:extLst>
      <p:ext uri="{BB962C8B-B14F-4D97-AF65-F5344CB8AC3E}">
        <p14:creationId xmlns:p14="http://schemas.microsoft.com/office/powerpoint/2010/main" val="10698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6488" y="1341437"/>
            <a:ext cx="5410200" cy="4530725"/>
          </a:xfrm>
        </p:spPr>
        <p:txBody>
          <a:bodyPr/>
          <a:lstStyle/>
          <a:p>
            <a:endParaRPr lang="hr-HR" altLang="sr-Latn-RS" sz="2400" dirty="0"/>
          </a:p>
          <a:p>
            <a:r>
              <a:rPr lang="hr-HR" altLang="sr-Latn-RS" sz="2400" dirty="0"/>
              <a:t>Cilj: pretvaranje Hrvatske u pretežno izvozno gospodarstvo, pri čemu bi izvoz robe i usluga u slijedećih 5 godina trebao biti udvostručen.</a:t>
            </a:r>
          </a:p>
          <a:p>
            <a:endParaRPr lang="hr-HR" altLang="sr-Latn-RS" sz="2400" dirty="0"/>
          </a:p>
          <a:p>
            <a:r>
              <a:rPr lang="hr-HR" altLang="sr-Latn-RS" sz="2400" dirty="0"/>
              <a:t>Željeni cilj: približiti se vrijednosti  izvoza od 30 milijardi dolara</a:t>
            </a:r>
          </a:p>
          <a:p>
            <a:endParaRPr lang="hr-HR" altLang="sr-Latn-RS" sz="2400" dirty="0"/>
          </a:p>
          <a:p>
            <a:pPr>
              <a:buFont typeface="Wingdings" panose="05000000000000000000" pitchFamily="2" charset="2"/>
              <a:buNone/>
            </a:pPr>
            <a:endParaRPr lang="hr-HR" altLang="sr-Latn-RS" sz="24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133600"/>
            <a:ext cx="1655762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240213"/>
            <a:ext cx="1335087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3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hr-HR" altLang="sr-Latn-RS" sz="2400"/>
          </a:p>
          <a:p>
            <a:r>
              <a:rPr lang="hr-HR" altLang="sr-Latn-RS" sz="2400"/>
              <a:t>4 smjera izvozne ofenzive:</a:t>
            </a:r>
          </a:p>
          <a:p>
            <a:endParaRPr lang="hr-HR" altLang="sr-Latn-RS" sz="2400"/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sz="2400"/>
              <a:t>	1. stvaranje novih izvoznika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sz="2400"/>
              <a:t>	2. promjena strukture izvoza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sz="2400"/>
              <a:t>	3. stvaranje šest izvoznih klastera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sz="2400"/>
              <a:t>	4. zamjena uvoznih proizvoda domaćima</a:t>
            </a:r>
          </a:p>
          <a:p>
            <a:pPr>
              <a:buFont typeface="Wingdings" panose="05000000000000000000" pitchFamily="2" charset="2"/>
              <a:buNone/>
            </a:pPr>
            <a:endParaRPr lang="hr-HR" altLang="sr-Latn-RS" sz="2400"/>
          </a:p>
          <a:p>
            <a:pPr>
              <a:buFont typeface="Wingdings" panose="05000000000000000000" pitchFamily="2" charset="2"/>
              <a:buNone/>
            </a:pPr>
            <a:endParaRPr lang="hr-HR" altLang="sr-Latn-RS" sz="2400"/>
          </a:p>
        </p:txBody>
      </p:sp>
    </p:spTree>
    <p:extLst>
      <p:ext uri="{BB962C8B-B14F-4D97-AF65-F5344CB8AC3E}">
        <p14:creationId xmlns:p14="http://schemas.microsoft.com/office/powerpoint/2010/main" val="8382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b="1" dirty="0"/>
              <a:t>Stvaranje novih izvoznika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sz="2400" dirty="0"/>
              <a:t>Kako bi se povećao broj poduzeća koji izvoze</a:t>
            </a:r>
          </a:p>
          <a:p>
            <a:endParaRPr lang="hr-HR" altLang="sr-Latn-RS" sz="2400" dirty="0"/>
          </a:p>
          <a:p>
            <a:r>
              <a:rPr lang="hr-HR" altLang="sr-Latn-RS" sz="2400" dirty="0"/>
              <a:t>Prošle godine u Hrvatskoj 10.951 poduzeća - izvozilo (samo 7916 poduzeća izvozilo je više od 10.000 eura godišnje, od čega je 7497 pretežnih izvoznika, </a:t>
            </a:r>
            <a:r>
              <a:rPr lang="hr-HR" altLang="sr-Latn-RS" sz="2400" dirty="0" err="1"/>
              <a:t>tj.tvrtki</a:t>
            </a:r>
            <a:r>
              <a:rPr lang="hr-HR" altLang="sr-Latn-RS" sz="2400" dirty="0"/>
              <a:t> koje više izvoze, nego što uvoze).</a:t>
            </a:r>
          </a:p>
          <a:p>
            <a:endParaRPr lang="hr-HR" altLang="sr-Latn-RS" sz="2400" dirty="0"/>
          </a:p>
          <a:p>
            <a:r>
              <a:rPr lang="hr-HR" altLang="sr-Latn-RS" sz="2400" dirty="0">
                <a:solidFill>
                  <a:srgbClr val="CE003D"/>
                </a:solidFill>
              </a:rPr>
              <a:t>Cilj izvozne ofenzive </a:t>
            </a:r>
            <a:r>
              <a:rPr lang="hr-HR" altLang="sr-Latn-RS" sz="2400" dirty="0"/>
              <a:t>- povećati broj izvoznika za 25% u roku od 3 godine - dobiti 13.800 izvoznih poduzeća. (prošle godine pojavilo se 768 novih pretežnih izvoznika, cilj godišnje barem 1152 pretežna izvoznika).</a:t>
            </a:r>
          </a:p>
        </p:txBody>
      </p:sp>
    </p:spTree>
    <p:extLst>
      <p:ext uri="{BB962C8B-B14F-4D97-AF65-F5344CB8AC3E}">
        <p14:creationId xmlns:p14="http://schemas.microsoft.com/office/powerpoint/2010/main" val="6558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b="1" dirty="0"/>
              <a:t>Promjena strukture izvoza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sz="2400" dirty="0"/>
              <a:t>Želi se povećati izvoz proizvoda temeljen na novim </a:t>
            </a:r>
            <a:r>
              <a:rPr lang="hr-HR" altLang="sr-Latn-RS" sz="2400" dirty="0" smtClean="0"/>
              <a:t>tehnologijama</a:t>
            </a:r>
          </a:p>
          <a:p>
            <a:endParaRPr lang="hr-HR" altLang="sr-Latn-RS" sz="2400" dirty="0"/>
          </a:p>
          <a:p>
            <a:r>
              <a:rPr lang="hr-HR" altLang="sr-Latn-RS" b="1" dirty="0"/>
              <a:t>Stvaranje šest izvoznih </a:t>
            </a:r>
            <a:r>
              <a:rPr lang="hr-HR" altLang="sr-Latn-RS" b="1" dirty="0" err="1" smtClean="0"/>
              <a:t>klastera</a:t>
            </a:r>
            <a:endParaRPr lang="hr-HR" altLang="sr-Latn-RS" b="1" dirty="0"/>
          </a:p>
          <a:p>
            <a:r>
              <a:rPr lang="hr-HR" altLang="sr-Latn-RS" dirty="0"/>
              <a:t>U Hrvatskoj - više </a:t>
            </a:r>
            <a:r>
              <a:rPr lang="hr-HR" altLang="sr-Latn-RS" dirty="0" err="1"/>
              <a:t>klastera</a:t>
            </a:r>
            <a:r>
              <a:rPr lang="hr-HR" altLang="sr-Latn-RS" dirty="0"/>
              <a:t> - nisu izvozno </a:t>
            </a:r>
            <a:r>
              <a:rPr lang="hr-HR" altLang="sr-Latn-RS" dirty="0" err="1"/>
              <a:t>orjentirani</a:t>
            </a:r>
            <a:r>
              <a:rPr lang="hr-HR" altLang="sr-Latn-RS" dirty="0"/>
              <a:t>, pa će biti osnovano šest isključivo izvoznih </a:t>
            </a:r>
            <a:r>
              <a:rPr lang="hr-HR" altLang="sr-Latn-RS" dirty="0" err="1"/>
              <a:t>klastera</a:t>
            </a:r>
            <a:r>
              <a:rPr lang="hr-HR" altLang="sr-Latn-RS" dirty="0"/>
              <a:t> – za </a:t>
            </a:r>
            <a:r>
              <a:rPr lang="hr-HR" altLang="sr-Latn-RS" dirty="0" err="1"/>
              <a:t>vodu,malu</a:t>
            </a:r>
            <a:r>
              <a:rPr lang="hr-HR" altLang="sr-Latn-RS" dirty="0"/>
              <a:t> </a:t>
            </a:r>
            <a:r>
              <a:rPr lang="hr-HR" altLang="sr-Latn-RS" dirty="0" err="1"/>
              <a:t>brodogradnju,tekstil</a:t>
            </a:r>
            <a:r>
              <a:rPr lang="hr-HR" altLang="sr-Latn-RS" dirty="0"/>
              <a:t> i </a:t>
            </a:r>
            <a:r>
              <a:rPr lang="hr-HR" altLang="sr-Latn-RS" dirty="0" err="1"/>
              <a:t>odjeću,ICT</a:t>
            </a:r>
            <a:r>
              <a:rPr lang="hr-HR" altLang="sr-Latn-RS" dirty="0"/>
              <a:t> rješenja, drvo i namještaj te marikulturu.</a:t>
            </a:r>
          </a:p>
          <a:p>
            <a:r>
              <a:rPr lang="hr-HR" altLang="sr-Latn-RS" dirty="0"/>
              <a:t>Primjer: austrijski </a:t>
            </a:r>
            <a:r>
              <a:rPr lang="hr-HR" altLang="sr-Latn-RS" dirty="0" err="1"/>
              <a:t>klaster</a:t>
            </a:r>
            <a:r>
              <a:rPr lang="hr-HR" altLang="sr-Latn-RS" dirty="0"/>
              <a:t> proizvođača jabuka za izvoz u Italiju</a:t>
            </a:r>
          </a:p>
          <a:p>
            <a:endParaRPr lang="hr-HR" altLang="sr-Latn-RS" dirty="0"/>
          </a:p>
          <a:p>
            <a:endParaRPr lang="hr-HR" altLang="sr-Latn-RS" b="1" dirty="0" smtClean="0"/>
          </a:p>
          <a:p>
            <a:endParaRPr lang="hr-HR" altLang="sr-Latn-RS" sz="2400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8313" y="27082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hr-HR" altLang="sr-Latn-RS" sz="2400" b="1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462588"/>
            <a:ext cx="1800225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734050"/>
            <a:ext cx="129698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87889" y="189323"/>
            <a:ext cx="7272982" cy="633412"/>
          </a:xfrm>
        </p:spPr>
        <p:txBody>
          <a:bodyPr/>
          <a:lstStyle/>
          <a:p>
            <a:pPr algn="ctr"/>
            <a:r>
              <a:rPr lang="hr-HR" dirty="0" smtClean="0">
                <a:latin typeface="Verdana" panose="020B0604030504040204" pitchFamily="34" charset="0"/>
                <a:ea typeface="Verdana" panose="020B0604030504040204" pitchFamily="34" charset="0"/>
              </a:rPr>
              <a:t>KONJUKTURNA KRETANJA U GOSPODARSTVU </a:t>
            </a:r>
            <a:endParaRPr lang="hr-H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zervirano mjesto broja slajd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957E89-1C3D-47B8-9430-9FC685B061D6}" type="slidenum">
              <a:rPr lang="hr-HR" smtClean="0"/>
              <a:pPr>
                <a:defRPr/>
              </a:pPr>
              <a:t>4</a:t>
            </a:fld>
            <a:endParaRPr lang="hr-HR"/>
          </a:p>
        </p:txBody>
      </p:sp>
      <p:grpSp>
        <p:nvGrpSpPr>
          <p:cNvPr id="15" name="Grupa 14"/>
          <p:cNvGrpSpPr/>
          <p:nvPr/>
        </p:nvGrpSpPr>
        <p:grpSpPr>
          <a:xfrm>
            <a:off x="1403648" y="2276871"/>
            <a:ext cx="6912768" cy="2736305"/>
            <a:chOff x="1403648" y="2276871"/>
            <a:chExt cx="6912768" cy="2736305"/>
          </a:xfrm>
        </p:grpSpPr>
        <p:sp>
          <p:nvSpPr>
            <p:cNvPr id="11" name="Luk 10"/>
            <p:cNvSpPr/>
            <p:nvPr/>
          </p:nvSpPr>
          <p:spPr>
            <a:xfrm>
              <a:off x="1403648" y="2420888"/>
              <a:ext cx="2304254" cy="2592288"/>
            </a:xfrm>
            <a:prstGeom prst="arc">
              <a:avLst>
                <a:gd name="adj1" fmla="val 10789010"/>
                <a:gd name="adj2" fmla="val 2154437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Luk 12"/>
            <p:cNvSpPr/>
            <p:nvPr/>
          </p:nvSpPr>
          <p:spPr>
            <a:xfrm rot="10800000">
              <a:off x="3707904" y="2276871"/>
              <a:ext cx="2304256" cy="2592288"/>
            </a:xfrm>
            <a:prstGeom prst="arc">
              <a:avLst>
                <a:gd name="adj1" fmla="val 10789010"/>
                <a:gd name="adj2" fmla="val 2147767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Luk 13"/>
            <p:cNvSpPr/>
            <p:nvPr/>
          </p:nvSpPr>
          <p:spPr>
            <a:xfrm>
              <a:off x="6012160" y="2348880"/>
              <a:ext cx="2304256" cy="2592288"/>
            </a:xfrm>
            <a:prstGeom prst="arc">
              <a:avLst>
                <a:gd name="adj1" fmla="val 10789010"/>
                <a:gd name="adj2" fmla="val 2128750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16" name="TekstniOkvir 15"/>
          <p:cNvSpPr txBox="1"/>
          <p:nvPr/>
        </p:nvSpPr>
        <p:spPr>
          <a:xfrm>
            <a:off x="1619672" y="1979350"/>
            <a:ext cx="185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 smtClean="0">
                <a:solidFill>
                  <a:srgbClr val="00B050"/>
                </a:solidFill>
                <a:latin typeface="+mn-lt"/>
              </a:rPr>
              <a:t>EKSPANZIJA</a:t>
            </a:r>
            <a:endParaRPr lang="hr-HR" sz="20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7" name="TekstniOkvir 16"/>
          <p:cNvSpPr txBox="1"/>
          <p:nvPr/>
        </p:nvSpPr>
        <p:spPr>
          <a:xfrm>
            <a:off x="4716016" y="3068960"/>
            <a:ext cx="144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rgbClr val="0070C0"/>
                </a:solidFill>
                <a:latin typeface="+mn-lt"/>
              </a:rPr>
              <a:t>OPORAVAK/RAST</a:t>
            </a:r>
            <a:endParaRPr lang="hr-HR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8" name="TekstniOkvir 17"/>
          <p:cNvSpPr txBox="1"/>
          <p:nvPr/>
        </p:nvSpPr>
        <p:spPr>
          <a:xfrm>
            <a:off x="2483768" y="30689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  <a:latin typeface="+mn-lt"/>
              </a:rPr>
              <a:t>RECESIJA</a:t>
            </a:r>
            <a:endParaRPr lang="hr-H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kstniOkvir 18"/>
          <p:cNvSpPr txBox="1"/>
          <p:nvPr/>
        </p:nvSpPr>
        <p:spPr>
          <a:xfrm>
            <a:off x="6272988" y="1907539"/>
            <a:ext cx="175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 smtClean="0">
                <a:solidFill>
                  <a:srgbClr val="00B050"/>
                </a:solidFill>
                <a:latin typeface="+mn-lt"/>
              </a:rPr>
              <a:t>EKSPANZIJA</a:t>
            </a:r>
            <a:endParaRPr lang="hr-HR" sz="2000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22" name="Ravni poveznik sa strelicom 21"/>
          <p:cNvCxnSpPr/>
          <p:nvPr/>
        </p:nvCxnSpPr>
        <p:spPr>
          <a:xfrm flipV="1">
            <a:off x="6300192" y="3429000"/>
            <a:ext cx="0" cy="9550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sa strelicom 24"/>
          <p:cNvCxnSpPr/>
          <p:nvPr/>
        </p:nvCxnSpPr>
        <p:spPr>
          <a:xfrm>
            <a:off x="3347864" y="3501008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7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b="1" dirty="0"/>
              <a:t>Supstitucija uvoznih proizvoda domaćom proizvodnjom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sz="2400"/>
              <a:t>Stvarati ključne kvote za domaće tržište uz mogućnost izvoza viška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17563" y="247288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r-HR" altLang="sr-Latn-RS" sz="2400" b="1" dirty="0">
                <a:solidFill>
                  <a:srgbClr val="CE003D"/>
                </a:solidFill>
              </a:rPr>
              <a:t>Koraci u provedbi izvozne ofenzive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115616" y="3615881"/>
            <a:ext cx="82296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400" dirty="0"/>
              <a:t>Snimanje izvoznih potencijala Hrvatske, jer treba vidjeti što uopće možemo izvoziti</a:t>
            </a:r>
          </a:p>
          <a:p>
            <a:r>
              <a:rPr lang="hr-HR" altLang="sr-Latn-RS" sz="2400" dirty="0"/>
              <a:t>Analizirati i odlučiti koja su to tržišta na koja možemo izvoziti svoje proizvode</a:t>
            </a:r>
          </a:p>
          <a:p>
            <a:r>
              <a:rPr lang="hr-HR" altLang="sr-Latn-RS" sz="2400" dirty="0"/>
              <a:t>Odrediti konkretne mjere poticanja izvoznika</a:t>
            </a:r>
          </a:p>
        </p:txBody>
      </p:sp>
    </p:spTree>
    <p:extLst>
      <p:ext uri="{BB962C8B-B14F-4D97-AF65-F5344CB8AC3E}">
        <p14:creationId xmlns:p14="http://schemas.microsoft.com/office/powerpoint/2010/main" val="30238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altLang="sr-Latn-RS" sz="2400" b="1"/>
              <a:t>Ciljna tržišta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340768"/>
            <a:ext cx="8229600" cy="1108075"/>
          </a:xfrm>
        </p:spPr>
        <p:txBody>
          <a:bodyPr/>
          <a:lstStyle/>
          <a:p>
            <a:r>
              <a:rPr lang="hr-HR" altLang="sr-Latn-RS" sz="2400" dirty="0"/>
              <a:t>Zadržati udio na tradicionalnim tržištima Italije, Austrije, Njemačke, Slovenije i Bosne i Hercegovine</a:t>
            </a:r>
          </a:p>
          <a:p>
            <a:endParaRPr lang="hr-HR" altLang="sr-Latn-RS" sz="2400" dirty="0"/>
          </a:p>
          <a:p>
            <a:endParaRPr lang="hr-HR" altLang="sr-Latn-RS" sz="2400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79406" y="224088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r-HR" altLang="sr-Latn-RS" sz="2400" b="1" dirty="0"/>
              <a:t>Veći prodor na tržišta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32564" y="3323063"/>
            <a:ext cx="82296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400" dirty="0"/>
              <a:t>Balkana – povećati izvoz za dvije milijarde dolara</a:t>
            </a:r>
          </a:p>
          <a:p>
            <a:r>
              <a:rPr lang="hr-HR" altLang="sr-Latn-RS" sz="2400" dirty="0"/>
              <a:t>Sjeverne Europe – povećati izvoz za dvije milijarde dolara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724400"/>
            <a:ext cx="2663825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74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884" y="1124744"/>
            <a:ext cx="4402138" cy="4530725"/>
          </a:xfrm>
        </p:spPr>
        <p:txBody>
          <a:bodyPr/>
          <a:lstStyle/>
          <a:p>
            <a:endParaRPr lang="hr-HR" altLang="sr-Latn-RS" sz="2400" dirty="0"/>
          </a:p>
          <a:p>
            <a:r>
              <a:rPr lang="hr-HR" altLang="sr-Latn-RS" sz="2400" dirty="0"/>
              <a:t>Sjeverne Amerike - povećati izvoz za milijardu dolara</a:t>
            </a:r>
          </a:p>
          <a:p>
            <a:endParaRPr lang="hr-HR" altLang="sr-Latn-RS" sz="2400" dirty="0"/>
          </a:p>
          <a:p>
            <a:endParaRPr lang="hr-HR" altLang="sr-Latn-RS" sz="2400" dirty="0"/>
          </a:p>
          <a:p>
            <a:endParaRPr lang="hr-HR" altLang="sr-Latn-RS" sz="2400" dirty="0"/>
          </a:p>
          <a:p>
            <a:r>
              <a:rPr lang="hr-HR" altLang="sr-Latn-RS" sz="2400" dirty="0"/>
              <a:t>Rusija, Kina, Indija - povećati izvoz za četiri milijarde dolara</a:t>
            </a:r>
          </a:p>
          <a:p>
            <a:endParaRPr lang="hr-HR" altLang="sr-Latn-R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445125"/>
            <a:ext cx="1738312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5300663"/>
            <a:ext cx="1582738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359" y="1693192"/>
            <a:ext cx="2020888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437063"/>
            <a:ext cx="15843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4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69" y="1124744"/>
            <a:ext cx="8424862" cy="720725"/>
          </a:xfrm>
        </p:spPr>
        <p:txBody>
          <a:bodyPr/>
          <a:lstStyle/>
          <a:p>
            <a:r>
              <a:rPr lang="hr-HR" altLang="sr-Latn-RS" sz="4800" b="1" dirty="0" smtClean="0"/>
              <a:t>Uloga države u poticanju izvoza</a:t>
            </a: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622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altLang="sr-Latn-RS" b="1"/>
              <a:t>FAKTORI IZVOZA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hr-HR" altLang="sr-Latn-RS"/>
              <a:t>Znanje</a:t>
            </a:r>
          </a:p>
          <a:p>
            <a:r>
              <a:rPr lang="hr-HR" altLang="sr-Latn-RS"/>
              <a:t>Prirodni resursi</a:t>
            </a:r>
          </a:p>
          <a:p>
            <a:r>
              <a:rPr lang="hr-HR" altLang="sr-Latn-RS"/>
              <a:t>Novostvoreni resursi</a:t>
            </a:r>
          </a:p>
          <a:p>
            <a:r>
              <a:rPr lang="hr-HR" altLang="sr-Latn-RS"/>
              <a:t>Strategija</a:t>
            </a:r>
          </a:p>
          <a:p>
            <a:r>
              <a:rPr lang="hr-HR" altLang="sr-Latn-RS"/>
              <a:t>Institucije</a:t>
            </a:r>
          </a:p>
        </p:txBody>
      </p:sp>
    </p:spTree>
    <p:extLst>
      <p:ext uri="{BB962C8B-B14F-4D97-AF65-F5344CB8AC3E}">
        <p14:creationId xmlns:p14="http://schemas.microsoft.com/office/powerpoint/2010/main" val="12481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altLang="sr-Latn-RS" b="1"/>
              <a:t>FAKTORI IZVOZA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hr-HR" altLang="sr-Latn-RS"/>
              <a:t> </a:t>
            </a:r>
          </a:p>
          <a:p>
            <a:pPr>
              <a:buFontTx/>
              <a:buNone/>
            </a:pPr>
            <a:r>
              <a:rPr lang="hr-HR" altLang="sr-Latn-RS" sz="3600"/>
              <a:t>- Izvozni proizvod</a:t>
            </a:r>
          </a:p>
          <a:p>
            <a:pPr>
              <a:buFontTx/>
              <a:buNone/>
            </a:pPr>
            <a:r>
              <a:rPr lang="hr-HR" altLang="sr-Latn-RS" sz="3600"/>
              <a:t>- Tržište</a:t>
            </a:r>
          </a:p>
          <a:p>
            <a:pPr>
              <a:buFontTx/>
              <a:buNone/>
            </a:pPr>
            <a:r>
              <a:rPr lang="hr-HR" altLang="sr-Latn-RS" sz="3600"/>
              <a:t>- Marketing</a:t>
            </a:r>
          </a:p>
          <a:p>
            <a:pPr>
              <a:buFont typeface="Wingdings" panose="05000000000000000000" pitchFamily="2" charset="2"/>
              <a:buNone/>
            </a:pPr>
            <a:endParaRPr lang="hr-HR" altLang="sr-Latn-RS" sz="3600"/>
          </a:p>
        </p:txBody>
      </p:sp>
    </p:spTree>
    <p:extLst>
      <p:ext uri="{BB962C8B-B14F-4D97-AF65-F5344CB8AC3E}">
        <p14:creationId xmlns:p14="http://schemas.microsoft.com/office/powerpoint/2010/main" val="349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altLang="sr-Latn-RS" b="1"/>
              <a:t>IZVOZNI PROIZVOD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r-HR" altLang="sr-Latn-RS"/>
          </a:p>
          <a:p>
            <a:r>
              <a:rPr lang="hr-HR" altLang="sr-Latn-RS"/>
              <a:t>Stari proizvod</a:t>
            </a:r>
          </a:p>
          <a:p>
            <a:pPr>
              <a:buFont typeface="Wingdings" panose="05000000000000000000" pitchFamily="2" charset="2"/>
              <a:buNone/>
            </a:pPr>
            <a:endParaRPr lang="hr-HR" altLang="sr-Latn-RS"/>
          </a:p>
          <a:p>
            <a:r>
              <a:rPr lang="hr-HR" altLang="sr-Latn-RS"/>
              <a:t>Novi proizvod</a:t>
            </a:r>
          </a:p>
        </p:txBody>
      </p:sp>
    </p:spTree>
    <p:extLst>
      <p:ext uri="{BB962C8B-B14F-4D97-AF65-F5344CB8AC3E}">
        <p14:creationId xmlns:p14="http://schemas.microsoft.com/office/powerpoint/2010/main" val="360976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430" y="260648"/>
            <a:ext cx="7065962" cy="633412"/>
          </a:xfrm>
        </p:spPr>
        <p:txBody>
          <a:bodyPr/>
          <a:lstStyle/>
          <a:p>
            <a:pPr algn="ctr"/>
            <a:r>
              <a:rPr lang="hr-HR" altLang="sr-Latn-RS" sz="3400" b="1" dirty="0" smtClean="0"/>
              <a:t>STARI </a:t>
            </a:r>
            <a:r>
              <a:rPr lang="hr-HR" altLang="sr-Latn-RS" sz="3400" b="1" dirty="0"/>
              <a:t>IZVOZNI PROIZVOD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hr-HR" altLang="sr-Latn-RS"/>
          </a:p>
          <a:p>
            <a:r>
              <a:rPr lang="hr-HR" altLang="sr-Latn-RS"/>
              <a:t>Standardiziran</a:t>
            </a:r>
          </a:p>
          <a:p>
            <a:r>
              <a:rPr lang="hr-HR" altLang="sr-Latn-RS"/>
              <a:t>Poznat tržištu</a:t>
            </a:r>
          </a:p>
          <a:p>
            <a:r>
              <a:rPr lang="hr-HR" altLang="sr-Latn-RS"/>
              <a:t>Standardizirana tehnologija</a:t>
            </a:r>
          </a:p>
          <a:p>
            <a:r>
              <a:rPr lang="hr-HR" altLang="sr-Latn-RS"/>
              <a:t>Lako dobavljiva proizvodna tehnologija</a:t>
            </a:r>
          </a:p>
          <a:p>
            <a:r>
              <a:rPr lang="hr-HR" altLang="sr-Latn-RS"/>
              <a:t>Velika konkurencija</a:t>
            </a:r>
          </a:p>
          <a:p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14526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hr-HR" altLang="sr-Latn-RS"/>
          </a:p>
          <a:p>
            <a:pPr>
              <a:buFont typeface="Wingdings" panose="05000000000000000000" pitchFamily="2" charset="2"/>
              <a:buNone/>
            </a:pPr>
            <a:r>
              <a:rPr lang="hr-HR" altLang="sr-Latn-RS"/>
              <a:t>Potrebna: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/>
              <a:t> - Standardizirana znanja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/>
              <a:t> - Standardizirano iskustvo</a:t>
            </a:r>
          </a:p>
          <a:p>
            <a:pPr>
              <a:buFontTx/>
              <a:buChar char="-"/>
            </a:pPr>
            <a:r>
              <a:rPr lang="hr-HR" altLang="sr-Latn-RS"/>
              <a:t>Standardizirana organizacija</a:t>
            </a:r>
          </a:p>
          <a:p>
            <a:pPr>
              <a:buFontTx/>
              <a:buChar char="-"/>
            </a:pPr>
            <a:r>
              <a:rPr lang="hr-HR" altLang="sr-Latn-RS"/>
              <a:t>Standardiziran marketing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430" y="260648"/>
            <a:ext cx="7065962" cy="633412"/>
          </a:xfrm>
        </p:spPr>
        <p:txBody>
          <a:bodyPr/>
          <a:lstStyle/>
          <a:p>
            <a:pPr algn="ctr"/>
            <a:r>
              <a:rPr lang="hr-HR" altLang="sr-Latn-RS" sz="3400" b="1" dirty="0" smtClean="0"/>
              <a:t>STARI </a:t>
            </a:r>
            <a:r>
              <a:rPr lang="hr-HR" altLang="sr-Latn-RS" sz="3400" b="1" dirty="0"/>
              <a:t>IZVOZNI PROIZVOD</a:t>
            </a:r>
          </a:p>
        </p:txBody>
      </p:sp>
    </p:spTree>
    <p:extLst>
      <p:ext uri="{BB962C8B-B14F-4D97-AF65-F5344CB8AC3E}">
        <p14:creationId xmlns:p14="http://schemas.microsoft.com/office/powerpoint/2010/main" val="159613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altLang="sr-Latn-RS"/>
              <a:t>STARI IZVOZNI PROIZVOD</a:t>
            </a:r>
            <a:br>
              <a:rPr lang="hr-HR" altLang="sr-Latn-RS"/>
            </a:br>
            <a:r>
              <a:rPr lang="hr-HR" altLang="sr-Latn-RS" b="1"/>
              <a:t>KONKURENTNOST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sr-Latn-RS" sz="2800"/>
              <a:t>Raspoloživost prirodnih resursa</a:t>
            </a:r>
          </a:p>
          <a:p>
            <a:r>
              <a:rPr lang="hr-HR" altLang="sr-Latn-RS" sz="2800"/>
              <a:t>Raspoloživost rada- ponuda rada</a:t>
            </a:r>
          </a:p>
          <a:p>
            <a:r>
              <a:rPr lang="hr-HR" altLang="sr-Latn-RS" sz="2800"/>
              <a:t>Izgrađenost infrastrukture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sz="2800"/>
              <a:t>    -  fizička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sz="2800"/>
              <a:t>    -  institucionalna</a:t>
            </a:r>
          </a:p>
          <a:p>
            <a:r>
              <a:rPr lang="hr-HR" altLang="sr-Latn-RS" sz="2800"/>
              <a:t>Stvorene lokacijske prednosti </a:t>
            </a:r>
          </a:p>
          <a:p>
            <a:r>
              <a:rPr lang="hr-HR" altLang="sr-Latn-RS" sz="2800"/>
              <a:t>Komparativne prednosti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sz="2800"/>
              <a:t>  </a:t>
            </a:r>
          </a:p>
          <a:p>
            <a:pPr>
              <a:buFont typeface="Wingdings" panose="05000000000000000000" pitchFamily="2" charset="2"/>
              <a:buNone/>
            </a:pPr>
            <a:endParaRPr lang="hr-HR" altLang="sr-Latn-RS" sz="2800"/>
          </a:p>
        </p:txBody>
      </p:sp>
    </p:spTree>
    <p:extLst>
      <p:ext uri="{BB962C8B-B14F-4D97-AF65-F5344CB8AC3E}">
        <p14:creationId xmlns:p14="http://schemas.microsoft.com/office/powerpoint/2010/main" val="29747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2400" dirty="0">
                <a:latin typeface="Verdana" panose="020B0604030504040204" pitchFamily="34" charset="0"/>
              </a:rPr>
              <a:t>STRATEGIJE NASTUPA NA INOZEMNOM TRŽIŠTU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r-HR" altLang="sr-Latn-RS" dirty="0">
                <a:solidFill>
                  <a:srgbClr val="CE003D"/>
                </a:solidFill>
              </a:rPr>
              <a:t>Jednostavne strategije:</a:t>
            </a:r>
          </a:p>
          <a:p>
            <a:pPr lvl="1">
              <a:lnSpc>
                <a:spcPct val="90000"/>
              </a:lnSpc>
            </a:pPr>
            <a:r>
              <a:rPr lang="hr-HR" altLang="sr-Latn-RS" dirty="0"/>
              <a:t>Izvoz</a:t>
            </a:r>
          </a:p>
          <a:p>
            <a:pPr lvl="1">
              <a:lnSpc>
                <a:spcPct val="90000"/>
              </a:lnSpc>
            </a:pPr>
            <a:r>
              <a:rPr lang="hr-HR" altLang="sr-Latn-RS" dirty="0"/>
              <a:t>Uvoz</a:t>
            </a:r>
          </a:p>
          <a:p>
            <a:pPr lvl="1">
              <a:lnSpc>
                <a:spcPct val="90000"/>
              </a:lnSpc>
            </a:pPr>
            <a:r>
              <a:rPr lang="hr-HR" altLang="sr-Latn-RS" dirty="0"/>
              <a:t>Slobodne </a:t>
            </a:r>
            <a:r>
              <a:rPr lang="hr-HR" altLang="sr-Latn-RS" dirty="0" smtClean="0"/>
              <a:t>zone    </a:t>
            </a:r>
            <a:endParaRPr lang="hr-HR" altLang="sr-Latn-RS" dirty="0"/>
          </a:p>
          <a:p>
            <a:pPr lvl="1">
              <a:lnSpc>
                <a:spcPct val="90000"/>
              </a:lnSpc>
            </a:pPr>
            <a:r>
              <a:rPr lang="hr-HR" altLang="sr-Latn-RS" dirty="0" err="1" smtClean="0"/>
              <a:t>Lizing</a:t>
            </a:r>
            <a:endParaRPr lang="hr-HR" altLang="sr-Latn-RS" dirty="0" smtClean="0"/>
          </a:p>
          <a:p>
            <a:pPr lvl="1">
              <a:lnSpc>
                <a:spcPct val="90000"/>
              </a:lnSpc>
            </a:pPr>
            <a:endParaRPr lang="hr-HR" altLang="sr-Latn-RS" dirty="0"/>
          </a:p>
          <a:p>
            <a:pPr>
              <a:lnSpc>
                <a:spcPct val="90000"/>
              </a:lnSpc>
            </a:pPr>
            <a:r>
              <a:rPr lang="hr-HR" altLang="sr-Latn-RS" dirty="0">
                <a:solidFill>
                  <a:srgbClr val="CE003D"/>
                </a:solidFill>
              </a:rPr>
              <a:t>Složenije strategije:</a:t>
            </a:r>
          </a:p>
          <a:p>
            <a:pPr lvl="1">
              <a:lnSpc>
                <a:spcPct val="90000"/>
              </a:lnSpc>
            </a:pPr>
            <a:r>
              <a:rPr lang="hr-HR" altLang="sr-Latn-RS" dirty="0"/>
              <a:t>Međunarodne proizvodne suradnje(licenca, montaža, kooperacija)</a:t>
            </a:r>
          </a:p>
          <a:p>
            <a:pPr lvl="1">
              <a:lnSpc>
                <a:spcPct val="90000"/>
              </a:lnSpc>
            </a:pPr>
            <a:r>
              <a:rPr lang="hr-HR" altLang="sr-Latn-RS" dirty="0" err="1" smtClean="0"/>
              <a:t>Franšizing</a:t>
            </a:r>
            <a:endParaRPr lang="hr-HR" altLang="sr-Latn-RS" dirty="0" smtClean="0"/>
          </a:p>
          <a:p>
            <a:pPr lvl="1">
              <a:lnSpc>
                <a:spcPct val="90000"/>
              </a:lnSpc>
            </a:pPr>
            <a:endParaRPr lang="hr-HR" altLang="sr-Latn-RS" dirty="0"/>
          </a:p>
          <a:p>
            <a:pPr>
              <a:lnSpc>
                <a:spcPct val="90000"/>
              </a:lnSpc>
            </a:pPr>
            <a:r>
              <a:rPr lang="hr-HR" altLang="sr-Latn-RS" dirty="0">
                <a:solidFill>
                  <a:srgbClr val="CE003D"/>
                </a:solidFill>
              </a:rPr>
              <a:t>Najsloženije strategije:</a:t>
            </a:r>
          </a:p>
          <a:p>
            <a:pPr lvl="1">
              <a:lnSpc>
                <a:spcPct val="90000"/>
              </a:lnSpc>
            </a:pPr>
            <a:r>
              <a:rPr lang="hr-HR" altLang="sr-Latn-RS" dirty="0"/>
              <a:t>Ulaganja u inozemstvu</a:t>
            </a:r>
          </a:p>
          <a:p>
            <a:pPr lvl="1">
              <a:lnSpc>
                <a:spcPct val="90000"/>
              </a:lnSpc>
            </a:pPr>
            <a:endParaRPr lang="hr-HR" altLang="sr-Latn-RS" sz="3200" dirty="0"/>
          </a:p>
        </p:txBody>
      </p:sp>
    </p:spTree>
    <p:extLst>
      <p:ext uri="{BB962C8B-B14F-4D97-AF65-F5344CB8AC3E}">
        <p14:creationId xmlns:p14="http://schemas.microsoft.com/office/powerpoint/2010/main" val="121498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7624"/>
            <a:ext cx="7065962" cy="633412"/>
          </a:xfrm>
        </p:spPr>
        <p:txBody>
          <a:bodyPr/>
          <a:lstStyle/>
          <a:p>
            <a:pPr algn="ctr"/>
            <a:r>
              <a:rPr lang="hr-HR" altLang="sr-Latn-RS" b="1" dirty="0"/>
              <a:t>STARI IZVOZNI PROIZVOD</a:t>
            </a:r>
            <a:br>
              <a:rPr lang="hr-HR" altLang="sr-Latn-RS" b="1" dirty="0"/>
            </a:br>
            <a:r>
              <a:rPr lang="hr-HR" altLang="sr-Latn-RS" b="1" dirty="0"/>
              <a:t>KONKURENTNOST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hr-HR" altLang="sr-Latn-RS" dirty="0"/>
          </a:p>
          <a:p>
            <a:pPr algn="ctr">
              <a:buFont typeface="Wingdings" panose="05000000000000000000" pitchFamily="2" charset="2"/>
              <a:buNone/>
            </a:pPr>
            <a:r>
              <a:rPr lang="hr-HR" altLang="sr-Latn-RS" b="1" dirty="0"/>
              <a:t>NISKI TROŠKOVI PROIZVODNJE</a:t>
            </a:r>
          </a:p>
          <a:p>
            <a:pPr algn="ctr">
              <a:buFont typeface="Wingdings" panose="05000000000000000000" pitchFamily="2" charset="2"/>
              <a:buNone/>
            </a:pPr>
            <a:endParaRPr lang="hr-HR" altLang="sr-Latn-RS" b="1" dirty="0"/>
          </a:p>
          <a:p>
            <a:pPr>
              <a:buFont typeface="Wingdings" panose="05000000000000000000" pitchFamily="2" charset="2"/>
              <a:buNone/>
            </a:pPr>
            <a:endParaRPr lang="hr-HR" altLang="sr-Latn-RS" b="1" dirty="0"/>
          </a:p>
          <a:p>
            <a:pPr algn="ctr">
              <a:buFont typeface="Wingdings" panose="05000000000000000000" pitchFamily="2" charset="2"/>
              <a:buNone/>
            </a:pPr>
            <a:endParaRPr lang="hr-HR" altLang="sr-Latn-RS" b="1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hr-HR" altLang="sr-Latn-RS" b="1" dirty="0" smtClean="0"/>
              <a:t>CIJENOVNA </a:t>
            </a:r>
            <a:r>
              <a:rPr lang="hr-HR" altLang="sr-Latn-RS" b="1" dirty="0"/>
              <a:t>KONKURENTNOST</a:t>
            </a:r>
          </a:p>
          <a:p>
            <a:pPr algn="ctr">
              <a:buFont typeface="Wingdings" panose="05000000000000000000" pitchFamily="2" charset="2"/>
              <a:buNone/>
            </a:pPr>
            <a:endParaRPr lang="hr-HR" altLang="sr-Latn-RS" b="1" dirty="0"/>
          </a:p>
          <a:p>
            <a:pPr algn="ctr">
              <a:buFont typeface="Wingdings" panose="05000000000000000000" pitchFamily="2" charset="2"/>
              <a:buNone/>
            </a:pPr>
            <a:endParaRPr lang="hr-HR" altLang="sr-Latn-RS" b="1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hr-HR" altLang="sr-Latn-RS" b="1" dirty="0" smtClean="0"/>
              <a:t>  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hr-HR" altLang="sr-Latn-RS" b="1" dirty="0" smtClean="0"/>
              <a:t> MALEN </a:t>
            </a:r>
            <a:r>
              <a:rPr lang="hr-HR" altLang="sr-Latn-RS" b="1" dirty="0"/>
              <a:t>PROFIT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859338" y="230867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r-Latn-RS" altLang="sr-Latn-RS">
              <a:latin typeface="Tahoma" panose="020B060403050404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860032" y="4036863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r-Latn-RS" altLang="sr-Latn-R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altLang="sr-Latn-RS" sz="3400" b="1" dirty="0" smtClean="0"/>
              <a:t>NOVI IZVOZNI PROIZVOD</a:t>
            </a:r>
            <a:endParaRPr lang="hr-HR" altLang="sr-Latn-RS" sz="3400" b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sr-Latn-RS"/>
              <a:t>NOVA ZNANJA</a:t>
            </a:r>
          </a:p>
          <a:p>
            <a:r>
              <a:rPr lang="hr-HR" altLang="sr-Latn-RS"/>
              <a:t>NOVA TEHNOLOGIJA</a:t>
            </a:r>
          </a:p>
          <a:p>
            <a:r>
              <a:rPr lang="hr-HR" altLang="sr-Latn-RS"/>
              <a:t>NOVA ORGANIZACIJA </a:t>
            </a:r>
          </a:p>
          <a:p>
            <a:r>
              <a:rPr lang="hr-HR" altLang="sr-Latn-RS"/>
              <a:t>NOVI MARKETING</a:t>
            </a:r>
          </a:p>
          <a:p>
            <a:r>
              <a:rPr lang="hr-HR" altLang="sr-Latn-RS"/>
              <a:t>NOVI NAČIN FINANCIRANJA</a:t>
            </a:r>
          </a:p>
          <a:p>
            <a:r>
              <a:rPr lang="hr-HR" altLang="sr-Latn-RS"/>
              <a:t>NOVI NAČIN UPRAVLJANJA</a:t>
            </a:r>
          </a:p>
        </p:txBody>
      </p:sp>
    </p:spTree>
    <p:extLst>
      <p:ext uri="{BB962C8B-B14F-4D97-AF65-F5344CB8AC3E}">
        <p14:creationId xmlns:p14="http://schemas.microsoft.com/office/powerpoint/2010/main" val="29718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hr-HR" altLang="sr-Latn-RS" dirty="0">
                <a:solidFill>
                  <a:srgbClr val="CE003D"/>
                </a:solidFill>
              </a:rPr>
              <a:t>KREATORI: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hr-HR" altLang="sr-Latn-RS" dirty="0"/>
              <a:t>LIDERI POJEDINIH INDUSTRIJA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hr-HR" altLang="sr-Latn-RS" dirty="0"/>
              <a:t>PODUZEĆA FOKUSIRANA NA R&amp;D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88913"/>
            <a:ext cx="7065962" cy="633412"/>
          </a:xfrm>
        </p:spPr>
        <p:txBody>
          <a:bodyPr/>
          <a:lstStyle/>
          <a:p>
            <a:pPr algn="ctr"/>
            <a:r>
              <a:rPr lang="hr-HR" altLang="sr-Latn-RS" sz="3400" b="1" dirty="0" smtClean="0"/>
              <a:t>NOVI IZVOZNI PROIZVOD</a:t>
            </a:r>
            <a:endParaRPr lang="hr-HR" altLang="sr-Latn-RS" sz="3400" b="1" dirty="0"/>
          </a:p>
        </p:txBody>
      </p:sp>
    </p:spTree>
    <p:extLst>
      <p:ext uri="{BB962C8B-B14F-4D97-AF65-F5344CB8AC3E}">
        <p14:creationId xmlns:p14="http://schemas.microsoft.com/office/powerpoint/2010/main" val="379059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altLang="sr-Latn-RS" b="1" dirty="0"/>
              <a:t>NOVI IZVOZNI PROIZVOD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66"/>
          </a:solidFill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hr-HR" altLang="sr-Latn-RS" dirty="0"/>
              <a:t> </a:t>
            </a:r>
            <a:r>
              <a:rPr lang="hr-HR" altLang="sr-Latn-RS" b="1" dirty="0"/>
              <a:t>VELIKA ULAGANJA</a:t>
            </a:r>
          </a:p>
          <a:p>
            <a:pPr>
              <a:buFont typeface="Wingdings" panose="05000000000000000000" pitchFamily="2" charset="2"/>
              <a:buNone/>
            </a:pPr>
            <a:endParaRPr lang="hr-HR" altLang="sr-Latn-RS" b="1" dirty="0"/>
          </a:p>
          <a:p>
            <a:pPr algn="ctr">
              <a:buFont typeface="Wingdings" panose="05000000000000000000" pitchFamily="2" charset="2"/>
              <a:buNone/>
            </a:pPr>
            <a:endParaRPr lang="hr-HR" altLang="sr-Latn-RS" dirty="0"/>
          </a:p>
          <a:p>
            <a:pPr algn="ctr">
              <a:buFont typeface="Wingdings" panose="05000000000000000000" pitchFamily="2" charset="2"/>
              <a:buNone/>
            </a:pPr>
            <a:endParaRPr lang="hr-HR" altLang="sr-Latn-RS" b="1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hr-HR" altLang="sr-Latn-RS" b="1" dirty="0" smtClean="0"/>
              <a:t>VISOK </a:t>
            </a:r>
            <a:r>
              <a:rPr lang="hr-HR" altLang="sr-Latn-RS" b="1" dirty="0"/>
              <a:t>RIZIK</a:t>
            </a:r>
          </a:p>
          <a:p>
            <a:pPr algn="ctr">
              <a:buFont typeface="Wingdings" panose="05000000000000000000" pitchFamily="2" charset="2"/>
              <a:buNone/>
            </a:pPr>
            <a:endParaRPr lang="hr-HR" altLang="sr-Latn-RS" dirty="0"/>
          </a:p>
          <a:p>
            <a:pPr algn="ctr">
              <a:buFont typeface="Wingdings" panose="05000000000000000000" pitchFamily="2" charset="2"/>
              <a:buNone/>
            </a:pPr>
            <a:endParaRPr lang="hr-HR" altLang="sr-Latn-RS" dirty="0"/>
          </a:p>
          <a:p>
            <a:pPr algn="ctr">
              <a:buFont typeface="Wingdings" panose="05000000000000000000" pitchFamily="2" charset="2"/>
              <a:buNone/>
            </a:pPr>
            <a:endParaRPr lang="hr-HR" altLang="sr-Latn-RS" b="1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hr-HR" altLang="sr-Latn-RS" b="1" dirty="0" smtClean="0"/>
              <a:t>VELIK </a:t>
            </a:r>
            <a:r>
              <a:rPr lang="hr-HR" altLang="sr-Latn-RS" b="1" dirty="0"/>
              <a:t>PROFIT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689475" y="1804615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r-Latn-RS" altLang="sr-Latn-RS">
              <a:latin typeface="Tahoma" panose="020B0604030504040204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89474" y="3604815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r-Latn-RS" altLang="sr-Latn-R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b="1" dirty="0"/>
              <a:t>ULOGA DRŽAVE U IZVOZU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hr-HR" altLang="sr-Latn-RS" dirty="0">
                <a:solidFill>
                  <a:srgbClr val="CE003D"/>
                </a:solidFill>
              </a:rPr>
              <a:t> Izgraditi fizičku gospodarsku infrastrukturu: </a:t>
            </a:r>
          </a:p>
          <a:p>
            <a:pPr>
              <a:buFontTx/>
              <a:buChar char="-"/>
            </a:pPr>
            <a:r>
              <a:rPr lang="hr-HR" altLang="sr-Latn-RS" dirty="0"/>
              <a:t>ceste, </a:t>
            </a:r>
          </a:p>
          <a:p>
            <a:pPr>
              <a:buFontTx/>
              <a:buChar char="-"/>
            </a:pPr>
            <a:r>
              <a:rPr lang="hr-HR" altLang="sr-Latn-RS" dirty="0"/>
              <a:t>željeznicu,</a:t>
            </a:r>
          </a:p>
          <a:p>
            <a:pPr>
              <a:buFontTx/>
              <a:buChar char="-"/>
            </a:pPr>
            <a:r>
              <a:rPr lang="hr-HR" altLang="sr-Latn-RS" dirty="0"/>
              <a:t>energetiku, </a:t>
            </a:r>
          </a:p>
          <a:p>
            <a:pPr>
              <a:buFontTx/>
              <a:buChar char="-"/>
            </a:pPr>
            <a:r>
              <a:rPr lang="hr-HR" altLang="sr-Latn-RS" dirty="0"/>
              <a:t>telekomunikacije, </a:t>
            </a:r>
          </a:p>
          <a:p>
            <a:pPr>
              <a:buFontTx/>
              <a:buChar char="-"/>
            </a:pPr>
            <a:r>
              <a:rPr lang="hr-HR" altLang="sr-Latn-RS" dirty="0"/>
              <a:t>vodu, </a:t>
            </a:r>
          </a:p>
          <a:p>
            <a:pPr>
              <a:buFontTx/>
              <a:buChar char="-"/>
            </a:pPr>
            <a:r>
              <a:rPr lang="hr-HR" altLang="sr-Latn-RS" dirty="0"/>
              <a:t>odvodnju….</a:t>
            </a:r>
          </a:p>
          <a:p>
            <a:pPr>
              <a:buFont typeface="Wingdings" panose="05000000000000000000" pitchFamily="2" charset="2"/>
              <a:buNone/>
            </a:pPr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298237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b="1" dirty="0"/>
              <a:t>ULOGA DRŽAVE U IZVOZU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hr-HR" altLang="sr-Latn-RS" dirty="0">
                <a:solidFill>
                  <a:srgbClr val="CE003D"/>
                </a:solidFill>
              </a:rPr>
              <a:t>Izgraditi institucionalnu gospodarsku infrastrukturu: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dirty="0"/>
              <a:t>- Institute, 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dirty="0"/>
              <a:t>- agencije, 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dirty="0"/>
              <a:t>- direkcije, 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dirty="0"/>
              <a:t>- zavode, </a:t>
            </a:r>
          </a:p>
          <a:p>
            <a:pPr>
              <a:buFont typeface="Wingdings" panose="05000000000000000000" pitchFamily="2" charset="2"/>
              <a:buNone/>
            </a:pPr>
            <a:r>
              <a:rPr lang="hr-HR" altLang="sr-Latn-RS" dirty="0"/>
              <a:t>- fondove...</a:t>
            </a:r>
          </a:p>
        </p:txBody>
      </p:sp>
    </p:spTree>
    <p:extLst>
      <p:ext uri="{BB962C8B-B14F-4D97-AF65-F5344CB8AC3E}">
        <p14:creationId xmlns:p14="http://schemas.microsoft.com/office/powerpoint/2010/main" val="50149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69" y="1412776"/>
            <a:ext cx="8424862" cy="720725"/>
          </a:xfrm>
        </p:spPr>
        <p:txBody>
          <a:bodyPr/>
          <a:lstStyle/>
          <a:p>
            <a:r>
              <a:rPr lang="hr-HR" sz="4800" b="1" dirty="0" smtClean="0"/>
              <a:t>Platna bilanca </a:t>
            </a:r>
            <a:endParaRPr lang="hr-HR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24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3200" dirty="0" smtClean="0"/>
              <a:t>PLATNA BILANCA </a:t>
            </a:r>
            <a:endParaRPr lang="en-US" altLang="sr-Latn-RS" sz="3200" dirty="0" smtClean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196975"/>
            <a:ext cx="8064500" cy="5661025"/>
          </a:xfrm>
        </p:spPr>
        <p:txBody>
          <a:bodyPr/>
          <a:lstStyle/>
          <a:p>
            <a:pPr eaLnBrk="1" hangingPunct="1"/>
            <a:r>
              <a:rPr lang="hr-HR" altLang="sr-Latn-RS" sz="2400" dirty="0" smtClean="0"/>
              <a:t>Platna bilanca je prikaz ukupnih novčanih primanja i izdavanja jedne zemlje prema inozemstvu</a:t>
            </a:r>
          </a:p>
          <a:p>
            <a:pPr eaLnBrk="1" hangingPunct="1"/>
            <a:endParaRPr lang="hr-HR" altLang="sr-Latn-RS" sz="2400" dirty="0" smtClean="0"/>
          </a:p>
          <a:p>
            <a:pPr eaLnBrk="1" hangingPunct="1"/>
            <a:r>
              <a:rPr lang="hr-HR" altLang="sr-Latn-RS" sz="2400" dirty="0" smtClean="0"/>
              <a:t>Može biti:</a:t>
            </a:r>
          </a:p>
          <a:p>
            <a:pPr lvl="2" eaLnBrk="1" hangingPunct="1"/>
            <a:r>
              <a:rPr lang="hr-HR" altLang="sr-Latn-RS" sz="2000" dirty="0" smtClean="0">
                <a:solidFill>
                  <a:srgbClr val="CE003D"/>
                </a:solidFill>
              </a:rPr>
              <a:t>aktivna</a:t>
            </a:r>
            <a:r>
              <a:rPr lang="hr-HR" altLang="sr-Latn-RS" sz="2000" i="1" dirty="0" smtClean="0"/>
              <a:t>  </a:t>
            </a:r>
            <a:r>
              <a:rPr lang="hr-HR" altLang="sr-Latn-RS" sz="2000" dirty="0" smtClean="0"/>
              <a:t>(novčano primanje veće je od izdavanja)</a:t>
            </a:r>
            <a:endParaRPr lang="hr-HR" altLang="sr-Latn-RS" sz="2000" i="1" dirty="0" smtClean="0"/>
          </a:p>
          <a:p>
            <a:pPr lvl="2" eaLnBrk="1" hangingPunct="1">
              <a:buFontTx/>
              <a:buNone/>
            </a:pPr>
            <a:endParaRPr lang="hr-HR" altLang="sr-Latn-RS" sz="2000" dirty="0" smtClean="0"/>
          </a:p>
          <a:p>
            <a:pPr lvl="2" eaLnBrk="1" hangingPunct="1"/>
            <a:r>
              <a:rPr lang="hr-HR" altLang="sr-Latn-RS" sz="2000" dirty="0" smtClean="0">
                <a:solidFill>
                  <a:srgbClr val="CE003D"/>
                </a:solidFill>
              </a:rPr>
              <a:t>pasivna</a:t>
            </a:r>
            <a:r>
              <a:rPr lang="hr-HR" altLang="sr-Latn-RS" sz="2000" i="1" dirty="0" smtClean="0"/>
              <a:t> </a:t>
            </a:r>
            <a:r>
              <a:rPr lang="hr-HR" altLang="sr-Latn-RS" sz="2000" dirty="0" smtClean="0"/>
              <a:t>(novčano izdavanje je veće od primanja)  </a:t>
            </a:r>
          </a:p>
          <a:p>
            <a:pPr lvl="2" eaLnBrk="1" hangingPunct="1">
              <a:buFontTx/>
              <a:buNone/>
            </a:pPr>
            <a:endParaRPr lang="hr-HR" altLang="sr-Latn-RS" sz="2000" dirty="0" smtClean="0"/>
          </a:p>
          <a:p>
            <a:pPr lvl="2" eaLnBrk="1" hangingPunct="1"/>
            <a:r>
              <a:rPr lang="hr-HR" altLang="sr-Latn-RS" sz="2000" dirty="0" smtClean="0">
                <a:solidFill>
                  <a:srgbClr val="CE003D"/>
                </a:solidFill>
              </a:rPr>
              <a:t>uravnotežena</a:t>
            </a:r>
            <a:r>
              <a:rPr lang="hr-HR" altLang="sr-Latn-RS" sz="2000" i="1" dirty="0" smtClean="0"/>
              <a:t> </a:t>
            </a:r>
            <a:r>
              <a:rPr lang="hr-HR" altLang="sr-Latn-RS" sz="2000" dirty="0" smtClean="0"/>
              <a:t>(primanje novca je izjednačeno s izdavanjem)</a:t>
            </a:r>
          </a:p>
          <a:p>
            <a:pPr lvl="2" eaLnBrk="1" hangingPunct="1"/>
            <a:endParaRPr lang="hr-HR" altLang="sr-Latn-RS" sz="2000" dirty="0" smtClean="0"/>
          </a:p>
          <a:p>
            <a:pPr lvl="1" eaLnBrk="1" hangingPunct="1"/>
            <a:r>
              <a:rPr lang="hr-HR" altLang="sr-Latn-RS" sz="2400" dirty="0" smtClean="0"/>
              <a:t>primanje i izdavanje novca proizlazi iz svih ekonomskih transakcija zemlje s inozemstvom</a:t>
            </a:r>
          </a:p>
          <a:p>
            <a:pPr lvl="1" eaLnBrk="1" hangingPunct="1"/>
            <a:r>
              <a:rPr lang="hr-HR" altLang="sr-Latn-RS" sz="2400" dirty="0" smtClean="0"/>
              <a:t>sastavlja se za jednu godinu</a:t>
            </a:r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261825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3200" dirty="0" smtClean="0"/>
              <a:t>PLATNA BILANCA</a:t>
            </a:r>
            <a:endParaRPr lang="en-US" altLang="sr-Latn-RS" sz="32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r-HR" altLang="sr-Latn-RS" sz="2800" dirty="0" smtClean="0"/>
              <a:t>S gledišta ročnosti i učestalosti ekonomskih transakcija s inozemstvom, iz kojih proizlaze i obveze plaćanja ili potraživanja, platna bilanca se sastoji od dviju </a:t>
            </a:r>
            <a:r>
              <a:rPr lang="hr-HR" altLang="sr-Latn-RS" sz="2800" dirty="0" err="1" smtClean="0"/>
              <a:t>podbilanci</a:t>
            </a:r>
            <a:r>
              <a:rPr lang="hr-HR" altLang="sr-Latn-RS" sz="2800" dirty="0" smtClean="0"/>
              <a:t>: </a:t>
            </a:r>
          </a:p>
          <a:p>
            <a:pPr lvl="1" eaLnBrk="1" hangingPunct="1"/>
            <a:r>
              <a:rPr lang="hr-HR" altLang="sr-Latn-RS" sz="2400" dirty="0" err="1" smtClean="0">
                <a:solidFill>
                  <a:srgbClr val="CE003D"/>
                </a:solidFill>
              </a:rPr>
              <a:t>podbilance</a:t>
            </a:r>
            <a:r>
              <a:rPr lang="hr-HR" altLang="sr-Latn-RS" sz="2400" dirty="0" smtClean="0">
                <a:solidFill>
                  <a:srgbClr val="CE003D"/>
                </a:solidFill>
              </a:rPr>
              <a:t> tekućih transakcija </a:t>
            </a:r>
            <a:r>
              <a:rPr lang="hr-HR" altLang="sr-Latn-RS" sz="2400" dirty="0" smtClean="0"/>
              <a:t>i </a:t>
            </a:r>
          </a:p>
          <a:p>
            <a:pPr lvl="1" eaLnBrk="1" hangingPunct="1"/>
            <a:r>
              <a:rPr lang="hr-HR" altLang="sr-Latn-RS" sz="2400" dirty="0" err="1" smtClean="0">
                <a:solidFill>
                  <a:srgbClr val="CE003D"/>
                </a:solidFill>
              </a:rPr>
              <a:t>podbilance</a:t>
            </a:r>
            <a:r>
              <a:rPr lang="hr-HR" altLang="sr-Latn-RS" sz="2400" dirty="0" smtClean="0">
                <a:solidFill>
                  <a:srgbClr val="CE003D"/>
                </a:solidFill>
              </a:rPr>
              <a:t> međunarodnog financiranja</a:t>
            </a:r>
            <a:endParaRPr lang="en-US" altLang="sr-Latn-RS" sz="2400" dirty="0" smtClean="0">
              <a:solidFill>
                <a:srgbClr val="CE0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400" dirty="0" smtClean="0"/>
              <a:t>a) PODBILANCA TEKUĆIH TRANSAKCIJA</a:t>
            </a:r>
            <a:endParaRPr lang="en-US" altLang="sr-Latn-RS" sz="24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r-HR" altLang="sr-Latn-RS" sz="2800" smtClean="0"/>
              <a:t>obuhvaća sljedeće poslove s inozemstvom:</a:t>
            </a:r>
          </a:p>
          <a:p>
            <a:pPr lvl="1" eaLnBrk="1" hangingPunct="1"/>
            <a:r>
              <a:rPr lang="hr-HR" altLang="sr-Latn-RS" sz="2600" smtClean="0"/>
              <a:t>uvoz,izvoz, reeksport</a:t>
            </a:r>
          </a:p>
          <a:p>
            <a:pPr lvl="1" eaLnBrk="1" hangingPunct="1"/>
            <a:r>
              <a:rPr lang="hr-HR" altLang="sr-Latn-RS" sz="2600" smtClean="0"/>
              <a:t>usluge (transport, špedicija, osiguranje, platni promet)</a:t>
            </a:r>
          </a:p>
          <a:p>
            <a:pPr lvl="1" eaLnBrk="1" hangingPunct="1"/>
            <a:r>
              <a:rPr lang="hr-HR" altLang="sr-Latn-RS" sz="2600" smtClean="0"/>
              <a:t>turistička kretanja stanovništva, iseljeničke doznake</a:t>
            </a:r>
          </a:p>
          <a:p>
            <a:pPr lvl="1" eaLnBrk="1" hangingPunct="1"/>
            <a:r>
              <a:rPr lang="hr-HR" altLang="sr-Latn-RS" sz="2600" smtClean="0"/>
              <a:t>iznose koji služe za uzdržavanje diplomatskih i konzularnih predstavništva u inozemstvu</a:t>
            </a:r>
          </a:p>
          <a:p>
            <a:pPr lvl="1" eaLnBrk="1" hangingPunct="1"/>
            <a:r>
              <a:rPr lang="hr-HR" altLang="sr-Latn-RS" sz="2600" smtClean="0"/>
              <a:t>članarine međunarodnim institucijama i udruženjima</a:t>
            </a:r>
            <a:endParaRPr lang="en-US" altLang="sr-Latn-RS" sz="2400" smtClean="0"/>
          </a:p>
        </p:txBody>
      </p:sp>
    </p:spTree>
    <p:extLst>
      <p:ext uri="{BB962C8B-B14F-4D97-AF65-F5344CB8AC3E}">
        <p14:creationId xmlns:p14="http://schemas.microsoft.com/office/powerpoint/2010/main" val="298170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4" name="Group 72"/>
          <p:cNvGrpSpPr>
            <a:grpSpLocks/>
          </p:cNvGrpSpPr>
          <p:nvPr/>
        </p:nvGrpSpPr>
        <p:grpSpPr bwMode="auto">
          <a:xfrm>
            <a:off x="304800" y="1352550"/>
            <a:ext cx="3886200" cy="1981200"/>
            <a:chOff x="912" y="1056"/>
            <a:chExt cx="2448" cy="1248"/>
          </a:xfrm>
        </p:grpSpPr>
        <p:sp>
          <p:nvSpPr>
            <p:cNvPr id="3140" name="Rectangle 68"/>
            <p:cNvSpPr>
              <a:spLocks noChangeArrowheads="1"/>
            </p:cNvSpPr>
            <p:nvPr/>
          </p:nvSpPr>
          <p:spPr bwMode="auto">
            <a:xfrm>
              <a:off x="912" y="1056"/>
              <a:ext cx="244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tIns="10800" rIns="0" bIns="10800" anchor="ctr"/>
            <a:lstStyle/>
            <a:p>
              <a:pPr algn="ctr"/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UNUTRAŠNJE VARIJABLE</a:t>
              </a:r>
              <a:endParaRPr lang="en-GB" altLang="sr-Latn-RS" sz="1600">
                <a:solidFill>
                  <a:srgbClr val="FFFF0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141" name="Rectangle 69"/>
            <p:cNvSpPr>
              <a:spLocks noChangeArrowheads="1"/>
            </p:cNvSpPr>
            <p:nvPr/>
          </p:nvSpPr>
          <p:spPr bwMode="auto">
            <a:xfrm>
              <a:off x="912" y="1344"/>
              <a:ext cx="2448" cy="960"/>
            </a:xfrm>
            <a:prstGeom prst="rect">
              <a:avLst/>
            </a:prstGeom>
            <a:solidFill>
              <a:srgbClr val="8686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36000" tIns="10800" rIns="36000" bIns="10800" anchor="ctr"/>
            <a:lstStyle>
              <a:lvl1pPr marL="952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CILJEVI</a:t>
              </a:r>
            </a:p>
            <a:p>
              <a:pPr>
                <a:buFontTx/>
                <a:buChar char="•"/>
              </a:pPr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VRSTA PROIZVODA I USLUGA</a:t>
              </a:r>
            </a:p>
            <a:p>
              <a:pPr>
                <a:buFontTx/>
                <a:buChar char="•"/>
              </a:pPr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RASPOLOŽIVI RESURSI</a:t>
              </a:r>
            </a:p>
            <a:p>
              <a:pPr>
                <a:buFontTx/>
                <a:buChar char="•"/>
              </a:pPr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STUPANJ INTERNACIONALIZACIJE</a:t>
              </a:r>
            </a:p>
            <a:p>
              <a:pPr>
                <a:buFontTx/>
                <a:buChar char="•"/>
              </a:pPr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POZNAVANJE STRANIH TRŽIŠTA</a:t>
              </a:r>
              <a:endParaRPr lang="en-GB" altLang="sr-Latn-RS" sz="1600">
                <a:solidFill>
                  <a:srgbClr val="FFFF0F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3145" name="Group 73"/>
          <p:cNvGrpSpPr>
            <a:grpSpLocks/>
          </p:cNvGrpSpPr>
          <p:nvPr/>
        </p:nvGrpSpPr>
        <p:grpSpPr bwMode="auto">
          <a:xfrm>
            <a:off x="304800" y="3886200"/>
            <a:ext cx="3886200" cy="1981200"/>
            <a:chOff x="912" y="1056"/>
            <a:chExt cx="2448" cy="1248"/>
          </a:xfrm>
        </p:grpSpPr>
        <p:sp>
          <p:nvSpPr>
            <p:cNvPr id="3146" name="Rectangle 74"/>
            <p:cNvSpPr>
              <a:spLocks noChangeArrowheads="1"/>
            </p:cNvSpPr>
            <p:nvPr/>
          </p:nvSpPr>
          <p:spPr bwMode="auto">
            <a:xfrm>
              <a:off x="912" y="1056"/>
              <a:ext cx="244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tIns="10800" rIns="0" bIns="10800" anchor="ctr"/>
            <a:lstStyle/>
            <a:p>
              <a:pPr algn="ctr"/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VANJSKE VARIJABLE</a:t>
              </a:r>
              <a:endParaRPr lang="en-GB" altLang="sr-Latn-RS" sz="1600">
                <a:solidFill>
                  <a:srgbClr val="FFFF0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147" name="Rectangle 75"/>
            <p:cNvSpPr>
              <a:spLocks noChangeArrowheads="1"/>
            </p:cNvSpPr>
            <p:nvPr/>
          </p:nvSpPr>
          <p:spPr bwMode="auto">
            <a:xfrm>
              <a:off x="912" y="1344"/>
              <a:ext cx="2448" cy="960"/>
            </a:xfrm>
            <a:prstGeom prst="rect">
              <a:avLst/>
            </a:prstGeom>
            <a:solidFill>
              <a:srgbClr val="8686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36000" tIns="10800" rIns="36000" bIns="10800" anchor="ctr"/>
            <a:lstStyle>
              <a:lvl1pPr marL="952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MEĐUNARODNA KONKURENCIJA</a:t>
              </a:r>
            </a:p>
            <a:p>
              <a:pPr>
                <a:buFontTx/>
                <a:buChar char="•"/>
              </a:pPr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LEGALNE PREPREKE I POTICAJI</a:t>
              </a:r>
            </a:p>
            <a:p>
              <a:pPr>
                <a:buFontTx/>
                <a:buChar char="•"/>
              </a:pPr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SVOJSTVA TRŽIŠTA</a:t>
              </a:r>
            </a:p>
            <a:p>
              <a:pPr>
                <a:buFontTx/>
                <a:buChar char="•"/>
              </a:pPr>
              <a:r>
                <a:rPr lang="hr-HR" altLang="sr-Latn-RS" sz="1600">
                  <a:solidFill>
                    <a:srgbClr val="FFFF0F"/>
                  </a:solidFill>
                  <a:latin typeface="Verdana" panose="020B0604030504040204" pitchFamily="34" charset="0"/>
                </a:rPr>
                <a:t>RIZIK TRŽIŠTA</a:t>
              </a:r>
              <a:endParaRPr lang="en-GB" altLang="sr-Latn-RS" sz="1600">
                <a:solidFill>
                  <a:srgbClr val="FFFF0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324600" y="3124200"/>
            <a:ext cx="2362200" cy="1066800"/>
          </a:xfrm>
          <a:prstGeom prst="rect">
            <a:avLst/>
          </a:prstGeom>
          <a:solidFill>
            <a:srgbClr val="6868D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10800" rIns="0" bIns="10800" anchor="ctr"/>
          <a:lstStyle/>
          <a:p>
            <a:pPr algn="ctr"/>
            <a:r>
              <a:rPr lang="hr-HR" altLang="sr-Latn-RS" sz="1800">
                <a:solidFill>
                  <a:srgbClr val="FFFF0F"/>
                </a:solidFill>
                <a:latin typeface="Verdana" panose="020B0604030504040204" pitchFamily="34" charset="0"/>
              </a:rPr>
              <a:t>STRATEGIJE ULASKA NA STRANO TRŽIŠTE</a:t>
            </a:r>
            <a:endParaRPr lang="en-GB" altLang="sr-Latn-RS" sz="1800">
              <a:solidFill>
                <a:srgbClr val="FFFF0F"/>
              </a:solidFill>
              <a:latin typeface="Verdana" panose="020B0604030504040204" pitchFamily="34" charset="0"/>
            </a:endParaRPr>
          </a:p>
        </p:txBody>
      </p:sp>
      <p:grpSp>
        <p:nvGrpSpPr>
          <p:cNvPr id="3152" name="Group 80"/>
          <p:cNvGrpSpPr>
            <a:grpSpLocks/>
          </p:cNvGrpSpPr>
          <p:nvPr/>
        </p:nvGrpSpPr>
        <p:grpSpPr bwMode="auto">
          <a:xfrm>
            <a:off x="4191000" y="2571750"/>
            <a:ext cx="2133600" cy="2533650"/>
            <a:chOff x="2640" y="1620"/>
            <a:chExt cx="1344" cy="1596"/>
          </a:xfrm>
        </p:grpSpPr>
        <p:cxnSp>
          <p:nvCxnSpPr>
            <p:cNvPr id="3150" name="AutoShape 78"/>
            <p:cNvCxnSpPr>
              <a:cxnSpLocks noChangeShapeType="1"/>
              <a:stCxn id="3141" idx="3"/>
              <a:endCxn id="3148" idx="1"/>
            </p:cNvCxnSpPr>
            <p:nvPr/>
          </p:nvCxnSpPr>
          <p:spPr bwMode="auto">
            <a:xfrm>
              <a:off x="2640" y="1620"/>
              <a:ext cx="1344" cy="68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51" name="AutoShape 79"/>
            <p:cNvCxnSpPr>
              <a:cxnSpLocks noChangeShapeType="1"/>
              <a:stCxn id="3147" idx="3"/>
              <a:endCxn id="3148" idx="1"/>
            </p:cNvCxnSpPr>
            <p:nvPr/>
          </p:nvCxnSpPr>
          <p:spPr bwMode="auto">
            <a:xfrm flipV="1">
              <a:off x="2640" y="2304"/>
              <a:ext cx="1344" cy="9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>
                <a:latin typeface="Verdana" panose="020B0604030504040204" pitchFamily="34" charset="0"/>
              </a:rPr>
              <a:t>VARIJABLE KOJE UTJEČU NA IZBOR STRATEGIJA ULASKA NA STRANA </a:t>
            </a:r>
            <a:r>
              <a:rPr lang="hr-HR" altLang="sr-Latn-RS" dirty="0" smtClean="0">
                <a:latin typeface="Verdana" panose="020B0604030504040204" pitchFamily="34" charset="0"/>
              </a:rPr>
              <a:t>TRŽIŠTA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635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400" dirty="0" smtClean="0"/>
              <a:t>b) PODBILANCA MEĐUNARODNOG FINANCIRANJA</a:t>
            </a:r>
            <a:endParaRPr lang="en-US" altLang="sr-Latn-RS" sz="24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r-HR" altLang="sr-Latn-RS" sz="2800" dirty="0" smtClean="0"/>
              <a:t>obuhvaća dugoročne ekonomske transakcije s inozemstvom:</a:t>
            </a:r>
          </a:p>
          <a:p>
            <a:pPr lvl="1" eaLnBrk="1" hangingPunct="1"/>
            <a:r>
              <a:rPr lang="hr-HR" altLang="sr-Latn-RS" sz="2200" dirty="0" smtClean="0"/>
              <a:t>reparacije</a:t>
            </a:r>
          </a:p>
          <a:p>
            <a:pPr lvl="1" eaLnBrk="1" hangingPunct="1"/>
            <a:r>
              <a:rPr lang="hr-HR" altLang="sr-Latn-RS" sz="2200" dirty="0" smtClean="0"/>
              <a:t>restitucije (obveze vraćanja protupravno oduzetih dobara s okupiranih teritorija)</a:t>
            </a:r>
          </a:p>
          <a:p>
            <a:pPr lvl="1" eaLnBrk="1" hangingPunct="1"/>
            <a:r>
              <a:rPr lang="hr-HR" altLang="sr-Latn-RS" sz="2200" dirty="0" smtClean="0"/>
              <a:t>ekonomske pomoći</a:t>
            </a:r>
          </a:p>
          <a:p>
            <a:pPr lvl="1" eaLnBrk="1" hangingPunct="1"/>
            <a:r>
              <a:rPr lang="hr-HR" altLang="sr-Latn-RS" sz="2200" dirty="0" smtClean="0"/>
              <a:t>državne zajmove</a:t>
            </a:r>
          </a:p>
          <a:p>
            <a:pPr lvl="1" eaLnBrk="1" hangingPunct="1"/>
            <a:r>
              <a:rPr lang="hr-HR" altLang="sr-Latn-RS" sz="2200" dirty="0" smtClean="0"/>
              <a:t>kupnju i prodaju monetarnog zlata</a:t>
            </a:r>
            <a:endParaRPr lang="en-US" altLang="sr-Latn-RS" sz="2200" dirty="0" smtClean="0"/>
          </a:p>
          <a:p>
            <a:pPr eaLnBrk="1" hangingPunct="1"/>
            <a:endParaRPr lang="en-US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15900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5953" y="290182"/>
            <a:ext cx="7358455" cy="679450"/>
          </a:xfrm>
        </p:spPr>
        <p:txBody>
          <a:bodyPr/>
          <a:lstStyle/>
          <a:p>
            <a:pPr eaLnBrk="1" hangingPunct="1">
              <a:defRPr/>
            </a:pPr>
            <a:r>
              <a:rPr lang="hr-HR" altLang="sr-Latn-RS" sz="2200" dirty="0" smtClean="0"/>
              <a:t>SHEMA PLATNE BILANCE PREMA STANDARDNOM PRIKAZU MMF-A</a:t>
            </a:r>
            <a:endParaRPr lang="en-US" altLang="sr-Latn-RS" sz="2200" dirty="0" smtClean="0"/>
          </a:p>
        </p:txBody>
      </p:sp>
      <p:graphicFrame>
        <p:nvGraphicFramePr>
          <p:cNvPr id="3993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6237316"/>
              </p:ext>
            </p:extLst>
          </p:nvPr>
        </p:nvGraphicFramePr>
        <p:xfrm>
          <a:off x="223534" y="1341435"/>
          <a:ext cx="4348466" cy="525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0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I. Tekuća bilanca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Kredit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Debit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 Bilanca robne razmjene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 a) Izvoz f.o.b.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b) Uvoz </a:t>
                      </a:r>
                      <a:r>
                        <a:rPr kumimoji="0" lang="hr-HR" altLang="sr-Latn-RS" sz="1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c.i.f</a:t>
                      </a: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2. Bilanca usluga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 a) pružene usluge inozemstvu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 b) primljene usluge inozemstva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 Putovanja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 a) priljev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b) odljev</a:t>
                      </a:r>
                      <a:endParaRPr kumimoji="0" lang="en-US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4. Dohodak od investicija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a) prihodi od investicija u inozemstvu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b) rashodi za strane investicije u zemlji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4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5. Druga dobra, usluge i dohodak državni i privatni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a) priljev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b) odljev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6. Unilateralni transferi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a) unilateralna davanja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b) unilateralna primanja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40021" name="Group 8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2969688"/>
              </p:ext>
            </p:extLst>
          </p:nvPr>
        </p:nvGraphicFramePr>
        <p:xfrm>
          <a:off x="4644008" y="1341435"/>
          <a:ext cx="4348467" cy="396888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02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II. Kapitalna bilanca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Kredit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Debit</a:t>
                      </a:r>
                      <a:endParaRPr kumimoji="0" lang="en-US" altLang="sr-Latn-R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7. Direktne investicije</a:t>
                      </a:r>
                      <a:endParaRPr kumimoji="0" lang="en-US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a) priljev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b) odljev</a:t>
                      </a:r>
                      <a:endParaRPr kumimoji="0" lang="en-US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8. </a:t>
                      </a:r>
                      <a:r>
                        <a:rPr kumimoji="0" lang="hr-HR" altLang="sr-Latn-RS" sz="1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Portfolio</a:t>
                      </a: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investicije</a:t>
                      </a:r>
                      <a:endParaRPr kumimoji="0" lang="en-US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a) priljev 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b) odljev</a:t>
                      </a:r>
                      <a:endParaRPr kumimoji="0" lang="en-US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9. Kretanja drugoga dugoročnoga kapitala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a) priljev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b) odljev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10. Kretanje drugoga kratkoročnoga kapitala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a) priljev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b) odljev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11. Kretanje monetarnih rezervi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a) priljev deviznih i zlatnih rezervi</a:t>
                      </a:r>
                      <a:endParaRPr kumimoji="0" lang="en-US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b) odljev deviznih i zlatnih rezervi</a:t>
                      </a:r>
                      <a:endParaRPr kumimoji="0" lang="en-US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altLang="sr-Latn-R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altLang="sr-Latn-R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sr-Latn-R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6" marB="45706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400" smtClean="0"/>
              <a:t>MOTIVI I CILJEVI NASTUPA NA INOZEMNOM TRŽIŠTU</a:t>
            </a:r>
            <a:endParaRPr lang="en-US" altLang="sr-Latn-RS" sz="24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altLang="sr-Latn-RS" dirty="0" smtClean="0">
                <a:solidFill>
                  <a:srgbClr val="CE003D"/>
                </a:solidFill>
              </a:rPr>
              <a:t>Osnovni poticaj </a:t>
            </a:r>
            <a:r>
              <a:rPr lang="hr-HR" altLang="sr-Latn-RS" dirty="0" smtClean="0"/>
              <a:t>- ostvarenje određenog prihoda kojim se osigurava normalno poslovanje poduzeća</a:t>
            </a:r>
          </a:p>
          <a:p>
            <a:pPr eaLnBrk="1" hangingPunct="1">
              <a:lnSpc>
                <a:spcPct val="90000"/>
              </a:lnSpc>
            </a:pPr>
            <a:endParaRPr lang="hr-HR" altLang="sr-Latn-RS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dirty="0" smtClean="0"/>
              <a:t>Dovoljan prihod na domaćem tržištu - manje motiva za nastup na inozemnom tržištu </a:t>
            </a:r>
          </a:p>
          <a:p>
            <a:pPr eaLnBrk="1" hangingPunct="1">
              <a:lnSpc>
                <a:spcPct val="90000"/>
              </a:lnSpc>
            </a:pPr>
            <a:endParaRPr lang="hr-HR" altLang="sr-Latn-RS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dirty="0" smtClean="0"/>
              <a:t>Na vanjska tržišta poduzeće izlazi: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Ako je svoj opstanak  i razvoj vezalo isključivo za vanjsko tržište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Ako je primorano izvoziti kako bi ostvarenim devizama moglo uvoziti repromaterijal i sredstva rada</a:t>
            </a:r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289566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400" smtClean="0"/>
              <a:t>MOTIVI I CILJEVI NASTUPA NA INOZEMNOM TRŽIŠTU</a:t>
            </a:r>
            <a:endParaRPr lang="en-US" altLang="sr-Latn-RS" sz="24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hr-HR" altLang="sr-Latn-RS" sz="2400" dirty="0" smtClean="0"/>
              <a:t>Ako raspolaže viškovima kapaciteta iznad potreba na domaćem tržištu i dopunskom proizvodnjom za izvoz želi ostvariti dopunski prihod</a:t>
            </a:r>
          </a:p>
          <a:p>
            <a:pPr lvl="1" eaLnBrk="1" hangingPunct="1"/>
            <a:endParaRPr lang="hr-HR" altLang="sr-Latn-RS" sz="2400" dirty="0" smtClean="0"/>
          </a:p>
          <a:p>
            <a:pPr lvl="1" eaLnBrk="1" hangingPunct="1"/>
            <a:r>
              <a:rPr lang="hr-HR" altLang="sr-Latn-RS" sz="2400" dirty="0" smtClean="0"/>
              <a:t>Ako opsegom ostvarenja na domaćem tržištu ne može pokriti troškove kapaciteta i ostvariti potreban prihod</a:t>
            </a:r>
          </a:p>
          <a:p>
            <a:pPr lvl="1" eaLnBrk="1" hangingPunct="1"/>
            <a:endParaRPr lang="hr-HR" altLang="sr-Latn-RS" sz="2400" dirty="0" smtClean="0"/>
          </a:p>
          <a:p>
            <a:pPr lvl="1" eaLnBrk="1" hangingPunct="1"/>
            <a:r>
              <a:rPr lang="hr-HR" altLang="sr-Latn-RS" sz="2400" dirty="0" smtClean="0"/>
              <a:t>Ako nastoji izvozom postići trajno veći prihod</a:t>
            </a:r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94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400" smtClean="0"/>
              <a:t>MOTIVI I CILJEVI NASTUPA NA INOZEMNOM TRŽIŠTU</a:t>
            </a:r>
            <a:endParaRPr lang="en-US" altLang="sr-Latn-RS" sz="24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Sa stajališta ovlaštenog </a:t>
            </a:r>
            <a:r>
              <a:rPr lang="hr-HR" altLang="sr-Latn-RS" sz="2400" dirty="0" smtClean="0">
                <a:solidFill>
                  <a:srgbClr val="CE003D"/>
                </a:solidFill>
              </a:rPr>
              <a:t>uvoznika</a:t>
            </a:r>
            <a:r>
              <a:rPr lang="hr-HR" altLang="sr-Latn-RS" sz="2400" dirty="0" smtClean="0"/>
              <a:t>, razlog za uvoz proizvoda i usluga postoji tako dugo dok se uvozniku taj uvoz isplati (bez obzira na to nedostaju li ti proizvodi (usluge) na domaćem tržištu ili ne)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24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Glavni motiv za obavljanje </a:t>
            </a:r>
            <a:r>
              <a:rPr lang="hr-HR" altLang="sr-Latn-RS" sz="2400" dirty="0" smtClean="0">
                <a:solidFill>
                  <a:srgbClr val="CE003D"/>
                </a:solidFill>
              </a:rPr>
              <a:t>izvoza</a:t>
            </a:r>
            <a:r>
              <a:rPr lang="hr-HR" altLang="sr-Latn-RS" sz="2400" i="1" dirty="0" smtClean="0"/>
              <a:t> </a:t>
            </a:r>
            <a:r>
              <a:rPr lang="hr-HR" altLang="sr-Latn-RS" sz="2400" dirty="0" smtClean="0"/>
              <a:t>je isti kao i motiv za obavljanje uvoza – ostvariti zaradu izvozom proizvoda na inozemno tržište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24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U načelu, uvijek je teže nešto prodati u inozemstvo nego nabaviti iz inozemstva</a:t>
            </a:r>
          </a:p>
          <a:p>
            <a:pPr eaLnBrk="1" hangingPunct="1">
              <a:lnSpc>
                <a:spcPct val="90000"/>
              </a:lnSpc>
            </a:pPr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32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400" dirty="0" smtClean="0"/>
              <a:t>OBAVLJANJE VANJSKOTRGOVINSKIH POSLOVA</a:t>
            </a:r>
            <a:endParaRPr lang="en-US" altLang="sr-Latn-RS" sz="2400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r-HR" altLang="sr-Latn-RS" sz="2400" dirty="0" smtClean="0"/>
              <a:t>Vanjskotrgovinski poslovi se mogu obavljati na tri načina:</a:t>
            </a:r>
          </a:p>
          <a:p>
            <a:pPr lvl="2" eaLnBrk="1" hangingPunct="1">
              <a:buFontTx/>
              <a:buAutoNum type="arabicPeriod"/>
            </a:pPr>
            <a:r>
              <a:rPr lang="hr-HR" altLang="sr-Latn-RS" sz="2200" dirty="0" smtClean="0"/>
              <a:t>U svoje ime i za svoj račun</a:t>
            </a:r>
          </a:p>
          <a:p>
            <a:pPr lvl="2" eaLnBrk="1" hangingPunct="1">
              <a:buFontTx/>
              <a:buAutoNum type="arabicPeriod"/>
            </a:pPr>
            <a:r>
              <a:rPr lang="hr-HR" altLang="sr-Latn-RS" sz="2200" dirty="0" smtClean="0"/>
              <a:t>U svoje ime a za račun i po nalogu drugoga </a:t>
            </a:r>
          </a:p>
          <a:p>
            <a:pPr lvl="2" eaLnBrk="1" hangingPunct="1">
              <a:buFontTx/>
              <a:buAutoNum type="arabicPeriod"/>
            </a:pPr>
            <a:r>
              <a:rPr lang="hr-HR" altLang="sr-Latn-RS" sz="2200" dirty="0" smtClean="0"/>
              <a:t>U tuđe ime i za tuđi račun</a:t>
            </a:r>
          </a:p>
          <a:p>
            <a:pPr lvl="2" eaLnBrk="1" hangingPunct="1">
              <a:buFontTx/>
              <a:buNone/>
            </a:pPr>
            <a:endParaRPr lang="en-US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82540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400" dirty="0" smtClean="0"/>
              <a:t>1. U SVOJE IME I ZA SVOJ RAČUN</a:t>
            </a:r>
            <a:endParaRPr lang="en-US" altLang="sr-Latn-RS" sz="2400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Sva korist iz obavljenog posla pripada onome tko taj posao ugovori i obavi, ali ugovaratelj snosi i sve rizike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24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Ciljevi i motivi ovakvog pristupa nisu ograničeni samo na ostvarivanje dobiti, već i na ciljeve politike proizvodnog asortimana, politike cijena, politike distribucije</a:t>
            </a:r>
          </a:p>
          <a:p>
            <a:pPr eaLnBrk="1" hangingPunct="1">
              <a:lnSpc>
                <a:spcPct val="90000"/>
              </a:lnSpc>
            </a:pPr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27147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dirty="0" smtClean="0"/>
              <a:t>2. U SVOJE IME - ZA RAČUN I PO NALOGU DRUGOGA</a:t>
            </a:r>
            <a:endParaRPr lang="en-US" altLang="sr-Latn-R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r-HR" altLang="sr-Latn-RS" sz="2400" dirty="0" smtClean="0"/>
              <a:t>Poduzeće posluje kao vanjskotrgovinski posrednik koji za obavljeni posao dobiva ugovorenu proviziju</a:t>
            </a:r>
          </a:p>
          <a:p>
            <a:pPr eaLnBrk="1" hangingPunct="1"/>
            <a:endParaRPr lang="hr-HR" altLang="sr-Latn-RS" sz="2400" dirty="0" smtClean="0"/>
          </a:p>
          <a:p>
            <a:pPr eaLnBrk="1" hangingPunct="1"/>
            <a:r>
              <a:rPr lang="hr-HR" altLang="sr-Latn-RS" sz="2400" dirty="0" smtClean="0"/>
              <a:t>Sva korist iz obavljenog posla pripada nalogodavcu, kao i svi rizici (osim onih nastalih krivnjom vanjskotrgovinskog posrednika)</a:t>
            </a:r>
            <a:endParaRPr lang="en-US" altLang="sr-Latn-RS" sz="2400" dirty="0" smtClean="0"/>
          </a:p>
          <a:p>
            <a:pPr eaLnBrk="1" hangingPunct="1"/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519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400" dirty="0" smtClean="0"/>
              <a:t>3. U TUĐE IME I ZA TUĐI RAČUN</a:t>
            </a:r>
            <a:endParaRPr lang="en-US" altLang="sr-Latn-RS" sz="240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Poduzeće koje obavlja vanjskotrgovinske poslove posluje kao agent (zastupnik) svog komitenta, posredujući pri plasmanu njegove robe ili usluge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24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Zarada posrednika ovisi o vrijednosti ugovorenih i obavljenih poslova u ime komitenta, koji će mu na temelju obavljenih poslova isplatiti proviziju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24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2400" dirty="0" smtClean="0"/>
              <a:t>Sva dobit i svi rizici pripadaju komitentu</a:t>
            </a:r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599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400" smtClean="0"/>
              <a:t>ISTRAŽIVANJE KONJUNKTURE I TRŽIŠTA</a:t>
            </a:r>
            <a:endParaRPr lang="en-US" altLang="sr-Latn-RS" sz="24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r-HR" altLang="sr-Latn-RS" dirty="0" smtClean="0"/>
              <a:t>Za uspješno planiranje proizvodnje namijenjene izvozu i za osiguranje stalne i povoljne opskrbe određenom vrstom roba iz inozemstva potrebno je istraživanje konjunkture na inozemnim tržištima</a:t>
            </a:r>
          </a:p>
          <a:p>
            <a:pPr eaLnBrk="1" hangingPunct="1"/>
            <a:endParaRPr lang="hr-HR" altLang="sr-Latn-RS" dirty="0" smtClean="0"/>
          </a:p>
          <a:p>
            <a:pPr eaLnBrk="1" hangingPunct="1"/>
            <a:r>
              <a:rPr lang="hr-HR" altLang="sr-Latn-RS" dirty="0" smtClean="0"/>
              <a:t>Konjunktura označava smjer i intenzitet kolebanja privrednih aktivnosti u određenom vremenskom razdoblju na području zemlje čije se tržište ispituje</a:t>
            </a:r>
          </a:p>
          <a:p>
            <a:pPr eaLnBrk="1" hangingPunct="1"/>
            <a:endParaRPr lang="hr-HR" altLang="sr-Latn-RS" dirty="0" smtClean="0"/>
          </a:p>
          <a:p>
            <a:pPr eaLnBrk="1" hangingPunct="1"/>
            <a:r>
              <a:rPr lang="hr-HR" altLang="sr-Latn-RS" dirty="0" smtClean="0"/>
              <a:t>Konjunktura obuhvaća sva privredna kretanja tržišta, njegovu stabilnost, </a:t>
            </a:r>
            <a:r>
              <a:rPr lang="hr-HR" altLang="sr-Latn-RS" dirty="0" err="1" smtClean="0"/>
              <a:t>oscilativnost</a:t>
            </a:r>
            <a:r>
              <a:rPr lang="hr-HR" altLang="sr-Latn-RS" dirty="0" smtClean="0"/>
              <a:t>, poremećaje, stanje nacionalnog dohotka, stanje trgovinske i platne bilance</a:t>
            </a:r>
            <a:endParaRPr lang="en-US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3373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3200" dirty="0" smtClean="0"/>
              <a:t>OSNOVNE INSTITUCIJE SUSTAVA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8902" y="1268760"/>
            <a:ext cx="7283450" cy="2620963"/>
          </a:xfrm>
        </p:spPr>
        <p:txBody>
          <a:bodyPr/>
          <a:lstStyle/>
          <a:p>
            <a:pPr eaLnBrk="1" hangingPunct="1"/>
            <a:r>
              <a:rPr lang="hr-HR" altLang="sr-Latn-RS" sz="2800" dirty="0" smtClean="0"/>
              <a:t>Velika kriza 1929. – 1932.</a:t>
            </a:r>
          </a:p>
          <a:p>
            <a:pPr eaLnBrk="1" hangingPunct="1"/>
            <a:r>
              <a:rPr lang="hr-HR" altLang="sr-Latn-RS" sz="2800" dirty="0" smtClean="0"/>
              <a:t>Gospodarske politike izlaska iz krize i rat</a:t>
            </a:r>
          </a:p>
          <a:p>
            <a:pPr eaLnBrk="1" hangingPunct="1"/>
            <a:r>
              <a:rPr lang="hr-HR" altLang="sr-Latn-RS" sz="2800" dirty="0" smtClean="0"/>
              <a:t>Novi međunarodni ekonomski sustav</a:t>
            </a:r>
          </a:p>
          <a:p>
            <a:pPr eaLnBrk="1" hangingPunct="1"/>
            <a:r>
              <a:rPr lang="hr-HR" altLang="sr-Latn-RS" sz="2800" dirty="0" smtClean="0"/>
              <a:t>Osnovne institucije sustava (IMF, WB...)</a:t>
            </a:r>
            <a:endParaRPr lang="hr-HR" altLang="sr-Latn-R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70" y="4096183"/>
            <a:ext cx="4104878" cy="2387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336158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hr-HR" altLang="sr-Latn-RS" sz="2400" smtClean="0"/>
              <a:t>ISTRAŽIVANJE KONJUNKTURE I TRŽIŠTA</a:t>
            </a:r>
            <a:endParaRPr lang="en-US" altLang="sr-Latn-RS" sz="240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altLang="sr-Latn-RS" sz="2400" dirty="0" smtClean="0"/>
              <a:t>Konjunkturnim kretanjima nazivamo uzastopne faze poleta i opadanja privredne djelatnosti koje se izmjenjuju periodično.</a:t>
            </a:r>
          </a:p>
          <a:p>
            <a:pPr eaLnBrk="1" hangingPunct="1">
              <a:lnSpc>
                <a:spcPct val="80000"/>
              </a:lnSpc>
            </a:pPr>
            <a:endParaRPr lang="hr-HR" altLang="sr-Latn-RS" sz="2400" dirty="0" smtClean="0"/>
          </a:p>
          <a:p>
            <a:pPr eaLnBrk="1" hangingPunct="1">
              <a:lnSpc>
                <a:spcPct val="80000"/>
              </a:lnSpc>
            </a:pPr>
            <a:r>
              <a:rPr lang="hr-HR" altLang="sr-Latn-RS" sz="2400" dirty="0" smtClean="0"/>
              <a:t>Te promjene mogu biti:</a:t>
            </a:r>
          </a:p>
          <a:p>
            <a:pPr lvl="1" eaLnBrk="1" hangingPunct="1">
              <a:lnSpc>
                <a:spcPct val="80000"/>
              </a:lnSpc>
            </a:pPr>
            <a:r>
              <a:rPr lang="hr-HR" altLang="sr-Latn-RS" sz="2200" dirty="0" smtClean="0"/>
              <a:t>razvoj trendova koji se općenito protežu tijekom dužih razdoblja i koji predstavljaju razvojne tendencije privrede i njezinih pojedinih tržišta</a:t>
            </a:r>
          </a:p>
          <a:p>
            <a:pPr lvl="1" eaLnBrk="1" hangingPunct="1">
              <a:lnSpc>
                <a:spcPct val="80000"/>
              </a:lnSpc>
            </a:pPr>
            <a:r>
              <a:rPr lang="hr-HR" altLang="sr-Latn-RS" sz="2200" dirty="0" smtClean="0"/>
              <a:t>ciklička kretanja</a:t>
            </a:r>
          </a:p>
          <a:p>
            <a:pPr lvl="1" eaLnBrk="1" hangingPunct="1">
              <a:lnSpc>
                <a:spcPct val="80000"/>
              </a:lnSpc>
            </a:pPr>
            <a:r>
              <a:rPr lang="hr-HR" altLang="sr-Latn-RS" sz="2200" dirty="0" smtClean="0"/>
              <a:t>periodična kretanja, vezana uz određene termine ili godišnja doba</a:t>
            </a:r>
          </a:p>
          <a:p>
            <a:pPr lvl="1" eaLnBrk="1" hangingPunct="1">
              <a:lnSpc>
                <a:spcPct val="80000"/>
              </a:lnSpc>
            </a:pPr>
            <a:r>
              <a:rPr lang="hr-HR" altLang="sr-Latn-RS" sz="2200" dirty="0" smtClean="0"/>
              <a:t>nepravilna kolebanja, koja prekidaju općeniti privredni tijek (npr. politički utjecaj)</a:t>
            </a:r>
            <a:endParaRPr lang="en-US" altLang="sr-Latn-RS" sz="2200" dirty="0" smtClean="0"/>
          </a:p>
          <a:p>
            <a:pPr eaLnBrk="1" hangingPunct="1">
              <a:lnSpc>
                <a:spcPct val="80000"/>
              </a:lnSpc>
            </a:pPr>
            <a:endParaRPr lang="en-US" alt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9828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800" dirty="0" smtClean="0"/>
              <a:t>POKUŠAJ OSNIVANJA „ITO’’ I NASTANAK GATT-a</a:t>
            </a:r>
          </a:p>
        </p:txBody>
      </p:sp>
      <p:pic>
        <p:nvPicPr>
          <p:cNvPr id="65540" name="Picture 4" descr="MP00640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37343"/>
            <a:ext cx="2546462" cy="2536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0588" y="1156989"/>
            <a:ext cx="8100082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r-HR" altLang="sr-Latn-RS" sz="20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2800" dirty="0" smtClean="0"/>
              <a:t>Pregovori  1946.-1947. god.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28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2800" dirty="0" smtClean="0"/>
              <a:t>Havanska povelja i nastanak GATT-a (</a:t>
            </a:r>
            <a:r>
              <a:rPr lang="hr-HR" altLang="sr-Latn-RS" sz="2800" dirty="0" smtClean="0">
                <a:solidFill>
                  <a:srgbClr val="CE003D"/>
                </a:solidFill>
              </a:rPr>
              <a:t>Opći sporazum o carinama i trgovini</a:t>
            </a:r>
            <a:r>
              <a:rPr lang="hr-HR" altLang="sr-Latn-R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hr-HR" altLang="sr-Latn-RS" sz="2800" dirty="0" smtClean="0"/>
          </a:p>
          <a:p>
            <a:pPr eaLnBrk="1" hangingPunct="1">
              <a:lnSpc>
                <a:spcPct val="90000"/>
              </a:lnSpc>
            </a:pPr>
            <a:r>
              <a:rPr lang="hr-HR" altLang="sr-Latn-RS" sz="2800" dirty="0" smtClean="0"/>
              <a:t>Osnovni ciljevi postignuća GATT-a: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Sniženje carina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Liberalizacija svjetske trgovine</a:t>
            </a:r>
          </a:p>
          <a:p>
            <a:pPr lvl="1" eaLnBrk="1" hangingPunct="1">
              <a:lnSpc>
                <a:spcPct val="90000"/>
              </a:lnSpc>
            </a:pPr>
            <a:r>
              <a:rPr lang="hr-HR" altLang="sr-Latn-RS" sz="2400" dirty="0" smtClean="0"/>
              <a:t>Pojednostavljenje carinskog režima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hr-HR" altLang="sr-Latn-R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02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sz="2800" dirty="0" smtClean="0"/>
              <a:t>SVJETSKA TRGOVINSKA ORGANIZACIJA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7624" y="1445841"/>
            <a:ext cx="5915025" cy="3890962"/>
          </a:xfrm>
        </p:spPr>
        <p:txBody>
          <a:bodyPr/>
          <a:lstStyle/>
          <a:p>
            <a:pPr eaLnBrk="1" hangingPunct="1"/>
            <a:r>
              <a:rPr lang="hr-HR" altLang="sr-Latn-RS" sz="2800" dirty="0" smtClean="0"/>
              <a:t>Osnovana je 14. 4. 1994. god. sporazumom u MARRAKESHU</a:t>
            </a:r>
          </a:p>
          <a:p>
            <a:pPr eaLnBrk="1" hangingPunct="1"/>
            <a:endParaRPr lang="hr-HR" altLang="sr-Latn-RS" sz="2800" dirty="0" smtClean="0"/>
          </a:p>
          <a:p>
            <a:pPr eaLnBrk="1" hangingPunct="1"/>
            <a:r>
              <a:rPr lang="hr-HR" altLang="sr-Latn-RS" sz="2800" dirty="0" smtClean="0"/>
              <a:t>Djeluje od početka 1995. god.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861048"/>
            <a:ext cx="2756181" cy="2337242"/>
          </a:xfrm>
        </p:spPr>
      </p:pic>
    </p:spTree>
    <p:extLst>
      <p:ext uri="{BB962C8B-B14F-4D97-AF65-F5344CB8AC3E}">
        <p14:creationId xmlns:p14="http://schemas.microsoft.com/office/powerpoint/2010/main" val="6174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</TotalTime>
  <Words>3241</Words>
  <Application>Microsoft Office PowerPoint</Application>
  <PresentationFormat>Prikaz na zaslonu (4:3)</PresentationFormat>
  <Paragraphs>800</Paragraphs>
  <Slides>70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9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70</vt:i4>
      </vt:variant>
    </vt:vector>
  </HeadingPairs>
  <TitlesOfParts>
    <vt:vector size="80" baseType="lpstr">
      <vt:lpstr>Arial</vt:lpstr>
      <vt:lpstr>MS Outlook</vt:lpstr>
      <vt:lpstr>Tahoma</vt:lpstr>
      <vt:lpstr>Tahoma </vt:lpstr>
      <vt:lpstr>Times New Roman</vt:lpstr>
      <vt:lpstr>Times New Roman CE</vt:lpstr>
      <vt:lpstr>Verdana</vt:lpstr>
      <vt:lpstr>Webdings</vt:lpstr>
      <vt:lpstr>Wingdings</vt:lpstr>
      <vt:lpstr>Custom Design</vt:lpstr>
      <vt:lpstr> Vanjskotrgovinsko poslovanje </vt:lpstr>
      <vt:lpstr>TRŽIŠTE                                   ?</vt:lpstr>
      <vt:lpstr>KLASIFIKACIJA PODUZEĆA NA MEĐUNARODNOM TRŽIŠTU</vt:lpstr>
      <vt:lpstr>KONJUKTURNA KRETANJA U GOSPODARSTVU </vt:lpstr>
      <vt:lpstr>STRATEGIJE NASTUPA NA INOZEMNOM TRŽIŠTU</vt:lpstr>
      <vt:lpstr>VARIJABLE KOJE UTJEČU NA IZBOR STRATEGIJA ULASKA NA STRANA TRŽIŠTA</vt:lpstr>
      <vt:lpstr>OSNOVNE INSTITUCIJE SUSTAVA</vt:lpstr>
      <vt:lpstr>POKUŠAJ OSNIVANJA „ITO’’ I NASTANAK GATT-a</vt:lpstr>
      <vt:lpstr>SVJETSKA TRGOVINSKA ORGANIZACIJA</vt:lpstr>
      <vt:lpstr>KLJUČNE RAZLIKE WTO I GATT – a</vt:lpstr>
      <vt:lpstr>CILJEVI I NAČELA WTO</vt:lpstr>
      <vt:lpstr>OSNOVNA NAČELA SUSTAVA KOJI PROMIČE WTO</vt:lpstr>
      <vt:lpstr>SPORAZUMI WTO</vt:lpstr>
      <vt:lpstr>HRVATSKA I WTO</vt:lpstr>
      <vt:lpstr>POJAM</vt:lpstr>
      <vt:lpstr>POJAM VANJSKE TRGOVINE I VANJSKOTRGOVINSKOG POSLOVANJA</vt:lpstr>
      <vt:lpstr>VANJSKA TRGOVINA</vt:lpstr>
      <vt:lpstr>RAZVOJ VANJSKE TRGOVINE</vt:lpstr>
      <vt:lpstr>TRGOVINA</vt:lpstr>
      <vt:lpstr>TRGOVINA</vt:lpstr>
      <vt:lpstr>GLAVNE ZNAČAJKE VANJSKE TRGOVINE</vt:lpstr>
      <vt:lpstr>GLAVNE ZNAČAJKE VANJSKE TRGOVINE</vt:lpstr>
      <vt:lpstr>GLAVNE ZNAČAJKE VANJSKE TRGOVINE</vt:lpstr>
      <vt:lpstr>AKTIVNOSTI VT POSLOVANJA</vt:lpstr>
      <vt:lpstr>ČIMBENICI VANJSKE TRGOVINE</vt:lpstr>
      <vt:lpstr>TRGOVINSKA BILANCA</vt:lpstr>
      <vt:lpstr>ROBNA RAZMJENA HRVATSKE S INOZEMSTVOM</vt:lpstr>
      <vt:lpstr>ROBNA RAZMJENA S INOZEMSTVOM (Izvor: DZS) </vt:lpstr>
      <vt:lpstr>ROBNA RAZMJENA HRVATSKE S INOZEMSTVOM</vt:lpstr>
      <vt:lpstr>NAJZNAČAJNIJI PARTNERI RH U IZVOZU </vt:lpstr>
      <vt:lpstr>NAJZNAČAJNIJI PARTNERI RH U UVOZU </vt:lpstr>
      <vt:lpstr>POKRIVENOST UVOZA IZVOZOM (Izvor: DZS) </vt:lpstr>
      <vt:lpstr>UDIO ROBNOG IZVOZA U BRUTO DOMAĆEM PROIZVODU (%)</vt:lpstr>
      <vt:lpstr>UDIO IZVOZA ROBA I USLUGA U BRUTO DOMAĆEM PROIZVODU (%)</vt:lpstr>
      <vt:lpstr>Hrvatska izvozna ofenziva </vt:lpstr>
      <vt:lpstr>PowerPoint prezentacija</vt:lpstr>
      <vt:lpstr>PowerPoint prezentacija</vt:lpstr>
      <vt:lpstr>Stvaranje novih izvoznika</vt:lpstr>
      <vt:lpstr>Promjena strukture izvoza</vt:lpstr>
      <vt:lpstr>Supstitucija uvoznih proizvoda domaćom proizvodnjom</vt:lpstr>
      <vt:lpstr>Ciljna tržišta</vt:lpstr>
      <vt:lpstr>PowerPoint prezentacija</vt:lpstr>
      <vt:lpstr>Uloga države u poticanju izvoza</vt:lpstr>
      <vt:lpstr>FAKTORI IZVOZA</vt:lpstr>
      <vt:lpstr>FAKTORI IZVOZA</vt:lpstr>
      <vt:lpstr>IZVOZNI PROIZVOD</vt:lpstr>
      <vt:lpstr>STARI IZVOZNI PROIZVOD</vt:lpstr>
      <vt:lpstr>STARI IZVOZNI PROIZVOD</vt:lpstr>
      <vt:lpstr>STARI IZVOZNI PROIZVOD KONKURENTNOST</vt:lpstr>
      <vt:lpstr>STARI IZVOZNI PROIZVOD KONKURENTNOST</vt:lpstr>
      <vt:lpstr>NOVI IZVOZNI PROIZVOD</vt:lpstr>
      <vt:lpstr>NOVI IZVOZNI PROIZVOD</vt:lpstr>
      <vt:lpstr>NOVI IZVOZNI PROIZVOD</vt:lpstr>
      <vt:lpstr>ULOGA DRŽAVE U IZVOZU</vt:lpstr>
      <vt:lpstr>ULOGA DRŽAVE U IZVOZU</vt:lpstr>
      <vt:lpstr>Platna bilanca </vt:lpstr>
      <vt:lpstr>PLATNA BILANCA </vt:lpstr>
      <vt:lpstr>PLATNA BILANCA</vt:lpstr>
      <vt:lpstr>a) PODBILANCA TEKUĆIH TRANSAKCIJA</vt:lpstr>
      <vt:lpstr>b) PODBILANCA MEĐUNARODNOG FINANCIRANJA</vt:lpstr>
      <vt:lpstr>SHEMA PLATNE BILANCE PREMA STANDARDNOM PRIKAZU MMF-A</vt:lpstr>
      <vt:lpstr>MOTIVI I CILJEVI NASTUPA NA INOZEMNOM TRŽIŠTU</vt:lpstr>
      <vt:lpstr>MOTIVI I CILJEVI NASTUPA NA INOZEMNOM TRŽIŠTU</vt:lpstr>
      <vt:lpstr>MOTIVI I CILJEVI NASTUPA NA INOZEMNOM TRŽIŠTU</vt:lpstr>
      <vt:lpstr>OBAVLJANJE VANJSKOTRGOVINSKIH POSLOVA</vt:lpstr>
      <vt:lpstr>1. U SVOJE IME I ZA SVOJ RAČUN</vt:lpstr>
      <vt:lpstr>2. U SVOJE IME - ZA RAČUN I PO NALOGU DRUGOGA</vt:lpstr>
      <vt:lpstr>3. U TUĐE IME I ZA TUĐI RAČUN</vt:lpstr>
      <vt:lpstr>ISTRAŽIVANJE KONJUNKTURE I TRŽIŠTA</vt:lpstr>
      <vt:lpstr>ISTRAŽIVANJE KONJUNKTURE I TRŽIŠTA</vt:lpstr>
    </vt:vector>
  </TitlesOfParts>
  <Company>HCData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Rnk</dc:creator>
  <cp:lastModifiedBy>Ema Novak</cp:lastModifiedBy>
  <cp:revision>175</cp:revision>
  <dcterms:created xsi:type="dcterms:W3CDTF">2008-04-28T08:04:46Z</dcterms:created>
  <dcterms:modified xsi:type="dcterms:W3CDTF">2020-09-22T09:11:22Z</dcterms:modified>
</cp:coreProperties>
</file>