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6" r:id="rId3"/>
    <p:sldId id="320" r:id="rId4"/>
    <p:sldId id="266" r:id="rId5"/>
    <p:sldId id="267" r:id="rId6"/>
    <p:sldId id="261" r:id="rId7"/>
    <p:sldId id="327" r:id="rId8"/>
    <p:sldId id="271" r:id="rId9"/>
    <p:sldId id="270" r:id="rId10"/>
    <p:sldId id="316" r:id="rId11"/>
    <p:sldId id="315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63" r:id="rId21"/>
    <p:sldId id="264" r:id="rId22"/>
    <p:sldId id="281" r:id="rId23"/>
    <p:sldId id="278" r:id="rId24"/>
    <p:sldId id="282" r:id="rId25"/>
    <p:sldId id="326" r:id="rId26"/>
    <p:sldId id="284" r:id="rId27"/>
    <p:sldId id="339" r:id="rId28"/>
    <p:sldId id="329" r:id="rId29"/>
    <p:sldId id="330" r:id="rId30"/>
    <p:sldId id="331" r:id="rId31"/>
    <p:sldId id="338" r:id="rId32"/>
    <p:sldId id="340" r:id="rId33"/>
    <p:sldId id="333" r:id="rId34"/>
    <p:sldId id="341" r:id="rId35"/>
    <p:sldId id="335" r:id="rId36"/>
    <p:sldId id="336" r:id="rId37"/>
    <p:sldId id="337" r:id="rId38"/>
    <p:sldId id="287" r:id="rId39"/>
    <p:sldId id="288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CCFF"/>
    <a:srgbClr val="FF0066"/>
    <a:srgbClr val="3403BF"/>
    <a:srgbClr val="FA271C"/>
    <a:srgbClr val="6699FF"/>
    <a:srgbClr val="B29238"/>
    <a:srgbClr val="003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54" autoAdjust="0"/>
    <p:restoredTop sz="90929"/>
  </p:normalViewPr>
  <p:slideViewPr>
    <p:cSldViewPr>
      <p:cViewPr varScale="1">
        <p:scale>
          <a:sx n="58" d="100"/>
          <a:sy n="58" d="100"/>
        </p:scale>
        <p:origin x="-336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2658C-7D1D-4671-9C08-57A829F4A6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01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413F4-370D-40EE-B6EF-E856697771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76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012FB-4937-4646-A1C6-DC9AE5ADC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0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9CE68-7AC7-43E1-84E8-CCEFD7720D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6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F3253-1829-4A13-80CD-5D66854E19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1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D0A7A-15FB-434C-8C2E-E8B3ECF75A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74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A589E-5C5F-4B86-9835-BC91988ABD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59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01144-7090-4530-8D04-6D9103DAF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96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455EE-2355-4DB7-9E3F-B69C4450C6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7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3C4F-445F-4593-B3A5-7895F85E7D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3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EBA4D-C348-4224-AAE9-1F87B4C80A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86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C2AD7C7-C9F3-43AF-AB7A-587A95AA90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1.bin"/><Relationship Id="rId18" Type="http://schemas.openxmlformats.org/officeDocument/2006/relationships/oleObject" Target="../embeddings/oleObject136.bin"/><Relationship Id="rId26" Type="http://schemas.openxmlformats.org/officeDocument/2006/relationships/oleObject" Target="../embeddings/oleObject144.bin"/><Relationship Id="rId39" Type="http://schemas.openxmlformats.org/officeDocument/2006/relationships/oleObject" Target="../embeddings/oleObject157.bin"/><Relationship Id="rId21" Type="http://schemas.openxmlformats.org/officeDocument/2006/relationships/oleObject" Target="../embeddings/oleObject139.bin"/><Relationship Id="rId34" Type="http://schemas.openxmlformats.org/officeDocument/2006/relationships/oleObject" Target="../embeddings/oleObject152.bin"/><Relationship Id="rId42" Type="http://schemas.openxmlformats.org/officeDocument/2006/relationships/oleObject" Target="../embeddings/oleObject160.bin"/><Relationship Id="rId47" Type="http://schemas.openxmlformats.org/officeDocument/2006/relationships/oleObject" Target="../embeddings/oleObject165.bin"/><Relationship Id="rId50" Type="http://schemas.openxmlformats.org/officeDocument/2006/relationships/oleObject" Target="../embeddings/oleObject168.bin"/><Relationship Id="rId55" Type="http://schemas.openxmlformats.org/officeDocument/2006/relationships/oleObject" Target="../embeddings/oleObject173.bin"/><Relationship Id="rId63" Type="http://schemas.openxmlformats.org/officeDocument/2006/relationships/oleObject" Target="../embeddings/oleObject181.bin"/><Relationship Id="rId68" Type="http://schemas.openxmlformats.org/officeDocument/2006/relationships/oleObject" Target="../embeddings/oleObject186.bin"/><Relationship Id="rId76" Type="http://schemas.openxmlformats.org/officeDocument/2006/relationships/oleObject" Target="../embeddings/oleObject194.bin"/><Relationship Id="rId84" Type="http://schemas.openxmlformats.org/officeDocument/2006/relationships/oleObject" Target="../embeddings/oleObject202.bin"/><Relationship Id="rId7" Type="http://schemas.openxmlformats.org/officeDocument/2006/relationships/oleObject" Target="../embeddings/oleObject125.bin"/><Relationship Id="rId71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4.bin"/><Relationship Id="rId29" Type="http://schemas.openxmlformats.org/officeDocument/2006/relationships/oleObject" Target="../embeddings/oleObject147.bin"/><Relationship Id="rId11" Type="http://schemas.openxmlformats.org/officeDocument/2006/relationships/oleObject" Target="../embeddings/oleObject129.bin"/><Relationship Id="rId24" Type="http://schemas.openxmlformats.org/officeDocument/2006/relationships/oleObject" Target="../embeddings/oleObject142.bin"/><Relationship Id="rId32" Type="http://schemas.openxmlformats.org/officeDocument/2006/relationships/oleObject" Target="../embeddings/oleObject150.bin"/><Relationship Id="rId37" Type="http://schemas.openxmlformats.org/officeDocument/2006/relationships/oleObject" Target="../embeddings/oleObject155.bin"/><Relationship Id="rId40" Type="http://schemas.openxmlformats.org/officeDocument/2006/relationships/oleObject" Target="../embeddings/oleObject158.bin"/><Relationship Id="rId45" Type="http://schemas.openxmlformats.org/officeDocument/2006/relationships/oleObject" Target="../embeddings/oleObject163.bin"/><Relationship Id="rId53" Type="http://schemas.openxmlformats.org/officeDocument/2006/relationships/oleObject" Target="../embeddings/oleObject171.bin"/><Relationship Id="rId58" Type="http://schemas.openxmlformats.org/officeDocument/2006/relationships/oleObject" Target="../embeddings/oleObject176.bin"/><Relationship Id="rId66" Type="http://schemas.openxmlformats.org/officeDocument/2006/relationships/oleObject" Target="../embeddings/oleObject184.bin"/><Relationship Id="rId74" Type="http://schemas.openxmlformats.org/officeDocument/2006/relationships/oleObject" Target="../embeddings/oleObject192.bin"/><Relationship Id="rId79" Type="http://schemas.openxmlformats.org/officeDocument/2006/relationships/oleObject" Target="../embeddings/oleObject197.bin"/><Relationship Id="rId5" Type="http://schemas.openxmlformats.org/officeDocument/2006/relationships/oleObject" Target="../embeddings/oleObject123.bin"/><Relationship Id="rId61" Type="http://schemas.openxmlformats.org/officeDocument/2006/relationships/oleObject" Target="../embeddings/oleObject179.bin"/><Relationship Id="rId82" Type="http://schemas.openxmlformats.org/officeDocument/2006/relationships/oleObject" Target="../embeddings/oleObject200.bin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27.bin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40.bin"/><Relationship Id="rId27" Type="http://schemas.openxmlformats.org/officeDocument/2006/relationships/oleObject" Target="../embeddings/oleObject145.bin"/><Relationship Id="rId30" Type="http://schemas.openxmlformats.org/officeDocument/2006/relationships/oleObject" Target="../embeddings/oleObject148.bin"/><Relationship Id="rId35" Type="http://schemas.openxmlformats.org/officeDocument/2006/relationships/oleObject" Target="../embeddings/oleObject153.bin"/><Relationship Id="rId43" Type="http://schemas.openxmlformats.org/officeDocument/2006/relationships/oleObject" Target="../embeddings/oleObject161.bin"/><Relationship Id="rId48" Type="http://schemas.openxmlformats.org/officeDocument/2006/relationships/oleObject" Target="../embeddings/oleObject166.bin"/><Relationship Id="rId56" Type="http://schemas.openxmlformats.org/officeDocument/2006/relationships/oleObject" Target="../embeddings/oleObject174.bin"/><Relationship Id="rId64" Type="http://schemas.openxmlformats.org/officeDocument/2006/relationships/oleObject" Target="../embeddings/oleObject182.bin"/><Relationship Id="rId69" Type="http://schemas.openxmlformats.org/officeDocument/2006/relationships/oleObject" Target="../embeddings/oleObject187.bin"/><Relationship Id="rId77" Type="http://schemas.openxmlformats.org/officeDocument/2006/relationships/oleObject" Target="../embeddings/oleObject195.bin"/><Relationship Id="rId8" Type="http://schemas.openxmlformats.org/officeDocument/2006/relationships/oleObject" Target="../embeddings/oleObject126.bin"/><Relationship Id="rId51" Type="http://schemas.openxmlformats.org/officeDocument/2006/relationships/oleObject" Target="../embeddings/oleObject169.bin"/><Relationship Id="rId72" Type="http://schemas.openxmlformats.org/officeDocument/2006/relationships/oleObject" Target="../embeddings/oleObject190.bin"/><Relationship Id="rId80" Type="http://schemas.openxmlformats.org/officeDocument/2006/relationships/oleObject" Target="../embeddings/oleObject198.bin"/><Relationship Id="rId85" Type="http://schemas.openxmlformats.org/officeDocument/2006/relationships/oleObject" Target="../embeddings/oleObject203.bin"/><Relationship Id="rId3" Type="http://schemas.openxmlformats.org/officeDocument/2006/relationships/oleObject" Target="../embeddings/oleObject122.bin"/><Relationship Id="rId12" Type="http://schemas.openxmlformats.org/officeDocument/2006/relationships/oleObject" Target="../embeddings/oleObject130.bin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43.bin"/><Relationship Id="rId33" Type="http://schemas.openxmlformats.org/officeDocument/2006/relationships/oleObject" Target="../embeddings/oleObject151.bin"/><Relationship Id="rId38" Type="http://schemas.openxmlformats.org/officeDocument/2006/relationships/oleObject" Target="../embeddings/oleObject156.bin"/><Relationship Id="rId46" Type="http://schemas.openxmlformats.org/officeDocument/2006/relationships/oleObject" Target="../embeddings/oleObject164.bin"/><Relationship Id="rId59" Type="http://schemas.openxmlformats.org/officeDocument/2006/relationships/oleObject" Target="../embeddings/oleObject177.bin"/><Relationship Id="rId67" Type="http://schemas.openxmlformats.org/officeDocument/2006/relationships/oleObject" Target="../embeddings/oleObject185.bin"/><Relationship Id="rId20" Type="http://schemas.openxmlformats.org/officeDocument/2006/relationships/oleObject" Target="../embeddings/oleObject138.bin"/><Relationship Id="rId41" Type="http://schemas.openxmlformats.org/officeDocument/2006/relationships/oleObject" Target="../embeddings/oleObject159.bin"/><Relationship Id="rId54" Type="http://schemas.openxmlformats.org/officeDocument/2006/relationships/oleObject" Target="../embeddings/oleObject172.bin"/><Relationship Id="rId62" Type="http://schemas.openxmlformats.org/officeDocument/2006/relationships/oleObject" Target="../embeddings/oleObject180.bin"/><Relationship Id="rId70" Type="http://schemas.openxmlformats.org/officeDocument/2006/relationships/oleObject" Target="../embeddings/oleObject188.bin"/><Relationship Id="rId75" Type="http://schemas.openxmlformats.org/officeDocument/2006/relationships/oleObject" Target="../embeddings/oleObject193.bin"/><Relationship Id="rId83" Type="http://schemas.openxmlformats.org/officeDocument/2006/relationships/oleObject" Target="../embeddings/oleObject20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4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41.bin"/><Relationship Id="rId28" Type="http://schemas.openxmlformats.org/officeDocument/2006/relationships/oleObject" Target="../embeddings/oleObject146.bin"/><Relationship Id="rId36" Type="http://schemas.openxmlformats.org/officeDocument/2006/relationships/oleObject" Target="../embeddings/oleObject154.bin"/><Relationship Id="rId49" Type="http://schemas.openxmlformats.org/officeDocument/2006/relationships/oleObject" Target="../embeddings/oleObject167.bin"/><Relationship Id="rId57" Type="http://schemas.openxmlformats.org/officeDocument/2006/relationships/oleObject" Target="../embeddings/oleObject175.bin"/><Relationship Id="rId10" Type="http://schemas.openxmlformats.org/officeDocument/2006/relationships/oleObject" Target="../embeddings/oleObject128.bin"/><Relationship Id="rId31" Type="http://schemas.openxmlformats.org/officeDocument/2006/relationships/oleObject" Target="../embeddings/oleObject149.bin"/><Relationship Id="rId44" Type="http://schemas.openxmlformats.org/officeDocument/2006/relationships/oleObject" Target="../embeddings/oleObject162.bin"/><Relationship Id="rId52" Type="http://schemas.openxmlformats.org/officeDocument/2006/relationships/oleObject" Target="../embeddings/oleObject170.bin"/><Relationship Id="rId60" Type="http://schemas.openxmlformats.org/officeDocument/2006/relationships/oleObject" Target="../embeddings/oleObject178.bin"/><Relationship Id="rId65" Type="http://schemas.openxmlformats.org/officeDocument/2006/relationships/oleObject" Target="../embeddings/oleObject183.bin"/><Relationship Id="rId73" Type="http://schemas.openxmlformats.org/officeDocument/2006/relationships/oleObject" Target="../embeddings/oleObject191.bin"/><Relationship Id="rId78" Type="http://schemas.openxmlformats.org/officeDocument/2006/relationships/oleObject" Target="../embeddings/oleObject196.bin"/><Relationship Id="rId81" Type="http://schemas.openxmlformats.org/officeDocument/2006/relationships/oleObject" Target="../embeddings/oleObject19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oleObject" Target="../embeddings/oleObject215.bin"/><Relationship Id="rId18" Type="http://schemas.openxmlformats.org/officeDocument/2006/relationships/oleObject" Target="../embeddings/oleObject220.bin"/><Relationship Id="rId26" Type="http://schemas.openxmlformats.org/officeDocument/2006/relationships/oleObject" Target="../embeddings/oleObject228.bin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23.bin"/><Relationship Id="rId7" Type="http://schemas.openxmlformats.org/officeDocument/2006/relationships/oleObject" Target="../embeddings/oleObject209.bin"/><Relationship Id="rId12" Type="http://schemas.openxmlformats.org/officeDocument/2006/relationships/oleObject" Target="../embeddings/oleObject214.bin"/><Relationship Id="rId17" Type="http://schemas.openxmlformats.org/officeDocument/2006/relationships/oleObject" Target="../embeddings/oleObject219.bin"/><Relationship Id="rId25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8.bin"/><Relationship Id="rId20" Type="http://schemas.openxmlformats.org/officeDocument/2006/relationships/oleObject" Target="../embeddings/oleObject222.bin"/><Relationship Id="rId29" Type="http://schemas.openxmlformats.org/officeDocument/2006/relationships/oleObject" Target="../embeddings/oleObject23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13.bin"/><Relationship Id="rId24" Type="http://schemas.openxmlformats.org/officeDocument/2006/relationships/oleObject" Target="../embeddings/oleObject226.bin"/><Relationship Id="rId32" Type="http://schemas.openxmlformats.org/officeDocument/2006/relationships/oleObject" Target="../embeddings/oleObject234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7.bin"/><Relationship Id="rId23" Type="http://schemas.openxmlformats.org/officeDocument/2006/relationships/oleObject" Target="../embeddings/oleObject225.bin"/><Relationship Id="rId28" Type="http://schemas.openxmlformats.org/officeDocument/2006/relationships/oleObject" Target="../embeddings/oleObject230.bin"/><Relationship Id="rId10" Type="http://schemas.openxmlformats.org/officeDocument/2006/relationships/oleObject" Target="../embeddings/oleObject212.bin"/><Relationship Id="rId19" Type="http://schemas.openxmlformats.org/officeDocument/2006/relationships/oleObject" Target="../embeddings/oleObject221.bin"/><Relationship Id="rId31" Type="http://schemas.openxmlformats.org/officeDocument/2006/relationships/oleObject" Target="../embeddings/oleObject233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211.bin"/><Relationship Id="rId14" Type="http://schemas.openxmlformats.org/officeDocument/2006/relationships/oleObject" Target="../embeddings/oleObject216.bin"/><Relationship Id="rId22" Type="http://schemas.openxmlformats.org/officeDocument/2006/relationships/oleObject" Target="../embeddings/oleObject224.bin"/><Relationship Id="rId27" Type="http://schemas.openxmlformats.org/officeDocument/2006/relationships/oleObject" Target="../embeddings/oleObject229.bin"/><Relationship Id="rId30" Type="http://schemas.openxmlformats.org/officeDocument/2006/relationships/oleObject" Target="../embeddings/oleObject23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2.bin"/><Relationship Id="rId21" Type="http://schemas.openxmlformats.org/officeDocument/2006/relationships/image" Target="../media/image3.wmf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image" Target="../media/image4.wmf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9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8.bin"/><Relationship Id="rId18" Type="http://schemas.openxmlformats.org/officeDocument/2006/relationships/oleObject" Target="../embeddings/oleObject33.bin"/><Relationship Id="rId26" Type="http://schemas.openxmlformats.org/officeDocument/2006/relationships/oleObject" Target="../embeddings/oleObject41.bin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7.bin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5.bin"/><Relationship Id="rId29" Type="http://schemas.openxmlformats.org/officeDocument/2006/relationships/oleObject" Target="../embeddings/oleObject4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6.bin"/><Relationship Id="rId24" Type="http://schemas.openxmlformats.org/officeDocument/2006/relationships/oleObject" Target="../embeddings/oleObject39.bin"/><Relationship Id="rId32" Type="http://schemas.openxmlformats.org/officeDocument/2006/relationships/oleObject" Target="../embeddings/oleObject47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8.bin"/><Relationship Id="rId28" Type="http://schemas.openxmlformats.org/officeDocument/2006/relationships/oleObject" Target="../embeddings/oleObject43.bin"/><Relationship Id="rId10" Type="http://schemas.openxmlformats.org/officeDocument/2006/relationships/oleObject" Target="../embeddings/oleObject25.bin"/><Relationship Id="rId19" Type="http://schemas.openxmlformats.org/officeDocument/2006/relationships/oleObject" Target="../embeddings/oleObject34.bin"/><Relationship Id="rId31" Type="http://schemas.openxmlformats.org/officeDocument/2006/relationships/oleObject" Target="../embeddings/oleObject46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7.bin"/><Relationship Id="rId27" Type="http://schemas.openxmlformats.org/officeDocument/2006/relationships/oleObject" Target="../embeddings/oleObject42.bin"/><Relationship Id="rId30" Type="http://schemas.openxmlformats.org/officeDocument/2006/relationships/oleObject" Target="../embeddings/oleObject4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7.bin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70.bin"/><Relationship Id="rId39" Type="http://schemas.openxmlformats.org/officeDocument/2006/relationships/oleObject" Target="../embeddings/oleObject83.bin"/><Relationship Id="rId21" Type="http://schemas.openxmlformats.org/officeDocument/2006/relationships/oleObject" Target="../embeddings/oleObject65.bin"/><Relationship Id="rId34" Type="http://schemas.openxmlformats.org/officeDocument/2006/relationships/oleObject" Target="../embeddings/oleObject78.bin"/><Relationship Id="rId42" Type="http://schemas.openxmlformats.org/officeDocument/2006/relationships/oleObject" Target="../embeddings/oleObject86.bin"/><Relationship Id="rId47" Type="http://schemas.openxmlformats.org/officeDocument/2006/relationships/oleObject" Target="../embeddings/oleObject91.bin"/><Relationship Id="rId50" Type="http://schemas.openxmlformats.org/officeDocument/2006/relationships/oleObject" Target="../embeddings/oleObject94.bin"/><Relationship Id="rId55" Type="http://schemas.openxmlformats.org/officeDocument/2006/relationships/oleObject" Target="../embeddings/oleObject99.bin"/><Relationship Id="rId63" Type="http://schemas.openxmlformats.org/officeDocument/2006/relationships/oleObject" Target="../embeddings/oleObject107.bin"/><Relationship Id="rId68" Type="http://schemas.openxmlformats.org/officeDocument/2006/relationships/oleObject" Target="../embeddings/oleObject112.bin"/><Relationship Id="rId76" Type="http://schemas.openxmlformats.org/officeDocument/2006/relationships/oleObject" Target="../embeddings/oleObject120.bin"/><Relationship Id="rId7" Type="http://schemas.openxmlformats.org/officeDocument/2006/relationships/oleObject" Target="../embeddings/oleObject51.bin"/><Relationship Id="rId71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0.bin"/><Relationship Id="rId29" Type="http://schemas.openxmlformats.org/officeDocument/2006/relationships/oleObject" Target="../embeddings/oleObject73.bin"/><Relationship Id="rId11" Type="http://schemas.openxmlformats.org/officeDocument/2006/relationships/oleObject" Target="../embeddings/oleObject55.bin"/><Relationship Id="rId24" Type="http://schemas.openxmlformats.org/officeDocument/2006/relationships/oleObject" Target="../embeddings/oleObject68.bin"/><Relationship Id="rId32" Type="http://schemas.openxmlformats.org/officeDocument/2006/relationships/oleObject" Target="../embeddings/oleObject76.bin"/><Relationship Id="rId37" Type="http://schemas.openxmlformats.org/officeDocument/2006/relationships/oleObject" Target="../embeddings/oleObject81.bin"/><Relationship Id="rId40" Type="http://schemas.openxmlformats.org/officeDocument/2006/relationships/oleObject" Target="../embeddings/oleObject84.bin"/><Relationship Id="rId45" Type="http://schemas.openxmlformats.org/officeDocument/2006/relationships/oleObject" Target="../embeddings/oleObject89.bin"/><Relationship Id="rId53" Type="http://schemas.openxmlformats.org/officeDocument/2006/relationships/oleObject" Target="../embeddings/oleObject97.bin"/><Relationship Id="rId58" Type="http://schemas.openxmlformats.org/officeDocument/2006/relationships/oleObject" Target="../embeddings/oleObject102.bin"/><Relationship Id="rId66" Type="http://schemas.openxmlformats.org/officeDocument/2006/relationships/oleObject" Target="../embeddings/oleObject110.bin"/><Relationship Id="rId74" Type="http://schemas.openxmlformats.org/officeDocument/2006/relationships/oleObject" Target="../embeddings/oleObject118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7.bin"/><Relationship Id="rId28" Type="http://schemas.openxmlformats.org/officeDocument/2006/relationships/oleObject" Target="../embeddings/oleObject72.bin"/><Relationship Id="rId36" Type="http://schemas.openxmlformats.org/officeDocument/2006/relationships/oleObject" Target="../embeddings/oleObject80.bin"/><Relationship Id="rId49" Type="http://schemas.openxmlformats.org/officeDocument/2006/relationships/oleObject" Target="../embeddings/oleObject93.bin"/><Relationship Id="rId57" Type="http://schemas.openxmlformats.org/officeDocument/2006/relationships/oleObject" Target="../embeddings/oleObject101.bin"/><Relationship Id="rId61" Type="http://schemas.openxmlformats.org/officeDocument/2006/relationships/oleObject" Target="../embeddings/oleObject105.bin"/><Relationship Id="rId10" Type="http://schemas.openxmlformats.org/officeDocument/2006/relationships/oleObject" Target="../embeddings/oleObject54.bin"/><Relationship Id="rId19" Type="http://schemas.openxmlformats.org/officeDocument/2006/relationships/oleObject" Target="../embeddings/oleObject63.bin"/><Relationship Id="rId31" Type="http://schemas.openxmlformats.org/officeDocument/2006/relationships/oleObject" Target="../embeddings/oleObject75.bin"/><Relationship Id="rId44" Type="http://schemas.openxmlformats.org/officeDocument/2006/relationships/oleObject" Target="../embeddings/oleObject88.bin"/><Relationship Id="rId52" Type="http://schemas.openxmlformats.org/officeDocument/2006/relationships/oleObject" Target="../embeddings/oleObject96.bin"/><Relationship Id="rId60" Type="http://schemas.openxmlformats.org/officeDocument/2006/relationships/oleObject" Target="../embeddings/oleObject104.bin"/><Relationship Id="rId65" Type="http://schemas.openxmlformats.org/officeDocument/2006/relationships/oleObject" Target="../embeddings/oleObject109.bin"/><Relationship Id="rId73" Type="http://schemas.openxmlformats.org/officeDocument/2006/relationships/oleObject" Target="../embeddings/oleObject117.bin"/><Relationship Id="rId78" Type="http://schemas.openxmlformats.org/officeDocument/2006/relationships/image" Target="../media/image6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6.bin"/><Relationship Id="rId27" Type="http://schemas.openxmlformats.org/officeDocument/2006/relationships/oleObject" Target="../embeddings/oleObject71.bin"/><Relationship Id="rId30" Type="http://schemas.openxmlformats.org/officeDocument/2006/relationships/oleObject" Target="../embeddings/oleObject74.bin"/><Relationship Id="rId35" Type="http://schemas.openxmlformats.org/officeDocument/2006/relationships/oleObject" Target="../embeddings/oleObject79.bin"/><Relationship Id="rId43" Type="http://schemas.openxmlformats.org/officeDocument/2006/relationships/oleObject" Target="../embeddings/oleObject87.bin"/><Relationship Id="rId48" Type="http://schemas.openxmlformats.org/officeDocument/2006/relationships/oleObject" Target="../embeddings/oleObject92.bin"/><Relationship Id="rId56" Type="http://schemas.openxmlformats.org/officeDocument/2006/relationships/oleObject" Target="../embeddings/oleObject100.bin"/><Relationship Id="rId64" Type="http://schemas.openxmlformats.org/officeDocument/2006/relationships/oleObject" Target="../embeddings/oleObject108.bin"/><Relationship Id="rId69" Type="http://schemas.openxmlformats.org/officeDocument/2006/relationships/oleObject" Target="../embeddings/oleObject113.bin"/><Relationship Id="rId77" Type="http://schemas.openxmlformats.org/officeDocument/2006/relationships/oleObject" Target="../embeddings/oleObject121.bin"/><Relationship Id="rId8" Type="http://schemas.openxmlformats.org/officeDocument/2006/relationships/oleObject" Target="../embeddings/oleObject52.bin"/><Relationship Id="rId51" Type="http://schemas.openxmlformats.org/officeDocument/2006/relationships/oleObject" Target="../embeddings/oleObject95.bin"/><Relationship Id="rId72" Type="http://schemas.openxmlformats.org/officeDocument/2006/relationships/oleObject" Target="../embeddings/oleObject116.bin"/><Relationship Id="rId3" Type="http://schemas.openxmlformats.org/officeDocument/2006/relationships/oleObject" Target="../embeddings/oleObject48.bin"/><Relationship Id="rId12" Type="http://schemas.openxmlformats.org/officeDocument/2006/relationships/oleObject" Target="../embeddings/oleObject56.bin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9.bin"/><Relationship Id="rId33" Type="http://schemas.openxmlformats.org/officeDocument/2006/relationships/oleObject" Target="../embeddings/oleObject77.bin"/><Relationship Id="rId38" Type="http://schemas.openxmlformats.org/officeDocument/2006/relationships/oleObject" Target="../embeddings/oleObject82.bin"/><Relationship Id="rId46" Type="http://schemas.openxmlformats.org/officeDocument/2006/relationships/oleObject" Target="../embeddings/oleObject90.bin"/><Relationship Id="rId59" Type="http://schemas.openxmlformats.org/officeDocument/2006/relationships/oleObject" Target="../embeddings/oleObject103.bin"/><Relationship Id="rId67" Type="http://schemas.openxmlformats.org/officeDocument/2006/relationships/oleObject" Target="../embeddings/oleObject111.bin"/><Relationship Id="rId20" Type="http://schemas.openxmlformats.org/officeDocument/2006/relationships/oleObject" Target="../embeddings/oleObject64.bin"/><Relationship Id="rId41" Type="http://schemas.openxmlformats.org/officeDocument/2006/relationships/oleObject" Target="../embeddings/oleObject85.bin"/><Relationship Id="rId54" Type="http://schemas.openxmlformats.org/officeDocument/2006/relationships/oleObject" Target="../embeddings/oleObject98.bin"/><Relationship Id="rId62" Type="http://schemas.openxmlformats.org/officeDocument/2006/relationships/oleObject" Target="../embeddings/oleObject106.bin"/><Relationship Id="rId70" Type="http://schemas.openxmlformats.org/officeDocument/2006/relationships/oleObject" Target="../embeddings/oleObject114.bin"/><Relationship Id="rId75" Type="http://schemas.openxmlformats.org/officeDocument/2006/relationships/oleObject" Target="../embeddings/oleObject11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Estimation of impacts due to use of cooling water at Morro Bay Power Plant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7772400" cy="4114800"/>
          </a:xfrm>
        </p:spPr>
        <p:txBody>
          <a:bodyPr/>
          <a:lstStyle/>
          <a:p>
            <a:r>
              <a:rPr lang="en-US" altLang="en-US">
                <a:solidFill>
                  <a:schemeClr val="bg2"/>
                </a:solidFill>
              </a:rPr>
              <a:t>Thermal Effects</a:t>
            </a:r>
          </a:p>
          <a:p>
            <a:r>
              <a:rPr lang="en-US" altLang="en-US">
                <a:solidFill>
                  <a:schemeClr val="bg2"/>
                </a:solidFill>
              </a:rPr>
              <a:t>Impingement</a:t>
            </a:r>
          </a:p>
          <a:p>
            <a:r>
              <a:rPr lang="en-US" altLang="en-US" sz="4000"/>
              <a:t>Entrainment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ChangeArrowheads="1"/>
          </p:cNvSpPr>
          <p:nvPr/>
        </p:nvSpPr>
        <p:spPr bwMode="auto">
          <a:xfrm>
            <a:off x="0" y="3886200"/>
            <a:ext cx="4114800" cy="2971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4515" name="Object 1027"/>
          <p:cNvGraphicFramePr>
            <a:graphicFrameLocks noChangeAspect="1"/>
          </p:cNvGraphicFramePr>
          <p:nvPr/>
        </p:nvGraphicFramePr>
        <p:xfrm>
          <a:off x="152400" y="1981200"/>
          <a:ext cx="15240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" name="Drawing" r:id="rId3" imgW="2988000" imgH="1328400" progId="FLW3Drawing">
                  <p:embed/>
                </p:oleObj>
              </mc:Choice>
              <mc:Fallback>
                <p:oleObj name="Drawing" r:id="rId3" imgW="2988000" imgH="1328400" progId="FLW3Drawing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81200"/>
                        <a:ext cx="15240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16" name="Group 1028"/>
          <p:cNvGrpSpPr>
            <a:grpSpLocks/>
          </p:cNvGrpSpPr>
          <p:nvPr/>
        </p:nvGrpSpPr>
        <p:grpSpPr bwMode="auto">
          <a:xfrm>
            <a:off x="2463800" y="1981200"/>
            <a:ext cx="1828800" cy="533400"/>
            <a:chOff x="180" y="1152"/>
            <a:chExt cx="1260" cy="432"/>
          </a:xfrm>
        </p:grpSpPr>
        <p:graphicFrame>
          <p:nvGraphicFramePr>
            <p:cNvPr id="64517" name="Object 1029"/>
            <p:cNvGraphicFramePr>
              <a:graphicFrameLocks noChangeAspect="1"/>
            </p:cNvGraphicFramePr>
            <p:nvPr/>
          </p:nvGraphicFramePr>
          <p:xfrm>
            <a:off x="528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2" name="Drawing" r:id="rId5" imgW="2988000" imgH="1328400" progId="FLW3Drawing">
                    <p:embed/>
                  </p:oleObj>
                </mc:Choice>
                <mc:Fallback>
                  <p:oleObj name="Drawing" r:id="rId5" imgW="2988000" imgH="1328400" progId="FLW3Drawing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8" name="Object 1030"/>
            <p:cNvGraphicFramePr>
              <a:graphicFrameLocks noChangeAspect="1"/>
            </p:cNvGraphicFramePr>
            <p:nvPr/>
          </p:nvGraphicFramePr>
          <p:xfrm>
            <a:off x="624" y="1248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3" name="Drawing" r:id="rId6" imgW="2988000" imgH="1328400" progId="FLW3Drawing">
                    <p:embed/>
                  </p:oleObj>
                </mc:Choice>
                <mc:Fallback>
                  <p:oleObj name="Drawing" r:id="rId6" imgW="2988000" imgH="1328400" progId="FLW3Drawing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248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9" name="Object 1031"/>
            <p:cNvGraphicFramePr>
              <a:graphicFrameLocks noChangeAspect="1"/>
            </p:cNvGraphicFramePr>
            <p:nvPr/>
          </p:nvGraphicFramePr>
          <p:xfrm>
            <a:off x="720" y="1344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4" name="Drawing" r:id="rId7" imgW="2988000" imgH="1328400" progId="FLW3Drawing">
                    <p:embed/>
                  </p:oleObj>
                </mc:Choice>
                <mc:Fallback>
                  <p:oleObj name="Drawing" r:id="rId7" imgW="2988000" imgH="1328400" progId="FLW3Drawing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344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0" name="Object 1032"/>
            <p:cNvGraphicFramePr>
              <a:graphicFrameLocks noChangeAspect="1"/>
            </p:cNvGraphicFramePr>
            <p:nvPr/>
          </p:nvGraphicFramePr>
          <p:xfrm>
            <a:off x="816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5" name="Drawing" r:id="rId8" imgW="2988000" imgH="1328400" progId="FLW3Drawing">
                    <p:embed/>
                  </p:oleObj>
                </mc:Choice>
                <mc:Fallback>
                  <p:oleObj name="Drawing" r:id="rId8" imgW="2988000" imgH="1328400" progId="FLW3Drawing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1" name="Object 1033"/>
            <p:cNvGraphicFramePr>
              <a:graphicFrameLocks noChangeAspect="1"/>
            </p:cNvGraphicFramePr>
            <p:nvPr/>
          </p:nvGraphicFramePr>
          <p:xfrm>
            <a:off x="912" y="153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6" name="Drawing" r:id="rId9" imgW="2988000" imgH="1328400" progId="FLW3Drawing">
                    <p:embed/>
                  </p:oleObj>
                </mc:Choice>
                <mc:Fallback>
                  <p:oleObj name="Drawing" r:id="rId9" imgW="2988000" imgH="1328400" progId="FLW3Drawing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53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2" name="Object 1034"/>
            <p:cNvGraphicFramePr>
              <a:graphicFrameLocks noChangeAspect="1"/>
            </p:cNvGraphicFramePr>
            <p:nvPr/>
          </p:nvGraphicFramePr>
          <p:xfrm>
            <a:off x="768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7" name="Drawing" r:id="rId10" imgW="2988000" imgH="1328400" progId="FLW3Drawing">
                    <p:embed/>
                  </p:oleObj>
                </mc:Choice>
                <mc:Fallback>
                  <p:oleObj name="Drawing" r:id="rId10" imgW="2988000" imgH="1328400" progId="FLW3Drawing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3" name="Object 1035"/>
            <p:cNvGraphicFramePr>
              <a:graphicFrameLocks noChangeAspect="1"/>
            </p:cNvGraphicFramePr>
            <p:nvPr/>
          </p:nvGraphicFramePr>
          <p:xfrm>
            <a:off x="864" y="129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8" name="Drawing" r:id="rId11" imgW="2988000" imgH="1328400" progId="FLW3Drawing">
                    <p:embed/>
                  </p:oleObj>
                </mc:Choice>
                <mc:Fallback>
                  <p:oleObj name="Drawing" r:id="rId11" imgW="2988000" imgH="1328400" progId="FLW3Drawing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29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4" name="Object 1036"/>
            <p:cNvGraphicFramePr>
              <a:graphicFrameLocks noChangeAspect="1"/>
            </p:cNvGraphicFramePr>
            <p:nvPr/>
          </p:nvGraphicFramePr>
          <p:xfrm>
            <a:off x="960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9" name="Drawing" r:id="rId12" imgW="2988000" imgH="1328400" progId="FLW3Drawing">
                    <p:embed/>
                  </p:oleObj>
                </mc:Choice>
                <mc:Fallback>
                  <p:oleObj name="Drawing" r:id="rId12" imgW="2988000" imgH="1328400" progId="FLW3Drawing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5" name="Object 1037"/>
            <p:cNvGraphicFramePr>
              <a:graphicFrameLocks noChangeAspect="1"/>
            </p:cNvGraphicFramePr>
            <p:nvPr/>
          </p:nvGraphicFramePr>
          <p:xfrm>
            <a:off x="900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0" name="Drawing" r:id="rId13" imgW="2988000" imgH="1328400" progId="FLW3Drawing">
                    <p:embed/>
                  </p:oleObj>
                </mc:Choice>
                <mc:Fallback>
                  <p:oleObj name="Drawing" r:id="rId13" imgW="2988000" imgH="1328400" progId="FLW3Drawing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6" name="Object 1038"/>
            <p:cNvGraphicFramePr>
              <a:graphicFrameLocks noChangeAspect="1"/>
            </p:cNvGraphicFramePr>
            <p:nvPr/>
          </p:nvGraphicFramePr>
          <p:xfrm>
            <a:off x="996" y="1248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1" name="Drawing" r:id="rId14" imgW="2988000" imgH="1328400" progId="FLW3Drawing">
                    <p:embed/>
                  </p:oleObj>
                </mc:Choice>
                <mc:Fallback>
                  <p:oleObj name="Drawing" r:id="rId14" imgW="2988000" imgH="1328400" progId="FLW3Drawing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1248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7" name="Object 1039"/>
            <p:cNvGraphicFramePr>
              <a:graphicFrameLocks noChangeAspect="1"/>
            </p:cNvGraphicFramePr>
            <p:nvPr/>
          </p:nvGraphicFramePr>
          <p:xfrm>
            <a:off x="1092" y="1344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2" name="Drawing" r:id="rId15" imgW="2988000" imgH="1328400" progId="FLW3Drawing">
                    <p:embed/>
                  </p:oleObj>
                </mc:Choice>
                <mc:Fallback>
                  <p:oleObj name="Drawing" r:id="rId15" imgW="2988000" imgH="1328400" progId="FLW3Drawing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1344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8" name="Object 1040"/>
            <p:cNvGraphicFramePr>
              <a:graphicFrameLocks noChangeAspect="1"/>
            </p:cNvGraphicFramePr>
            <p:nvPr/>
          </p:nvGraphicFramePr>
          <p:xfrm>
            <a:off x="1188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3" name="Drawing" r:id="rId16" imgW="2988000" imgH="1328400" progId="FLW3Drawing">
                    <p:embed/>
                  </p:oleObj>
                </mc:Choice>
                <mc:Fallback>
                  <p:oleObj name="Drawing" r:id="rId16" imgW="2988000" imgH="1328400" progId="FLW3Drawing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9" name="Object 1041"/>
            <p:cNvGraphicFramePr>
              <a:graphicFrameLocks noChangeAspect="1"/>
            </p:cNvGraphicFramePr>
            <p:nvPr/>
          </p:nvGraphicFramePr>
          <p:xfrm>
            <a:off x="1284" y="153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4" name="Drawing" r:id="rId17" imgW="2988000" imgH="1328400" progId="FLW3Drawing">
                    <p:embed/>
                  </p:oleObj>
                </mc:Choice>
                <mc:Fallback>
                  <p:oleObj name="Drawing" r:id="rId17" imgW="2988000" imgH="1328400" progId="FLW3Drawing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153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0" name="Object 1042"/>
            <p:cNvGraphicFramePr>
              <a:graphicFrameLocks noChangeAspect="1"/>
            </p:cNvGraphicFramePr>
            <p:nvPr/>
          </p:nvGraphicFramePr>
          <p:xfrm>
            <a:off x="1140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5" name="Drawing" r:id="rId18" imgW="2988000" imgH="1328400" progId="FLW3Drawing">
                    <p:embed/>
                  </p:oleObj>
                </mc:Choice>
                <mc:Fallback>
                  <p:oleObj name="Drawing" r:id="rId18" imgW="2988000" imgH="1328400" progId="FLW3Drawing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1" name="Object 1043"/>
            <p:cNvGraphicFramePr>
              <a:graphicFrameLocks noChangeAspect="1"/>
            </p:cNvGraphicFramePr>
            <p:nvPr/>
          </p:nvGraphicFramePr>
          <p:xfrm>
            <a:off x="1236" y="129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6" name="Drawing" r:id="rId19" imgW="2988000" imgH="1328400" progId="FLW3Drawing">
                    <p:embed/>
                  </p:oleObj>
                </mc:Choice>
                <mc:Fallback>
                  <p:oleObj name="Drawing" r:id="rId19" imgW="2988000" imgH="1328400" progId="FLW3Drawing">
                    <p:embed/>
                    <p:pic>
                      <p:nvPicPr>
                        <p:cNvPr id="0" name="Object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129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2" name="Object 1044"/>
            <p:cNvGraphicFramePr>
              <a:graphicFrameLocks noChangeAspect="1"/>
            </p:cNvGraphicFramePr>
            <p:nvPr/>
          </p:nvGraphicFramePr>
          <p:xfrm>
            <a:off x="1332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7" name="Drawing" r:id="rId20" imgW="2988000" imgH="1328400" progId="FLW3Drawing">
                    <p:embed/>
                  </p:oleObj>
                </mc:Choice>
                <mc:Fallback>
                  <p:oleObj name="Drawing" r:id="rId20" imgW="2988000" imgH="1328400" progId="FLW3Drawing">
                    <p:embed/>
                    <p:pic>
                      <p:nvPicPr>
                        <p:cNvPr id="0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3" name="Object 1045"/>
            <p:cNvGraphicFramePr>
              <a:graphicFrameLocks noChangeAspect="1"/>
            </p:cNvGraphicFramePr>
            <p:nvPr/>
          </p:nvGraphicFramePr>
          <p:xfrm>
            <a:off x="180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8" name="Drawing" r:id="rId21" imgW="2988000" imgH="1328400" progId="FLW3Drawing">
                    <p:embed/>
                  </p:oleObj>
                </mc:Choice>
                <mc:Fallback>
                  <p:oleObj name="Drawing" r:id="rId21" imgW="2988000" imgH="1328400" progId="FLW3Drawing">
                    <p:embed/>
                    <p:pic>
                      <p:nvPicPr>
                        <p:cNvPr id="0" name="Object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4" name="Object 1046"/>
            <p:cNvGraphicFramePr>
              <a:graphicFrameLocks noChangeAspect="1"/>
            </p:cNvGraphicFramePr>
            <p:nvPr/>
          </p:nvGraphicFramePr>
          <p:xfrm>
            <a:off x="276" y="1248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9" name="Drawing" r:id="rId22" imgW="2988000" imgH="1328400" progId="FLW3Drawing">
                    <p:embed/>
                  </p:oleObj>
                </mc:Choice>
                <mc:Fallback>
                  <p:oleObj name="Drawing" r:id="rId22" imgW="2988000" imgH="1328400" progId="FLW3Drawing">
                    <p:embed/>
                    <p:pic>
                      <p:nvPicPr>
                        <p:cNvPr id="0" name="Object 1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" y="1248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5" name="Object 1047"/>
            <p:cNvGraphicFramePr>
              <a:graphicFrameLocks noChangeAspect="1"/>
            </p:cNvGraphicFramePr>
            <p:nvPr/>
          </p:nvGraphicFramePr>
          <p:xfrm>
            <a:off x="372" y="1344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0" name="Drawing" r:id="rId23" imgW="2988000" imgH="1328400" progId="FLW3Drawing">
                    <p:embed/>
                  </p:oleObj>
                </mc:Choice>
                <mc:Fallback>
                  <p:oleObj name="Drawing" r:id="rId23" imgW="2988000" imgH="1328400" progId="FLW3Drawing">
                    <p:embed/>
                    <p:pic>
                      <p:nvPicPr>
                        <p:cNvPr id="0" name="Object 1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" y="1344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6" name="Object 1048"/>
            <p:cNvGraphicFramePr>
              <a:graphicFrameLocks noChangeAspect="1"/>
            </p:cNvGraphicFramePr>
            <p:nvPr/>
          </p:nvGraphicFramePr>
          <p:xfrm>
            <a:off x="468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1" name="Drawing" r:id="rId24" imgW="2988000" imgH="1328400" progId="FLW3Drawing">
                    <p:embed/>
                  </p:oleObj>
                </mc:Choice>
                <mc:Fallback>
                  <p:oleObj name="Drawing" r:id="rId24" imgW="2988000" imgH="1328400" progId="FLW3Drawing">
                    <p:embed/>
                    <p:pic>
                      <p:nvPicPr>
                        <p:cNvPr id="0" name="Object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7" name="Object 1049"/>
            <p:cNvGraphicFramePr>
              <a:graphicFrameLocks noChangeAspect="1"/>
            </p:cNvGraphicFramePr>
            <p:nvPr/>
          </p:nvGraphicFramePr>
          <p:xfrm>
            <a:off x="564" y="153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2" name="Drawing" r:id="rId25" imgW="2988000" imgH="1328400" progId="FLW3Drawing">
                    <p:embed/>
                  </p:oleObj>
                </mc:Choice>
                <mc:Fallback>
                  <p:oleObj name="Drawing" r:id="rId25" imgW="2988000" imgH="1328400" progId="FLW3Drawing">
                    <p:embed/>
                    <p:pic>
                      <p:nvPicPr>
                        <p:cNvPr id="0" name="Object 1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153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8" name="Object 1050"/>
            <p:cNvGraphicFramePr>
              <a:graphicFrameLocks noChangeAspect="1"/>
            </p:cNvGraphicFramePr>
            <p:nvPr/>
          </p:nvGraphicFramePr>
          <p:xfrm>
            <a:off x="420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3" name="Drawing" r:id="rId26" imgW="2988000" imgH="1328400" progId="FLW3Drawing">
                    <p:embed/>
                  </p:oleObj>
                </mc:Choice>
                <mc:Fallback>
                  <p:oleObj name="Drawing" r:id="rId26" imgW="2988000" imgH="1328400" progId="FLW3Drawing">
                    <p:embed/>
                    <p:pic>
                      <p:nvPicPr>
                        <p:cNvPr id="0" name="Object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9" name="Object 1051"/>
            <p:cNvGraphicFramePr>
              <a:graphicFrameLocks noChangeAspect="1"/>
            </p:cNvGraphicFramePr>
            <p:nvPr/>
          </p:nvGraphicFramePr>
          <p:xfrm>
            <a:off x="516" y="129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4" name="Drawing" r:id="rId27" imgW="2988000" imgH="1328400" progId="FLW3Drawing">
                    <p:embed/>
                  </p:oleObj>
                </mc:Choice>
                <mc:Fallback>
                  <p:oleObj name="Drawing" r:id="rId27" imgW="2988000" imgH="1328400" progId="FLW3Drawing">
                    <p:embed/>
                    <p:pic>
                      <p:nvPicPr>
                        <p:cNvPr id="0" name="Object 1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129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40" name="Object 1052"/>
            <p:cNvGraphicFramePr>
              <a:graphicFrameLocks noChangeAspect="1"/>
            </p:cNvGraphicFramePr>
            <p:nvPr/>
          </p:nvGraphicFramePr>
          <p:xfrm>
            <a:off x="612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5" name="Drawing" r:id="rId28" imgW="2988000" imgH="1328400" progId="FLW3Drawing">
                    <p:embed/>
                  </p:oleObj>
                </mc:Choice>
                <mc:Fallback>
                  <p:oleObj name="Drawing" r:id="rId28" imgW="2988000" imgH="1328400" progId="FLW3Drawing">
                    <p:embed/>
                    <p:pic>
                      <p:nvPicPr>
                        <p:cNvPr id="0" name="Object 1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41" name="Group 1053"/>
          <p:cNvGrpSpPr>
            <a:grpSpLocks/>
          </p:cNvGrpSpPr>
          <p:nvPr/>
        </p:nvGrpSpPr>
        <p:grpSpPr bwMode="auto">
          <a:xfrm>
            <a:off x="5308600" y="1981200"/>
            <a:ext cx="914400" cy="439738"/>
            <a:chOff x="2976" y="576"/>
            <a:chExt cx="576" cy="277"/>
          </a:xfrm>
        </p:grpSpPr>
        <p:graphicFrame>
          <p:nvGraphicFramePr>
            <p:cNvPr id="64542" name="Object 1054"/>
            <p:cNvGraphicFramePr>
              <a:graphicFrameLocks noChangeAspect="1"/>
            </p:cNvGraphicFramePr>
            <p:nvPr/>
          </p:nvGraphicFramePr>
          <p:xfrm>
            <a:off x="2976" y="576"/>
            <a:ext cx="192" cy="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6" name="Drawing" r:id="rId29" imgW="2988000" imgH="1328400" progId="FLW3Drawing">
                    <p:embed/>
                  </p:oleObj>
                </mc:Choice>
                <mc:Fallback>
                  <p:oleObj name="Drawing" r:id="rId29" imgW="2988000" imgH="1328400" progId="FLW3Drawing">
                    <p:embed/>
                    <p:pic>
                      <p:nvPicPr>
                        <p:cNvPr id="0" name="Object 1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576"/>
                          <a:ext cx="192" cy="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43" name="Object 1055"/>
            <p:cNvGraphicFramePr>
              <a:graphicFrameLocks noChangeAspect="1"/>
            </p:cNvGraphicFramePr>
            <p:nvPr/>
          </p:nvGraphicFramePr>
          <p:xfrm>
            <a:off x="3072" y="672"/>
            <a:ext cx="192" cy="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7" name="Drawing" r:id="rId30" imgW="2988000" imgH="1328400" progId="FLW3Drawing">
                    <p:embed/>
                  </p:oleObj>
                </mc:Choice>
                <mc:Fallback>
                  <p:oleObj name="Drawing" r:id="rId30" imgW="2988000" imgH="1328400" progId="FLW3Drawing">
                    <p:embed/>
                    <p:pic>
                      <p:nvPicPr>
                        <p:cNvPr id="0" name="Object 1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672"/>
                          <a:ext cx="192" cy="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44" name="Object 1056"/>
            <p:cNvGraphicFramePr>
              <a:graphicFrameLocks noChangeAspect="1"/>
            </p:cNvGraphicFramePr>
            <p:nvPr/>
          </p:nvGraphicFramePr>
          <p:xfrm>
            <a:off x="3360" y="768"/>
            <a:ext cx="192" cy="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8" name="Drawing" r:id="rId31" imgW="2988000" imgH="1328400" progId="FLW3Drawing">
                    <p:embed/>
                  </p:oleObj>
                </mc:Choice>
                <mc:Fallback>
                  <p:oleObj name="Drawing" r:id="rId31" imgW="2988000" imgH="1328400" progId="FLW3Drawing">
                    <p:embed/>
                    <p:pic>
                      <p:nvPicPr>
                        <p:cNvPr id="0" name="Object 1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768"/>
                          <a:ext cx="192" cy="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45" name="Object 1057"/>
            <p:cNvGraphicFramePr>
              <a:graphicFrameLocks noChangeAspect="1"/>
            </p:cNvGraphicFramePr>
            <p:nvPr/>
          </p:nvGraphicFramePr>
          <p:xfrm>
            <a:off x="3312" y="576"/>
            <a:ext cx="192" cy="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9" name="Drawing" r:id="rId32" imgW="2988000" imgH="1328400" progId="FLW3Drawing">
                    <p:embed/>
                  </p:oleObj>
                </mc:Choice>
                <mc:Fallback>
                  <p:oleObj name="Drawing" r:id="rId32" imgW="2988000" imgH="1328400" progId="FLW3Drawing">
                    <p:embed/>
                    <p:pic>
                      <p:nvPicPr>
                        <p:cNvPr id="0" name="Object 1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576"/>
                          <a:ext cx="192" cy="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46" name="Text Box 1058"/>
          <p:cNvSpPr txBox="1">
            <a:spLocks noChangeArrowheads="1"/>
          </p:cNvSpPr>
          <p:nvPr/>
        </p:nvSpPr>
        <p:spPr bwMode="auto">
          <a:xfrm>
            <a:off x="365125" y="3317875"/>
            <a:ext cx="123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female</a:t>
            </a:r>
          </a:p>
        </p:txBody>
      </p:sp>
      <p:sp>
        <p:nvSpPr>
          <p:cNvPr id="64547" name="Text Box 1059"/>
          <p:cNvSpPr txBox="1">
            <a:spLocks noChangeArrowheads="1"/>
          </p:cNvSpPr>
          <p:nvPr/>
        </p:nvSpPr>
        <p:spPr bwMode="auto">
          <a:xfrm>
            <a:off x="2438400" y="3317875"/>
            <a:ext cx="199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100,000 larvae</a:t>
            </a:r>
          </a:p>
        </p:txBody>
      </p:sp>
      <p:grpSp>
        <p:nvGrpSpPr>
          <p:cNvPr id="64548" name="Group 1060"/>
          <p:cNvGrpSpPr>
            <a:grpSpLocks/>
          </p:cNvGrpSpPr>
          <p:nvPr/>
        </p:nvGrpSpPr>
        <p:grpSpPr bwMode="auto">
          <a:xfrm>
            <a:off x="2438400" y="1371600"/>
            <a:ext cx="1828800" cy="533400"/>
            <a:chOff x="180" y="1152"/>
            <a:chExt cx="1260" cy="432"/>
          </a:xfrm>
        </p:grpSpPr>
        <p:graphicFrame>
          <p:nvGraphicFramePr>
            <p:cNvPr id="64549" name="Object 1061"/>
            <p:cNvGraphicFramePr>
              <a:graphicFrameLocks noChangeAspect="1"/>
            </p:cNvGraphicFramePr>
            <p:nvPr/>
          </p:nvGraphicFramePr>
          <p:xfrm>
            <a:off x="528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0" name="Drawing" r:id="rId33" imgW="2988000" imgH="1328400" progId="FLW3Drawing">
                    <p:embed/>
                  </p:oleObj>
                </mc:Choice>
                <mc:Fallback>
                  <p:oleObj name="Drawing" r:id="rId33" imgW="2988000" imgH="1328400" progId="FLW3Drawing">
                    <p:embed/>
                    <p:pic>
                      <p:nvPicPr>
                        <p:cNvPr id="0" name="Object 1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50" name="Object 1062"/>
            <p:cNvGraphicFramePr>
              <a:graphicFrameLocks noChangeAspect="1"/>
            </p:cNvGraphicFramePr>
            <p:nvPr/>
          </p:nvGraphicFramePr>
          <p:xfrm>
            <a:off x="624" y="1248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1" name="Drawing" r:id="rId34" imgW="2988000" imgH="1328400" progId="FLW3Drawing">
                    <p:embed/>
                  </p:oleObj>
                </mc:Choice>
                <mc:Fallback>
                  <p:oleObj name="Drawing" r:id="rId34" imgW="2988000" imgH="1328400" progId="FLW3Drawing">
                    <p:embed/>
                    <p:pic>
                      <p:nvPicPr>
                        <p:cNvPr id="0" name="Object 1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248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51" name="Object 1063"/>
            <p:cNvGraphicFramePr>
              <a:graphicFrameLocks noChangeAspect="1"/>
            </p:cNvGraphicFramePr>
            <p:nvPr/>
          </p:nvGraphicFramePr>
          <p:xfrm>
            <a:off x="720" y="1344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2" name="Drawing" r:id="rId35" imgW="2988000" imgH="1328400" progId="FLW3Drawing">
                    <p:embed/>
                  </p:oleObj>
                </mc:Choice>
                <mc:Fallback>
                  <p:oleObj name="Drawing" r:id="rId35" imgW="2988000" imgH="1328400" progId="FLW3Drawing">
                    <p:embed/>
                    <p:pic>
                      <p:nvPicPr>
                        <p:cNvPr id="0" name="Object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344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52" name="Object 1064"/>
            <p:cNvGraphicFramePr>
              <a:graphicFrameLocks noChangeAspect="1"/>
            </p:cNvGraphicFramePr>
            <p:nvPr/>
          </p:nvGraphicFramePr>
          <p:xfrm>
            <a:off x="816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3" name="Drawing" r:id="rId36" imgW="2988000" imgH="1328400" progId="FLW3Drawing">
                    <p:embed/>
                  </p:oleObj>
                </mc:Choice>
                <mc:Fallback>
                  <p:oleObj name="Drawing" r:id="rId36" imgW="2988000" imgH="1328400" progId="FLW3Drawing">
                    <p:embed/>
                    <p:pic>
                      <p:nvPicPr>
                        <p:cNvPr id="0" name="Object 1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53" name="Object 1065"/>
            <p:cNvGraphicFramePr>
              <a:graphicFrameLocks noChangeAspect="1"/>
            </p:cNvGraphicFramePr>
            <p:nvPr/>
          </p:nvGraphicFramePr>
          <p:xfrm>
            <a:off x="912" y="153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4" name="Drawing" r:id="rId37" imgW="2988000" imgH="1328400" progId="FLW3Drawing">
                    <p:embed/>
                  </p:oleObj>
                </mc:Choice>
                <mc:Fallback>
                  <p:oleObj name="Drawing" r:id="rId37" imgW="2988000" imgH="1328400" progId="FLW3Drawing">
                    <p:embed/>
                    <p:pic>
                      <p:nvPicPr>
                        <p:cNvPr id="0" name="Object 1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53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54" name="Object 1066"/>
            <p:cNvGraphicFramePr>
              <a:graphicFrameLocks noChangeAspect="1"/>
            </p:cNvGraphicFramePr>
            <p:nvPr/>
          </p:nvGraphicFramePr>
          <p:xfrm>
            <a:off x="768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5" name="Drawing" r:id="rId38" imgW="2988000" imgH="1328400" progId="FLW3Drawing">
                    <p:embed/>
                  </p:oleObj>
                </mc:Choice>
                <mc:Fallback>
                  <p:oleObj name="Drawing" r:id="rId38" imgW="2988000" imgH="1328400" progId="FLW3Drawing">
                    <p:embed/>
                    <p:pic>
                      <p:nvPicPr>
                        <p:cNvPr id="0" name="Object 10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55" name="Object 1067"/>
            <p:cNvGraphicFramePr>
              <a:graphicFrameLocks noChangeAspect="1"/>
            </p:cNvGraphicFramePr>
            <p:nvPr/>
          </p:nvGraphicFramePr>
          <p:xfrm>
            <a:off x="864" y="129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6" name="Drawing" r:id="rId39" imgW="2988000" imgH="1328400" progId="FLW3Drawing">
                    <p:embed/>
                  </p:oleObj>
                </mc:Choice>
                <mc:Fallback>
                  <p:oleObj name="Drawing" r:id="rId39" imgW="2988000" imgH="1328400" progId="FLW3Drawing">
                    <p:embed/>
                    <p:pic>
                      <p:nvPicPr>
                        <p:cNvPr id="0" name="Object 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29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56" name="Object 1068"/>
            <p:cNvGraphicFramePr>
              <a:graphicFrameLocks noChangeAspect="1"/>
            </p:cNvGraphicFramePr>
            <p:nvPr/>
          </p:nvGraphicFramePr>
          <p:xfrm>
            <a:off x="960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7" name="Drawing" r:id="rId40" imgW="2988000" imgH="1328400" progId="FLW3Drawing">
                    <p:embed/>
                  </p:oleObj>
                </mc:Choice>
                <mc:Fallback>
                  <p:oleObj name="Drawing" r:id="rId40" imgW="2988000" imgH="1328400" progId="FLW3Drawing">
                    <p:embed/>
                    <p:pic>
                      <p:nvPicPr>
                        <p:cNvPr id="0" name="Object 1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57" name="Object 1069"/>
            <p:cNvGraphicFramePr>
              <a:graphicFrameLocks noChangeAspect="1"/>
            </p:cNvGraphicFramePr>
            <p:nvPr/>
          </p:nvGraphicFramePr>
          <p:xfrm>
            <a:off x="900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8" name="Drawing" r:id="rId41" imgW="2988000" imgH="1328400" progId="FLW3Drawing">
                    <p:embed/>
                  </p:oleObj>
                </mc:Choice>
                <mc:Fallback>
                  <p:oleObj name="Drawing" r:id="rId41" imgW="2988000" imgH="1328400" progId="FLW3Drawing">
                    <p:embed/>
                    <p:pic>
                      <p:nvPicPr>
                        <p:cNvPr id="0" name="Object 10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58" name="Object 1070"/>
            <p:cNvGraphicFramePr>
              <a:graphicFrameLocks noChangeAspect="1"/>
            </p:cNvGraphicFramePr>
            <p:nvPr/>
          </p:nvGraphicFramePr>
          <p:xfrm>
            <a:off x="996" y="1248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9" name="Drawing" r:id="rId42" imgW="2988000" imgH="1328400" progId="FLW3Drawing">
                    <p:embed/>
                  </p:oleObj>
                </mc:Choice>
                <mc:Fallback>
                  <p:oleObj name="Drawing" r:id="rId42" imgW="2988000" imgH="1328400" progId="FLW3Drawing">
                    <p:embed/>
                    <p:pic>
                      <p:nvPicPr>
                        <p:cNvPr id="0" name="Object 10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1248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59" name="Object 1071"/>
            <p:cNvGraphicFramePr>
              <a:graphicFrameLocks noChangeAspect="1"/>
            </p:cNvGraphicFramePr>
            <p:nvPr/>
          </p:nvGraphicFramePr>
          <p:xfrm>
            <a:off x="1092" y="1344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0" name="Drawing" r:id="rId43" imgW="2988000" imgH="1328400" progId="FLW3Drawing">
                    <p:embed/>
                  </p:oleObj>
                </mc:Choice>
                <mc:Fallback>
                  <p:oleObj name="Drawing" r:id="rId43" imgW="2988000" imgH="1328400" progId="FLW3Drawing">
                    <p:embed/>
                    <p:pic>
                      <p:nvPicPr>
                        <p:cNvPr id="0" name="Object 1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1344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60" name="Object 1072"/>
            <p:cNvGraphicFramePr>
              <a:graphicFrameLocks noChangeAspect="1"/>
            </p:cNvGraphicFramePr>
            <p:nvPr/>
          </p:nvGraphicFramePr>
          <p:xfrm>
            <a:off x="1188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1" name="Drawing" r:id="rId44" imgW="2988000" imgH="1328400" progId="FLW3Drawing">
                    <p:embed/>
                  </p:oleObj>
                </mc:Choice>
                <mc:Fallback>
                  <p:oleObj name="Drawing" r:id="rId44" imgW="2988000" imgH="1328400" progId="FLW3Drawing">
                    <p:embed/>
                    <p:pic>
                      <p:nvPicPr>
                        <p:cNvPr id="0" name="Object 1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61" name="Object 1073"/>
            <p:cNvGraphicFramePr>
              <a:graphicFrameLocks noChangeAspect="1"/>
            </p:cNvGraphicFramePr>
            <p:nvPr/>
          </p:nvGraphicFramePr>
          <p:xfrm>
            <a:off x="1284" y="153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2" name="Drawing" r:id="rId45" imgW="2988000" imgH="1328400" progId="FLW3Drawing">
                    <p:embed/>
                  </p:oleObj>
                </mc:Choice>
                <mc:Fallback>
                  <p:oleObj name="Drawing" r:id="rId45" imgW="2988000" imgH="1328400" progId="FLW3Drawing">
                    <p:embed/>
                    <p:pic>
                      <p:nvPicPr>
                        <p:cNvPr id="0" name="Object 1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153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62" name="Object 1074"/>
            <p:cNvGraphicFramePr>
              <a:graphicFrameLocks noChangeAspect="1"/>
            </p:cNvGraphicFramePr>
            <p:nvPr/>
          </p:nvGraphicFramePr>
          <p:xfrm>
            <a:off x="1140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3" name="Drawing" r:id="rId46" imgW="2988000" imgH="1328400" progId="FLW3Drawing">
                    <p:embed/>
                  </p:oleObj>
                </mc:Choice>
                <mc:Fallback>
                  <p:oleObj name="Drawing" r:id="rId46" imgW="2988000" imgH="1328400" progId="FLW3Drawing">
                    <p:embed/>
                    <p:pic>
                      <p:nvPicPr>
                        <p:cNvPr id="0" name="Object 1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63" name="Object 1075"/>
            <p:cNvGraphicFramePr>
              <a:graphicFrameLocks noChangeAspect="1"/>
            </p:cNvGraphicFramePr>
            <p:nvPr/>
          </p:nvGraphicFramePr>
          <p:xfrm>
            <a:off x="1236" y="129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4" name="Drawing" r:id="rId47" imgW="2988000" imgH="1328400" progId="FLW3Drawing">
                    <p:embed/>
                  </p:oleObj>
                </mc:Choice>
                <mc:Fallback>
                  <p:oleObj name="Drawing" r:id="rId47" imgW="2988000" imgH="1328400" progId="FLW3Drawing">
                    <p:embed/>
                    <p:pic>
                      <p:nvPicPr>
                        <p:cNvPr id="0" name="Object 1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129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64" name="Object 1076"/>
            <p:cNvGraphicFramePr>
              <a:graphicFrameLocks noChangeAspect="1"/>
            </p:cNvGraphicFramePr>
            <p:nvPr/>
          </p:nvGraphicFramePr>
          <p:xfrm>
            <a:off x="1332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5" name="Drawing" r:id="rId48" imgW="2988000" imgH="1328400" progId="FLW3Drawing">
                    <p:embed/>
                  </p:oleObj>
                </mc:Choice>
                <mc:Fallback>
                  <p:oleObj name="Drawing" r:id="rId48" imgW="2988000" imgH="1328400" progId="FLW3Drawing">
                    <p:embed/>
                    <p:pic>
                      <p:nvPicPr>
                        <p:cNvPr id="0" name="Object 1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65" name="Object 1077"/>
            <p:cNvGraphicFramePr>
              <a:graphicFrameLocks noChangeAspect="1"/>
            </p:cNvGraphicFramePr>
            <p:nvPr/>
          </p:nvGraphicFramePr>
          <p:xfrm>
            <a:off x="180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6" name="Drawing" r:id="rId49" imgW="2988000" imgH="1328400" progId="FLW3Drawing">
                    <p:embed/>
                  </p:oleObj>
                </mc:Choice>
                <mc:Fallback>
                  <p:oleObj name="Drawing" r:id="rId49" imgW="2988000" imgH="1328400" progId="FLW3Drawing">
                    <p:embed/>
                    <p:pic>
                      <p:nvPicPr>
                        <p:cNvPr id="0" name="Object 1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66" name="Object 1078"/>
            <p:cNvGraphicFramePr>
              <a:graphicFrameLocks noChangeAspect="1"/>
            </p:cNvGraphicFramePr>
            <p:nvPr/>
          </p:nvGraphicFramePr>
          <p:xfrm>
            <a:off x="276" y="1248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7" name="Drawing" r:id="rId50" imgW="2988000" imgH="1328400" progId="FLW3Drawing">
                    <p:embed/>
                  </p:oleObj>
                </mc:Choice>
                <mc:Fallback>
                  <p:oleObj name="Drawing" r:id="rId50" imgW="2988000" imgH="1328400" progId="FLW3Drawing">
                    <p:embed/>
                    <p:pic>
                      <p:nvPicPr>
                        <p:cNvPr id="0" name="Object 1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" y="1248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67" name="Object 1079"/>
            <p:cNvGraphicFramePr>
              <a:graphicFrameLocks noChangeAspect="1"/>
            </p:cNvGraphicFramePr>
            <p:nvPr/>
          </p:nvGraphicFramePr>
          <p:xfrm>
            <a:off x="372" y="1344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8" name="Drawing" r:id="rId51" imgW="2988000" imgH="1328400" progId="FLW3Drawing">
                    <p:embed/>
                  </p:oleObj>
                </mc:Choice>
                <mc:Fallback>
                  <p:oleObj name="Drawing" r:id="rId51" imgW="2988000" imgH="1328400" progId="FLW3Drawing">
                    <p:embed/>
                    <p:pic>
                      <p:nvPicPr>
                        <p:cNvPr id="0" name="Object 10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" y="1344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68" name="Object 1080"/>
            <p:cNvGraphicFramePr>
              <a:graphicFrameLocks noChangeAspect="1"/>
            </p:cNvGraphicFramePr>
            <p:nvPr/>
          </p:nvGraphicFramePr>
          <p:xfrm>
            <a:off x="468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9" name="Drawing" r:id="rId52" imgW="2988000" imgH="1328400" progId="FLW3Drawing">
                    <p:embed/>
                  </p:oleObj>
                </mc:Choice>
                <mc:Fallback>
                  <p:oleObj name="Drawing" r:id="rId52" imgW="2988000" imgH="1328400" progId="FLW3Drawing">
                    <p:embed/>
                    <p:pic>
                      <p:nvPicPr>
                        <p:cNvPr id="0" name="Object 1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69" name="Object 1081"/>
            <p:cNvGraphicFramePr>
              <a:graphicFrameLocks noChangeAspect="1"/>
            </p:cNvGraphicFramePr>
            <p:nvPr/>
          </p:nvGraphicFramePr>
          <p:xfrm>
            <a:off x="564" y="153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70" name="Drawing" r:id="rId53" imgW="2988000" imgH="1328400" progId="FLW3Drawing">
                    <p:embed/>
                  </p:oleObj>
                </mc:Choice>
                <mc:Fallback>
                  <p:oleObj name="Drawing" r:id="rId53" imgW="2988000" imgH="1328400" progId="FLW3Drawing">
                    <p:embed/>
                    <p:pic>
                      <p:nvPicPr>
                        <p:cNvPr id="0" name="Object 1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153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70" name="Object 1082"/>
            <p:cNvGraphicFramePr>
              <a:graphicFrameLocks noChangeAspect="1"/>
            </p:cNvGraphicFramePr>
            <p:nvPr/>
          </p:nvGraphicFramePr>
          <p:xfrm>
            <a:off x="420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71" name="Drawing" r:id="rId54" imgW="2988000" imgH="1328400" progId="FLW3Drawing">
                    <p:embed/>
                  </p:oleObj>
                </mc:Choice>
                <mc:Fallback>
                  <p:oleObj name="Drawing" r:id="rId54" imgW="2988000" imgH="1328400" progId="FLW3Drawing">
                    <p:embed/>
                    <p:pic>
                      <p:nvPicPr>
                        <p:cNvPr id="0" name="Object 1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71" name="Object 1083"/>
            <p:cNvGraphicFramePr>
              <a:graphicFrameLocks noChangeAspect="1"/>
            </p:cNvGraphicFramePr>
            <p:nvPr/>
          </p:nvGraphicFramePr>
          <p:xfrm>
            <a:off x="516" y="129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72" name="Drawing" r:id="rId55" imgW="2988000" imgH="1328400" progId="FLW3Drawing">
                    <p:embed/>
                  </p:oleObj>
                </mc:Choice>
                <mc:Fallback>
                  <p:oleObj name="Drawing" r:id="rId55" imgW="2988000" imgH="1328400" progId="FLW3Drawing">
                    <p:embed/>
                    <p:pic>
                      <p:nvPicPr>
                        <p:cNvPr id="0" name="Object 1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129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72" name="Object 1084"/>
            <p:cNvGraphicFramePr>
              <a:graphicFrameLocks noChangeAspect="1"/>
            </p:cNvGraphicFramePr>
            <p:nvPr/>
          </p:nvGraphicFramePr>
          <p:xfrm>
            <a:off x="612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73" name="Drawing" r:id="rId56" imgW="2988000" imgH="1328400" progId="FLW3Drawing">
                    <p:embed/>
                  </p:oleObj>
                </mc:Choice>
                <mc:Fallback>
                  <p:oleObj name="Drawing" r:id="rId56" imgW="2988000" imgH="1328400" progId="FLW3Drawing">
                    <p:embed/>
                    <p:pic>
                      <p:nvPicPr>
                        <p:cNvPr id="0" name="Object 1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73" name="Group 1085"/>
          <p:cNvGrpSpPr>
            <a:grpSpLocks/>
          </p:cNvGrpSpPr>
          <p:nvPr/>
        </p:nvGrpSpPr>
        <p:grpSpPr bwMode="auto">
          <a:xfrm>
            <a:off x="2590800" y="2590800"/>
            <a:ext cx="1828800" cy="533400"/>
            <a:chOff x="180" y="1152"/>
            <a:chExt cx="1260" cy="432"/>
          </a:xfrm>
        </p:grpSpPr>
        <p:graphicFrame>
          <p:nvGraphicFramePr>
            <p:cNvPr id="64574" name="Object 1086"/>
            <p:cNvGraphicFramePr>
              <a:graphicFrameLocks noChangeAspect="1"/>
            </p:cNvGraphicFramePr>
            <p:nvPr/>
          </p:nvGraphicFramePr>
          <p:xfrm>
            <a:off x="528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74" name="Drawing" r:id="rId57" imgW="2988000" imgH="1328400" progId="FLW3Drawing">
                    <p:embed/>
                  </p:oleObj>
                </mc:Choice>
                <mc:Fallback>
                  <p:oleObj name="Drawing" r:id="rId57" imgW="2988000" imgH="1328400" progId="FLW3Drawing">
                    <p:embed/>
                    <p:pic>
                      <p:nvPicPr>
                        <p:cNvPr id="0" name="Object 1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75" name="Object 1087"/>
            <p:cNvGraphicFramePr>
              <a:graphicFrameLocks noChangeAspect="1"/>
            </p:cNvGraphicFramePr>
            <p:nvPr/>
          </p:nvGraphicFramePr>
          <p:xfrm>
            <a:off x="624" y="1248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75" name="Drawing" r:id="rId58" imgW="2988000" imgH="1328400" progId="FLW3Drawing">
                    <p:embed/>
                  </p:oleObj>
                </mc:Choice>
                <mc:Fallback>
                  <p:oleObj name="Drawing" r:id="rId58" imgW="2988000" imgH="1328400" progId="FLW3Drawing">
                    <p:embed/>
                    <p:pic>
                      <p:nvPicPr>
                        <p:cNvPr id="0" name="Object 1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248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76" name="Object 1088"/>
            <p:cNvGraphicFramePr>
              <a:graphicFrameLocks noChangeAspect="1"/>
            </p:cNvGraphicFramePr>
            <p:nvPr/>
          </p:nvGraphicFramePr>
          <p:xfrm>
            <a:off x="720" y="1344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76" name="Drawing" r:id="rId59" imgW="2988000" imgH="1328400" progId="FLW3Drawing">
                    <p:embed/>
                  </p:oleObj>
                </mc:Choice>
                <mc:Fallback>
                  <p:oleObj name="Drawing" r:id="rId59" imgW="2988000" imgH="1328400" progId="FLW3Drawing">
                    <p:embed/>
                    <p:pic>
                      <p:nvPicPr>
                        <p:cNvPr id="0" name="Object 10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344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77" name="Object 1089"/>
            <p:cNvGraphicFramePr>
              <a:graphicFrameLocks noChangeAspect="1"/>
            </p:cNvGraphicFramePr>
            <p:nvPr/>
          </p:nvGraphicFramePr>
          <p:xfrm>
            <a:off x="816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77" name="Drawing" r:id="rId60" imgW="2988000" imgH="1328400" progId="FLW3Drawing">
                    <p:embed/>
                  </p:oleObj>
                </mc:Choice>
                <mc:Fallback>
                  <p:oleObj name="Drawing" r:id="rId60" imgW="2988000" imgH="1328400" progId="FLW3Drawing">
                    <p:embed/>
                    <p:pic>
                      <p:nvPicPr>
                        <p:cNvPr id="0" name="Object 10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78" name="Object 1090"/>
            <p:cNvGraphicFramePr>
              <a:graphicFrameLocks noChangeAspect="1"/>
            </p:cNvGraphicFramePr>
            <p:nvPr/>
          </p:nvGraphicFramePr>
          <p:xfrm>
            <a:off x="912" y="153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78" name="Drawing" r:id="rId61" imgW="2988000" imgH="1328400" progId="FLW3Drawing">
                    <p:embed/>
                  </p:oleObj>
                </mc:Choice>
                <mc:Fallback>
                  <p:oleObj name="Drawing" r:id="rId61" imgW="2988000" imgH="1328400" progId="FLW3Drawing">
                    <p:embed/>
                    <p:pic>
                      <p:nvPicPr>
                        <p:cNvPr id="0" name="Object 1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53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79" name="Object 1091"/>
            <p:cNvGraphicFramePr>
              <a:graphicFrameLocks noChangeAspect="1"/>
            </p:cNvGraphicFramePr>
            <p:nvPr/>
          </p:nvGraphicFramePr>
          <p:xfrm>
            <a:off x="768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79" name="Drawing" r:id="rId62" imgW="2988000" imgH="1328400" progId="FLW3Drawing">
                    <p:embed/>
                  </p:oleObj>
                </mc:Choice>
                <mc:Fallback>
                  <p:oleObj name="Drawing" r:id="rId62" imgW="2988000" imgH="1328400" progId="FLW3Drawing">
                    <p:embed/>
                    <p:pic>
                      <p:nvPicPr>
                        <p:cNvPr id="0" name="Object 10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80" name="Object 1092"/>
            <p:cNvGraphicFramePr>
              <a:graphicFrameLocks noChangeAspect="1"/>
            </p:cNvGraphicFramePr>
            <p:nvPr/>
          </p:nvGraphicFramePr>
          <p:xfrm>
            <a:off x="864" y="129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0" name="Drawing" r:id="rId63" imgW="2988000" imgH="1328400" progId="FLW3Drawing">
                    <p:embed/>
                  </p:oleObj>
                </mc:Choice>
                <mc:Fallback>
                  <p:oleObj name="Drawing" r:id="rId63" imgW="2988000" imgH="1328400" progId="FLW3Drawing">
                    <p:embed/>
                    <p:pic>
                      <p:nvPicPr>
                        <p:cNvPr id="0" name="Object 10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29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81" name="Object 1093"/>
            <p:cNvGraphicFramePr>
              <a:graphicFrameLocks noChangeAspect="1"/>
            </p:cNvGraphicFramePr>
            <p:nvPr/>
          </p:nvGraphicFramePr>
          <p:xfrm>
            <a:off x="960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1" name="Drawing" r:id="rId64" imgW="2988000" imgH="1328400" progId="FLW3Drawing">
                    <p:embed/>
                  </p:oleObj>
                </mc:Choice>
                <mc:Fallback>
                  <p:oleObj name="Drawing" r:id="rId64" imgW="2988000" imgH="1328400" progId="FLW3Drawing">
                    <p:embed/>
                    <p:pic>
                      <p:nvPicPr>
                        <p:cNvPr id="0" name="Object 10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82" name="Object 1094"/>
            <p:cNvGraphicFramePr>
              <a:graphicFrameLocks noChangeAspect="1"/>
            </p:cNvGraphicFramePr>
            <p:nvPr/>
          </p:nvGraphicFramePr>
          <p:xfrm>
            <a:off x="900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2" name="Drawing" r:id="rId65" imgW="2988000" imgH="1328400" progId="FLW3Drawing">
                    <p:embed/>
                  </p:oleObj>
                </mc:Choice>
                <mc:Fallback>
                  <p:oleObj name="Drawing" r:id="rId65" imgW="2988000" imgH="1328400" progId="FLW3Drawing">
                    <p:embed/>
                    <p:pic>
                      <p:nvPicPr>
                        <p:cNvPr id="0" name="Object 10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83" name="Object 1095"/>
            <p:cNvGraphicFramePr>
              <a:graphicFrameLocks noChangeAspect="1"/>
            </p:cNvGraphicFramePr>
            <p:nvPr/>
          </p:nvGraphicFramePr>
          <p:xfrm>
            <a:off x="996" y="1248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3" name="Drawing" r:id="rId66" imgW="2988000" imgH="1328400" progId="FLW3Drawing">
                    <p:embed/>
                  </p:oleObj>
                </mc:Choice>
                <mc:Fallback>
                  <p:oleObj name="Drawing" r:id="rId66" imgW="2988000" imgH="1328400" progId="FLW3Drawing">
                    <p:embed/>
                    <p:pic>
                      <p:nvPicPr>
                        <p:cNvPr id="0" name="Object 10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1248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84" name="Object 1096"/>
            <p:cNvGraphicFramePr>
              <a:graphicFrameLocks noChangeAspect="1"/>
            </p:cNvGraphicFramePr>
            <p:nvPr/>
          </p:nvGraphicFramePr>
          <p:xfrm>
            <a:off x="1092" y="1344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4" name="Drawing" r:id="rId67" imgW="2988000" imgH="1328400" progId="FLW3Drawing">
                    <p:embed/>
                  </p:oleObj>
                </mc:Choice>
                <mc:Fallback>
                  <p:oleObj name="Drawing" r:id="rId67" imgW="2988000" imgH="1328400" progId="FLW3Drawing">
                    <p:embed/>
                    <p:pic>
                      <p:nvPicPr>
                        <p:cNvPr id="0" name="Object 1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1344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85" name="Object 1097"/>
            <p:cNvGraphicFramePr>
              <a:graphicFrameLocks noChangeAspect="1"/>
            </p:cNvGraphicFramePr>
            <p:nvPr/>
          </p:nvGraphicFramePr>
          <p:xfrm>
            <a:off x="1188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5" name="Drawing" r:id="rId68" imgW="2988000" imgH="1328400" progId="FLW3Drawing">
                    <p:embed/>
                  </p:oleObj>
                </mc:Choice>
                <mc:Fallback>
                  <p:oleObj name="Drawing" r:id="rId68" imgW="2988000" imgH="1328400" progId="FLW3Drawing">
                    <p:embed/>
                    <p:pic>
                      <p:nvPicPr>
                        <p:cNvPr id="0" name="Object 10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86" name="Object 1098"/>
            <p:cNvGraphicFramePr>
              <a:graphicFrameLocks noChangeAspect="1"/>
            </p:cNvGraphicFramePr>
            <p:nvPr/>
          </p:nvGraphicFramePr>
          <p:xfrm>
            <a:off x="1284" y="153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6" name="Drawing" r:id="rId69" imgW="2988000" imgH="1328400" progId="FLW3Drawing">
                    <p:embed/>
                  </p:oleObj>
                </mc:Choice>
                <mc:Fallback>
                  <p:oleObj name="Drawing" r:id="rId69" imgW="2988000" imgH="1328400" progId="FLW3Drawing">
                    <p:embed/>
                    <p:pic>
                      <p:nvPicPr>
                        <p:cNvPr id="0" name="Object 10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153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87" name="Object 1099"/>
            <p:cNvGraphicFramePr>
              <a:graphicFrameLocks noChangeAspect="1"/>
            </p:cNvGraphicFramePr>
            <p:nvPr/>
          </p:nvGraphicFramePr>
          <p:xfrm>
            <a:off x="1140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7" name="Drawing" r:id="rId70" imgW="2988000" imgH="1328400" progId="FLW3Drawing">
                    <p:embed/>
                  </p:oleObj>
                </mc:Choice>
                <mc:Fallback>
                  <p:oleObj name="Drawing" r:id="rId70" imgW="2988000" imgH="1328400" progId="FLW3Drawing">
                    <p:embed/>
                    <p:pic>
                      <p:nvPicPr>
                        <p:cNvPr id="0" name="Object 1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88" name="Object 1100"/>
            <p:cNvGraphicFramePr>
              <a:graphicFrameLocks noChangeAspect="1"/>
            </p:cNvGraphicFramePr>
            <p:nvPr/>
          </p:nvGraphicFramePr>
          <p:xfrm>
            <a:off x="1236" y="129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8" name="Drawing" r:id="rId71" imgW="2988000" imgH="1328400" progId="FLW3Drawing">
                    <p:embed/>
                  </p:oleObj>
                </mc:Choice>
                <mc:Fallback>
                  <p:oleObj name="Drawing" r:id="rId71" imgW="2988000" imgH="1328400" progId="FLW3Drawing">
                    <p:embed/>
                    <p:pic>
                      <p:nvPicPr>
                        <p:cNvPr id="0" name="Object 1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129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89" name="Object 1101"/>
            <p:cNvGraphicFramePr>
              <a:graphicFrameLocks noChangeAspect="1"/>
            </p:cNvGraphicFramePr>
            <p:nvPr/>
          </p:nvGraphicFramePr>
          <p:xfrm>
            <a:off x="1332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9" name="Drawing" r:id="rId72" imgW="2988000" imgH="1328400" progId="FLW3Drawing">
                    <p:embed/>
                  </p:oleObj>
                </mc:Choice>
                <mc:Fallback>
                  <p:oleObj name="Drawing" r:id="rId72" imgW="2988000" imgH="1328400" progId="FLW3Drawing">
                    <p:embed/>
                    <p:pic>
                      <p:nvPicPr>
                        <p:cNvPr id="0" name="Object 1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90" name="Object 1102"/>
            <p:cNvGraphicFramePr>
              <a:graphicFrameLocks noChangeAspect="1"/>
            </p:cNvGraphicFramePr>
            <p:nvPr/>
          </p:nvGraphicFramePr>
          <p:xfrm>
            <a:off x="180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90" name="Drawing" r:id="rId73" imgW="2988000" imgH="1328400" progId="FLW3Drawing">
                    <p:embed/>
                  </p:oleObj>
                </mc:Choice>
                <mc:Fallback>
                  <p:oleObj name="Drawing" r:id="rId73" imgW="2988000" imgH="1328400" progId="FLW3Drawing">
                    <p:embed/>
                    <p:pic>
                      <p:nvPicPr>
                        <p:cNvPr id="0" name="Object 1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91" name="Object 1103"/>
            <p:cNvGraphicFramePr>
              <a:graphicFrameLocks noChangeAspect="1"/>
            </p:cNvGraphicFramePr>
            <p:nvPr/>
          </p:nvGraphicFramePr>
          <p:xfrm>
            <a:off x="276" y="1248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91" name="Drawing" r:id="rId74" imgW="2988000" imgH="1328400" progId="FLW3Drawing">
                    <p:embed/>
                  </p:oleObj>
                </mc:Choice>
                <mc:Fallback>
                  <p:oleObj name="Drawing" r:id="rId74" imgW="2988000" imgH="1328400" progId="FLW3Drawing">
                    <p:embed/>
                    <p:pic>
                      <p:nvPicPr>
                        <p:cNvPr id="0" name="Object 1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" y="1248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92" name="Object 1104"/>
            <p:cNvGraphicFramePr>
              <a:graphicFrameLocks noChangeAspect="1"/>
            </p:cNvGraphicFramePr>
            <p:nvPr/>
          </p:nvGraphicFramePr>
          <p:xfrm>
            <a:off x="372" y="1344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92" name="Drawing" r:id="rId75" imgW="2988000" imgH="1328400" progId="FLW3Drawing">
                    <p:embed/>
                  </p:oleObj>
                </mc:Choice>
                <mc:Fallback>
                  <p:oleObj name="Drawing" r:id="rId75" imgW="2988000" imgH="1328400" progId="FLW3Drawing">
                    <p:embed/>
                    <p:pic>
                      <p:nvPicPr>
                        <p:cNvPr id="0" name="Object 1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" y="1344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93" name="Object 1105"/>
            <p:cNvGraphicFramePr>
              <a:graphicFrameLocks noChangeAspect="1"/>
            </p:cNvGraphicFramePr>
            <p:nvPr/>
          </p:nvGraphicFramePr>
          <p:xfrm>
            <a:off x="468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93" name="Drawing" r:id="rId76" imgW="2988000" imgH="1328400" progId="FLW3Drawing">
                    <p:embed/>
                  </p:oleObj>
                </mc:Choice>
                <mc:Fallback>
                  <p:oleObj name="Drawing" r:id="rId76" imgW="2988000" imgH="1328400" progId="FLW3Drawing">
                    <p:embed/>
                    <p:pic>
                      <p:nvPicPr>
                        <p:cNvPr id="0" name="Object 1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94" name="Object 1106"/>
            <p:cNvGraphicFramePr>
              <a:graphicFrameLocks noChangeAspect="1"/>
            </p:cNvGraphicFramePr>
            <p:nvPr/>
          </p:nvGraphicFramePr>
          <p:xfrm>
            <a:off x="564" y="153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94" name="Drawing" r:id="rId77" imgW="2988000" imgH="1328400" progId="FLW3Drawing">
                    <p:embed/>
                  </p:oleObj>
                </mc:Choice>
                <mc:Fallback>
                  <p:oleObj name="Drawing" r:id="rId77" imgW="2988000" imgH="1328400" progId="FLW3Drawing">
                    <p:embed/>
                    <p:pic>
                      <p:nvPicPr>
                        <p:cNvPr id="0" name="Object 1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153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95" name="Object 1107"/>
            <p:cNvGraphicFramePr>
              <a:graphicFrameLocks noChangeAspect="1"/>
            </p:cNvGraphicFramePr>
            <p:nvPr/>
          </p:nvGraphicFramePr>
          <p:xfrm>
            <a:off x="420" y="1152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95" name="Drawing" r:id="rId78" imgW="2988000" imgH="1328400" progId="FLW3Drawing">
                    <p:embed/>
                  </p:oleObj>
                </mc:Choice>
                <mc:Fallback>
                  <p:oleObj name="Drawing" r:id="rId78" imgW="2988000" imgH="1328400" progId="FLW3Drawing">
                    <p:embed/>
                    <p:pic>
                      <p:nvPicPr>
                        <p:cNvPr id="0" name="Object 1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1152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96" name="Object 1108"/>
            <p:cNvGraphicFramePr>
              <a:graphicFrameLocks noChangeAspect="1"/>
            </p:cNvGraphicFramePr>
            <p:nvPr/>
          </p:nvGraphicFramePr>
          <p:xfrm>
            <a:off x="516" y="1296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96" name="Drawing" r:id="rId79" imgW="2988000" imgH="1328400" progId="FLW3Drawing">
                    <p:embed/>
                  </p:oleObj>
                </mc:Choice>
                <mc:Fallback>
                  <p:oleObj name="Drawing" r:id="rId79" imgW="2988000" imgH="1328400" progId="FLW3Drawing">
                    <p:embed/>
                    <p:pic>
                      <p:nvPicPr>
                        <p:cNvPr id="0" name="Object 1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1296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97" name="Object 1109"/>
            <p:cNvGraphicFramePr>
              <a:graphicFrameLocks noChangeAspect="1"/>
            </p:cNvGraphicFramePr>
            <p:nvPr/>
          </p:nvGraphicFramePr>
          <p:xfrm>
            <a:off x="612" y="1440"/>
            <a:ext cx="10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97" name="Drawing" r:id="rId80" imgW="2988000" imgH="1328400" progId="FLW3Drawing">
                    <p:embed/>
                  </p:oleObj>
                </mc:Choice>
                <mc:Fallback>
                  <p:oleObj name="Drawing" r:id="rId80" imgW="2988000" imgH="1328400" progId="FLW3Drawing">
                    <p:embed/>
                    <p:pic>
                      <p:nvPicPr>
                        <p:cNvPr id="0" name="Object 1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440"/>
                          <a:ext cx="10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98" name="Text Box 1110"/>
          <p:cNvSpPr txBox="1">
            <a:spLocks noChangeArrowheads="1"/>
          </p:cNvSpPr>
          <p:nvPr/>
        </p:nvSpPr>
        <p:spPr bwMode="auto">
          <a:xfrm>
            <a:off x="5105400" y="3317875"/>
            <a:ext cx="181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100 juveniles</a:t>
            </a:r>
          </a:p>
        </p:txBody>
      </p:sp>
      <p:graphicFrame>
        <p:nvGraphicFramePr>
          <p:cNvPr id="64599" name="Object 1111"/>
          <p:cNvGraphicFramePr>
            <a:graphicFrameLocks noChangeAspect="1"/>
          </p:cNvGraphicFramePr>
          <p:nvPr/>
        </p:nvGraphicFramePr>
        <p:xfrm>
          <a:off x="7162800" y="1981200"/>
          <a:ext cx="15240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8" name="Drawing" r:id="rId81" imgW="2988000" imgH="1328400" progId="FLW3Drawing">
                  <p:embed/>
                </p:oleObj>
              </mc:Choice>
              <mc:Fallback>
                <p:oleObj name="Drawing" r:id="rId81" imgW="2988000" imgH="1328400" progId="FLW3Drawing">
                  <p:embed/>
                  <p:pic>
                    <p:nvPicPr>
                      <p:cNvPr id="0" name="Object 1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81200"/>
                        <a:ext cx="15240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600" name="Group 1112"/>
          <p:cNvGrpSpPr>
            <a:grpSpLocks/>
          </p:cNvGrpSpPr>
          <p:nvPr/>
        </p:nvGrpSpPr>
        <p:grpSpPr bwMode="auto">
          <a:xfrm>
            <a:off x="5334000" y="2514600"/>
            <a:ext cx="914400" cy="439738"/>
            <a:chOff x="2976" y="576"/>
            <a:chExt cx="576" cy="277"/>
          </a:xfrm>
        </p:grpSpPr>
        <p:graphicFrame>
          <p:nvGraphicFramePr>
            <p:cNvPr id="64601" name="Object 1113"/>
            <p:cNvGraphicFramePr>
              <a:graphicFrameLocks noChangeAspect="1"/>
            </p:cNvGraphicFramePr>
            <p:nvPr/>
          </p:nvGraphicFramePr>
          <p:xfrm>
            <a:off x="2976" y="576"/>
            <a:ext cx="192" cy="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99" name="Drawing" r:id="rId82" imgW="2988000" imgH="1328400" progId="FLW3Drawing">
                    <p:embed/>
                  </p:oleObj>
                </mc:Choice>
                <mc:Fallback>
                  <p:oleObj name="Drawing" r:id="rId82" imgW="2988000" imgH="1328400" progId="FLW3Drawing">
                    <p:embed/>
                    <p:pic>
                      <p:nvPicPr>
                        <p:cNvPr id="0" name="Object 1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576"/>
                          <a:ext cx="192" cy="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602" name="Object 1114"/>
            <p:cNvGraphicFramePr>
              <a:graphicFrameLocks noChangeAspect="1"/>
            </p:cNvGraphicFramePr>
            <p:nvPr/>
          </p:nvGraphicFramePr>
          <p:xfrm>
            <a:off x="3072" y="672"/>
            <a:ext cx="192" cy="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00" name="Drawing" r:id="rId83" imgW="2988000" imgH="1328400" progId="FLW3Drawing">
                    <p:embed/>
                  </p:oleObj>
                </mc:Choice>
                <mc:Fallback>
                  <p:oleObj name="Drawing" r:id="rId83" imgW="2988000" imgH="1328400" progId="FLW3Drawing">
                    <p:embed/>
                    <p:pic>
                      <p:nvPicPr>
                        <p:cNvPr id="0" name="Object 1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672"/>
                          <a:ext cx="192" cy="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603" name="Object 1115"/>
            <p:cNvGraphicFramePr>
              <a:graphicFrameLocks noChangeAspect="1"/>
            </p:cNvGraphicFramePr>
            <p:nvPr/>
          </p:nvGraphicFramePr>
          <p:xfrm>
            <a:off x="3360" y="768"/>
            <a:ext cx="192" cy="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01" name="Drawing" r:id="rId84" imgW="2988000" imgH="1328400" progId="FLW3Drawing">
                    <p:embed/>
                  </p:oleObj>
                </mc:Choice>
                <mc:Fallback>
                  <p:oleObj name="Drawing" r:id="rId84" imgW="2988000" imgH="1328400" progId="FLW3Drawing">
                    <p:embed/>
                    <p:pic>
                      <p:nvPicPr>
                        <p:cNvPr id="0" name="Object 1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768"/>
                          <a:ext cx="192" cy="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604" name="Object 1116"/>
            <p:cNvGraphicFramePr>
              <a:graphicFrameLocks noChangeAspect="1"/>
            </p:cNvGraphicFramePr>
            <p:nvPr/>
          </p:nvGraphicFramePr>
          <p:xfrm>
            <a:off x="3312" y="576"/>
            <a:ext cx="192" cy="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02" name="Drawing" r:id="rId85" imgW="2988000" imgH="1328400" progId="FLW3Drawing">
                    <p:embed/>
                  </p:oleObj>
                </mc:Choice>
                <mc:Fallback>
                  <p:oleObj name="Drawing" r:id="rId85" imgW="2988000" imgH="1328400" progId="FLW3Drawing">
                    <p:embed/>
                    <p:pic>
                      <p:nvPicPr>
                        <p:cNvPr id="0" name="Object 1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576"/>
                          <a:ext cx="192" cy="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605" name="Rectangle 1117"/>
          <p:cNvSpPr>
            <a:spLocks noChangeArrowheads="1"/>
          </p:cNvSpPr>
          <p:nvPr/>
        </p:nvSpPr>
        <p:spPr bwMode="auto">
          <a:xfrm>
            <a:off x="7599363" y="3317875"/>
            <a:ext cx="113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 adults</a:t>
            </a:r>
          </a:p>
        </p:txBody>
      </p:sp>
      <p:sp>
        <p:nvSpPr>
          <p:cNvPr id="64606" name="Line 1118"/>
          <p:cNvSpPr>
            <a:spLocks noChangeShapeType="1"/>
          </p:cNvSpPr>
          <p:nvPr/>
        </p:nvSpPr>
        <p:spPr bwMode="auto">
          <a:xfrm>
            <a:off x="17526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07" name="Line 1119"/>
          <p:cNvSpPr>
            <a:spLocks noChangeShapeType="1"/>
          </p:cNvSpPr>
          <p:nvPr/>
        </p:nvSpPr>
        <p:spPr bwMode="auto">
          <a:xfrm>
            <a:off x="4419600" y="3581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08" name="Line 1120"/>
          <p:cNvSpPr>
            <a:spLocks noChangeShapeType="1"/>
          </p:cNvSpPr>
          <p:nvPr/>
        </p:nvSpPr>
        <p:spPr bwMode="auto">
          <a:xfrm>
            <a:off x="7010400" y="3581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09" name="Text Box 1121"/>
          <p:cNvSpPr txBox="1">
            <a:spLocks noChangeArrowheads="1"/>
          </p:cNvSpPr>
          <p:nvPr/>
        </p:nvSpPr>
        <p:spPr bwMode="auto">
          <a:xfrm>
            <a:off x="5105400" y="4267200"/>
            <a:ext cx="196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Mortality Rate</a:t>
            </a:r>
          </a:p>
        </p:txBody>
      </p:sp>
      <p:sp>
        <p:nvSpPr>
          <p:cNvPr id="64610" name="Text Box 1122"/>
          <p:cNvSpPr txBox="1">
            <a:spLocks noChangeArrowheads="1"/>
          </p:cNvSpPr>
          <p:nvPr/>
        </p:nvSpPr>
        <p:spPr bwMode="auto">
          <a:xfrm>
            <a:off x="4283075" y="38862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99.9%</a:t>
            </a:r>
          </a:p>
        </p:txBody>
      </p:sp>
      <p:sp>
        <p:nvSpPr>
          <p:cNvPr id="64611" name="Text Box 1123"/>
          <p:cNvSpPr txBox="1">
            <a:spLocks noChangeArrowheads="1"/>
          </p:cNvSpPr>
          <p:nvPr/>
        </p:nvSpPr>
        <p:spPr bwMode="auto">
          <a:xfrm>
            <a:off x="6953250" y="38862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98%</a:t>
            </a:r>
          </a:p>
        </p:txBody>
      </p:sp>
      <p:sp>
        <p:nvSpPr>
          <p:cNvPr id="64612" name="Text Box 1124"/>
          <p:cNvSpPr txBox="1">
            <a:spLocks noChangeArrowheads="1"/>
          </p:cNvSpPr>
          <p:nvPr/>
        </p:nvSpPr>
        <p:spPr bwMode="auto">
          <a:xfrm>
            <a:off x="1447800" y="228600"/>
            <a:ext cx="662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Typical reproduction and survivorship for larval producing organisms</a:t>
            </a:r>
          </a:p>
        </p:txBody>
      </p:sp>
      <p:sp>
        <p:nvSpPr>
          <p:cNvPr id="64613" name="Rectangle 1125"/>
          <p:cNvSpPr>
            <a:spLocks noChangeArrowheads="1"/>
          </p:cNvSpPr>
          <p:nvPr/>
        </p:nvSpPr>
        <p:spPr bwMode="auto">
          <a:xfrm>
            <a:off x="1524000" y="4267200"/>
            <a:ext cx="22098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14" name="Freeform 1126"/>
          <p:cNvSpPr>
            <a:spLocks/>
          </p:cNvSpPr>
          <p:nvPr/>
        </p:nvSpPr>
        <p:spPr bwMode="auto">
          <a:xfrm>
            <a:off x="1555750" y="4451350"/>
            <a:ext cx="2138363" cy="1908175"/>
          </a:xfrm>
          <a:custGeom>
            <a:avLst/>
            <a:gdLst>
              <a:gd name="T0" fmla="*/ 0 w 2695"/>
              <a:gd name="T1" fmla="*/ 0 h 2405"/>
              <a:gd name="T2" fmla="*/ 38 w 2695"/>
              <a:gd name="T3" fmla="*/ 739 h 2405"/>
              <a:gd name="T4" fmla="*/ 64 w 2695"/>
              <a:gd name="T5" fmla="*/ 1036 h 2405"/>
              <a:gd name="T6" fmla="*/ 106 w 2695"/>
              <a:gd name="T7" fmla="*/ 1334 h 2405"/>
              <a:gd name="T8" fmla="*/ 166 w 2695"/>
              <a:gd name="T9" fmla="*/ 1566 h 2405"/>
              <a:gd name="T10" fmla="*/ 253 w 2695"/>
              <a:gd name="T11" fmla="*/ 1791 h 2405"/>
              <a:gd name="T12" fmla="*/ 353 w 2695"/>
              <a:gd name="T13" fmla="*/ 1926 h 2405"/>
              <a:gd name="T14" fmla="*/ 416 w 2695"/>
              <a:gd name="T15" fmla="*/ 1993 h 2405"/>
              <a:gd name="T16" fmla="*/ 476 w 2695"/>
              <a:gd name="T17" fmla="*/ 2044 h 2405"/>
              <a:gd name="T18" fmla="*/ 559 w 2695"/>
              <a:gd name="T19" fmla="*/ 2080 h 2405"/>
              <a:gd name="T20" fmla="*/ 671 w 2695"/>
              <a:gd name="T21" fmla="*/ 2113 h 2405"/>
              <a:gd name="T22" fmla="*/ 875 w 2695"/>
              <a:gd name="T23" fmla="*/ 2162 h 2405"/>
              <a:gd name="T24" fmla="*/ 1469 w 2695"/>
              <a:gd name="T25" fmla="*/ 2278 h 2405"/>
              <a:gd name="T26" fmla="*/ 2092 w 2695"/>
              <a:gd name="T27" fmla="*/ 2366 h 2405"/>
              <a:gd name="T28" fmla="*/ 2695 w 2695"/>
              <a:gd name="T29" fmla="*/ 2405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95" h="2405">
                <a:moveTo>
                  <a:pt x="0" y="0"/>
                </a:moveTo>
                <a:lnTo>
                  <a:pt x="38" y="739"/>
                </a:lnTo>
                <a:lnTo>
                  <a:pt x="64" y="1036"/>
                </a:lnTo>
                <a:lnTo>
                  <a:pt x="106" y="1334"/>
                </a:lnTo>
                <a:lnTo>
                  <a:pt x="166" y="1566"/>
                </a:lnTo>
                <a:lnTo>
                  <a:pt x="253" y="1791"/>
                </a:lnTo>
                <a:lnTo>
                  <a:pt x="353" y="1926"/>
                </a:lnTo>
                <a:lnTo>
                  <a:pt x="416" y="1993"/>
                </a:lnTo>
                <a:lnTo>
                  <a:pt x="476" y="2044"/>
                </a:lnTo>
                <a:lnTo>
                  <a:pt x="559" y="2080"/>
                </a:lnTo>
                <a:lnTo>
                  <a:pt x="671" y="2113"/>
                </a:lnTo>
                <a:lnTo>
                  <a:pt x="875" y="2162"/>
                </a:lnTo>
                <a:lnTo>
                  <a:pt x="1469" y="2278"/>
                </a:lnTo>
                <a:lnTo>
                  <a:pt x="2092" y="2366"/>
                </a:lnTo>
                <a:lnTo>
                  <a:pt x="2695" y="2405"/>
                </a:lnTo>
              </a:path>
            </a:pathLst>
          </a:custGeom>
          <a:noFill/>
          <a:ln w="27051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5" name="Text Box 1127"/>
          <p:cNvSpPr txBox="1">
            <a:spLocks noChangeArrowheads="1"/>
          </p:cNvSpPr>
          <p:nvPr/>
        </p:nvSpPr>
        <p:spPr bwMode="auto">
          <a:xfrm>
            <a:off x="533400" y="4114800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100,000</a:t>
            </a:r>
          </a:p>
        </p:txBody>
      </p:sp>
      <p:sp>
        <p:nvSpPr>
          <p:cNvPr id="64616" name="Text Box 1128"/>
          <p:cNvSpPr txBox="1">
            <a:spLocks noChangeArrowheads="1"/>
          </p:cNvSpPr>
          <p:nvPr/>
        </p:nvSpPr>
        <p:spPr bwMode="auto">
          <a:xfrm>
            <a:off x="914400" y="59436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100</a:t>
            </a:r>
          </a:p>
        </p:txBody>
      </p:sp>
      <p:sp>
        <p:nvSpPr>
          <p:cNvPr id="64617" name="Text Box 1129"/>
          <p:cNvSpPr txBox="1">
            <a:spLocks noChangeArrowheads="1"/>
          </p:cNvSpPr>
          <p:nvPr/>
        </p:nvSpPr>
        <p:spPr bwMode="auto">
          <a:xfrm>
            <a:off x="1162050" y="6186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1</a:t>
            </a:r>
          </a:p>
        </p:txBody>
      </p:sp>
      <p:sp>
        <p:nvSpPr>
          <p:cNvPr id="64618" name="Text Box 1130"/>
          <p:cNvSpPr txBox="1">
            <a:spLocks noChangeArrowheads="1"/>
          </p:cNvSpPr>
          <p:nvPr/>
        </p:nvSpPr>
        <p:spPr bwMode="auto">
          <a:xfrm rot="-5400000">
            <a:off x="34132" y="5071268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Individuals</a:t>
            </a:r>
          </a:p>
        </p:txBody>
      </p:sp>
      <p:sp>
        <p:nvSpPr>
          <p:cNvPr id="64619" name="Text Box 1131"/>
          <p:cNvSpPr txBox="1">
            <a:spLocks noChangeArrowheads="1"/>
          </p:cNvSpPr>
          <p:nvPr/>
        </p:nvSpPr>
        <p:spPr bwMode="auto">
          <a:xfrm>
            <a:off x="2209800" y="6400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Age</a:t>
            </a:r>
          </a:p>
        </p:txBody>
      </p:sp>
      <p:sp>
        <p:nvSpPr>
          <p:cNvPr id="64620" name="Text Box 1132"/>
          <p:cNvSpPr txBox="1">
            <a:spLocks noChangeArrowheads="1"/>
          </p:cNvSpPr>
          <p:nvPr/>
        </p:nvSpPr>
        <p:spPr bwMode="auto">
          <a:xfrm>
            <a:off x="1660525" y="3013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682750" y="1431925"/>
            <a:ext cx="3956050" cy="3811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600"/>
          </a:p>
          <a:p>
            <a:pPr algn="ctr"/>
            <a:endParaRPr lang="en-US" altLang="en-US" sz="4000"/>
          </a:p>
        </p:txBody>
      </p:sp>
      <p:sp>
        <p:nvSpPr>
          <p:cNvPr id="63491" name="Freeform 3"/>
          <p:cNvSpPr>
            <a:spLocks/>
          </p:cNvSpPr>
          <p:nvPr/>
        </p:nvSpPr>
        <p:spPr bwMode="auto">
          <a:xfrm>
            <a:off x="1739900" y="1762125"/>
            <a:ext cx="3827463" cy="3408363"/>
          </a:xfrm>
          <a:custGeom>
            <a:avLst/>
            <a:gdLst>
              <a:gd name="T0" fmla="*/ 0 w 2695"/>
              <a:gd name="T1" fmla="*/ 0 h 2405"/>
              <a:gd name="T2" fmla="*/ 38 w 2695"/>
              <a:gd name="T3" fmla="*/ 739 h 2405"/>
              <a:gd name="T4" fmla="*/ 64 w 2695"/>
              <a:gd name="T5" fmla="*/ 1036 h 2405"/>
              <a:gd name="T6" fmla="*/ 106 w 2695"/>
              <a:gd name="T7" fmla="*/ 1334 h 2405"/>
              <a:gd name="T8" fmla="*/ 166 w 2695"/>
              <a:gd name="T9" fmla="*/ 1566 h 2405"/>
              <a:gd name="T10" fmla="*/ 253 w 2695"/>
              <a:gd name="T11" fmla="*/ 1791 h 2405"/>
              <a:gd name="T12" fmla="*/ 353 w 2695"/>
              <a:gd name="T13" fmla="*/ 1926 h 2405"/>
              <a:gd name="T14" fmla="*/ 416 w 2695"/>
              <a:gd name="T15" fmla="*/ 1993 h 2405"/>
              <a:gd name="T16" fmla="*/ 476 w 2695"/>
              <a:gd name="T17" fmla="*/ 2044 h 2405"/>
              <a:gd name="T18" fmla="*/ 559 w 2695"/>
              <a:gd name="T19" fmla="*/ 2080 h 2405"/>
              <a:gd name="T20" fmla="*/ 671 w 2695"/>
              <a:gd name="T21" fmla="*/ 2113 h 2405"/>
              <a:gd name="T22" fmla="*/ 875 w 2695"/>
              <a:gd name="T23" fmla="*/ 2162 h 2405"/>
              <a:gd name="T24" fmla="*/ 1469 w 2695"/>
              <a:gd name="T25" fmla="*/ 2278 h 2405"/>
              <a:gd name="T26" fmla="*/ 2092 w 2695"/>
              <a:gd name="T27" fmla="*/ 2366 h 2405"/>
              <a:gd name="T28" fmla="*/ 2695 w 2695"/>
              <a:gd name="T29" fmla="*/ 2405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95" h="2405">
                <a:moveTo>
                  <a:pt x="0" y="0"/>
                </a:moveTo>
                <a:lnTo>
                  <a:pt x="38" y="739"/>
                </a:lnTo>
                <a:lnTo>
                  <a:pt x="64" y="1036"/>
                </a:lnTo>
                <a:lnTo>
                  <a:pt x="106" y="1334"/>
                </a:lnTo>
                <a:lnTo>
                  <a:pt x="166" y="1566"/>
                </a:lnTo>
                <a:lnTo>
                  <a:pt x="253" y="1791"/>
                </a:lnTo>
                <a:lnTo>
                  <a:pt x="353" y="1926"/>
                </a:lnTo>
                <a:lnTo>
                  <a:pt x="416" y="1993"/>
                </a:lnTo>
                <a:lnTo>
                  <a:pt x="476" y="2044"/>
                </a:lnTo>
                <a:lnTo>
                  <a:pt x="559" y="2080"/>
                </a:lnTo>
                <a:lnTo>
                  <a:pt x="671" y="2113"/>
                </a:lnTo>
                <a:lnTo>
                  <a:pt x="875" y="2162"/>
                </a:lnTo>
                <a:lnTo>
                  <a:pt x="1469" y="2278"/>
                </a:lnTo>
                <a:lnTo>
                  <a:pt x="2092" y="2366"/>
                </a:lnTo>
                <a:lnTo>
                  <a:pt x="2695" y="2405"/>
                </a:lnTo>
              </a:path>
            </a:pathLst>
          </a:custGeom>
          <a:noFill/>
          <a:ln w="27051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85800" y="1617663"/>
            <a:ext cx="9255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100,000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085850" y="4479925"/>
            <a:ext cx="5254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100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312863" y="4937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1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 rot="-5400000">
            <a:off x="-243682" y="3047207"/>
            <a:ext cx="155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Individuals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200400" y="539432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Age</a:t>
            </a: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2057400" y="1812925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5607050" y="457200"/>
            <a:ext cx="3536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Average larvae produced</a:t>
            </a:r>
          </a:p>
          <a:p>
            <a:r>
              <a:rPr lang="en-US" altLang="en-US" sz="2000"/>
              <a:t>per female (per year) =Fecundity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6172200" y="5486400"/>
            <a:ext cx="2971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Average number of adults produced per reproductive event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457200" y="5851525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Age when larvae are entrained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1905000" y="4098925"/>
            <a:ext cx="228600" cy="1143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 flipV="1">
            <a:off x="1981200" y="55467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969963" y="39465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1000</a:t>
            </a:r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1524000" y="4098925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 flipV="1">
            <a:off x="2438400" y="1889125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5486400" y="40989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3507" name="Object 19"/>
          <p:cNvGraphicFramePr>
            <a:graphicFrameLocks noChangeAspect="1"/>
          </p:cNvGraphicFramePr>
          <p:nvPr/>
        </p:nvGraphicFramePr>
        <p:xfrm>
          <a:off x="2743200" y="2955925"/>
          <a:ext cx="93821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Drawing" r:id="rId3" imgW="2948400" imgH="3362400" progId="FLW3Drawing">
                  <p:embed/>
                </p:oleObj>
              </mc:Choice>
              <mc:Fallback>
                <p:oleObj name="Drawing" r:id="rId3" imgW="2948400" imgH="3362400" progId="FLW3Drawing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55925"/>
                        <a:ext cx="938213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2438400" y="1889125"/>
            <a:ext cx="31400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Every 1000 individuals entrained</a:t>
            </a:r>
          </a:p>
          <a:p>
            <a:r>
              <a:rPr lang="en-US" altLang="en-US" sz="1600"/>
              <a:t>represents 100,000 larvae or 1 adult female</a:t>
            </a:r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2590800" y="4175125"/>
            <a:ext cx="3276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Every 1000 individuals entrained</a:t>
            </a:r>
          </a:p>
          <a:p>
            <a:r>
              <a:rPr lang="en-US" altLang="en-US" sz="1600"/>
              <a:t>represents 1 adult</a:t>
            </a:r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 flipH="1">
            <a:off x="5943600" y="1143000"/>
            <a:ext cx="152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 flipH="1">
            <a:off x="5715000" y="51816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 flipH="1" flipV="1">
            <a:off x="5943600" y="5181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5775325" y="2479675"/>
            <a:ext cx="256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Fecundity Hindcast</a:t>
            </a:r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5745163" y="4343400"/>
            <a:ext cx="292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Adult Equivalent Loss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1812925" y="275748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99%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2209800" y="4800600"/>
            <a:ext cx="88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99.9%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304800" y="304800"/>
            <a:ext cx="4265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Estimation of Adult Losses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Estimation of Ecological Effects due to Entrainment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chemeClr val="bg2"/>
                </a:solidFill>
              </a:rPr>
              <a:t>Life history of most entrained organisms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Methods of Estimation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Fecundity Hindcast (FH)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/>
              <a:t>Need estimate of average fecundity per female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/>
              <a:t>Need estimate of mortality between reproduction and entrainment – </a:t>
            </a:r>
            <a:r>
              <a:rPr lang="en-US" altLang="en-US" sz="2000" b="1">
                <a:solidFill>
                  <a:srgbClr val="FA271C"/>
                </a:solidFill>
              </a:rPr>
              <a:t>unknown for most species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Adult Equivalent Loss (AEL)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/>
              <a:t>Need estimate of mortality between entrainment and maturity for most species – </a:t>
            </a:r>
            <a:r>
              <a:rPr lang="en-US" altLang="en-US" sz="2000" b="1">
                <a:solidFill>
                  <a:srgbClr val="FA271C"/>
                </a:solidFill>
              </a:rPr>
              <a:t>unknown for most species</a:t>
            </a:r>
            <a:endParaRPr lang="en-US" altLang="en-US" sz="2000" b="1"/>
          </a:p>
          <a:p>
            <a:pPr lvl="1">
              <a:lnSpc>
                <a:spcPct val="90000"/>
              </a:lnSpc>
            </a:pPr>
            <a:r>
              <a:rPr lang="en-US" altLang="en-US" sz="2400" b="1"/>
              <a:t>Proportional Mortality (PM) – the Empirical Transport Model - ETM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547688" y="584200"/>
            <a:ext cx="71040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3000" b="1">
                <a:solidFill>
                  <a:srgbClr val="000000"/>
                </a:solidFill>
                <a:latin typeface="Arial" panose="020B0604020202020204" pitchFamily="34" charset="0"/>
              </a:rPr>
              <a:t>The Model:  Calculation of Average Rate of</a:t>
            </a:r>
            <a:endParaRPr lang="en-US" altLang="en-US"/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1838325" y="1074738"/>
            <a:ext cx="4751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3000" b="1">
                <a:solidFill>
                  <a:srgbClr val="000000"/>
                </a:solidFill>
                <a:latin typeface="Arial" panose="020B0604020202020204" pitchFamily="34" charset="0"/>
              </a:rPr>
              <a:t>Mortality due to entrainment</a:t>
            </a:r>
            <a:endParaRPr lang="en-US" altLang="en-US"/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241300" y="2062163"/>
            <a:ext cx="168275" cy="166687"/>
          </a:xfrm>
          <a:prstGeom prst="ellipse">
            <a:avLst/>
          </a:prstGeom>
          <a:solidFill>
            <a:srgbClr val="DA0030"/>
          </a:solidFill>
          <a:ln w="1588">
            <a:solidFill>
              <a:srgbClr val="DA003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468313" y="1965325"/>
            <a:ext cx="5848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Determine target species – </a:t>
            </a:r>
            <a:r>
              <a:rPr lang="en-US" altLang="en-US" sz="2200" b="1" u="sng">
                <a:solidFill>
                  <a:srgbClr val="000000"/>
                </a:solidFill>
                <a:latin typeface="Arial" panose="020B0604020202020204" pitchFamily="34" charset="0"/>
              </a:rPr>
              <a:t>can’t do them all</a:t>
            </a:r>
            <a:endParaRPr lang="en-US" altLang="en-US" u="sng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241300" y="2490788"/>
            <a:ext cx="168275" cy="168275"/>
          </a:xfrm>
          <a:prstGeom prst="ellipse">
            <a:avLst/>
          </a:prstGeom>
          <a:solidFill>
            <a:srgbClr val="C0C0C0"/>
          </a:solidFill>
          <a:ln w="1588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468313" y="2393950"/>
            <a:ext cx="51514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Determine period when larvae are at risk</a:t>
            </a:r>
            <a:endParaRPr lang="en-US" altLang="en-US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241300" y="2922588"/>
            <a:ext cx="168275" cy="166687"/>
          </a:xfrm>
          <a:prstGeom prst="ellipse">
            <a:avLst/>
          </a:prstGeom>
          <a:solidFill>
            <a:srgbClr val="C0C0C0"/>
          </a:solidFill>
          <a:ln w="1588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468313" y="2824163"/>
            <a:ext cx="63738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Calculate rates of mortality (PM) for target species</a:t>
            </a:r>
            <a:endParaRPr lang="en-US" altLang="en-US"/>
          </a:p>
        </p:txBody>
      </p:sp>
      <p:sp>
        <p:nvSpPr>
          <p:cNvPr id="19485" name="Oval 29"/>
          <p:cNvSpPr>
            <a:spLocks noChangeArrowheads="1"/>
          </p:cNvSpPr>
          <p:nvPr/>
        </p:nvSpPr>
        <p:spPr bwMode="auto">
          <a:xfrm>
            <a:off x="241300" y="3351213"/>
            <a:ext cx="168275" cy="166687"/>
          </a:xfrm>
          <a:prstGeom prst="ellipse">
            <a:avLst/>
          </a:prstGeom>
          <a:solidFill>
            <a:srgbClr val="C0C0C0"/>
          </a:solidFill>
          <a:ln w="1588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468313" y="3252788"/>
            <a:ext cx="7842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Assume that target species represent other species that were </a:t>
            </a:r>
            <a:endParaRPr lang="en-US" altLang="en-US"/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468313" y="3627438"/>
            <a:ext cx="147637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not targets</a:t>
            </a:r>
            <a:endParaRPr lang="en-US" altLang="en-US"/>
          </a:p>
        </p:txBody>
      </p:sp>
      <p:sp>
        <p:nvSpPr>
          <p:cNvPr id="19488" name="Oval 32"/>
          <p:cNvSpPr>
            <a:spLocks noChangeArrowheads="1"/>
          </p:cNvSpPr>
          <p:nvPr/>
        </p:nvSpPr>
        <p:spPr bwMode="auto">
          <a:xfrm>
            <a:off x="241300" y="4156075"/>
            <a:ext cx="168275" cy="168275"/>
          </a:xfrm>
          <a:prstGeom prst="ellipse">
            <a:avLst/>
          </a:prstGeom>
          <a:solidFill>
            <a:srgbClr val="C0C0C0"/>
          </a:solidFill>
          <a:ln w="1588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468313" y="4059238"/>
            <a:ext cx="778668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Calculate average rate of mortality as the average of  all PM's </a:t>
            </a:r>
            <a:endParaRPr lang="en-US" altLang="en-US"/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468313" y="4433888"/>
            <a:ext cx="26114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for targeted species</a:t>
            </a:r>
            <a:endParaRPr lang="en-US" altLang="en-US"/>
          </a:p>
        </p:txBody>
      </p:sp>
      <p:sp>
        <p:nvSpPr>
          <p:cNvPr id="19491" name="Oval 35"/>
          <p:cNvSpPr>
            <a:spLocks noChangeArrowheads="1"/>
          </p:cNvSpPr>
          <p:nvPr/>
        </p:nvSpPr>
        <p:spPr bwMode="auto">
          <a:xfrm>
            <a:off x="241300" y="4959350"/>
            <a:ext cx="168275" cy="168275"/>
          </a:xfrm>
          <a:prstGeom prst="ellipse">
            <a:avLst/>
          </a:prstGeom>
          <a:solidFill>
            <a:srgbClr val="C0C0C0"/>
          </a:solidFill>
          <a:ln w="1588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468313" y="4862513"/>
            <a:ext cx="754856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This value represents the estimated rate of mortality for all  </a:t>
            </a:r>
            <a:endParaRPr lang="en-US" altLang="en-US"/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468313" y="5237163"/>
            <a:ext cx="758190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species having a larval phase whose PM's were not directly </a:t>
            </a:r>
            <a:endParaRPr lang="en-US" altLang="en-US"/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468313" y="5611813"/>
            <a:ext cx="167957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determined. 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58200" cy="1143000"/>
          </a:xfrm>
        </p:spPr>
        <p:txBody>
          <a:bodyPr/>
          <a:lstStyle/>
          <a:p>
            <a:r>
              <a:rPr lang="en-US" altLang="en-US" sz="2800" b="1">
                <a:latin typeface="Arial" panose="020B0604020202020204" pitchFamily="34" charset="0"/>
              </a:rPr>
              <a:t>The Model (1): Identification of Target Species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Are commonly entrained</a:t>
            </a:r>
          </a:p>
          <a:p>
            <a:r>
              <a:rPr lang="en-US" altLang="en-US"/>
              <a:t>Are ecologically or economically important</a:t>
            </a:r>
          </a:p>
          <a:p>
            <a:r>
              <a:rPr lang="en-US" altLang="en-US"/>
              <a:t>Are species of special interest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04800" y="760413"/>
          <a:ext cx="8610600" cy="538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rawing" r:id="rId3" imgW="2307600" imgH="1443600" progId="FLW3Drawing">
                  <p:embed/>
                </p:oleObj>
              </mc:Choice>
              <mc:Fallback>
                <p:oleObj name="Drawing" r:id="rId3" imgW="2307600" imgH="1443600" progId="FLW3Drawing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760413"/>
                        <a:ext cx="8610600" cy="538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7543800" y="4267200"/>
            <a:ext cx="1371600" cy="2209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5791200" y="4267200"/>
            <a:ext cx="1371600" cy="2209800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1600200" y="1963738"/>
            <a:ext cx="1571625" cy="60166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1176">
                <a:solidFill>
                  <a:srgbClr val="00B0B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57200" y="1963738"/>
            <a:ext cx="1190625" cy="601662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11176">
                <a:solidFill>
                  <a:srgbClr val="00B0B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400050" y="1951038"/>
            <a:ext cx="7627938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7796213" y="1876425"/>
            <a:ext cx="298450" cy="149225"/>
          </a:xfrm>
          <a:custGeom>
            <a:avLst/>
            <a:gdLst>
              <a:gd name="T0" fmla="*/ 0 w 377"/>
              <a:gd name="T1" fmla="*/ 0 h 188"/>
              <a:gd name="T2" fmla="*/ 377 w 377"/>
              <a:gd name="T3" fmla="*/ 94 h 188"/>
              <a:gd name="T4" fmla="*/ 0 w 377"/>
              <a:gd name="T5" fmla="*/ 188 h 188"/>
              <a:gd name="T6" fmla="*/ 0 w 377"/>
              <a:gd name="T7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7" h="188">
                <a:moveTo>
                  <a:pt x="0" y="0"/>
                </a:moveTo>
                <a:lnTo>
                  <a:pt x="377" y="94"/>
                </a:lnTo>
                <a:lnTo>
                  <a:pt x="0" y="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33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048000" y="1550988"/>
            <a:ext cx="21637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900">
                <a:solidFill>
                  <a:srgbClr val="000000"/>
                </a:solidFill>
                <a:latin typeface="Arial" panose="020B0604020202020204" pitchFamily="34" charset="0"/>
              </a:rPr>
              <a:t>Larval Period</a:t>
            </a:r>
            <a:endParaRPr lang="en-US" alt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124200" y="1963738"/>
            <a:ext cx="4478338" cy="601662"/>
          </a:xfrm>
          <a:prstGeom prst="rect">
            <a:avLst/>
          </a:prstGeom>
          <a:solidFill>
            <a:srgbClr val="00EFEF"/>
          </a:solidFill>
          <a:ln>
            <a:noFill/>
          </a:ln>
          <a:extLst>
            <a:ext uri="{91240B29-F687-4F45-9708-019B960494DF}">
              <a14:hiddenLine xmlns:a14="http://schemas.microsoft.com/office/drawing/2010/main" w="11176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886200" y="2147888"/>
            <a:ext cx="1193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Not at Risk</a:t>
            </a:r>
            <a:endParaRPr lang="en-US" altLang="en-US" sz="1800" b="1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420688" y="311150"/>
            <a:ext cx="75279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900" b="1">
                <a:solidFill>
                  <a:srgbClr val="000000"/>
                </a:solidFill>
                <a:latin typeface="Arial" panose="020B0604020202020204" pitchFamily="34" charset="0"/>
              </a:rPr>
              <a:t>The Model (2): Determine period when larvae </a:t>
            </a:r>
            <a:endParaRPr lang="en-US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420688" y="731838"/>
            <a:ext cx="17780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900" b="1">
                <a:solidFill>
                  <a:srgbClr val="000000"/>
                </a:solidFill>
                <a:latin typeface="Arial" panose="020B0604020202020204" pitchFamily="34" charset="0"/>
              </a:rPr>
              <a:t>are at risk</a:t>
            </a:r>
            <a:endParaRPr lang="en-US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747838" y="2744788"/>
            <a:ext cx="515302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900">
                <a:solidFill>
                  <a:srgbClr val="000000"/>
                </a:solidFill>
                <a:latin typeface="Arial" panose="020B0604020202020204" pitchFamily="34" charset="0"/>
              </a:rPr>
              <a:t>d = days at risk (determined from</a:t>
            </a:r>
            <a:endParaRPr lang="en-US" alt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747838" y="3213100"/>
            <a:ext cx="400526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900">
                <a:solidFill>
                  <a:srgbClr val="000000"/>
                </a:solidFill>
                <a:latin typeface="Arial" panose="020B0604020202020204" pitchFamily="34" charset="0"/>
              </a:rPr>
              <a:t>      entrainment samples)</a:t>
            </a:r>
            <a:endParaRPr lang="en-US" alt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28600" y="4981575"/>
            <a:ext cx="166688" cy="163513"/>
          </a:xfrm>
          <a:prstGeom prst="ellipse">
            <a:avLst/>
          </a:prstGeom>
          <a:solidFill>
            <a:srgbClr val="0000FF"/>
          </a:solidFill>
          <a:ln w="158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468313" y="4959350"/>
            <a:ext cx="1354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Shadow Goby</a:t>
            </a:r>
            <a:endParaRPr lang="en-US" altLang="en-US" sz="1600"/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4075113" y="4959350"/>
            <a:ext cx="132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Up to 60 days</a:t>
            </a:r>
            <a:endParaRPr lang="en-US" altLang="en-US" sz="1600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28600" y="5349875"/>
            <a:ext cx="166688" cy="163513"/>
          </a:xfrm>
          <a:prstGeom prst="ellipse">
            <a:avLst/>
          </a:prstGeom>
          <a:solidFill>
            <a:srgbClr val="0000FF"/>
          </a:solidFill>
          <a:ln w="158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468313" y="5327650"/>
            <a:ext cx="1816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Combtooth Blenny</a:t>
            </a:r>
            <a:endParaRPr lang="en-US" altLang="en-US" sz="1600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4075113" y="5327650"/>
            <a:ext cx="915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   90 days</a:t>
            </a:r>
            <a:endParaRPr lang="en-US" altLang="en-US" sz="1600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228600" y="5716588"/>
            <a:ext cx="166688" cy="165100"/>
          </a:xfrm>
          <a:prstGeom prst="ellipse">
            <a:avLst/>
          </a:prstGeom>
          <a:solidFill>
            <a:srgbClr val="0000FF"/>
          </a:solidFill>
          <a:ln w="158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468313" y="5695950"/>
            <a:ext cx="16811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Staghorn Sculpin</a:t>
            </a:r>
            <a:endParaRPr lang="en-US" altLang="en-US" sz="1600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4075113" y="5695950"/>
            <a:ext cx="915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   56 days</a:t>
            </a:r>
            <a:endParaRPr lang="en-US" altLang="en-US" sz="1600"/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>
            <a:off x="228600" y="6084888"/>
            <a:ext cx="166688" cy="163512"/>
          </a:xfrm>
          <a:prstGeom prst="ellipse">
            <a:avLst/>
          </a:prstGeom>
          <a:solidFill>
            <a:srgbClr val="0000FF"/>
          </a:solidFill>
          <a:ln w="158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468313" y="6065838"/>
            <a:ext cx="9826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Jacksmelt</a:t>
            </a:r>
            <a:endParaRPr lang="en-US" altLang="en-US" sz="1600"/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4075113" y="6065838"/>
            <a:ext cx="2333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 i="1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endParaRPr lang="en-US" altLang="en-US"/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4191000" y="6064250"/>
            <a:ext cx="912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Unknown</a:t>
            </a:r>
            <a:endParaRPr lang="en-US" altLang="en-US" sz="1600"/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598488" y="3962400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Example</a:t>
            </a:r>
            <a:endParaRPr lang="en-US" altLang="en-US" sz="2000" b="1" baseline="30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6172200" y="3962400"/>
            <a:ext cx="24876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       Days at Risk       </a:t>
            </a:r>
          </a:p>
          <a:p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Mean                             Max</a:t>
            </a:r>
            <a:endParaRPr lang="en-US" altLang="en-US" sz="1400"/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3754438" y="3962400"/>
            <a:ext cx="1608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Larval Period</a:t>
            </a:r>
            <a:endParaRPr lang="en-US" altLang="en-US" sz="2000"/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1212850" y="21336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at Risk</a:t>
            </a: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468313" y="4621213"/>
            <a:ext cx="1751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Unidentified Goby</a:t>
            </a:r>
            <a:endParaRPr lang="en-US" altLang="en-US" sz="1600"/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4102100" y="4621213"/>
            <a:ext cx="1398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90-120 days??</a:t>
            </a:r>
            <a:endParaRPr lang="en-US" altLang="en-US" sz="1600"/>
          </a:p>
        </p:txBody>
      </p:sp>
      <p:grpSp>
        <p:nvGrpSpPr>
          <p:cNvPr id="22575" name="Group 47"/>
          <p:cNvGrpSpPr>
            <a:grpSpLocks/>
          </p:cNvGrpSpPr>
          <p:nvPr/>
        </p:nvGrpSpPr>
        <p:grpSpPr bwMode="auto">
          <a:xfrm>
            <a:off x="6019800" y="4621213"/>
            <a:ext cx="971550" cy="1687512"/>
            <a:chOff x="3792" y="2911"/>
            <a:chExt cx="612" cy="1063"/>
          </a:xfrm>
        </p:grpSpPr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3792" y="3124"/>
              <a:ext cx="5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  2.1 days</a:t>
              </a:r>
              <a:endParaRPr lang="en-US" altLang="en-US" sz="1600"/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3792" y="3356"/>
              <a:ext cx="5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  4.0 days</a:t>
              </a:r>
              <a:endParaRPr lang="en-US" altLang="en-US" sz="1600"/>
            </a:p>
          </p:txBody>
        </p:sp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3792" y="3588"/>
              <a:ext cx="6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 15.5 days</a:t>
              </a:r>
              <a:endParaRPr lang="en-US" altLang="en-US" sz="1600"/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3792" y="3820"/>
              <a:ext cx="5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  9.7 days</a:t>
              </a:r>
              <a:endParaRPr lang="en-US" altLang="en-US" sz="1600"/>
            </a:p>
          </p:txBody>
        </p:sp>
        <p:sp>
          <p:nvSpPr>
            <p:cNvPr id="22567" name="Rectangle 39"/>
            <p:cNvSpPr>
              <a:spLocks noChangeArrowheads="1"/>
            </p:cNvSpPr>
            <p:nvPr/>
          </p:nvSpPr>
          <p:spPr bwMode="auto">
            <a:xfrm>
              <a:off x="3792" y="2911"/>
              <a:ext cx="5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  4.2 days</a:t>
              </a:r>
              <a:endParaRPr lang="en-US" altLang="en-US" sz="1600"/>
            </a:p>
          </p:txBody>
        </p:sp>
      </p:grpSp>
      <p:sp>
        <p:nvSpPr>
          <p:cNvPr id="22568" name="Oval 40"/>
          <p:cNvSpPr>
            <a:spLocks noChangeArrowheads="1"/>
          </p:cNvSpPr>
          <p:nvPr/>
        </p:nvSpPr>
        <p:spPr bwMode="auto">
          <a:xfrm>
            <a:off x="228600" y="4648200"/>
            <a:ext cx="166688" cy="163513"/>
          </a:xfrm>
          <a:prstGeom prst="ellipse">
            <a:avLst/>
          </a:prstGeom>
          <a:solidFill>
            <a:srgbClr val="0000FF"/>
          </a:solidFill>
          <a:ln w="158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574" name="Group 46"/>
          <p:cNvGrpSpPr>
            <a:grpSpLocks/>
          </p:cNvGrpSpPr>
          <p:nvPr/>
        </p:nvGrpSpPr>
        <p:grpSpPr bwMode="auto">
          <a:xfrm>
            <a:off x="7770813" y="4621213"/>
            <a:ext cx="971550" cy="1687512"/>
            <a:chOff x="4895" y="2921"/>
            <a:chExt cx="612" cy="1063"/>
          </a:xfrm>
        </p:grpSpPr>
        <p:sp>
          <p:nvSpPr>
            <p:cNvPr id="22569" name="Rectangle 41"/>
            <p:cNvSpPr>
              <a:spLocks noChangeArrowheads="1"/>
            </p:cNvSpPr>
            <p:nvPr/>
          </p:nvSpPr>
          <p:spPr bwMode="auto">
            <a:xfrm>
              <a:off x="4895" y="3134"/>
              <a:ext cx="5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  5.1 days</a:t>
              </a:r>
              <a:endParaRPr lang="en-US" altLang="en-US" sz="1600"/>
            </a:p>
          </p:txBody>
        </p:sp>
        <p:sp>
          <p:nvSpPr>
            <p:cNvPr id="22570" name="Rectangle 42"/>
            <p:cNvSpPr>
              <a:spLocks noChangeArrowheads="1"/>
            </p:cNvSpPr>
            <p:nvPr/>
          </p:nvSpPr>
          <p:spPr bwMode="auto">
            <a:xfrm>
              <a:off x="4895" y="3366"/>
              <a:ext cx="5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  8.1 days</a:t>
              </a:r>
              <a:endParaRPr lang="en-US" altLang="en-US" sz="1600"/>
            </a:p>
          </p:txBody>
        </p:sp>
        <p:sp>
          <p:nvSpPr>
            <p:cNvPr id="22571" name="Rectangle 43"/>
            <p:cNvSpPr>
              <a:spLocks noChangeArrowheads="1"/>
            </p:cNvSpPr>
            <p:nvPr/>
          </p:nvSpPr>
          <p:spPr bwMode="auto">
            <a:xfrm>
              <a:off x="4895" y="3598"/>
              <a:ext cx="5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 25 days</a:t>
              </a:r>
              <a:endParaRPr lang="en-US" altLang="en-US" sz="1600"/>
            </a:p>
          </p:txBody>
        </p:sp>
        <p:sp>
          <p:nvSpPr>
            <p:cNvPr id="22572" name="Rectangle 44"/>
            <p:cNvSpPr>
              <a:spLocks noChangeArrowheads="1"/>
            </p:cNvSpPr>
            <p:nvPr/>
          </p:nvSpPr>
          <p:spPr bwMode="auto">
            <a:xfrm>
              <a:off x="4895" y="3830"/>
              <a:ext cx="6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 24.8 days</a:t>
              </a:r>
              <a:endParaRPr lang="en-US" altLang="en-US" sz="1600"/>
            </a:p>
          </p:txBody>
        </p:sp>
        <p:sp>
          <p:nvSpPr>
            <p:cNvPr id="22573" name="Rectangle 45"/>
            <p:cNvSpPr>
              <a:spLocks noChangeArrowheads="1"/>
            </p:cNvSpPr>
            <p:nvPr/>
          </p:nvSpPr>
          <p:spPr bwMode="auto">
            <a:xfrm>
              <a:off x="4895" y="2921"/>
              <a:ext cx="6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 20.7 days</a:t>
              </a:r>
              <a:endParaRPr lang="en-US" altLang="en-US" sz="16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28600" y="712788"/>
          <a:ext cx="8610600" cy="538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rawing" r:id="rId3" imgW="2307600" imgH="1443600" progId="FLW3Drawing">
                  <p:embed/>
                </p:oleObj>
              </mc:Choice>
              <mc:Fallback>
                <p:oleObj name="Drawing" r:id="rId3" imgW="2307600" imgH="1443600" progId="FLW3Drawing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12788"/>
                        <a:ext cx="8610600" cy="538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90600" y="60198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How to estimate entrainment and larvae at risk?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219200" y="3124200"/>
            <a:ext cx="7010400" cy="914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57200" y="6096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1">
                <a:solidFill>
                  <a:schemeClr val="tx2"/>
                </a:solidFill>
                <a:latin typeface="Arial" panose="020B0604020202020204" pitchFamily="34" charset="0"/>
              </a:rPr>
              <a:t>The Model (3): calculate rates of mortality for target species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85800" y="1981200"/>
            <a:ext cx="7772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/>
              <a:t>Estimate entrainment (E)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/>
              <a:t>Estimate number of larvae at risk (R)</a:t>
            </a:r>
          </a:p>
          <a:p>
            <a:pPr lvl="1" algn="ctr">
              <a:spcBef>
                <a:spcPct val="20000"/>
              </a:spcBef>
            </a:pPr>
            <a:r>
              <a:rPr lang="en-US" altLang="en-US"/>
              <a:t>= Volume of water in area at risk x concentration of larvae</a:t>
            </a:r>
          </a:p>
          <a:p>
            <a:pPr lvl="1" algn="ctr"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/>
              <a:t>Calculate Proportional entrainment  (PE) as:</a:t>
            </a:r>
          </a:p>
          <a:p>
            <a:pPr lvl="3">
              <a:spcBef>
                <a:spcPct val="20000"/>
              </a:spcBef>
              <a:buFontTx/>
              <a:buChar char="–"/>
            </a:pPr>
            <a:r>
              <a:rPr lang="en-US" altLang="en-US" sz="3200" b="1"/>
              <a:t>            </a:t>
            </a:r>
            <a:r>
              <a:rPr lang="en-US" altLang="en-US" sz="4000" b="1"/>
              <a:t>E/R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676400" y="3962400"/>
          <a:ext cx="8604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Drawing" r:id="rId3" imgW="1537200" imgH="3805200" progId="FLW3Drawing">
                  <p:embed/>
                </p:oleObj>
              </mc:Choice>
              <mc:Fallback>
                <p:oleObj name="Drawing" r:id="rId3" imgW="1537200" imgH="3805200" progId="FLW3Drawing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860425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638800" y="0"/>
            <a:ext cx="3886200" cy="6858000"/>
          </a:xfrm>
          <a:prstGeom prst="rect">
            <a:avLst/>
          </a:prstGeom>
          <a:solidFill>
            <a:srgbClr val="B2923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505200" y="1143000"/>
            <a:ext cx="6096000" cy="57150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3048000" y="1143000"/>
            <a:ext cx="838200" cy="571500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505200" y="34290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Drawing" r:id="rId5" imgW="2988000" imgH="1328400" progId="FLW3Drawing">
                  <p:embed/>
                </p:oleObj>
              </mc:Choice>
              <mc:Fallback>
                <p:oleObj name="Drawing" r:id="rId5" imgW="2988000" imgH="1328400" progId="FLW3Drawing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290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3352800" y="49530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Drawing" r:id="rId7" imgW="2988000" imgH="1328400" progId="FLW3Drawing">
                  <p:embed/>
                </p:oleObj>
              </mc:Choice>
              <mc:Fallback>
                <p:oleObj name="Drawing" r:id="rId7" imgW="2988000" imgH="1328400" progId="FLW3Drawing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530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3505200" y="38100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Drawing" r:id="rId8" imgW="2988000" imgH="1328400" progId="FLW3Drawing">
                  <p:embed/>
                </p:oleObj>
              </mc:Choice>
              <mc:Fallback>
                <p:oleObj name="Drawing" r:id="rId8" imgW="2988000" imgH="1328400" progId="FLW3Drawing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3276600" y="32004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Drawing" r:id="rId9" imgW="2988000" imgH="1328400" progId="FLW3Drawing">
                  <p:embed/>
                </p:oleObj>
              </mc:Choice>
              <mc:Fallback>
                <p:oleObj name="Drawing" r:id="rId9" imgW="2988000" imgH="1328400" progId="FLW3Drawing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004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3124200" y="41148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Drawing" r:id="rId10" imgW="2988000" imgH="1328400" progId="FLW3Drawing">
                  <p:embed/>
                </p:oleObj>
              </mc:Choice>
              <mc:Fallback>
                <p:oleObj name="Drawing" r:id="rId10" imgW="2988000" imgH="1328400" progId="FLW3Drawing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148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3200400" y="21336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Drawing" r:id="rId11" imgW="2988000" imgH="1328400" progId="FLW3Drawing">
                  <p:embed/>
                </p:oleObj>
              </mc:Choice>
              <mc:Fallback>
                <p:oleObj name="Drawing" r:id="rId11" imgW="2988000" imgH="1328400" progId="FLW3Drawing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336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1981200" y="32766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Drawing" r:id="rId12" imgW="2988000" imgH="1328400" progId="FLW3Drawing">
                  <p:embed/>
                </p:oleObj>
              </mc:Choice>
              <mc:Fallback>
                <p:oleObj name="Drawing" r:id="rId12" imgW="2988000" imgH="1328400" progId="FLW3Drawing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2514600" y="17526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Drawing" r:id="rId13" imgW="2988000" imgH="1328400" progId="FLW3Drawing">
                  <p:embed/>
                </p:oleObj>
              </mc:Choice>
              <mc:Fallback>
                <p:oleObj name="Drawing" r:id="rId13" imgW="2988000" imgH="1328400" progId="FLW3Drawing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3352800" y="22860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Drawing" r:id="rId14" imgW="2988000" imgH="1328400" progId="FLW3Drawing">
                  <p:embed/>
                </p:oleObj>
              </mc:Choice>
              <mc:Fallback>
                <p:oleObj name="Drawing" r:id="rId14" imgW="2988000" imgH="1328400" progId="FLW3Drawing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860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3505200" y="24384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Drawing" r:id="rId15" imgW="2988000" imgH="1328400" progId="FLW3Drawing">
                  <p:embed/>
                </p:oleObj>
              </mc:Choice>
              <mc:Fallback>
                <p:oleObj name="Drawing" r:id="rId15" imgW="2988000" imgH="1328400" progId="FLW3Drawing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84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1600200" y="38862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Drawing" r:id="rId16" imgW="2988000" imgH="1328400" progId="FLW3Drawing">
                  <p:embed/>
                </p:oleObj>
              </mc:Choice>
              <mc:Fallback>
                <p:oleObj name="Drawing" r:id="rId16" imgW="2988000" imgH="1328400" progId="FLW3Drawing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862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1905000" y="41910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Drawing" r:id="rId17" imgW="2988000" imgH="1328400" progId="FLW3Drawing">
                  <p:embed/>
                </p:oleObj>
              </mc:Choice>
              <mc:Fallback>
                <p:oleObj name="Drawing" r:id="rId17" imgW="2988000" imgH="1328400" progId="FLW3Drawing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1066800" y="44196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Drawing" r:id="rId18" imgW="2988000" imgH="1328400" progId="FLW3Drawing">
                  <p:embed/>
                </p:oleObj>
              </mc:Choice>
              <mc:Fallback>
                <p:oleObj name="Drawing" r:id="rId18" imgW="2988000" imgH="1328400" progId="FLW3Drawing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/>
          <p:cNvGraphicFramePr>
            <a:graphicFrameLocks noChangeAspect="1"/>
          </p:cNvGraphicFramePr>
          <p:nvPr/>
        </p:nvGraphicFramePr>
        <p:xfrm>
          <a:off x="2209800" y="44958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Drawing" r:id="rId19" imgW="2988000" imgH="1328400" progId="FLW3Drawing">
                  <p:embed/>
                </p:oleObj>
              </mc:Choice>
              <mc:Fallback>
                <p:oleObj name="Drawing" r:id="rId19" imgW="2988000" imgH="1328400" progId="FLW3Drawing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958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1295400" y="25908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Drawing" r:id="rId20" imgW="2988000" imgH="1328400" progId="FLW3Drawing">
                  <p:embed/>
                </p:oleObj>
              </mc:Choice>
              <mc:Fallback>
                <p:oleObj name="Drawing" r:id="rId20" imgW="2988000" imgH="1328400" progId="FLW3Drawing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21"/>
          <p:cNvGraphicFramePr>
            <a:graphicFrameLocks noChangeAspect="1"/>
          </p:cNvGraphicFramePr>
          <p:nvPr/>
        </p:nvGraphicFramePr>
        <p:xfrm>
          <a:off x="1752600" y="23622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Drawing" r:id="rId21" imgW="2988000" imgH="1328400" progId="FLW3Drawing">
                  <p:embed/>
                </p:oleObj>
              </mc:Choice>
              <mc:Fallback>
                <p:oleObj name="Drawing" r:id="rId21" imgW="2988000" imgH="1328400" progId="FLW3Drawing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2057400" y="26670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Drawing" r:id="rId22" imgW="2988000" imgH="1328400" progId="FLW3Drawing">
                  <p:embed/>
                </p:oleObj>
              </mc:Choice>
              <mc:Fallback>
                <p:oleObj name="Drawing" r:id="rId22" imgW="2988000" imgH="1328400" progId="FLW3Drawing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670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7" name="Object 23"/>
          <p:cNvGraphicFramePr>
            <a:graphicFrameLocks noChangeAspect="1"/>
          </p:cNvGraphicFramePr>
          <p:nvPr/>
        </p:nvGraphicFramePr>
        <p:xfrm>
          <a:off x="2057400" y="48768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Drawing" r:id="rId23" imgW="2988000" imgH="1328400" progId="FLW3Drawing">
                  <p:embed/>
                </p:oleObj>
              </mc:Choice>
              <mc:Fallback>
                <p:oleObj name="Drawing" r:id="rId23" imgW="2988000" imgH="1328400" progId="FLW3Drawing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768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Object 24"/>
          <p:cNvGraphicFramePr>
            <a:graphicFrameLocks noChangeAspect="1"/>
          </p:cNvGraphicFramePr>
          <p:nvPr/>
        </p:nvGraphicFramePr>
        <p:xfrm>
          <a:off x="2362200" y="29718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Drawing" r:id="rId24" imgW="2988000" imgH="1328400" progId="FLW3Drawing">
                  <p:embed/>
                </p:oleObj>
              </mc:Choice>
              <mc:Fallback>
                <p:oleObj name="Drawing" r:id="rId24" imgW="2988000" imgH="1328400" progId="FLW3Drawing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1447800" y="10668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Drawing" r:id="rId25" imgW="2988000" imgH="1328400" progId="FLW3Drawing">
                  <p:embed/>
                </p:oleObj>
              </mc:Choice>
              <mc:Fallback>
                <p:oleObj name="Drawing" r:id="rId25" imgW="2988000" imgH="1328400" progId="FLW3Drawing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2819400" y="5335588"/>
          <a:ext cx="168275" cy="7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Drawing" r:id="rId26" imgW="2988000" imgH="1328400" progId="FLW3Drawing">
                  <p:embed/>
                </p:oleObj>
              </mc:Choice>
              <mc:Fallback>
                <p:oleObj name="Drawing" r:id="rId26" imgW="2988000" imgH="1328400" progId="FLW3Drawing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5588"/>
                        <a:ext cx="168275" cy="7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27"/>
          <p:cNvGraphicFramePr>
            <a:graphicFrameLocks noChangeAspect="1"/>
          </p:cNvGraphicFramePr>
          <p:nvPr/>
        </p:nvGraphicFramePr>
        <p:xfrm>
          <a:off x="3124200" y="5640388"/>
          <a:ext cx="168275" cy="7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Drawing" r:id="rId27" imgW="2988000" imgH="1328400" progId="FLW3Drawing">
                  <p:embed/>
                </p:oleObj>
              </mc:Choice>
              <mc:Fallback>
                <p:oleObj name="Drawing" r:id="rId27" imgW="2988000" imgH="1328400" progId="FLW3Drawing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640388"/>
                        <a:ext cx="168275" cy="7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8"/>
          <p:cNvGraphicFramePr>
            <a:graphicFrameLocks noChangeAspect="1"/>
          </p:cNvGraphicFramePr>
          <p:nvPr/>
        </p:nvGraphicFramePr>
        <p:xfrm>
          <a:off x="2286000" y="5868988"/>
          <a:ext cx="168275" cy="7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Drawing" r:id="rId28" imgW="2988000" imgH="1328400" progId="FLW3Drawing">
                  <p:embed/>
                </p:oleObj>
              </mc:Choice>
              <mc:Fallback>
                <p:oleObj name="Drawing" r:id="rId28" imgW="2988000" imgH="1328400" progId="FLW3Drawing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868988"/>
                        <a:ext cx="168275" cy="7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3429000" y="5945188"/>
          <a:ext cx="168275" cy="7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Drawing" r:id="rId29" imgW="2988000" imgH="1328400" progId="FLW3Drawing">
                  <p:embed/>
                </p:oleObj>
              </mc:Choice>
              <mc:Fallback>
                <p:oleObj name="Drawing" r:id="rId29" imgW="2988000" imgH="1328400" progId="FLW3Drawing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945188"/>
                        <a:ext cx="168275" cy="7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30"/>
          <p:cNvGraphicFramePr>
            <a:graphicFrameLocks noChangeAspect="1"/>
          </p:cNvGraphicFramePr>
          <p:nvPr/>
        </p:nvGraphicFramePr>
        <p:xfrm>
          <a:off x="2514600" y="4040188"/>
          <a:ext cx="168275" cy="7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Drawing" r:id="rId30" imgW="2988000" imgH="1328400" progId="FLW3Drawing">
                  <p:embed/>
                </p:oleObj>
              </mc:Choice>
              <mc:Fallback>
                <p:oleObj name="Drawing" r:id="rId30" imgW="2988000" imgH="1328400" progId="FLW3Drawing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40188"/>
                        <a:ext cx="168275" cy="7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3886200" y="1447800"/>
            <a:ext cx="5334000" cy="622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50000"/>
              </a:spcAft>
              <a:buFontTx/>
              <a:buAutoNum type="arabicPeriod"/>
            </a:pPr>
            <a:r>
              <a:rPr lang="en-US" altLang="en-US" sz="2800"/>
              <a:t>Calculate volume of cooling water entering the plant per year (V)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US" altLang="en-US" sz="2800"/>
              <a:t>Measure concentration of larvae (number per volume) that are entrained (N)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US" altLang="en-US" sz="2800" i="1"/>
              <a:t>Assume no survival of larvae through the plant</a:t>
            </a:r>
            <a:r>
              <a:rPr lang="en-US" altLang="en-US" sz="2800"/>
              <a:t> – then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US" altLang="en-US" sz="2800"/>
              <a:t>NV = the annual loss of larvae due to entrainment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endParaRPr lang="en-US" altLang="en-US" sz="2800"/>
          </a:p>
          <a:p>
            <a:endParaRPr lang="en-US" altLang="en-US"/>
          </a:p>
        </p:txBody>
      </p:sp>
      <p:sp>
        <p:nvSpPr>
          <p:cNvPr id="26656" name="AutoShape 32"/>
          <p:cNvSpPr>
            <a:spLocks noChangeArrowheads="1"/>
          </p:cNvSpPr>
          <p:nvPr/>
        </p:nvSpPr>
        <p:spPr bwMode="auto">
          <a:xfrm>
            <a:off x="1752600" y="1676400"/>
            <a:ext cx="1295400" cy="838200"/>
          </a:xfrm>
          <a:prstGeom prst="rightArrow">
            <a:avLst>
              <a:gd name="adj1" fmla="val 50000"/>
              <a:gd name="adj2" fmla="val 386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V</a:t>
            </a:r>
          </a:p>
        </p:txBody>
      </p:sp>
      <p:graphicFrame>
        <p:nvGraphicFramePr>
          <p:cNvPr id="26657" name="Object 33"/>
          <p:cNvGraphicFramePr>
            <a:graphicFrameLocks noChangeAspect="1"/>
          </p:cNvGraphicFramePr>
          <p:nvPr/>
        </p:nvGraphicFramePr>
        <p:xfrm>
          <a:off x="1371600" y="30480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Drawing" r:id="rId31" imgW="2988000" imgH="1328400" progId="FLW3Drawing">
                  <p:embed/>
                </p:oleObj>
              </mc:Choice>
              <mc:Fallback>
                <p:oleObj name="Drawing" r:id="rId31" imgW="2988000" imgH="1328400" progId="FLW3Drawing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8" name="Object 34"/>
          <p:cNvGraphicFramePr>
            <a:graphicFrameLocks noChangeAspect="1"/>
          </p:cNvGraphicFramePr>
          <p:nvPr/>
        </p:nvGraphicFramePr>
        <p:xfrm>
          <a:off x="1905000" y="44196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Drawing" r:id="rId32" imgW="2988000" imgH="1328400" progId="FLW3Drawing">
                  <p:embed/>
                </p:oleObj>
              </mc:Choice>
              <mc:Fallback>
                <p:oleObj name="Drawing" r:id="rId32" imgW="2988000" imgH="1328400" progId="FLW3Drawing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1889125" y="36226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N</a:t>
            </a: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914400" y="152400"/>
            <a:ext cx="76358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Estimation of larval losses due to entrainment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2" name="Group 24"/>
          <p:cNvGrpSpPr>
            <a:grpSpLocks/>
          </p:cNvGrpSpPr>
          <p:nvPr/>
        </p:nvGrpSpPr>
        <p:grpSpPr bwMode="auto">
          <a:xfrm>
            <a:off x="228600" y="-228600"/>
            <a:ext cx="9124950" cy="6172200"/>
            <a:chOff x="144" y="-144"/>
            <a:chExt cx="5748" cy="3888"/>
          </a:xfrm>
        </p:grpSpPr>
        <p:graphicFrame>
          <p:nvGraphicFramePr>
            <p:cNvPr id="2056" name="Object 8"/>
            <p:cNvGraphicFramePr>
              <a:graphicFrameLocks noChangeAspect="1"/>
            </p:cNvGraphicFramePr>
            <p:nvPr/>
          </p:nvGraphicFramePr>
          <p:xfrm>
            <a:off x="2448" y="-144"/>
            <a:ext cx="3444" cy="3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52" name="Drawing" r:id="rId3" imgW="3326400" imgH="3754800" progId="FLW3Drawing">
                    <p:embed/>
                  </p:oleObj>
                </mc:Choice>
                <mc:Fallback>
                  <p:oleObj name="Drawing" r:id="rId3" imgW="3326400" imgH="3754800" progId="FLW3Drawing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-144"/>
                          <a:ext cx="3444" cy="3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5088" y="1296"/>
              <a:ext cx="96" cy="86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4512" y="1008"/>
              <a:ext cx="672" cy="624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 rot="-1609188">
              <a:off x="3984" y="1680"/>
              <a:ext cx="67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3312" y="1824"/>
              <a:ext cx="720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4128" y="2304"/>
              <a:ext cx="13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Intake of cool water</a:t>
              </a: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2160" y="1296"/>
              <a:ext cx="1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Discharge of warm water</a:t>
              </a:r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 flipH="1" flipV="1">
              <a:off x="2880" y="1680"/>
              <a:ext cx="384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 flipV="1">
              <a:off x="3120" y="1680"/>
              <a:ext cx="192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 flipV="1">
              <a:off x="3264" y="1584"/>
              <a:ext cx="0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Text Box 22"/>
            <p:cNvSpPr txBox="1">
              <a:spLocks noChangeArrowheads="1"/>
            </p:cNvSpPr>
            <p:nvPr/>
          </p:nvSpPr>
          <p:spPr bwMode="auto">
            <a:xfrm>
              <a:off x="4272" y="720"/>
              <a:ext cx="10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Power Plant</a:t>
              </a:r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144" y="336"/>
              <a:ext cx="280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General schematic for intake and discharge of cooling water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304800" y="1676400"/>
            <a:ext cx="2922588" cy="381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60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3"/>
          <a:stretch>
            <a:fillRect/>
          </a:stretch>
        </p:blipFill>
        <p:spPr bwMode="auto">
          <a:xfrm>
            <a:off x="3346450" y="1066800"/>
            <a:ext cx="5029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5299075" y="5913438"/>
            <a:ext cx="168275" cy="169862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5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5889625" y="2852738"/>
            <a:ext cx="168275" cy="169862"/>
          </a:xfrm>
          <a:prstGeom prst="ellipse">
            <a:avLst/>
          </a:prstGeom>
          <a:gradFill rotWithShape="0">
            <a:gsLst>
              <a:gs pos="0">
                <a:srgbClr val="00FFFF"/>
              </a:gs>
              <a:gs pos="100000">
                <a:srgbClr val="FA271C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1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6394450" y="2427288"/>
            <a:ext cx="168275" cy="169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2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6985000" y="3532188"/>
            <a:ext cx="168275" cy="171450"/>
          </a:xfrm>
          <a:prstGeom prst="ellipse">
            <a:avLst/>
          </a:prstGeom>
          <a:solidFill>
            <a:srgbClr val="FA271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3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7237413" y="4638675"/>
            <a:ext cx="168275" cy="169863"/>
          </a:xfrm>
          <a:prstGeom prst="ellipse">
            <a:avLst/>
          </a:prstGeom>
          <a:solidFill>
            <a:srgbClr val="FA271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4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429000" y="1447800"/>
            <a:ext cx="2667000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Location of entrainment sampling stations</a:t>
            </a:r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381000" y="1981200"/>
            <a:ext cx="228600" cy="228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81000" y="2895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381000" y="3810000"/>
            <a:ext cx="228600" cy="228600"/>
          </a:xfrm>
          <a:prstGeom prst="ellipse">
            <a:avLst/>
          </a:prstGeom>
          <a:gradFill rotWithShape="0">
            <a:gsLst>
              <a:gs pos="0">
                <a:srgbClr val="00FFFF"/>
              </a:gs>
              <a:gs pos="100000">
                <a:srgbClr val="FA271C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685800" y="1828800"/>
            <a:ext cx="2286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Estimate for open ocean species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685800" y="28194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Estimate for Bay species</a:t>
            </a: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3810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85800" y="3609975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Estimate for open ocean and Bay species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85800" y="4572000"/>
            <a:ext cx="1981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Estimate for entrainment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746125" y="117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533400" y="228600"/>
            <a:ext cx="4332288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Estimation of larvae at risk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MBPPfromSou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81000"/>
            <a:ext cx="812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1905000" y="3886200"/>
            <a:ext cx="457200" cy="457200"/>
          </a:xfrm>
          <a:prstGeom prst="ellipse">
            <a:avLst/>
          </a:prstGeom>
          <a:gradFill rotWithShape="0">
            <a:gsLst>
              <a:gs pos="0">
                <a:srgbClr val="6699FF"/>
              </a:gs>
              <a:gs pos="100000">
                <a:srgbClr val="FA271C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5410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219200" y="3124200"/>
            <a:ext cx="7010400" cy="914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57200" y="6096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1">
                <a:solidFill>
                  <a:schemeClr val="tx2"/>
                </a:solidFill>
                <a:latin typeface="Arial" panose="020B0604020202020204" pitchFamily="34" charset="0"/>
              </a:rPr>
              <a:t>The Model (3): calculate rates of mortality for target species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/>
              <a:t>Estimate entrainment (E)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/>
              <a:t>Estimate number of larvae at risk (R)</a:t>
            </a:r>
          </a:p>
          <a:p>
            <a:pPr lvl="1" algn="ctr">
              <a:spcBef>
                <a:spcPct val="20000"/>
              </a:spcBef>
            </a:pPr>
            <a:r>
              <a:rPr lang="en-US" altLang="en-US"/>
              <a:t>= Volume of water in area at risk x concentration of larvae</a:t>
            </a:r>
          </a:p>
          <a:p>
            <a:pPr lvl="1" algn="ctr"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/>
              <a:t>Calculate Proportional entrainment  (PE) as:</a:t>
            </a:r>
          </a:p>
          <a:p>
            <a:pPr lvl="3">
              <a:spcBef>
                <a:spcPct val="20000"/>
              </a:spcBef>
              <a:buFontTx/>
              <a:buChar char="–"/>
            </a:pPr>
            <a:endParaRPr lang="en-US" altLang="en-US" sz="3200" b="1"/>
          </a:p>
          <a:p>
            <a:pPr lvl="3">
              <a:spcBef>
                <a:spcPct val="20000"/>
              </a:spcBef>
              <a:buFontTx/>
              <a:buChar char="–"/>
            </a:pPr>
            <a:r>
              <a:rPr lang="en-US" altLang="en-US" sz="3200" b="1"/>
              <a:t>            </a:t>
            </a:r>
            <a:r>
              <a:rPr lang="en-US" altLang="en-US" sz="4000" b="1"/>
              <a:t>E/R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85800" y="173038"/>
          <a:ext cx="7620000" cy="638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rawing" r:id="rId3" imgW="2307600" imgH="1933200" progId="FLW3Drawing">
                  <p:embed/>
                </p:oleObj>
              </mc:Choice>
              <mc:Fallback>
                <p:oleObj name="Drawing" r:id="rId3" imgW="2307600" imgH="1933200" progId="FLW3Drawing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3038"/>
                        <a:ext cx="7620000" cy="638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28600" y="706438"/>
          <a:ext cx="8686800" cy="544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rawing" r:id="rId3" imgW="2307600" imgH="1447200" progId="FLW3Drawing">
                  <p:embed/>
                </p:oleObj>
              </mc:Choice>
              <mc:Fallback>
                <p:oleObj name="Drawing" r:id="rId3" imgW="2307600" imgH="1447200" progId="FLW3Drawing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06438"/>
                        <a:ext cx="8686800" cy="544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81" name="Rectangle 129"/>
          <p:cNvSpPr>
            <a:spLocks noChangeArrowheads="1"/>
          </p:cNvSpPr>
          <p:nvPr/>
        </p:nvSpPr>
        <p:spPr bwMode="auto">
          <a:xfrm>
            <a:off x="3048000" y="5715000"/>
            <a:ext cx="5334000" cy="304800"/>
          </a:xfrm>
          <a:prstGeom prst="rect">
            <a:avLst/>
          </a:prstGeom>
          <a:solidFill>
            <a:srgbClr val="6699FF"/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875" name="Group 123"/>
          <p:cNvGraphicFramePr>
            <a:graphicFrameLocks noGrp="1"/>
          </p:cNvGraphicFramePr>
          <p:nvPr/>
        </p:nvGraphicFramePr>
        <p:xfrm>
          <a:off x="228600" y="990600"/>
          <a:ext cx="8610600" cy="4322763"/>
        </p:xfrm>
        <a:graphic>
          <a:graphicData uri="http://schemas.openxmlformats.org/drawingml/2006/table">
            <a:tbl>
              <a:tblPr/>
              <a:tblGrid>
                <a:gridCol w="2574925">
                  <a:extLst>
                    <a:ext uri="{9D8B030D-6E8A-4147-A177-3AD203B41FA5}">
                      <a16:colId xmlns:a16="http://schemas.microsoft.com/office/drawing/2014/main" val="1312685512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356446823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937376580"/>
                    </a:ext>
                  </a:extLst>
                </a:gridCol>
                <a:gridCol w="2192337">
                  <a:extLst>
                    <a:ext uri="{9D8B030D-6E8A-4147-A177-3AD203B41FA5}">
                      <a16:colId xmlns:a16="http://schemas.microsoft.com/office/drawing/2014/main" val="2572963039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Species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 Entrainment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 Rate (%)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(avg. period at risk)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 Rate (%)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(max. period at risk)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642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Unidentified Gobies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3.9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6929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Pacific Staghorn Sculpin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1.7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8402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Northern Lampfish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1.5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87014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Shadow Goby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1.3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73103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Comptooth Blennies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1.0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34051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KGB Rockfishes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6.4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97234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Jacksmelt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6.3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44.2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94907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White Croaker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3.0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149462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Pacific Herring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3.0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91122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Cabezon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2.9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41905"/>
                  </a:ext>
                </a:extLst>
              </a:tr>
            </a:tbl>
          </a:graphicData>
        </a:graphic>
      </p:graphicFrame>
      <p:sp>
        <p:nvSpPr>
          <p:cNvPr id="74876" name="Text Box 124"/>
          <p:cNvSpPr txBox="1">
            <a:spLocks noChangeArrowheads="1"/>
          </p:cNvSpPr>
          <p:nvPr/>
        </p:nvSpPr>
        <p:spPr bwMode="auto">
          <a:xfrm>
            <a:off x="2055813" y="242888"/>
            <a:ext cx="548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Estimates of Mortality Rates - Fish</a:t>
            </a:r>
          </a:p>
        </p:txBody>
      </p:sp>
      <p:sp>
        <p:nvSpPr>
          <p:cNvPr id="74877" name="Text Box 125"/>
          <p:cNvSpPr txBox="1">
            <a:spLocks noChangeArrowheads="1"/>
          </p:cNvSpPr>
          <p:nvPr/>
        </p:nvSpPr>
        <p:spPr bwMode="auto">
          <a:xfrm>
            <a:off x="304800" y="5410200"/>
            <a:ext cx="259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Average Mortality Rates</a:t>
            </a:r>
          </a:p>
        </p:txBody>
      </p:sp>
      <p:sp>
        <p:nvSpPr>
          <p:cNvPr id="74878" name="Text Box 126"/>
          <p:cNvSpPr txBox="1">
            <a:spLocks noChangeArrowheads="1"/>
          </p:cNvSpPr>
          <p:nvPr/>
        </p:nvSpPr>
        <p:spPr bwMode="auto">
          <a:xfrm>
            <a:off x="2971800" y="5410200"/>
            <a:ext cx="165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Coastal species</a:t>
            </a:r>
          </a:p>
          <a:p>
            <a:r>
              <a:rPr lang="en-US" altLang="en-US" sz="1800" b="1"/>
              <a:t>Bay Species</a:t>
            </a:r>
          </a:p>
        </p:txBody>
      </p:sp>
      <p:sp>
        <p:nvSpPr>
          <p:cNvPr id="74879" name="Text Box 127"/>
          <p:cNvSpPr txBox="1">
            <a:spLocks noChangeArrowheads="1"/>
          </p:cNvSpPr>
          <p:nvPr/>
        </p:nvSpPr>
        <p:spPr bwMode="auto">
          <a:xfrm>
            <a:off x="5168900" y="5410200"/>
            <a:ext cx="4756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  3.1%                              3.1%		</a:t>
            </a:r>
          </a:p>
          <a:p>
            <a:r>
              <a:rPr lang="en-US" altLang="en-US" sz="1800" b="1"/>
              <a:t>17.2%</a:t>
            </a:r>
          </a:p>
          <a:p>
            <a:r>
              <a:rPr lang="en-US" altLang="en-US" sz="1800" b="1"/>
              <a:t>  </a:t>
            </a:r>
          </a:p>
        </p:txBody>
      </p:sp>
      <p:sp>
        <p:nvSpPr>
          <p:cNvPr id="74880" name="Text Box 128"/>
          <p:cNvSpPr txBox="1">
            <a:spLocks noChangeArrowheads="1"/>
          </p:cNvSpPr>
          <p:nvPr/>
        </p:nvSpPr>
        <p:spPr bwMode="auto">
          <a:xfrm>
            <a:off x="7416800" y="5410200"/>
            <a:ext cx="81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  <a:p>
            <a:r>
              <a:rPr lang="en-US" altLang="en-US" sz="1800" b="1"/>
              <a:t>32.8%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877888" y="330200"/>
            <a:ext cx="65436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The Model: Calculation of Average Rate of</a:t>
            </a:r>
            <a:endParaRPr lang="en-US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981200" y="785813"/>
            <a:ext cx="45259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Mortality due to entrainment </a:t>
            </a:r>
            <a:endParaRPr lang="en-US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676400" y="4876800"/>
            <a:ext cx="60944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Rate of Mortality due to entrainment</a:t>
            </a:r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57200" y="5638800"/>
            <a:ext cx="84169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>
                <a:solidFill>
                  <a:srgbClr val="3403BF"/>
                </a:solidFill>
                <a:latin typeface="Arial" panose="020B0604020202020204" pitchFamily="34" charset="0"/>
              </a:rPr>
              <a:t>Best Estimate (Fish): Bay Species = 	      17 - 33%</a:t>
            </a:r>
          </a:p>
          <a:p>
            <a:r>
              <a:rPr lang="en-US" altLang="en-US" sz="2800" b="1">
                <a:solidFill>
                  <a:srgbClr val="3403BF"/>
                </a:solidFill>
                <a:latin typeface="Arial" panose="020B0604020202020204" pitchFamily="34" charset="0"/>
              </a:rPr>
              <a:t>				Coastal Species =   	  3%</a:t>
            </a:r>
            <a:endParaRPr lang="en-US" altLang="en-US">
              <a:solidFill>
                <a:srgbClr val="3403BF"/>
              </a:solidFill>
            </a:endParaRPr>
          </a:p>
        </p:txBody>
      </p:sp>
      <p:grpSp>
        <p:nvGrpSpPr>
          <p:cNvPr id="30746" name="Group 26"/>
          <p:cNvGrpSpPr>
            <a:grpSpLocks/>
          </p:cNvGrpSpPr>
          <p:nvPr/>
        </p:nvGrpSpPr>
        <p:grpSpPr bwMode="auto">
          <a:xfrm>
            <a:off x="1331913" y="1447800"/>
            <a:ext cx="6211887" cy="3228975"/>
            <a:chOff x="343" y="912"/>
            <a:chExt cx="3913" cy="2034"/>
          </a:xfrm>
        </p:grpSpPr>
        <p:sp>
          <p:nvSpPr>
            <p:cNvPr id="30727" name="Oval 7"/>
            <p:cNvSpPr>
              <a:spLocks noChangeArrowheads="1"/>
            </p:cNvSpPr>
            <p:nvPr/>
          </p:nvSpPr>
          <p:spPr bwMode="auto">
            <a:xfrm>
              <a:off x="343" y="963"/>
              <a:ext cx="99" cy="86"/>
            </a:xfrm>
            <a:prstGeom prst="ellipse">
              <a:avLst/>
            </a:prstGeom>
            <a:solidFill>
              <a:srgbClr val="DA0030"/>
            </a:solidFill>
            <a:ln w="1588">
              <a:solidFill>
                <a:srgbClr val="DA003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476" y="912"/>
              <a:ext cx="15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Determine target species</a:t>
              </a:r>
              <a:endParaRPr lang="en-US" altLang="en-US" sz="1600"/>
            </a:p>
          </p:txBody>
        </p:sp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343" y="1184"/>
              <a:ext cx="99" cy="86"/>
            </a:xfrm>
            <a:prstGeom prst="ellipse">
              <a:avLst/>
            </a:prstGeom>
            <a:solidFill>
              <a:srgbClr val="DA0030"/>
            </a:solidFill>
            <a:ln w="1588">
              <a:solidFill>
                <a:srgbClr val="DA003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476" y="1133"/>
              <a:ext cx="24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Determine period when larvae are at risk</a:t>
              </a:r>
              <a:endParaRPr lang="en-US" altLang="en-US" sz="1600"/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343" y="1406"/>
              <a:ext cx="99" cy="87"/>
            </a:xfrm>
            <a:prstGeom prst="ellipse">
              <a:avLst/>
            </a:prstGeom>
            <a:solidFill>
              <a:srgbClr val="DA0030"/>
            </a:solidFill>
            <a:ln w="1588">
              <a:solidFill>
                <a:srgbClr val="DA003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476" y="1356"/>
              <a:ext cx="30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Calculate rates of mortality (PM) for target species</a:t>
              </a:r>
              <a:endParaRPr lang="en-US" altLang="en-US" sz="1600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343" y="1628"/>
              <a:ext cx="99" cy="86"/>
            </a:xfrm>
            <a:prstGeom prst="ellipse">
              <a:avLst/>
            </a:prstGeom>
            <a:solidFill>
              <a:srgbClr val="DA0030"/>
            </a:solidFill>
            <a:ln w="1588">
              <a:solidFill>
                <a:srgbClr val="DA003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476" y="1577"/>
              <a:ext cx="37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Assume that target species represent other species that were </a:t>
              </a:r>
              <a:endParaRPr lang="en-US" altLang="en-US" sz="1600"/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476" y="1770"/>
              <a:ext cx="6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not targets</a:t>
              </a:r>
              <a:endParaRPr lang="en-US" altLang="en-US" sz="1600"/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343" y="2043"/>
              <a:ext cx="99" cy="86"/>
            </a:xfrm>
            <a:prstGeom prst="ellipse">
              <a:avLst/>
            </a:prstGeom>
            <a:solidFill>
              <a:srgbClr val="DA0030"/>
            </a:solidFill>
            <a:ln w="1588">
              <a:solidFill>
                <a:srgbClr val="DA003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476" y="1992"/>
              <a:ext cx="37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Calculate average rate of mortality as the average of  all PM's </a:t>
              </a:r>
              <a:endParaRPr lang="en-US" altLang="en-US" sz="1600"/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476" y="2185"/>
              <a:ext cx="121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for targeted species</a:t>
              </a:r>
              <a:endParaRPr lang="en-US" altLang="en-US" sz="1600"/>
            </a:p>
          </p:txBody>
        </p:sp>
        <p:sp>
          <p:nvSpPr>
            <p:cNvPr id="30739" name="Oval 19"/>
            <p:cNvSpPr>
              <a:spLocks noChangeArrowheads="1"/>
            </p:cNvSpPr>
            <p:nvPr/>
          </p:nvSpPr>
          <p:spPr bwMode="auto">
            <a:xfrm>
              <a:off x="343" y="2457"/>
              <a:ext cx="99" cy="86"/>
            </a:xfrm>
            <a:prstGeom prst="ellipse">
              <a:avLst/>
            </a:prstGeom>
            <a:solidFill>
              <a:srgbClr val="DA0030"/>
            </a:solidFill>
            <a:ln w="1588">
              <a:solidFill>
                <a:srgbClr val="DA003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476" y="2407"/>
              <a:ext cx="36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This value represents the estimated rate of mortality for all  </a:t>
              </a:r>
              <a:endParaRPr lang="en-US" altLang="en-US" sz="1600"/>
            </a:p>
          </p:txBody>
        </p:sp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476" y="2600"/>
              <a:ext cx="5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species </a:t>
              </a:r>
              <a:endParaRPr lang="en-US" altLang="en-US" sz="1600"/>
            </a:p>
          </p:txBody>
        </p: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1009" y="2592"/>
              <a:ext cx="129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having a larval phase</a:t>
              </a:r>
              <a:endParaRPr lang="en-US" altLang="en-US" sz="1600"/>
            </a:p>
          </p:txBody>
        </p:sp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2352" y="2600"/>
              <a:ext cx="18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 whose PM's were not directly </a:t>
              </a:r>
              <a:endParaRPr lang="en-US" altLang="en-US" sz="1600"/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76" y="2793"/>
              <a:ext cx="76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determined. </a:t>
              </a:r>
              <a:endParaRPr lang="en-US" altLang="en-US" sz="16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Assumptions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100% through-plant mortality (entrainment)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 of (statistical) means and maximums to estimate period of exposure to entrainment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Rather than real maximums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 of average of means and maximums (period of risk to exposure) rather than maximum of maximums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 accounting for compensatory mortality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/>
          <p:cNvGrpSpPr>
            <a:grpSpLocks/>
          </p:cNvGrpSpPr>
          <p:nvPr/>
        </p:nvGrpSpPr>
        <p:grpSpPr bwMode="auto">
          <a:xfrm>
            <a:off x="5867400" y="-76200"/>
            <a:ext cx="3429000" cy="4343400"/>
            <a:chOff x="2316" y="0"/>
            <a:chExt cx="3444" cy="3888"/>
          </a:xfrm>
        </p:grpSpPr>
        <p:graphicFrame>
          <p:nvGraphicFramePr>
            <p:cNvPr id="78851" name="Object 3"/>
            <p:cNvGraphicFramePr>
              <a:graphicFrameLocks noChangeAspect="1"/>
            </p:cNvGraphicFramePr>
            <p:nvPr/>
          </p:nvGraphicFramePr>
          <p:xfrm>
            <a:off x="2316" y="0"/>
            <a:ext cx="3444" cy="3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64" name="Drawing" r:id="rId3" imgW="3326400" imgH="3754800" progId="FLW3Drawing">
                    <p:embed/>
                  </p:oleObj>
                </mc:Choice>
                <mc:Fallback>
                  <p:oleObj name="Drawing" r:id="rId3" imgW="3326400" imgH="3754800" progId="FLW3Drawing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0"/>
                          <a:ext cx="3444" cy="3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8852" name="Group 4"/>
            <p:cNvGrpSpPr>
              <a:grpSpLocks/>
            </p:cNvGrpSpPr>
            <p:nvPr/>
          </p:nvGrpSpPr>
          <p:grpSpPr bwMode="auto">
            <a:xfrm>
              <a:off x="2844" y="1056"/>
              <a:ext cx="2304" cy="1152"/>
              <a:chOff x="2844" y="1056"/>
              <a:chExt cx="2304" cy="1152"/>
            </a:xfrm>
          </p:grpSpPr>
          <p:sp>
            <p:nvSpPr>
              <p:cNvPr id="78853" name="Rectangle 5"/>
              <p:cNvSpPr>
                <a:spLocks noChangeArrowheads="1"/>
              </p:cNvSpPr>
              <p:nvPr/>
            </p:nvSpPr>
            <p:spPr bwMode="auto">
              <a:xfrm>
                <a:off x="5052" y="1344"/>
                <a:ext cx="96" cy="86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54" name="Oval 6"/>
              <p:cNvSpPr>
                <a:spLocks noChangeArrowheads="1"/>
              </p:cNvSpPr>
              <p:nvPr/>
            </p:nvSpPr>
            <p:spPr bwMode="auto">
              <a:xfrm>
                <a:off x="4476" y="1056"/>
                <a:ext cx="672" cy="624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55" name="Rectangle 7"/>
              <p:cNvSpPr>
                <a:spLocks noChangeArrowheads="1"/>
              </p:cNvSpPr>
              <p:nvPr/>
            </p:nvSpPr>
            <p:spPr bwMode="auto">
              <a:xfrm rot="-1609188">
                <a:off x="3948" y="1728"/>
                <a:ext cx="672" cy="4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56" name="Rectangle 8"/>
              <p:cNvSpPr>
                <a:spLocks noChangeArrowheads="1"/>
              </p:cNvSpPr>
              <p:nvPr/>
            </p:nvSpPr>
            <p:spPr bwMode="auto">
              <a:xfrm>
                <a:off x="3276" y="1872"/>
                <a:ext cx="720" cy="4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57" name="Line 9"/>
              <p:cNvSpPr>
                <a:spLocks noChangeShapeType="1"/>
              </p:cNvSpPr>
              <p:nvPr/>
            </p:nvSpPr>
            <p:spPr bwMode="auto">
              <a:xfrm flipH="1" flipV="1">
                <a:off x="2844" y="1728"/>
                <a:ext cx="384" cy="14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58" name="Line 10"/>
              <p:cNvSpPr>
                <a:spLocks noChangeShapeType="1"/>
              </p:cNvSpPr>
              <p:nvPr/>
            </p:nvSpPr>
            <p:spPr bwMode="auto">
              <a:xfrm flipH="1" flipV="1">
                <a:off x="3084" y="172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59" name="Line 11"/>
              <p:cNvSpPr>
                <a:spLocks noChangeShapeType="1"/>
              </p:cNvSpPr>
              <p:nvPr/>
            </p:nvSpPr>
            <p:spPr bwMode="auto">
              <a:xfrm flipV="1">
                <a:off x="3228" y="1632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171450" y="609600"/>
            <a:ext cx="444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/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1508125" y="2403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0" y="457200"/>
            <a:ext cx="685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chemeClr val="tx2"/>
                </a:solidFill>
              </a:rPr>
              <a:t>Assumption of 100% through-plant mortality (entrainment)</a:t>
            </a:r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685800" y="1981200"/>
            <a:ext cx="5715000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/>
              <a:t>No evidence that there is any effective survival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/>
              <a:t>Assumption was agreed to by all parties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/>
              <a:t>Assumption has been used in all recent California evaluations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Assumptions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100% through-plant mortality (entrainment)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 of (statistical) means and maximums to estimate period of exposure to entrainment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Rather than real maximums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 of average of means and maximums (period of risk to exposure) rather than maximum of maximums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 accounting for compensatory mortality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886200" y="60960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4" name="Drawing" r:id="rId3" imgW="2988000" imgH="1328400" progId="FLW3Drawing">
                  <p:embed/>
                </p:oleObj>
              </mc:Choice>
              <mc:Fallback>
                <p:oleObj name="Drawing" r:id="rId3" imgW="2988000" imgH="1328400" progId="FLW3Drawing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096000"/>
                        <a:ext cx="457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4191000" y="5943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5" name="Drawing" r:id="rId5" imgW="2988000" imgH="1328400" progId="FLW3Drawing">
                  <p:embed/>
                </p:oleObj>
              </mc:Choice>
              <mc:Fallback>
                <p:oleObj name="Drawing" r:id="rId5" imgW="2988000" imgH="1328400" progId="FLW3Drawing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457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4114800" y="61722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6" name="Drawing" r:id="rId6" imgW="2988000" imgH="1328400" progId="FLW3Drawing">
                  <p:embed/>
                </p:oleObj>
              </mc:Choice>
              <mc:Fallback>
                <p:oleObj name="Drawing" r:id="rId6" imgW="2988000" imgH="1328400" progId="FLW3Drawing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172200"/>
                        <a:ext cx="457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3886200" y="58674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7" name="Drawing" r:id="rId7" imgW="2988000" imgH="1328400" progId="FLW3Drawing">
                  <p:embed/>
                </p:oleObj>
              </mc:Choice>
              <mc:Fallback>
                <p:oleObj name="Drawing" r:id="rId7" imgW="2988000" imgH="1328400" progId="FLW3Drawing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867400"/>
                        <a:ext cx="457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4267200" y="2819400"/>
            <a:ext cx="2057400" cy="762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E6042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447800" y="2743200"/>
            <a:ext cx="27432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Rectangle 8" descr="Large grid"/>
          <p:cNvSpPr>
            <a:spLocks noChangeArrowheads="1"/>
          </p:cNvSpPr>
          <p:nvPr/>
        </p:nvSpPr>
        <p:spPr bwMode="auto">
          <a:xfrm>
            <a:off x="4038600" y="2362200"/>
            <a:ext cx="381000" cy="19812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1752600" y="289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8" name="Drawing" r:id="rId8" imgW="2988000" imgH="1328400" progId="FLW3Drawing">
                  <p:embed/>
                </p:oleObj>
              </mc:Choice>
              <mc:Fallback>
                <p:oleObj name="Drawing" r:id="rId8" imgW="2988000" imgH="1328400" progId="FLW3Drawing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457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1905000" y="33528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9" name="Drawing" r:id="rId9" imgW="2988000" imgH="1328400" progId="FLW3Drawing">
                  <p:embed/>
                </p:oleObj>
              </mc:Choice>
              <mc:Fallback>
                <p:oleObj name="Drawing" r:id="rId9" imgW="2988000" imgH="1328400" progId="FLW3Drawing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52800"/>
                        <a:ext cx="457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2667000" y="33528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0" name="Drawing" r:id="rId10" imgW="2988000" imgH="1328400" progId="FLW3Drawing">
                  <p:embed/>
                </p:oleObj>
              </mc:Choice>
              <mc:Fallback>
                <p:oleObj name="Drawing" r:id="rId10" imgW="2988000" imgH="1328400" progId="FLW3Drawing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52800"/>
                        <a:ext cx="457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3048000" y="29718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1" name="Drawing" r:id="rId11" imgW="2988000" imgH="1328400" progId="FLW3Drawing">
                  <p:embed/>
                </p:oleObj>
              </mc:Choice>
              <mc:Fallback>
                <p:oleObj name="Drawing" r:id="rId11" imgW="2988000" imgH="1328400" progId="FLW3Drawing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457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2743200" y="28956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2" name="Drawing" r:id="rId12" imgW="2988000" imgH="1328400" progId="FLW3Drawing">
                  <p:embed/>
                </p:oleObj>
              </mc:Choice>
              <mc:Fallback>
                <p:oleObj name="Drawing" r:id="rId12" imgW="2988000" imgH="1328400" progId="FLW3Drawing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956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2286000" y="31242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3" name="Drawing" r:id="rId13" imgW="2988000" imgH="1328400" progId="FLW3Drawing">
                  <p:embed/>
                </p:oleObj>
              </mc:Choice>
              <mc:Fallback>
                <p:oleObj name="Drawing" r:id="rId13" imgW="2988000" imgH="1328400" progId="FLW3Drawing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2971800" y="32004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4" name="Drawing" r:id="rId14" imgW="2988000" imgH="1328400" progId="FLW3Drawing">
                  <p:embed/>
                </p:oleObj>
              </mc:Choice>
              <mc:Fallback>
                <p:oleObj name="Drawing" r:id="rId14" imgW="2988000" imgH="1328400" progId="FLW3Drawing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004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3505200" y="34290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5" name="Drawing" r:id="rId15" imgW="2988000" imgH="1328400" progId="FLW3Drawing">
                  <p:embed/>
                </p:oleObj>
              </mc:Choice>
              <mc:Fallback>
                <p:oleObj name="Drawing" r:id="rId15" imgW="2988000" imgH="1328400" progId="FLW3Drawing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290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17"/>
          <p:cNvGraphicFramePr>
            <a:graphicFrameLocks noChangeAspect="1"/>
          </p:cNvGraphicFramePr>
          <p:nvPr/>
        </p:nvGraphicFramePr>
        <p:xfrm>
          <a:off x="4632325" y="3049588"/>
          <a:ext cx="168275" cy="7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6" name="Drawing" r:id="rId16" imgW="2988000" imgH="1328400" progId="FLW3Drawing">
                  <p:embed/>
                </p:oleObj>
              </mc:Choice>
              <mc:Fallback>
                <p:oleObj name="Drawing" r:id="rId16" imgW="2988000" imgH="1328400" progId="FLW3Drawing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3049588"/>
                        <a:ext cx="168275" cy="7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18"/>
          <p:cNvGraphicFramePr>
            <a:graphicFrameLocks noChangeAspect="1"/>
          </p:cNvGraphicFramePr>
          <p:nvPr/>
        </p:nvGraphicFramePr>
        <p:xfrm>
          <a:off x="5257800" y="32004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7" name="Drawing" r:id="rId17" imgW="2988000" imgH="1328400" progId="FLW3Drawing">
                  <p:embed/>
                </p:oleObj>
              </mc:Choice>
              <mc:Fallback>
                <p:oleObj name="Drawing" r:id="rId17" imgW="2988000" imgH="1328400" progId="FLW3Drawing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004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7" name="Object 19"/>
          <p:cNvGraphicFramePr>
            <a:graphicFrameLocks noChangeAspect="1"/>
          </p:cNvGraphicFramePr>
          <p:nvPr/>
        </p:nvGraphicFramePr>
        <p:xfrm>
          <a:off x="5638800" y="30480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8" name="Drawing" r:id="rId18" imgW="2988000" imgH="1328400" progId="FLW3Drawing">
                  <p:embed/>
                </p:oleObj>
              </mc:Choice>
              <mc:Fallback>
                <p:oleObj name="Drawing" r:id="rId18" imgW="2988000" imgH="1328400" progId="FLW3Drawing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0480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8" name="Object 20"/>
          <p:cNvGraphicFramePr>
            <a:graphicFrameLocks noChangeAspect="1"/>
          </p:cNvGraphicFramePr>
          <p:nvPr/>
        </p:nvGraphicFramePr>
        <p:xfrm>
          <a:off x="4724400" y="33528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9" name="Drawing" r:id="rId19" imgW="2988000" imgH="1328400" progId="FLW3Drawing">
                  <p:embed/>
                </p:oleObj>
              </mc:Choice>
              <mc:Fallback>
                <p:oleObj name="Drawing" r:id="rId19" imgW="2988000" imgH="1328400" progId="FLW3Drawing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3528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9" name="Rectangle 21"/>
          <p:cNvSpPr>
            <a:spLocks noChangeArrowheads="1"/>
          </p:cNvSpPr>
          <p:nvPr/>
        </p:nvSpPr>
        <p:spPr bwMode="auto">
          <a:xfrm>
            <a:off x="1676400" y="1295400"/>
            <a:ext cx="4495800" cy="609600"/>
          </a:xfrm>
          <a:prstGeom prst="rect">
            <a:avLst/>
          </a:prstGeom>
          <a:solidFill>
            <a:srgbClr val="E604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AutoShape 22"/>
          <p:cNvSpPr>
            <a:spLocks noChangeArrowheads="1"/>
          </p:cNvSpPr>
          <p:nvPr/>
        </p:nvSpPr>
        <p:spPr bwMode="auto">
          <a:xfrm>
            <a:off x="762000" y="990600"/>
            <a:ext cx="1066800" cy="12192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E604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68631" name="AutoShape 23"/>
          <p:cNvSpPr>
            <a:spLocks noChangeArrowheads="1"/>
          </p:cNvSpPr>
          <p:nvPr/>
        </p:nvSpPr>
        <p:spPr bwMode="auto">
          <a:xfrm>
            <a:off x="3962400" y="4343400"/>
            <a:ext cx="533400" cy="1219200"/>
          </a:xfrm>
          <a:prstGeom prst="downArrow">
            <a:avLst>
              <a:gd name="adj1" fmla="val 50000"/>
              <a:gd name="adj2" fmla="val 5714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8632" name="Object 24"/>
          <p:cNvGraphicFramePr>
            <a:graphicFrameLocks noChangeAspect="1"/>
          </p:cNvGraphicFramePr>
          <p:nvPr/>
        </p:nvGraphicFramePr>
        <p:xfrm>
          <a:off x="4114800" y="4724400"/>
          <a:ext cx="20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0" name="Drawing" r:id="rId20" imgW="1332000" imgH="2984400" progId="FLW3Drawing">
                  <p:embed/>
                </p:oleObj>
              </mc:Choice>
              <mc:Fallback>
                <p:oleObj name="Drawing" r:id="rId20" imgW="1332000" imgH="2984400" progId="FLW3Drawing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724400"/>
                        <a:ext cx="20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3" name="Oval 25"/>
          <p:cNvSpPr>
            <a:spLocks noChangeArrowheads="1"/>
          </p:cNvSpPr>
          <p:nvPr/>
        </p:nvSpPr>
        <p:spPr bwMode="auto">
          <a:xfrm>
            <a:off x="5791200" y="685800"/>
            <a:ext cx="2667000" cy="3352800"/>
          </a:xfrm>
          <a:prstGeom prst="ellipse">
            <a:avLst/>
          </a:prstGeom>
          <a:solidFill>
            <a:srgbClr val="E6042F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aphicFrame>
        <p:nvGraphicFramePr>
          <p:cNvPr id="68634" name="Object 26"/>
          <p:cNvGraphicFramePr>
            <a:graphicFrameLocks noChangeAspect="1"/>
          </p:cNvGraphicFramePr>
          <p:nvPr/>
        </p:nvGraphicFramePr>
        <p:xfrm>
          <a:off x="3657600" y="5638800"/>
          <a:ext cx="112553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1" name="Drawing" r:id="rId22" imgW="1810800" imgH="1551600" progId="FLW3Drawing">
                  <p:embed/>
                </p:oleObj>
              </mc:Choice>
              <mc:Fallback>
                <p:oleObj name="Drawing" r:id="rId22" imgW="1810800" imgH="1551600" progId="FLW3Drawing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638800"/>
                        <a:ext cx="1125538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4784725" y="5832475"/>
            <a:ext cx="4059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Trash (fish and other organisms</a:t>
            </a:r>
          </a:p>
          <a:p>
            <a:r>
              <a:rPr lang="en-US" altLang="en-US"/>
              <a:t>lost to impingement)</a:t>
            </a:r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6324600" y="1066800"/>
            <a:ext cx="1797050" cy="274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Power Plant</a:t>
            </a:r>
          </a:p>
          <a:p>
            <a:r>
              <a:rPr lang="en-US" altLang="en-US" sz="1800"/>
              <a:t>Warm cooling </a:t>
            </a:r>
          </a:p>
          <a:p>
            <a:r>
              <a:rPr lang="en-US" altLang="en-US" sz="1800"/>
              <a:t>water and high</a:t>
            </a:r>
          </a:p>
          <a:p>
            <a:r>
              <a:rPr lang="en-US" altLang="en-US" sz="1800"/>
              <a:t>velocity kills </a:t>
            </a:r>
          </a:p>
          <a:p>
            <a:r>
              <a:rPr lang="en-US" altLang="en-US" sz="1800"/>
              <a:t>small organisms</a:t>
            </a:r>
          </a:p>
          <a:p>
            <a:r>
              <a:rPr lang="en-US" altLang="en-US" sz="1800"/>
              <a:t>and propagules</a:t>
            </a:r>
          </a:p>
          <a:p>
            <a:r>
              <a:rPr lang="en-US" altLang="en-US" sz="1800"/>
              <a:t>(eggs, larvae and </a:t>
            </a:r>
          </a:p>
          <a:p>
            <a:r>
              <a:rPr lang="en-US" altLang="en-US" sz="1800"/>
              <a:t>spores)</a:t>
            </a:r>
          </a:p>
          <a:p>
            <a:r>
              <a:rPr lang="en-US" altLang="en-US"/>
              <a:t> 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914400" y="1371600"/>
            <a:ext cx="479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Warm water exits plant to open ocean</a:t>
            </a:r>
          </a:p>
        </p:txBody>
      </p:sp>
      <p:sp>
        <p:nvSpPr>
          <p:cNvPr id="68638" name="Line 30"/>
          <p:cNvSpPr>
            <a:spLocks noChangeShapeType="1"/>
          </p:cNvSpPr>
          <p:nvPr/>
        </p:nvSpPr>
        <p:spPr bwMode="auto">
          <a:xfrm flipH="1" flipV="1">
            <a:off x="45720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5546725" y="4460875"/>
            <a:ext cx="3516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Traveling Screens </a:t>
            </a:r>
            <a:r>
              <a:rPr lang="en-US" altLang="en-US" b="1"/>
              <a:t>impinge</a:t>
            </a:r>
          </a:p>
          <a:p>
            <a:r>
              <a:rPr lang="en-US" altLang="en-US"/>
              <a:t>larger organisms</a:t>
            </a:r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152400" y="2438400"/>
            <a:ext cx="171926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Fish (and</a:t>
            </a:r>
          </a:p>
          <a:p>
            <a:r>
              <a:rPr lang="en-US" altLang="en-US" sz="1800"/>
              <a:t>Other  organisms</a:t>
            </a:r>
          </a:p>
          <a:p>
            <a:r>
              <a:rPr lang="en-US" altLang="en-US" sz="1800" b="1"/>
              <a:t>entrained</a:t>
            </a:r>
          </a:p>
          <a:p>
            <a:r>
              <a:rPr lang="en-US" altLang="en-US" sz="1800"/>
              <a:t>in cool Bay water</a:t>
            </a:r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476250" y="76200"/>
            <a:ext cx="7981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Thermal Effects, Impingement and Entrainment</a:t>
            </a:r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76200" y="1371600"/>
            <a:ext cx="717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spcAft>
                <a:spcPct val="70000"/>
              </a:spcAft>
            </a:pPr>
            <a:r>
              <a:rPr lang="en-US" altLang="en-US" sz="2000" b="1">
                <a:solidFill>
                  <a:srgbClr val="FF0000"/>
                </a:solidFill>
              </a:rPr>
              <a:t>20</a:t>
            </a:r>
            <a:r>
              <a:rPr lang="en-US" altLang="en-US" sz="2000" b="1" baseline="38000">
                <a:solidFill>
                  <a:srgbClr val="FF0000"/>
                </a:solidFill>
              </a:rPr>
              <a:t>o </a:t>
            </a:r>
            <a:r>
              <a:rPr lang="en-US" altLang="en-US" sz="2000" b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68643" name="AutoShape 35"/>
          <p:cNvSpPr>
            <a:spLocks noChangeArrowheads="1"/>
          </p:cNvSpPr>
          <p:nvPr/>
        </p:nvSpPr>
        <p:spPr bwMode="auto">
          <a:xfrm>
            <a:off x="304800" y="914400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2851150" y="5256213"/>
            <a:ext cx="3657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2851150" y="5145088"/>
            <a:ext cx="1588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790825" y="5319713"/>
            <a:ext cx="134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3765550" y="5145088"/>
            <a:ext cx="1588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3705225" y="5319713"/>
            <a:ext cx="134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4679950" y="5145088"/>
            <a:ext cx="1588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4618038" y="5319713"/>
            <a:ext cx="134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/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>
            <a:off x="5594350" y="5145088"/>
            <a:ext cx="1588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5472113" y="5319713"/>
            <a:ext cx="2698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6508750" y="5145088"/>
            <a:ext cx="1588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6386513" y="5319713"/>
            <a:ext cx="2698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  <a:endParaRPr lang="en-US" altLang="en-US"/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2414588" y="5730875"/>
            <a:ext cx="4824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Age of Fish at entrainment (days)</a:t>
            </a:r>
            <a:endParaRPr lang="en-US" altLang="en-US" b="1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V="1">
            <a:off x="2851150" y="1597025"/>
            <a:ext cx="1588" cy="3659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 flipH="1">
            <a:off x="2851150" y="5256213"/>
            <a:ext cx="109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2679700" y="5133975"/>
            <a:ext cx="134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 flipH="1">
            <a:off x="2851150" y="4524375"/>
            <a:ext cx="1095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2679700" y="4402138"/>
            <a:ext cx="134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/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 flipH="1">
            <a:off x="2851150" y="3792538"/>
            <a:ext cx="109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7" name="Rectangle 21"/>
          <p:cNvSpPr>
            <a:spLocks noChangeArrowheads="1"/>
          </p:cNvSpPr>
          <p:nvPr/>
        </p:nvSpPr>
        <p:spPr bwMode="auto">
          <a:xfrm>
            <a:off x="2557463" y="3670300"/>
            <a:ext cx="2698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/>
          </a:p>
        </p:txBody>
      </p:sp>
      <p:sp>
        <p:nvSpPr>
          <p:cNvPr id="80918" name="Line 22"/>
          <p:cNvSpPr>
            <a:spLocks noChangeShapeType="1"/>
          </p:cNvSpPr>
          <p:nvPr/>
        </p:nvSpPr>
        <p:spPr bwMode="auto">
          <a:xfrm flipH="1">
            <a:off x="2851150" y="3060700"/>
            <a:ext cx="1095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2557463" y="2938463"/>
            <a:ext cx="2698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  <a:endParaRPr lang="en-US" altLang="en-US"/>
          </a:p>
        </p:txBody>
      </p:sp>
      <p:sp>
        <p:nvSpPr>
          <p:cNvPr id="80920" name="Line 24"/>
          <p:cNvSpPr>
            <a:spLocks noChangeShapeType="1"/>
          </p:cNvSpPr>
          <p:nvPr/>
        </p:nvSpPr>
        <p:spPr bwMode="auto">
          <a:xfrm flipH="1">
            <a:off x="2851150" y="2328863"/>
            <a:ext cx="109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1" name="Rectangle 25"/>
          <p:cNvSpPr>
            <a:spLocks noChangeArrowheads="1"/>
          </p:cNvSpPr>
          <p:nvPr/>
        </p:nvSpPr>
        <p:spPr bwMode="auto">
          <a:xfrm>
            <a:off x="2557463" y="2206625"/>
            <a:ext cx="2698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endParaRPr lang="en-US" altLang="en-US"/>
          </a:p>
        </p:txBody>
      </p:sp>
      <p:sp>
        <p:nvSpPr>
          <p:cNvPr id="80922" name="Line 26"/>
          <p:cNvSpPr>
            <a:spLocks noChangeShapeType="1"/>
          </p:cNvSpPr>
          <p:nvPr/>
        </p:nvSpPr>
        <p:spPr bwMode="auto">
          <a:xfrm flipH="1">
            <a:off x="2851150" y="1597025"/>
            <a:ext cx="1095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3" name="Rectangle 27"/>
          <p:cNvSpPr>
            <a:spLocks noChangeArrowheads="1"/>
          </p:cNvSpPr>
          <p:nvPr/>
        </p:nvSpPr>
        <p:spPr bwMode="auto">
          <a:xfrm>
            <a:off x="2557463" y="1476375"/>
            <a:ext cx="2698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25</a:t>
            </a:r>
            <a:endParaRPr lang="en-US" altLang="en-US"/>
          </a:p>
        </p:txBody>
      </p:sp>
      <p:sp>
        <p:nvSpPr>
          <p:cNvPr id="80924" name="Rectangle 28"/>
          <p:cNvSpPr>
            <a:spLocks noChangeArrowheads="1"/>
          </p:cNvSpPr>
          <p:nvPr/>
        </p:nvSpPr>
        <p:spPr bwMode="auto">
          <a:xfrm rot="16200000">
            <a:off x="1680369" y="3212306"/>
            <a:ext cx="11191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Percent</a:t>
            </a:r>
            <a:endParaRPr lang="en-US" altLang="en-US" b="1"/>
          </a:p>
        </p:txBody>
      </p:sp>
      <p:sp>
        <p:nvSpPr>
          <p:cNvPr id="80925" name="Line 29"/>
          <p:cNvSpPr>
            <a:spLocks noChangeShapeType="1"/>
          </p:cNvSpPr>
          <p:nvPr/>
        </p:nvSpPr>
        <p:spPr bwMode="auto">
          <a:xfrm flipV="1">
            <a:off x="6508750" y="1597025"/>
            <a:ext cx="1588" cy="3659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6" name="Line 30"/>
          <p:cNvSpPr>
            <a:spLocks noChangeShapeType="1"/>
          </p:cNvSpPr>
          <p:nvPr/>
        </p:nvSpPr>
        <p:spPr bwMode="auto">
          <a:xfrm>
            <a:off x="6399213" y="5256213"/>
            <a:ext cx="10953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6399213" y="4524375"/>
            <a:ext cx="10953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>
            <a:off x="6399213" y="3792538"/>
            <a:ext cx="10953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6399213" y="3060700"/>
            <a:ext cx="10953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>
            <a:off x="6399213" y="2328863"/>
            <a:ext cx="10953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1" name="Line 35"/>
          <p:cNvSpPr>
            <a:spLocks noChangeShapeType="1"/>
          </p:cNvSpPr>
          <p:nvPr/>
        </p:nvSpPr>
        <p:spPr bwMode="auto">
          <a:xfrm>
            <a:off x="6399213" y="1597025"/>
            <a:ext cx="10953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2" name="Line 36"/>
          <p:cNvSpPr>
            <a:spLocks noChangeShapeType="1"/>
          </p:cNvSpPr>
          <p:nvPr/>
        </p:nvSpPr>
        <p:spPr bwMode="auto">
          <a:xfrm>
            <a:off x="2851150" y="1597025"/>
            <a:ext cx="3657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3" name="Line 37"/>
          <p:cNvSpPr>
            <a:spLocks noChangeShapeType="1"/>
          </p:cNvSpPr>
          <p:nvPr/>
        </p:nvSpPr>
        <p:spPr bwMode="auto">
          <a:xfrm flipV="1">
            <a:off x="2851150" y="1597025"/>
            <a:ext cx="1588" cy="109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4" name="Line 38"/>
          <p:cNvSpPr>
            <a:spLocks noChangeShapeType="1"/>
          </p:cNvSpPr>
          <p:nvPr/>
        </p:nvSpPr>
        <p:spPr bwMode="auto">
          <a:xfrm flipV="1">
            <a:off x="3765550" y="1597025"/>
            <a:ext cx="1588" cy="109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5" name="Line 39"/>
          <p:cNvSpPr>
            <a:spLocks noChangeShapeType="1"/>
          </p:cNvSpPr>
          <p:nvPr/>
        </p:nvSpPr>
        <p:spPr bwMode="auto">
          <a:xfrm flipV="1">
            <a:off x="4679950" y="1597025"/>
            <a:ext cx="1588" cy="109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6" name="Line 40"/>
          <p:cNvSpPr>
            <a:spLocks noChangeShapeType="1"/>
          </p:cNvSpPr>
          <p:nvPr/>
        </p:nvSpPr>
        <p:spPr bwMode="auto">
          <a:xfrm flipV="1">
            <a:off x="5594350" y="1597025"/>
            <a:ext cx="1588" cy="109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7" name="Line 41"/>
          <p:cNvSpPr>
            <a:spLocks noChangeShapeType="1"/>
          </p:cNvSpPr>
          <p:nvPr/>
        </p:nvSpPr>
        <p:spPr bwMode="auto">
          <a:xfrm flipV="1">
            <a:off x="6508750" y="1597025"/>
            <a:ext cx="1588" cy="109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938" name="Group 42"/>
          <p:cNvGrpSpPr>
            <a:grpSpLocks/>
          </p:cNvGrpSpPr>
          <p:nvPr/>
        </p:nvGrpSpPr>
        <p:grpSpPr bwMode="auto">
          <a:xfrm>
            <a:off x="3022600" y="2328863"/>
            <a:ext cx="800100" cy="2927350"/>
            <a:chOff x="2048" y="1313"/>
            <a:chExt cx="504" cy="1844"/>
          </a:xfrm>
        </p:grpSpPr>
        <p:sp>
          <p:nvSpPr>
            <p:cNvPr id="80939" name="Freeform 43"/>
            <p:cNvSpPr>
              <a:spLocks/>
            </p:cNvSpPr>
            <p:nvPr/>
          </p:nvSpPr>
          <p:spPr bwMode="auto">
            <a:xfrm>
              <a:off x="2048" y="2696"/>
              <a:ext cx="72" cy="461"/>
            </a:xfrm>
            <a:custGeom>
              <a:avLst/>
              <a:gdLst>
                <a:gd name="T0" fmla="*/ 0 w 216"/>
                <a:gd name="T1" fmla="*/ 1383 h 1383"/>
                <a:gd name="T2" fmla="*/ 0 w 216"/>
                <a:gd name="T3" fmla="*/ 0 h 1383"/>
                <a:gd name="T4" fmla="*/ 0 w 216"/>
                <a:gd name="T5" fmla="*/ 0 h 1383"/>
                <a:gd name="T6" fmla="*/ 216 w 216"/>
                <a:gd name="T7" fmla="*/ 0 h 1383"/>
                <a:gd name="T8" fmla="*/ 216 w 216"/>
                <a:gd name="T9" fmla="*/ 0 h 1383"/>
                <a:gd name="T10" fmla="*/ 216 w 216"/>
                <a:gd name="T11" fmla="*/ 1383 h 1383"/>
                <a:gd name="T12" fmla="*/ 216 w 216"/>
                <a:gd name="T13" fmla="*/ 1383 h 1383"/>
                <a:gd name="T14" fmla="*/ 0 w 216"/>
                <a:gd name="T15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383">
                  <a:moveTo>
                    <a:pt x="0" y="138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1383"/>
                  </a:lnTo>
                  <a:lnTo>
                    <a:pt x="216" y="1383"/>
                  </a:lnTo>
                  <a:lnTo>
                    <a:pt x="0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0" name="Freeform 44"/>
            <p:cNvSpPr>
              <a:spLocks/>
            </p:cNvSpPr>
            <p:nvPr/>
          </p:nvSpPr>
          <p:spPr bwMode="auto">
            <a:xfrm>
              <a:off x="2192" y="2235"/>
              <a:ext cx="72" cy="922"/>
            </a:xfrm>
            <a:custGeom>
              <a:avLst/>
              <a:gdLst>
                <a:gd name="T0" fmla="*/ 0 w 216"/>
                <a:gd name="T1" fmla="*/ 2766 h 2766"/>
                <a:gd name="T2" fmla="*/ 0 w 216"/>
                <a:gd name="T3" fmla="*/ 0 h 2766"/>
                <a:gd name="T4" fmla="*/ 0 w 216"/>
                <a:gd name="T5" fmla="*/ 0 h 2766"/>
                <a:gd name="T6" fmla="*/ 216 w 216"/>
                <a:gd name="T7" fmla="*/ 0 h 2766"/>
                <a:gd name="T8" fmla="*/ 216 w 216"/>
                <a:gd name="T9" fmla="*/ 0 h 2766"/>
                <a:gd name="T10" fmla="*/ 216 w 216"/>
                <a:gd name="T11" fmla="*/ 2766 h 2766"/>
                <a:gd name="T12" fmla="*/ 216 w 216"/>
                <a:gd name="T13" fmla="*/ 2766 h 2766"/>
                <a:gd name="T14" fmla="*/ 0 w 216"/>
                <a:gd name="T15" fmla="*/ 2766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2766">
                  <a:moveTo>
                    <a:pt x="0" y="276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2766"/>
                  </a:lnTo>
                  <a:lnTo>
                    <a:pt x="216" y="2766"/>
                  </a:lnTo>
                  <a:lnTo>
                    <a:pt x="0" y="276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1" name="Freeform 45"/>
            <p:cNvSpPr>
              <a:spLocks/>
            </p:cNvSpPr>
            <p:nvPr/>
          </p:nvSpPr>
          <p:spPr bwMode="auto">
            <a:xfrm>
              <a:off x="2336" y="1313"/>
              <a:ext cx="72" cy="1844"/>
            </a:xfrm>
            <a:custGeom>
              <a:avLst/>
              <a:gdLst>
                <a:gd name="T0" fmla="*/ 0 w 216"/>
                <a:gd name="T1" fmla="*/ 5531 h 5531"/>
                <a:gd name="T2" fmla="*/ 0 w 216"/>
                <a:gd name="T3" fmla="*/ 0 h 5531"/>
                <a:gd name="T4" fmla="*/ 0 w 216"/>
                <a:gd name="T5" fmla="*/ 0 h 5531"/>
                <a:gd name="T6" fmla="*/ 216 w 216"/>
                <a:gd name="T7" fmla="*/ 0 h 5531"/>
                <a:gd name="T8" fmla="*/ 216 w 216"/>
                <a:gd name="T9" fmla="*/ 0 h 5531"/>
                <a:gd name="T10" fmla="*/ 216 w 216"/>
                <a:gd name="T11" fmla="*/ 5531 h 5531"/>
                <a:gd name="T12" fmla="*/ 216 w 216"/>
                <a:gd name="T13" fmla="*/ 5531 h 5531"/>
                <a:gd name="T14" fmla="*/ 0 w 216"/>
                <a:gd name="T15" fmla="*/ 5531 h 5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5531">
                  <a:moveTo>
                    <a:pt x="0" y="553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5531"/>
                  </a:lnTo>
                  <a:lnTo>
                    <a:pt x="216" y="5531"/>
                  </a:lnTo>
                  <a:lnTo>
                    <a:pt x="0" y="553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Freeform 46"/>
            <p:cNvSpPr>
              <a:spLocks/>
            </p:cNvSpPr>
            <p:nvPr/>
          </p:nvSpPr>
          <p:spPr bwMode="auto">
            <a:xfrm>
              <a:off x="2480" y="1774"/>
              <a:ext cx="72" cy="1383"/>
            </a:xfrm>
            <a:custGeom>
              <a:avLst/>
              <a:gdLst>
                <a:gd name="T0" fmla="*/ 0 w 216"/>
                <a:gd name="T1" fmla="*/ 4148 h 4148"/>
                <a:gd name="T2" fmla="*/ 0 w 216"/>
                <a:gd name="T3" fmla="*/ 0 h 4148"/>
                <a:gd name="T4" fmla="*/ 0 w 216"/>
                <a:gd name="T5" fmla="*/ 0 h 4148"/>
                <a:gd name="T6" fmla="*/ 216 w 216"/>
                <a:gd name="T7" fmla="*/ 0 h 4148"/>
                <a:gd name="T8" fmla="*/ 216 w 216"/>
                <a:gd name="T9" fmla="*/ 0 h 4148"/>
                <a:gd name="T10" fmla="*/ 216 w 216"/>
                <a:gd name="T11" fmla="*/ 4148 h 4148"/>
                <a:gd name="T12" fmla="*/ 216 w 216"/>
                <a:gd name="T13" fmla="*/ 4148 h 4148"/>
                <a:gd name="T14" fmla="*/ 0 w 216"/>
                <a:gd name="T15" fmla="*/ 4148 h 4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4148">
                  <a:moveTo>
                    <a:pt x="0" y="414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4148"/>
                  </a:lnTo>
                  <a:lnTo>
                    <a:pt x="216" y="4148"/>
                  </a:lnTo>
                  <a:lnTo>
                    <a:pt x="0" y="41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943" name="Group 47"/>
          <p:cNvGrpSpPr>
            <a:grpSpLocks/>
          </p:cNvGrpSpPr>
          <p:nvPr/>
        </p:nvGrpSpPr>
        <p:grpSpPr bwMode="auto">
          <a:xfrm>
            <a:off x="3937000" y="3792538"/>
            <a:ext cx="1485900" cy="1463675"/>
            <a:chOff x="2624" y="2235"/>
            <a:chExt cx="936" cy="922"/>
          </a:xfrm>
        </p:grpSpPr>
        <p:sp>
          <p:nvSpPr>
            <p:cNvPr id="80944" name="Freeform 48"/>
            <p:cNvSpPr>
              <a:spLocks/>
            </p:cNvSpPr>
            <p:nvPr/>
          </p:nvSpPr>
          <p:spPr bwMode="auto">
            <a:xfrm>
              <a:off x="2624" y="2235"/>
              <a:ext cx="72" cy="922"/>
            </a:xfrm>
            <a:custGeom>
              <a:avLst/>
              <a:gdLst>
                <a:gd name="T0" fmla="*/ 0 w 216"/>
                <a:gd name="T1" fmla="*/ 2766 h 2766"/>
                <a:gd name="T2" fmla="*/ 0 w 216"/>
                <a:gd name="T3" fmla="*/ 0 h 2766"/>
                <a:gd name="T4" fmla="*/ 0 w 216"/>
                <a:gd name="T5" fmla="*/ 0 h 2766"/>
                <a:gd name="T6" fmla="*/ 216 w 216"/>
                <a:gd name="T7" fmla="*/ 0 h 2766"/>
                <a:gd name="T8" fmla="*/ 216 w 216"/>
                <a:gd name="T9" fmla="*/ 0 h 2766"/>
                <a:gd name="T10" fmla="*/ 216 w 216"/>
                <a:gd name="T11" fmla="*/ 2766 h 2766"/>
                <a:gd name="T12" fmla="*/ 216 w 216"/>
                <a:gd name="T13" fmla="*/ 2766 h 2766"/>
                <a:gd name="T14" fmla="*/ 0 w 216"/>
                <a:gd name="T15" fmla="*/ 2766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2766">
                  <a:moveTo>
                    <a:pt x="0" y="276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2766"/>
                  </a:lnTo>
                  <a:lnTo>
                    <a:pt x="216" y="2766"/>
                  </a:lnTo>
                  <a:lnTo>
                    <a:pt x="0" y="276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5" name="Freeform 49"/>
            <p:cNvSpPr>
              <a:spLocks/>
            </p:cNvSpPr>
            <p:nvPr/>
          </p:nvSpPr>
          <p:spPr bwMode="auto">
            <a:xfrm>
              <a:off x="2768" y="2327"/>
              <a:ext cx="72" cy="830"/>
            </a:xfrm>
            <a:custGeom>
              <a:avLst/>
              <a:gdLst>
                <a:gd name="T0" fmla="*/ 0 w 216"/>
                <a:gd name="T1" fmla="*/ 2488 h 2488"/>
                <a:gd name="T2" fmla="*/ 0 w 216"/>
                <a:gd name="T3" fmla="*/ 0 h 2488"/>
                <a:gd name="T4" fmla="*/ 0 w 216"/>
                <a:gd name="T5" fmla="*/ 0 h 2488"/>
                <a:gd name="T6" fmla="*/ 216 w 216"/>
                <a:gd name="T7" fmla="*/ 0 h 2488"/>
                <a:gd name="T8" fmla="*/ 216 w 216"/>
                <a:gd name="T9" fmla="*/ 0 h 2488"/>
                <a:gd name="T10" fmla="*/ 216 w 216"/>
                <a:gd name="T11" fmla="*/ 2488 h 2488"/>
                <a:gd name="T12" fmla="*/ 216 w 216"/>
                <a:gd name="T13" fmla="*/ 2488 h 2488"/>
                <a:gd name="T14" fmla="*/ 0 w 216"/>
                <a:gd name="T15" fmla="*/ 2488 h 2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2488">
                  <a:moveTo>
                    <a:pt x="0" y="248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2488"/>
                  </a:lnTo>
                  <a:lnTo>
                    <a:pt x="216" y="2488"/>
                  </a:lnTo>
                  <a:lnTo>
                    <a:pt x="0" y="248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6" name="Freeform 50"/>
            <p:cNvSpPr>
              <a:spLocks/>
            </p:cNvSpPr>
            <p:nvPr/>
          </p:nvSpPr>
          <p:spPr bwMode="auto">
            <a:xfrm>
              <a:off x="2912" y="2419"/>
              <a:ext cx="72" cy="738"/>
            </a:xfrm>
            <a:custGeom>
              <a:avLst/>
              <a:gdLst>
                <a:gd name="T0" fmla="*/ 0 w 216"/>
                <a:gd name="T1" fmla="*/ 2212 h 2212"/>
                <a:gd name="T2" fmla="*/ 0 w 216"/>
                <a:gd name="T3" fmla="*/ 0 h 2212"/>
                <a:gd name="T4" fmla="*/ 0 w 216"/>
                <a:gd name="T5" fmla="*/ 0 h 2212"/>
                <a:gd name="T6" fmla="*/ 216 w 216"/>
                <a:gd name="T7" fmla="*/ 0 h 2212"/>
                <a:gd name="T8" fmla="*/ 216 w 216"/>
                <a:gd name="T9" fmla="*/ 0 h 2212"/>
                <a:gd name="T10" fmla="*/ 216 w 216"/>
                <a:gd name="T11" fmla="*/ 2212 h 2212"/>
                <a:gd name="T12" fmla="*/ 216 w 216"/>
                <a:gd name="T13" fmla="*/ 2212 h 2212"/>
                <a:gd name="T14" fmla="*/ 0 w 216"/>
                <a:gd name="T15" fmla="*/ 2212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2212">
                  <a:moveTo>
                    <a:pt x="0" y="221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2212"/>
                  </a:lnTo>
                  <a:lnTo>
                    <a:pt x="216" y="2212"/>
                  </a:lnTo>
                  <a:lnTo>
                    <a:pt x="0" y="221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7" name="Freeform 51"/>
            <p:cNvSpPr>
              <a:spLocks/>
            </p:cNvSpPr>
            <p:nvPr/>
          </p:nvSpPr>
          <p:spPr bwMode="auto">
            <a:xfrm>
              <a:off x="3056" y="2511"/>
              <a:ext cx="72" cy="646"/>
            </a:xfrm>
            <a:custGeom>
              <a:avLst/>
              <a:gdLst>
                <a:gd name="T0" fmla="*/ 0 w 216"/>
                <a:gd name="T1" fmla="*/ 1936 h 1936"/>
                <a:gd name="T2" fmla="*/ 0 w 216"/>
                <a:gd name="T3" fmla="*/ 0 h 1936"/>
                <a:gd name="T4" fmla="*/ 0 w 216"/>
                <a:gd name="T5" fmla="*/ 0 h 1936"/>
                <a:gd name="T6" fmla="*/ 216 w 216"/>
                <a:gd name="T7" fmla="*/ 0 h 1936"/>
                <a:gd name="T8" fmla="*/ 216 w 216"/>
                <a:gd name="T9" fmla="*/ 0 h 1936"/>
                <a:gd name="T10" fmla="*/ 216 w 216"/>
                <a:gd name="T11" fmla="*/ 1936 h 1936"/>
                <a:gd name="T12" fmla="*/ 216 w 216"/>
                <a:gd name="T13" fmla="*/ 1936 h 1936"/>
                <a:gd name="T14" fmla="*/ 0 w 216"/>
                <a:gd name="T15" fmla="*/ 1936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936">
                  <a:moveTo>
                    <a:pt x="0" y="193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1936"/>
                  </a:lnTo>
                  <a:lnTo>
                    <a:pt x="216" y="1936"/>
                  </a:lnTo>
                  <a:lnTo>
                    <a:pt x="0" y="193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8" name="Freeform 52"/>
            <p:cNvSpPr>
              <a:spLocks/>
            </p:cNvSpPr>
            <p:nvPr/>
          </p:nvSpPr>
          <p:spPr bwMode="auto">
            <a:xfrm>
              <a:off x="3200" y="2604"/>
              <a:ext cx="72" cy="553"/>
            </a:xfrm>
            <a:custGeom>
              <a:avLst/>
              <a:gdLst>
                <a:gd name="T0" fmla="*/ 0 w 216"/>
                <a:gd name="T1" fmla="*/ 1659 h 1659"/>
                <a:gd name="T2" fmla="*/ 0 w 216"/>
                <a:gd name="T3" fmla="*/ 0 h 1659"/>
                <a:gd name="T4" fmla="*/ 0 w 216"/>
                <a:gd name="T5" fmla="*/ 0 h 1659"/>
                <a:gd name="T6" fmla="*/ 216 w 216"/>
                <a:gd name="T7" fmla="*/ 0 h 1659"/>
                <a:gd name="T8" fmla="*/ 216 w 216"/>
                <a:gd name="T9" fmla="*/ 0 h 1659"/>
                <a:gd name="T10" fmla="*/ 216 w 216"/>
                <a:gd name="T11" fmla="*/ 1659 h 1659"/>
                <a:gd name="T12" fmla="*/ 216 w 216"/>
                <a:gd name="T13" fmla="*/ 1659 h 1659"/>
                <a:gd name="T14" fmla="*/ 0 w 216"/>
                <a:gd name="T15" fmla="*/ 1659 h 1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659">
                  <a:moveTo>
                    <a:pt x="0" y="1659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1659"/>
                  </a:lnTo>
                  <a:lnTo>
                    <a:pt x="216" y="1659"/>
                  </a:lnTo>
                  <a:lnTo>
                    <a:pt x="0" y="165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9" name="Freeform 53"/>
            <p:cNvSpPr>
              <a:spLocks/>
            </p:cNvSpPr>
            <p:nvPr/>
          </p:nvSpPr>
          <p:spPr bwMode="auto">
            <a:xfrm>
              <a:off x="3344" y="2696"/>
              <a:ext cx="72" cy="461"/>
            </a:xfrm>
            <a:custGeom>
              <a:avLst/>
              <a:gdLst>
                <a:gd name="T0" fmla="*/ 0 w 216"/>
                <a:gd name="T1" fmla="*/ 1383 h 1383"/>
                <a:gd name="T2" fmla="*/ 0 w 216"/>
                <a:gd name="T3" fmla="*/ 0 h 1383"/>
                <a:gd name="T4" fmla="*/ 0 w 216"/>
                <a:gd name="T5" fmla="*/ 0 h 1383"/>
                <a:gd name="T6" fmla="*/ 216 w 216"/>
                <a:gd name="T7" fmla="*/ 0 h 1383"/>
                <a:gd name="T8" fmla="*/ 216 w 216"/>
                <a:gd name="T9" fmla="*/ 0 h 1383"/>
                <a:gd name="T10" fmla="*/ 216 w 216"/>
                <a:gd name="T11" fmla="*/ 1383 h 1383"/>
                <a:gd name="T12" fmla="*/ 216 w 216"/>
                <a:gd name="T13" fmla="*/ 1383 h 1383"/>
                <a:gd name="T14" fmla="*/ 0 w 216"/>
                <a:gd name="T15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383">
                  <a:moveTo>
                    <a:pt x="0" y="138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1383"/>
                  </a:lnTo>
                  <a:lnTo>
                    <a:pt x="216" y="1383"/>
                  </a:lnTo>
                  <a:lnTo>
                    <a:pt x="0" y="138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50" name="Freeform 54"/>
            <p:cNvSpPr>
              <a:spLocks/>
            </p:cNvSpPr>
            <p:nvPr/>
          </p:nvSpPr>
          <p:spPr bwMode="auto">
            <a:xfrm>
              <a:off x="3488" y="2788"/>
              <a:ext cx="72" cy="369"/>
            </a:xfrm>
            <a:custGeom>
              <a:avLst/>
              <a:gdLst>
                <a:gd name="T0" fmla="*/ 0 w 216"/>
                <a:gd name="T1" fmla="*/ 1107 h 1107"/>
                <a:gd name="T2" fmla="*/ 0 w 216"/>
                <a:gd name="T3" fmla="*/ 0 h 1107"/>
                <a:gd name="T4" fmla="*/ 0 w 216"/>
                <a:gd name="T5" fmla="*/ 0 h 1107"/>
                <a:gd name="T6" fmla="*/ 216 w 216"/>
                <a:gd name="T7" fmla="*/ 0 h 1107"/>
                <a:gd name="T8" fmla="*/ 216 w 216"/>
                <a:gd name="T9" fmla="*/ 0 h 1107"/>
                <a:gd name="T10" fmla="*/ 216 w 216"/>
                <a:gd name="T11" fmla="*/ 1107 h 1107"/>
                <a:gd name="T12" fmla="*/ 216 w 216"/>
                <a:gd name="T13" fmla="*/ 1107 h 1107"/>
                <a:gd name="T14" fmla="*/ 0 w 216"/>
                <a:gd name="T15" fmla="*/ 110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107">
                  <a:moveTo>
                    <a:pt x="0" y="110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1107"/>
                  </a:lnTo>
                  <a:lnTo>
                    <a:pt x="216" y="1107"/>
                  </a:lnTo>
                  <a:lnTo>
                    <a:pt x="0" y="1107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51" name="Freeform 55"/>
          <p:cNvSpPr>
            <a:spLocks/>
          </p:cNvSpPr>
          <p:nvPr/>
        </p:nvSpPr>
        <p:spPr bwMode="auto">
          <a:xfrm>
            <a:off x="5537200" y="5256213"/>
            <a:ext cx="114300" cy="1587"/>
          </a:xfrm>
          <a:custGeom>
            <a:avLst/>
            <a:gdLst>
              <a:gd name="T0" fmla="*/ 0 w 216"/>
              <a:gd name="T1" fmla="*/ 0 w 216"/>
              <a:gd name="T2" fmla="*/ 0 w 216"/>
              <a:gd name="T3" fmla="*/ 216 w 216"/>
              <a:gd name="T4" fmla="*/ 216 w 216"/>
              <a:gd name="T5" fmla="*/ 216 w 216"/>
              <a:gd name="T6" fmla="*/ 216 w 216"/>
              <a:gd name="T7" fmla="*/ 0 w 21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</a:cxnLst>
            <a:rect l="0" t="0" r="r" b="b"/>
            <a:pathLst>
              <a:path w="216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16" y="0"/>
                </a:lnTo>
                <a:lnTo>
                  <a:pt x="216" y="0"/>
                </a:lnTo>
                <a:lnTo>
                  <a:pt x="216" y="0"/>
                </a:lnTo>
                <a:lnTo>
                  <a:pt x="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2"/>
          </a:solidFill>
          <a:ln w="9525">
            <a:solidFill>
              <a:srgbClr val="0000F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52" name="Freeform 56"/>
          <p:cNvSpPr>
            <a:spLocks/>
          </p:cNvSpPr>
          <p:nvPr/>
        </p:nvSpPr>
        <p:spPr bwMode="auto">
          <a:xfrm>
            <a:off x="5765800" y="5256213"/>
            <a:ext cx="114300" cy="1587"/>
          </a:xfrm>
          <a:custGeom>
            <a:avLst/>
            <a:gdLst>
              <a:gd name="T0" fmla="*/ 0 w 216"/>
              <a:gd name="T1" fmla="*/ 0 w 216"/>
              <a:gd name="T2" fmla="*/ 0 w 216"/>
              <a:gd name="T3" fmla="*/ 216 w 216"/>
              <a:gd name="T4" fmla="*/ 216 w 216"/>
              <a:gd name="T5" fmla="*/ 216 w 216"/>
              <a:gd name="T6" fmla="*/ 216 w 216"/>
              <a:gd name="T7" fmla="*/ 0 w 21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</a:cxnLst>
            <a:rect l="0" t="0" r="r" b="b"/>
            <a:pathLst>
              <a:path w="216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16" y="0"/>
                </a:lnTo>
                <a:lnTo>
                  <a:pt x="216" y="0"/>
                </a:lnTo>
                <a:lnTo>
                  <a:pt x="216" y="0"/>
                </a:lnTo>
                <a:lnTo>
                  <a:pt x="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2"/>
          </a:solidFill>
          <a:ln w="9525">
            <a:solidFill>
              <a:srgbClr val="0000F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53" name="Freeform 57"/>
          <p:cNvSpPr>
            <a:spLocks/>
          </p:cNvSpPr>
          <p:nvPr/>
        </p:nvSpPr>
        <p:spPr bwMode="auto">
          <a:xfrm>
            <a:off x="5994400" y="5256213"/>
            <a:ext cx="114300" cy="1587"/>
          </a:xfrm>
          <a:custGeom>
            <a:avLst/>
            <a:gdLst>
              <a:gd name="T0" fmla="*/ 0 w 216"/>
              <a:gd name="T1" fmla="*/ 0 w 216"/>
              <a:gd name="T2" fmla="*/ 0 w 216"/>
              <a:gd name="T3" fmla="*/ 216 w 216"/>
              <a:gd name="T4" fmla="*/ 216 w 216"/>
              <a:gd name="T5" fmla="*/ 216 w 216"/>
              <a:gd name="T6" fmla="*/ 216 w 216"/>
              <a:gd name="T7" fmla="*/ 0 w 21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</a:cxnLst>
            <a:rect l="0" t="0" r="r" b="b"/>
            <a:pathLst>
              <a:path w="216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16" y="0"/>
                </a:lnTo>
                <a:lnTo>
                  <a:pt x="216" y="0"/>
                </a:lnTo>
                <a:lnTo>
                  <a:pt x="216" y="0"/>
                </a:lnTo>
                <a:lnTo>
                  <a:pt x="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2"/>
          </a:solidFill>
          <a:ln w="9525">
            <a:solidFill>
              <a:srgbClr val="0000F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54" name="Freeform 58"/>
          <p:cNvSpPr>
            <a:spLocks/>
          </p:cNvSpPr>
          <p:nvPr/>
        </p:nvSpPr>
        <p:spPr bwMode="auto">
          <a:xfrm>
            <a:off x="6223000" y="5110163"/>
            <a:ext cx="114300" cy="146050"/>
          </a:xfrm>
          <a:custGeom>
            <a:avLst/>
            <a:gdLst>
              <a:gd name="T0" fmla="*/ 0 w 216"/>
              <a:gd name="T1" fmla="*/ 276 h 276"/>
              <a:gd name="T2" fmla="*/ 0 w 216"/>
              <a:gd name="T3" fmla="*/ 0 h 276"/>
              <a:gd name="T4" fmla="*/ 0 w 216"/>
              <a:gd name="T5" fmla="*/ 0 h 276"/>
              <a:gd name="T6" fmla="*/ 216 w 216"/>
              <a:gd name="T7" fmla="*/ 0 h 276"/>
              <a:gd name="T8" fmla="*/ 216 w 216"/>
              <a:gd name="T9" fmla="*/ 0 h 276"/>
              <a:gd name="T10" fmla="*/ 216 w 216"/>
              <a:gd name="T11" fmla="*/ 276 h 276"/>
              <a:gd name="T12" fmla="*/ 216 w 216"/>
              <a:gd name="T13" fmla="*/ 276 h 276"/>
              <a:gd name="T14" fmla="*/ 0 w 216"/>
              <a:gd name="T15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" h="276">
                <a:moveTo>
                  <a:pt x="0" y="276"/>
                </a:moveTo>
                <a:lnTo>
                  <a:pt x="0" y="0"/>
                </a:lnTo>
                <a:lnTo>
                  <a:pt x="0" y="0"/>
                </a:lnTo>
                <a:lnTo>
                  <a:pt x="216" y="0"/>
                </a:lnTo>
                <a:lnTo>
                  <a:pt x="216" y="0"/>
                </a:lnTo>
                <a:lnTo>
                  <a:pt x="216" y="276"/>
                </a:lnTo>
                <a:lnTo>
                  <a:pt x="216" y="276"/>
                </a:lnTo>
                <a:lnTo>
                  <a:pt x="0" y="276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57" name="Text Box 61"/>
          <p:cNvSpPr txBox="1">
            <a:spLocks noChangeArrowheads="1"/>
          </p:cNvSpPr>
          <p:nvPr/>
        </p:nvSpPr>
        <p:spPr bwMode="auto">
          <a:xfrm>
            <a:off x="1828800" y="685800"/>
            <a:ext cx="578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Estimation of period at risk to entrainment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2057400" y="1476375"/>
            <a:ext cx="5181600" cy="4619625"/>
            <a:chOff x="1440" y="776"/>
            <a:chExt cx="3264" cy="2910"/>
          </a:xfrm>
        </p:grpSpPr>
        <p:sp>
          <p:nvSpPr>
            <p:cNvPr id="88067" name="Line 3"/>
            <p:cNvSpPr>
              <a:spLocks noChangeShapeType="1"/>
            </p:cNvSpPr>
            <p:nvPr/>
          </p:nvSpPr>
          <p:spPr bwMode="auto">
            <a:xfrm>
              <a:off x="1940" y="3157"/>
              <a:ext cx="23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8" name="Line 4"/>
            <p:cNvSpPr>
              <a:spLocks noChangeShapeType="1"/>
            </p:cNvSpPr>
            <p:nvPr/>
          </p:nvSpPr>
          <p:spPr bwMode="auto">
            <a:xfrm>
              <a:off x="1940" y="3087"/>
              <a:ext cx="1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9" name="Rectangle 5"/>
            <p:cNvSpPr>
              <a:spLocks noChangeArrowheads="1"/>
            </p:cNvSpPr>
            <p:nvPr/>
          </p:nvSpPr>
          <p:spPr bwMode="auto">
            <a:xfrm>
              <a:off x="1902" y="3197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>
              <a:off x="2516" y="3087"/>
              <a:ext cx="1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1" name="Rectangle 7"/>
            <p:cNvSpPr>
              <a:spLocks noChangeArrowheads="1"/>
            </p:cNvSpPr>
            <p:nvPr/>
          </p:nvSpPr>
          <p:spPr bwMode="auto">
            <a:xfrm>
              <a:off x="2478" y="3197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88072" name="Line 8"/>
            <p:cNvSpPr>
              <a:spLocks noChangeShapeType="1"/>
            </p:cNvSpPr>
            <p:nvPr/>
          </p:nvSpPr>
          <p:spPr bwMode="auto">
            <a:xfrm>
              <a:off x="3092" y="3087"/>
              <a:ext cx="1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3" name="Rectangle 9"/>
            <p:cNvSpPr>
              <a:spLocks noChangeArrowheads="1"/>
            </p:cNvSpPr>
            <p:nvPr/>
          </p:nvSpPr>
          <p:spPr bwMode="auto">
            <a:xfrm>
              <a:off x="3053" y="3197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en-US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>
              <a:off x="3668" y="3087"/>
              <a:ext cx="1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5" name="Rectangle 11"/>
            <p:cNvSpPr>
              <a:spLocks noChangeArrowheads="1"/>
            </p:cNvSpPr>
            <p:nvPr/>
          </p:nvSpPr>
          <p:spPr bwMode="auto">
            <a:xfrm>
              <a:off x="3591" y="3197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lang="en-US" altLang="en-US"/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>
              <a:off x="4244" y="3087"/>
              <a:ext cx="1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7" name="Rectangle 13"/>
            <p:cNvSpPr>
              <a:spLocks noChangeArrowheads="1"/>
            </p:cNvSpPr>
            <p:nvPr/>
          </p:nvSpPr>
          <p:spPr bwMode="auto">
            <a:xfrm>
              <a:off x="4167" y="3197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en-US" altLang="en-US"/>
            </a:p>
          </p:txBody>
        </p:sp>
        <p:sp>
          <p:nvSpPr>
            <p:cNvPr id="88078" name="Rectangle 14"/>
            <p:cNvSpPr>
              <a:spLocks noChangeArrowheads="1"/>
            </p:cNvSpPr>
            <p:nvPr/>
          </p:nvSpPr>
          <p:spPr bwMode="auto">
            <a:xfrm>
              <a:off x="1665" y="3456"/>
              <a:ext cx="30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Age of Fish at entrainment (days)</a:t>
              </a:r>
              <a:endParaRPr lang="en-US" altLang="en-US" b="1"/>
            </a:p>
          </p:txBody>
        </p:sp>
        <p:sp>
          <p:nvSpPr>
            <p:cNvPr id="88079" name="Line 15"/>
            <p:cNvSpPr>
              <a:spLocks noChangeShapeType="1"/>
            </p:cNvSpPr>
            <p:nvPr/>
          </p:nvSpPr>
          <p:spPr bwMode="auto">
            <a:xfrm flipV="1">
              <a:off x="1940" y="852"/>
              <a:ext cx="1" cy="2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 flipH="1">
              <a:off x="1940" y="3157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1" name="Rectangle 17"/>
            <p:cNvSpPr>
              <a:spLocks noChangeArrowheads="1"/>
            </p:cNvSpPr>
            <p:nvPr/>
          </p:nvSpPr>
          <p:spPr bwMode="auto">
            <a:xfrm>
              <a:off x="1832" y="3080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88082" name="Line 18"/>
            <p:cNvSpPr>
              <a:spLocks noChangeShapeType="1"/>
            </p:cNvSpPr>
            <p:nvPr/>
          </p:nvSpPr>
          <p:spPr bwMode="auto">
            <a:xfrm flipH="1">
              <a:off x="1940" y="2696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3" name="Rectangle 19"/>
            <p:cNvSpPr>
              <a:spLocks noChangeArrowheads="1"/>
            </p:cNvSpPr>
            <p:nvPr/>
          </p:nvSpPr>
          <p:spPr bwMode="auto">
            <a:xfrm>
              <a:off x="1832" y="2619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en-US"/>
            </a:p>
          </p:txBody>
        </p:sp>
        <p:sp>
          <p:nvSpPr>
            <p:cNvPr id="88084" name="Line 20"/>
            <p:cNvSpPr>
              <a:spLocks noChangeShapeType="1"/>
            </p:cNvSpPr>
            <p:nvPr/>
          </p:nvSpPr>
          <p:spPr bwMode="auto">
            <a:xfrm flipH="1">
              <a:off x="1940" y="2235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5" name="Rectangle 21"/>
            <p:cNvSpPr>
              <a:spLocks noChangeArrowheads="1"/>
            </p:cNvSpPr>
            <p:nvPr/>
          </p:nvSpPr>
          <p:spPr bwMode="auto">
            <a:xfrm>
              <a:off x="1755" y="2158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en-US"/>
            </a:p>
          </p:txBody>
        </p:sp>
        <p:sp>
          <p:nvSpPr>
            <p:cNvPr id="88086" name="Line 22"/>
            <p:cNvSpPr>
              <a:spLocks noChangeShapeType="1"/>
            </p:cNvSpPr>
            <p:nvPr/>
          </p:nvSpPr>
          <p:spPr bwMode="auto">
            <a:xfrm flipH="1">
              <a:off x="1940" y="1774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7" name="Rectangle 23"/>
            <p:cNvSpPr>
              <a:spLocks noChangeArrowheads="1"/>
            </p:cNvSpPr>
            <p:nvPr/>
          </p:nvSpPr>
          <p:spPr bwMode="auto">
            <a:xfrm>
              <a:off x="1755" y="1697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15</a:t>
              </a:r>
              <a:endParaRPr lang="en-US" altLang="en-US"/>
            </a:p>
          </p:txBody>
        </p:sp>
        <p:sp>
          <p:nvSpPr>
            <p:cNvPr id="88088" name="Line 24"/>
            <p:cNvSpPr>
              <a:spLocks noChangeShapeType="1"/>
            </p:cNvSpPr>
            <p:nvPr/>
          </p:nvSpPr>
          <p:spPr bwMode="auto">
            <a:xfrm flipH="1">
              <a:off x="1940" y="1313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9" name="Rectangle 25"/>
            <p:cNvSpPr>
              <a:spLocks noChangeArrowheads="1"/>
            </p:cNvSpPr>
            <p:nvPr/>
          </p:nvSpPr>
          <p:spPr bwMode="auto">
            <a:xfrm>
              <a:off x="1755" y="1236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20</a:t>
              </a:r>
              <a:endParaRPr lang="en-US" altLang="en-US"/>
            </a:p>
          </p:txBody>
        </p:sp>
        <p:sp>
          <p:nvSpPr>
            <p:cNvPr id="88090" name="Line 26"/>
            <p:cNvSpPr>
              <a:spLocks noChangeShapeType="1"/>
            </p:cNvSpPr>
            <p:nvPr/>
          </p:nvSpPr>
          <p:spPr bwMode="auto">
            <a:xfrm flipH="1">
              <a:off x="1940" y="852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1" name="Rectangle 27"/>
            <p:cNvSpPr>
              <a:spLocks noChangeArrowheads="1"/>
            </p:cNvSpPr>
            <p:nvPr/>
          </p:nvSpPr>
          <p:spPr bwMode="auto">
            <a:xfrm>
              <a:off x="1755" y="776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25</a:t>
              </a:r>
              <a:endParaRPr lang="en-US" altLang="en-US"/>
            </a:p>
          </p:txBody>
        </p:sp>
        <p:sp>
          <p:nvSpPr>
            <p:cNvPr id="88092" name="Rectangle 28"/>
            <p:cNvSpPr>
              <a:spLocks noChangeArrowheads="1"/>
            </p:cNvSpPr>
            <p:nvPr/>
          </p:nvSpPr>
          <p:spPr bwMode="auto">
            <a:xfrm rot="16200000">
              <a:off x="1202" y="1870"/>
              <a:ext cx="7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  <a:latin typeface="Arial" panose="020B0604020202020204" pitchFamily="34" charset="0"/>
                </a:rPr>
                <a:t>Percent</a:t>
              </a:r>
              <a:endParaRPr lang="en-US" altLang="en-US" b="1"/>
            </a:p>
          </p:txBody>
        </p:sp>
        <p:sp>
          <p:nvSpPr>
            <p:cNvPr id="88093" name="Line 29"/>
            <p:cNvSpPr>
              <a:spLocks noChangeShapeType="1"/>
            </p:cNvSpPr>
            <p:nvPr/>
          </p:nvSpPr>
          <p:spPr bwMode="auto">
            <a:xfrm flipV="1">
              <a:off x="4244" y="852"/>
              <a:ext cx="1" cy="2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Line 30"/>
            <p:cNvSpPr>
              <a:spLocks noChangeShapeType="1"/>
            </p:cNvSpPr>
            <p:nvPr/>
          </p:nvSpPr>
          <p:spPr bwMode="auto">
            <a:xfrm>
              <a:off x="4175" y="3157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5" name="Line 31"/>
            <p:cNvSpPr>
              <a:spLocks noChangeShapeType="1"/>
            </p:cNvSpPr>
            <p:nvPr/>
          </p:nvSpPr>
          <p:spPr bwMode="auto">
            <a:xfrm>
              <a:off x="4175" y="2696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6" name="Line 32"/>
            <p:cNvSpPr>
              <a:spLocks noChangeShapeType="1"/>
            </p:cNvSpPr>
            <p:nvPr/>
          </p:nvSpPr>
          <p:spPr bwMode="auto">
            <a:xfrm>
              <a:off x="4175" y="2235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7" name="Line 33"/>
            <p:cNvSpPr>
              <a:spLocks noChangeShapeType="1"/>
            </p:cNvSpPr>
            <p:nvPr/>
          </p:nvSpPr>
          <p:spPr bwMode="auto">
            <a:xfrm>
              <a:off x="4175" y="1774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8" name="Line 34"/>
            <p:cNvSpPr>
              <a:spLocks noChangeShapeType="1"/>
            </p:cNvSpPr>
            <p:nvPr/>
          </p:nvSpPr>
          <p:spPr bwMode="auto">
            <a:xfrm>
              <a:off x="4175" y="1313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9" name="Line 35"/>
            <p:cNvSpPr>
              <a:spLocks noChangeShapeType="1"/>
            </p:cNvSpPr>
            <p:nvPr/>
          </p:nvSpPr>
          <p:spPr bwMode="auto">
            <a:xfrm>
              <a:off x="4175" y="852"/>
              <a:ext cx="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0" name="Line 36"/>
            <p:cNvSpPr>
              <a:spLocks noChangeShapeType="1"/>
            </p:cNvSpPr>
            <p:nvPr/>
          </p:nvSpPr>
          <p:spPr bwMode="auto">
            <a:xfrm>
              <a:off x="1940" y="852"/>
              <a:ext cx="23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1" name="Line 37"/>
            <p:cNvSpPr>
              <a:spLocks noChangeShapeType="1"/>
            </p:cNvSpPr>
            <p:nvPr/>
          </p:nvSpPr>
          <p:spPr bwMode="auto">
            <a:xfrm flipV="1">
              <a:off x="1940" y="852"/>
              <a:ext cx="1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2" name="Line 38"/>
            <p:cNvSpPr>
              <a:spLocks noChangeShapeType="1"/>
            </p:cNvSpPr>
            <p:nvPr/>
          </p:nvSpPr>
          <p:spPr bwMode="auto">
            <a:xfrm flipV="1">
              <a:off x="2516" y="852"/>
              <a:ext cx="1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3" name="Line 39"/>
            <p:cNvSpPr>
              <a:spLocks noChangeShapeType="1"/>
            </p:cNvSpPr>
            <p:nvPr/>
          </p:nvSpPr>
          <p:spPr bwMode="auto">
            <a:xfrm flipV="1">
              <a:off x="3092" y="852"/>
              <a:ext cx="1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4" name="Line 40"/>
            <p:cNvSpPr>
              <a:spLocks noChangeShapeType="1"/>
            </p:cNvSpPr>
            <p:nvPr/>
          </p:nvSpPr>
          <p:spPr bwMode="auto">
            <a:xfrm flipV="1">
              <a:off x="3668" y="852"/>
              <a:ext cx="1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5" name="Line 41"/>
            <p:cNvSpPr>
              <a:spLocks noChangeShapeType="1"/>
            </p:cNvSpPr>
            <p:nvPr/>
          </p:nvSpPr>
          <p:spPr bwMode="auto">
            <a:xfrm flipV="1">
              <a:off x="4244" y="852"/>
              <a:ext cx="1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106" name="Group 42"/>
            <p:cNvGrpSpPr>
              <a:grpSpLocks/>
            </p:cNvGrpSpPr>
            <p:nvPr/>
          </p:nvGrpSpPr>
          <p:grpSpPr bwMode="auto">
            <a:xfrm>
              <a:off x="2048" y="1313"/>
              <a:ext cx="504" cy="1844"/>
              <a:chOff x="2048" y="1313"/>
              <a:chExt cx="504" cy="1844"/>
            </a:xfrm>
          </p:grpSpPr>
          <p:sp>
            <p:nvSpPr>
              <p:cNvPr id="88107" name="Freeform 43"/>
              <p:cNvSpPr>
                <a:spLocks/>
              </p:cNvSpPr>
              <p:nvPr/>
            </p:nvSpPr>
            <p:spPr bwMode="auto">
              <a:xfrm>
                <a:off x="2048" y="2696"/>
                <a:ext cx="72" cy="461"/>
              </a:xfrm>
              <a:custGeom>
                <a:avLst/>
                <a:gdLst>
                  <a:gd name="T0" fmla="*/ 0 w 216"/>
                  <a:gd name="T1" fmla="*/ 1383 h 1383"/>
                  <a:gd name="T2" fmla="*/ 0 w 216"/>
                  <a:gd name="T3" fmla="*/ 0 h 1383"/>
                  <a:gd name="T4" fmla="*/ 0 w 216"/>
                  <a:gd name="T5" fmla="*/ 0 h 1383"/>
                  <a:gd name="T6" fmla="*/ 216 w 216"/>
                  <a:gd name="T7" fmla="*/ 0 h 1383"/>
                  <a:gd name="T8" fmla="*/ 216 w 216"/>
                  <a:gd name="T9" fmla="*/ 0 h 1383"/>
                  <a:gd name="T10" fmla="*/ 216 w 216"/>
                  <a:gd name="T11" fmla="*/ 1383 h 1383"/>
                  <a:gd name="T12" fmla="*/ 216 w 216"/>
                  <a:gd name="T13" fmla="*/ 1383 h 1383"/>
                  <a:gd name="T14" fmla="*/ 0 w 216"/>
                  <a:gd name="T15" fmla="*/ 1383 h 1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1383">
                    <a:moveTo>
                      <a:pt x="0" y="138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1383"/>
                    </a:lnTo>
                    <a:lnTo>
                      <a:pt x="216" y="1383"/>
                    </a:lnTo>
                    <a:lnTo>
                      <a:pt x="0" y="1383"/>
                    </a:lnTo>
                    <a:close/>
                  </a:path>
                </a:pathLst>
              </a:custGeom>
              <a:solidFill>
                <a:srgbClr val="0000F2"/>
              </a:solidFill>
              <a:ln w="9525">
                <a:solidFill>
                  <a:srgbClr val="0000F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8" name="Freeform 44"/>
              <p:cNvSpPr>
                <a:spLocks/>
              </p:cNvSpPr>
              <p:nvPr/>
            </p:nvSpPr>
            <p:spPr bwMode="auto">
              <a:xfrm>
                <a:off x="2192" y="2235"/>
                <a:ext cx="72" cy="922"/>
              </a:xfrm>
              <a:custGeom>
                <a:avLst/>
                <a:gdLst>
                  <a:gd name="T0" fmla="*/ 0 w 216"/>
                  <a:gd name="T1" fmla="*/ 2766 h 2766"/>
                  <a:gd name="T2" fmla="*/ 0 w 216"/>
                  <a:gd name="T3" fmla="*/ 0 h 2766"/>
                  <a:gd name="T4" fmla="*/ 0 w 216"/>
                  <a:gd name="T5" fmla="*/ 0 h 2766"/>
                  <a:gd name="T6" fmla="*/ 216 w 216"/>
                  <a:gd name="T7" fmla="*/ 0 h 2766"/>
                  <a:gd name="T8" fmla="*/ 216 w 216"/>
                  <a:gd name="T9" fmla="*/ 0 h 2766"/>
                  <a:gd name="T10" fmla="*/ 216 w 216"/>
                  <a:gd name="T11" fmla="*/ 2766 h 2766"/>
                  <a:gd name="T12" fmla="*/ 216 w 216"/>
                  <a:gd name="T13" fmla="*/ 2766 h 2766"/>
                  <a:gd name="T14" fmla="*/ 0 w 216"/>
                  <a:gd name="T15" fmla="*/ 2766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2766">
                    <a:moveTo>
                      <a:pt x="0" y="276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2766"/>
                    </a:lnTo>
                    <a:lnTo>
                      <a:pt x="216" y="2766"/>
                    </a:lnTo>
                    <a:lnTo>
                      <a:pt x="0" y="2766"/>
                    </a:lnTo>
                    <a:close/>
                  </a:path>
                </a:pathLst>
              </a:custGeom>
              <a:solidFill>
                <a:srgbClr val="0000F2"/>
              </a:solidFill>
              <a:ln w="9525">
                <a:solidFill>
                  <a:srgbClr val="0000F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9" name="Freeform 45"/>
              <p:cNvSpPr>
                <a:spLocks/>
              </p:cNvSpPr>
              <p:nvPr/>
            </p:nvSpPr>
            <p:spPr bwMode="auto">
              <a:xfrm>
                <a:off x="2336" y="1313"/>
                <a:ext cx="72" cy="1844"/>
              </a:xfrm>
              <a:custGeom>
                <a:avLst/>
                <a:gdLst>
                  <a:gd name="T0" fmla="*/ 0 w 216"/>
                  <a:gd name="T1" fmla="*/ 5531 h 5531"/>
                  <a:gd name="T2" fmla="*/ 0 w 216"/>
                  <a:gd name="T3" fmla="*/ 0 h 5531"/>
                  <a:gd name="T4" fmla="*/ 0 w 216"/>
                  <a:gd name="T5" fmla="*/ 0 h 5531"/>
                  <a:gd name="T6" fmla="*/ 216 w 216"/>
                  <a:gd name="T7" fmla="*/ 0 h 5531"/>
                  <a:gd name="T8" fmla="*/ 216 w 216"/>
                  <a:gd name="T9" fmla="*/ 0 h 5531"/>
                  <a:gd name="T10" fmla="*/ 216 w 216"/>
                  <a:gd name="T11" fmla="*/ 5531 h 5531"/>
                  <a:gd name="T12" fmla="*/ 216 w 216"/>
                  <a:gd name="T13" fmla="*/ 5531 h 5531"/>
                  <a:gd name="T14" fmla="*/ 0 w 216"/>
                  <a:gd name="T15" fmla="*/ 5531 h 5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5531">
                    <a:moveTo>
                      <a:pt x="0" y="553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5531"/>
                    </a:lnTo>
                    <a:lnTo>
                      <a:pt x="216" y="5531"/>
                    </a:lnTo>
                    <a:lnTo>
                      <a:pt x="0" y="5531"/>
                    </a:lnTo>
                    <a:close/>
                  </a:path>
                </a:pathLst>
              </a:custGeom>
              <a:solidFill>
                <a:srgbClr val="0000F2"/>
              </a:solidFill>
              <a:ln w="9525">
                <a:solidFill>
                  <a:srgbClr val="0000F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0" name="Freeform 46"/>
              <p:cNvSpPr>
                <a:spLocks/>
              </p:cNvSpPr>
              <p:nvPr/>
            </p:nvSpPr>
            <p:spPr bwMode="auto">
              <a:xfrm>
                <a:off x="2480" y="1774"/>
                <a:ext cx="72" cy="1383"/>
              </a:xfrm>
              <a:custGeom>
                <a:avLst/>
                <a:gdLst>
                  <a:gd name="T0" fmla="*/ 0 w 216"/>
                  <a:gd name="T1" fmla="*/ 4148 h 4148"/>
                  <a:gd name="T2" fmla="*/ 0 w 216"/>
                  <a:gd name="T3" fmla="*/ 0 h 4148"/>
                  <a:gd name="T4" fmla="*/ 0 w 216"/>
                  <a:gd name="T5" fmla="*/ 0 h 4148"/>
                  <a:gd name="T6" fmla="*/ 216 w 216"/>
                  <a:gd name="T7" fmla="*/ 0 h 4148"/>
                  <a:gd name="T8" fmla="*/ 216 w 216"/>
                  <a:gd name="T9" fmla="*/ 0 h 4148"/>
                  <a:gd name="T10" fmla="*/ 216 w 216"/>
                  <a:gd name="T11" fmla="*/ 4148 h 4148"/>
                  <a:gd name="T12" fmla="*/ 216 w 216"/>
                  <a:gd name="T13" fmla="*/ 4148 h 4148"/>
                  <a:gd name="T14" fmla="*/ 0 w 216"/>
                  <a:gd name="T15" fmla="*/ 4148 h 4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4148">
                    <a:moveTo>
                      <a:pt x="0" y="414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4148"/>
                    </a:lnTo>
                    <a:lnTo>
                      <a:pt x="216" y="4148"/>
                    </a:lnTo>
                    <a:lnTo>
                      <a:pt x="0" y="4148"/>
                    </a:lnTo>
                    <a:close/>
                  </a:path>
                </a:pathLst>
              </a:custGeom>
              <a:solidFill>
                <a:srgbClr val="0000F2"/>
              </a:solidFill>
              <a:ln w="9525">
                <a:solidFill>
                  <a:srgbClr val="0000F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111" name="Group 47"/>
            <p:cNvGrpSpPr>
              <a:grpSpLocks/>
            </p:cNvGrpSpPr>
            <p:nvPr/>
          </p:nvGrpSpPr>
          <p:grpSpPr bwMode="auto">
            <a:xfrm>
              <a:off x="2624" y="2235"/>
              <a:ext cx="936" cy="922"/>
              <a:chOff x="2624" y="2235"/>
              <a:chExt cx="936" cy="922"/>
            </a:xfrm>
          </p:grpSpPr>
          <p:sp>
            <p:nvSpPr>
              <p:cNvPr id="88112" name="Freeform 48"/>
              <p:cNvSpPr>
                <a:spLocks/>
              </p:cNvSpPr>
              <p:nvPr/>
            </p:nvSpPr>
            <p:spPr bwMode="auto">
              <a:xfrm>
                <a:off x="2624" y="2235"/>
                <a:ext cx="72" cy="922"/>
              </a:xfrm>
              <a:custGeom>
                <a:avLst/>
                <a:gdLst>
                  <a:gd name="T0" fmla="*/ 0 w 216"/>
                  <a:gd name="T1" fmla="*/ 2766 h 2766"/>
                  <a:gd name="T2" fmla="*/ 0 w 216"/>
                  <a:gd name="T3" fmla="*/ 0 h 2766"/>
                  <a:gd name="T4" fmla="*/ 0 w 216"/>
                  <a:gd name="T5" fmla="*/ 0 h 2766"/>
                  <a:gd name="T6" fmla="*/ 216 w 216"/>
                  <a:gd name="T7" fmla="*/ 0 h 2766"/>
                  <a:gd name="T8" fmla="*/ 216 w 216"/>
                  <a:gd name="T9" fmla="*/ 0 h 2766"/>
                  <a:gd name="T10" fmla="*/ 216 w 216"/>
                  <a:gd name="T11" fmla="*/ 2766 h 2766"/>
                  <a:gd name="T12" fmla="*/ 216 w 216"/>
                  <a:gd name="T13" fmla="*/ 2766 h 2766"/>
                  <a:gd name="T14" fmla="*/ 0 w 216"/>
                  <a:gd name="T15" fmla="*/ 2766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2766">
                    <a:moveTo>
                      <a:pt x="0" y="276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2766"/>
                    </a:lnTo>
                    <a:lnTo>
                      <a:pt x="216" y="2766"/>
                    </a:lnTo>
                    <a:lnTo>
                      <a:pt x="0" y="2766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3" name="Freeform 49"/>
              <p:cNvSpPr>
                <a:spLocks/>
              </p:cNvSpPr>
              <p:nvPr/>
            </p:nvSpPr>
            <p:spPr bwMode="auto">
              <a:xfrm>
                <a:off x="2768" y="2327"/>
                <a:ext cx="72" cy="830"/>
              </a:xfrm>
              <a:custGeom>
                <a:avLst/>
                <a:gdLst>
                  <a:gd name="T0" fmla="*/ 0 w 216"/>
                  <a:gd name="T1" fmla="*/ 2488 h 2488"/>
                  <a:gd name="T2" fmla="*/ 0 w 216"/>
                  <a:gd name="T3" fmla="*/ 0 h 2488"/>
                  <a:gd name="T4" fmla="*/ 0 w 216"/>
                  <a:gd name="T5" fmla="*/ 0 h 2488"/>
                  <a:gd name="T6" fmla="*/ 216 w 216"/>
                  <a:gd name="T7" fmla="*/ 0 h 2488"/>
                  <a:gd name="T8" fmla="*/ 216 w 216"/>
                  <a:gd name="T9" fmla="*/ 0 h 2488"/>
                  <a:gd name="T10" fmla="*/ 216 w 216"/>
                  <a:gd name="T11" fmla="*/ 2488 h 2488"/>
                  <a:gd name="T12" fmla="*/ 216 w 216"/>
                  <a:gd name="T13" fmla="*/ 2488 h 2488"/>
                  <a:gd name="T14" fmla="*/ 0 w 216"/>
                  <a:gd name="T15" fmla="*/ 2488 h 2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2488">
                    <a:moveTo>
                      <a:pt x="0" y="248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2488"/>
                    </a:lnTo>
                    <a:lnTo>
                      <a:pt x="216" y="2488"/>
                    </a:lnTo>
                    <a:lnTo>
                      <a:pt x="0" y="2488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4" name="Freeform 50"/>
              <p:cNvSpPr>
                <a:spLocks/>
              </p:cNvSpPr>
              <p:nvPr/>
            </p:nvSpPr>
            <p:spPr bwMode="auto">
              <a:xfrm>
                <a:off x="2912" y="2419"/>
                <a:ext cx="72" cy="738"/>
              </a:xfrm>
              <a:custGeom>
                <a:avLst/>
                <a:gdLst>
                  <a:gd name="T0" fmla="*/ 0 w 216"/>
                  <a:gd name="T1" fmla="*/ 2212 h 2212"/>
                  <a:gd name="T2" fmla="*/ 0 w 216"/>
                  <a:gd name="T3" fmla="*/ 0 h 2212"/>
                  <a:gd name="T4" fmla="*/ 0 w 216"/>
                  <a:gd name="T5" fmla="*/ 0 h 2212"/>
                  <a:gd name="T6" fmla="*/ 216 w 216"/>
                  <a:gd name="T7" fmla="*/ 0 h 2212"/>
                  <a:gd name="T8" fmla="*/ 216 w 216"/>
                  <a:gd name="T9" fmla="*/ 0 h 2212"/>
                  <a:gd name="T10" fmla="*/ 216 w 216"/>
                  <a:gd name="T11" fmla="*/ 2212 h 2212"/>
                  <a:gd name="T12" fmla="*/ 216 w 216"/>
                  <a:gd name="T13" fmla="*/ 2212 h 2212"/>
                  <a:gd name="T14" fmla="*/ 0 w 216"/>
                  <a:gd name="T15" fmla="*/ 2212 h 2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2212">
                    <a:moveTo>
                      <a:pt x="0" y="221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2212"/>
                    </a:lnTo>
                    <a:lnTo>
                      <a:pt x="216" y="2212"/>
                    </a:lnTo>
                    <a:lnTo>
                      <a:pt x="0" y="2212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5" name="Freeform 51"/>
              <p:cNvSpPr>
                <a:spLocks/>
              </p:cNvSpPr>
              <p:nvPr/>
            </p:nvSpPr>
            <p:spPr bwMode="auto">
              <a:xfrm>
                <a:off x="3056" y="2511"/>
                <a:ext cx="72" cy="646"/>
              </a:xfrm>
              <a:custGeom>
                <a:avLst/>
                <a:gdLst>
                  <a:gd name="T0" fmla="*/ 0 w 216"/>
                  <a:gd name="T1" fmla="*/ 1936 h 1936"/>
                  <a:gd name="T2" fmla="*/ 0 w 216"/>
                  <a:gd name="T3" fmla="*/ 0 h 1936"/>
                  <a:gd name="T4" fmla="*/ 0 w 216"/>
                  <a:gd name="T5" fmla="*/ 0 h 1936"/>
                  <a:gd name="T6" fmla="*/ 216 w 216"/>
                  <a:gd name="T7" fmla="*/ 0 h 1936"/>
                  <a:gd name="T8" fmla="*/ 216 w 216"/>
                  <a:gd name="T9" fmla="*/ 0 h 1936"/>
                  <a:gd name="T10" fmla="*/ 216 w 216"/>
                  <a:gd name="T11" fmla="*/ 1936 h 1936"/>
                  <a:gd name="T12" fmla="*/ 216 w 216"/>
                  <a:gd name="T13" fmla="*/ 1936 h 1936"/>
                  <a:gd name="T14" fmla="*/ 0 w 216"/>
                  <a:gd name="T15" fmla="*/ 1936 h 1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1936">
                    <a:moveTo>
                      <a:pt x="0" y="193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1936"/>
                    </a:lnTo>
                    <a:lnTo>
                      <a:pt x="216" y="1936"/>
                    </a:lnTo>
                    <a:lnTo>
                      <a:pt x="0" y="1936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6" name="Freeform 52"/>
              <p:cNvSpPr>
                <a:spLocks/>
              </p:cNvSpPr>
              <p:nvPr/>
            </p:nvSpPr>
            <p:spPr bwMode="auto">
              <a:xfrm>
                <a:off x="3200" y="2604"/>
                <a:ext cx="72" cy="553"/>
              </a:xfrm>
              <a:custGeom>
                <a:avLst/>
                <a:gdLst>
                  <a:gd name="T0" fmla="*/ 0 w 216"/>
                  <a:gd name="T1" fmla="*/ 1659 h 1659"/>
                  <a:gd name="T2" fmla="*/ 0 w 216"/>
                  <a:gd name="T3" fmla="*/ 0 h 1659"/>
                  <a:gd name="T4" fmla="*/ 0 w 216"/>
                  <a:gd name="T5" fmla="*/ 0 h 1659"/>
                  <a:gd name="T6" fmla="*/ 216 w 216"/>
                  <a:gd name="T7" fmla="*/ 0 h 1659"/>
                  <a:gd name="T8" fmla="*/ 216 w 216"/>
                  <a:gd name="T9" fmla="*/ 0 h 1659"/>
                  <a:gd name="T10" fmla="*/ 216 w 216"/>
                  <a:gd name="T11" fmla="*/ 1659 h 1659"/>
                  <a:gd name="T12" fmla="*/ 216 w 216"/>
                  <a:gd name="T13" fmla="*/ 1659 h 1659"/>
                  <a:gd name="T14" fmla="*/ 0 w 216"/>
                  <a:gd name="T15" fmla="*/ 1659 h 1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1659">
                    <a:moveTo>
                      <a:pt x="0" y="1659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1659"/>
                    </a:lnTo>
                    <a:lnTo>
                      <a:pt x="216" y="1659"/>
                    </a:lnTo>
                    <a:lnTo>
                      <a:pt x="0" y="1659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7" name="Freeform 53"/>
              <p:cNvSpPr>
                <a:spLocks/>
              </p:cNvSpPr>
              <p:nvPr/>
            </p:nvSpPr>
            <p:spPr bwMode="auto">
              <a:xfrm>
                <a:off x="3344" y="2696"/>
                <a:ext cx="72" cy="461"/>
              </a:xfrm>
              <a:custGeom>
                <a:avLst/>
                <a:gdLst>
                  <a:gd name="T0" fmla="*/ 0 w 216"/>
                  <a:gd name="T1" fmla="*/ 1383 h 1383"/>
                  <a:gd name="T2" fmla="*/ 0 w 216"/>
                  <a:gd name="T3" fmla="*/ 0 h 1383"/>
                  <a:gd name="T4" fmla="*/ 0 w 216"/>
                  <a:gd name="T5" fmla="*/ 0 h 1383"/>
                  <a:gd name="T6" fmla="*/ 216 w 216"/>
                  <a:gd name="T7" fmla="*/ 0 h 1383"/>
                  <a:gd name="T8" fmla="*/ 216 w 216"/>
                  <a:gd name="T9" fmla="*/ 0 h 1383"/>
                  <a:gd name="T10" fmla="*/ 216 w 216"/>
                  <a:gd name="T11" fmla="*/ 1383 h 1383"/>
                  <a:gd name="T12" fmla="*/ 216 w 216"/>
                  <a:gd name="T13" fmla="*/ 1383 h 1383"/>
                  <a:gd name="T14" fmla="*/ 0 w 216"/>
                  <a:gd name="T15" fmla="*/ 1383 h 1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1383">
                    <a:moveTo>
                      <a:pt x="0" y="138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1383"/>
                    </a:lnTo>
                    <a:lnTo>
                      <a:pt x="216" y="1383"/>
                    </a:lnTo>
                    <a:lnTo>
                      <a:pt x="0" y="1383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8" name="Freeform 54"/>
              <p:cNvSpPr>
                <a:spLocks/>
              </p:cNvSpPr>
              <p:nvPr/>
            </p:nvSpPr>
            <p:spPr bwMode="auto">
              <a:xfrm>
                <a:off x="3488" y="2788"/>
                <a:ext cx="72" cy="369"/>
              </a:xfrm>
              <a:custGeom>
                <a:avLst/>
                <a:gdLst>
                  <a:gd name="T0" fmla="*/ 0 w 216"/>
                  <a:gd name="T1" fmla="*/ 1107 h 1107"/>
                  <a:gd name="T2" fmla="*/ 0 w 216"/>
                  <a:gd name="T3" fmla="*/ 0 h 1107"/>
                  <a:gd name="T4" fmla="*/ 0 w 216"/>
                  <a:gd name="T5" fmla="*/ 0 h 1107"/>
                  <a:gd name="T6" fmla="*/ 216 w 216"/>
                  <a:gd name="T7" fmla="*/ 0 h 1107"/>
                  <a:gd name="T8" fmla="*/ 216 w 216"/>
                  <a:gd name="T9" fmla="*/ 0 h 1107"/>
                  <a:gd name="T10" fmla="*/ 216 w 216"/>
                  <a:gd name="T11" fmla="*/ 1107 h 1107"/>
                  <a:gd name="T12" fmla="*/ 216 w 216"/>
                  <a:gd name="T13" fmla="*/ 1107 h 1107"/>
                  <a:gd name="T14" fmla="*/ 0 w 216"/>
                  <a:gd name="T15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" h="1107">
                    <a:moveTo>
                      <a:pt x="0" y="1107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1107"/>
                    </a:lnTo>
                    <a:lnTo>
                      <a:pt x="216" y="1107"/>
                    </a:lnTo>
                    <a:lnTo>
                      <a:pt x="0" y="1107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119" name="Freeform 55"/>
            <p:cNvSpPr>
              <a:spLocks/>
            </p:cNvSpPr>
            <p:nvPr/>
          </p:nvSpPr>
          <p:spPr bwMode="auto">
            <a:xfrm>
              <a:off x="3632" y="3157"/>
              <a:ext cx="72" cy="1"/>
            </a:xfrm>
            <a:custGeom>
              <a:avLst/>
              <a:gdLst>
                <a:gd name="T0" fmla="*/ 0 w 216"/>
                <a:gd name="T1" fmla="*/ 0 w 216"/>
                <a:gd name="T2" fmla="*/ 0 w 216"/>
                <a:gd name="T3" fmla="*/ 216 w 216"/>
                <a:gd name="T4" fmla="*/ 216 w 216"/>
                <a:gd name="T5" fmla="*/ 216 w 216"/>
                <a:gd name="T6" fmla="*/ 216 w 216"/>
                <a:gd name="T7" fmla="*/ 0 w 2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2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2"/>
            </a:solidFill>
            <a:ln w="9525">
              <a:solidFill>
                <a:srgbClr val="0000F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20" name="Freeform 56"/>
            <p:cNvSpPr>
              <a:spLocks/>
            </p:cNvSpPr>
            <p:nvPr/>
          </p:nvSpPr>
          <p:spPr bwMode="auto">
            <a:xfrm>
              <a:off x="3776" y="3157"/>
              <a:ext cx="72" cy="1"/>
            </a:xfrm>
            <a:custGeom>
              <a:avLst/>
              <a:gdLst>
                <a:gd name="T0" fmla="*/ 0 w 216"/>
                <a:gd name="T1" fmla="*/ 0 w 216"/>
                <a:gd name="T2" fmla="*/ 0 w 216"/>
                <a:gd name="T3" fmla="*/ 216 w 216"/>
                <a:gd name="T4" fmla="*/ 216 w 216"/>
                <a:gd name="T5" fmla="*/ 216 w 216"/>
                <a:gd name="T6" fmla="*/ 216 w 216"/>
                <a:gd name="T7" fmla="*/ 0 w 2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2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2"/>
            </a:solidFill>
            <a:ln w="9525">
              <a:solidFill>
                <a:srgbClr val="0000F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21" name="Freeform 57"/>
            <p:cNvSpPr>
              <a:spLocks/>
            </p:cNvSpPr>
            <p:nvPr/>
          </p:nvSpPr>
          <p:spPr bwMode="auto">
            <a:xfrm>
              <a:off x="3920" y="3157"/>
              <a:ext cx="72" cy="1"/>
            </a:xfrm>
            <a:custGeom>
              <a:avLst/>
              <a:gdLst>
                <a:gd name="T0" fmla="*/ 0 w 216"/>
                <a:gd name="T1" fmla="*/ 0 w 216"/>
                <a:gd name="T2" fmla="*/ 0 w 216"/>
                <a:gd name="T3" fmla="*/ 216 w 216"/>
                <a:gd name="T4" fmla="*/ 216 w 216"/>
                <a:gd name="T5" fmla="*/ 216 w 216"/>
                <a:gd name="T6" fmla="*/ 216 w 216"/>
                <a:gd name="T7" fmla="*/ 0 w 2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21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2"/>
            </a:solidFill>
            <a:ln w="9525">
              <a:solidFill>
                <a:srgbClr val="0000F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22" name="Freeform 58"/>
            <p:cNvSpPr>
              <a:spLocks/>
            </p:cNvSpPr>
            <p:nvPr/>
          </p:nvSpPr>
          <p:spPr bwMode="auto">
            <a:xfrm>
              <a:off x="4064" y="3065"/>
              <a:ext cx="72" cy="92"/>
            </a:xfrm>
            <a:custGeom>
              <a:avLst/>
              <a:gdLst>
                <a:gd name="T0" fmla="*/ 0 w 216"/>
                <a:gd name="T1" fmla="*/ 276 h 276"/>
                <a:gd name="T2" fmla="*/ 0 w 216"/>
                <a:gd name="T3" fmla="*/ 0 h 276"/>
                <a:gd name="T4" fmla="*/ 0 w 216"/>
                <a:gd name="T5" fmla="*/ 0 h 276"/>
                <a:gd name="T6" fmla="*/ 216 w 216"/>
                <a:gd name="T7" fmla="*/ 0 h 276"/>
                <a:gd name="T8" fmla="*/ 216 w 216"/>
                <a:gd name="T9" fmla="*/ 0 h 276"/>
                <a:gd name="T10" fmla="*/ 216 w 216"/>
                <a:gd name="T11" fmla="*/ 276 h 276"/>
                <a:gd name="T12" fmla="*/ 216 w 216"/>
                <a:gd name="T13" fmla="*/ 276 h 276"/>
                <a:gd name="T14" fmla="*/ 0 w 216"/>
                <a:gd name="T15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276">
                  <a:moveTo>
                    <a:pt x="0" y="27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276"/>
                  </a:lnTo>
                  <a:lnTo>
                    <a:pt x="216" y="276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F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123" name="Line 59"/>
          <p:cNvSpPr>
            <a:spLocks noChangeShapeType="1"/>
          </p:cNvSpPr>
          <p:nvPr/>
        </p:nvSpPr>
        <p:spPr bwMode="auto">
          <a:xfrm>
            <a:off x="3962400" y="2209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24" name="Text Box 60"/>
          <p:cNvSpPr txBox="1">
            <a:spLocks noChangeArrowheads="1"/>
          </p:cNvSpPr>
          <p:nvPr/>
        </p:nvSpPr>
        <p:spPr bwMode="auto">
          <a:xfrm>
            <a:off x="3565525" y="179387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Mean</a:t>
            </a:r>
          </a:p>
        </p:txBody>
      </p:sp>
      <p:sp>
        <p:nvSpPr>
          <p:cNvPr id="88125" name="Text Box 61"/>
          <p:cNvSpPr txBox="1">
            <a:spLocks noChangeArrowheads="1"/>
          </p:cNvSpPr>
          <p:nvPr/>
        </p:nvSpPr>
        <p:spPr bwMode="auto">
          <a:xfrm>
            <a:off x="1828800" y="685800"/>
            <a:ext cx="578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Estimation of period at risk to entrainment</a:t>
            </a:r>
          </a:p>
        </p:txBody>
      </p:sp>
      <p:sp>
        <p:nvSpPr>
          <p:cNvPr id="88126" name="Line 62"/>
          <p:cNvSpPr>
            <a:spLocks noChangeShapeType="1"/>
          </p:cNvSpPr>
          <p:nvPr/>
        </p:nvSpPr>
        <p:spPr bwMode="auto">
          <a:xfrm flipH="1">
            <a:off x="5486400" y="2438400"/>
            <a:ext cx="1524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6994525" y="2174875"/>
            <a:ext cx="201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Statistical Max</a:t>
            </a:r>
          </a:p>
        </p:txBody>
      </p:sp>
      <p:sp>
        <p:nvSpPr>
          <p:cNvPr id="88128" name="Line 64"/>
          <p:cNvSpPr>
            <a:spLocks noChangeShapeType="1"/>
          </p:cNvSpPr>
          <p:nvPr/>
        </p:nvSpPr>
        <p:spPr bwMode="auto">
          <a:xfrm flipH="1">
            <a:off x="64008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29" name="Text Box 65"/>
          <p:cNvSpPr txBox="1">
            <a:spLocks noChangeArrowheads="1"/>
          </p:cNvSpPr>
          <p:nvPr/>
        </p:nvSpPr>
        <p:spPr bwMode="auto">
          <a:xfrm>
            <a:off x="7146925" y="4876800"/>
            <a:ext cx="1376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Real Max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Assumptions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100% through-plant mortality (entrainment)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Use of (statistical) means and maximums to estimate period of exposure to entrainment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Rather than real maximums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 of average of means and maximums (period of risk to exposure) rather than maximum of maximums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 accounting for compensatory mortality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048000" y="5715000"/>
            <a:ext cx="5334000" cy="304800"/>
          </a:xfrm>
          <a:prstGeom prst="rect">
            <a:avLst/>
          </a:prstGeom>
          <a:solidFill>
            <a:srgbClr val="6699FF"/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947" name="Group 3"/>
          <p:cNvGraphicFramePr>
            <a:graphicFrameLocks noGrp="1"/>
          </p:cNvGraphicFramePr>
          <p:nvPr/>
        </p:nvGraphicFramePr>
        <p:xfrm>
          <a:off x="228600" y="990600"/>
          <a:ext cx="8610600" cy="4410075"/>
        </p:xfrm>
        <a:graphic>
          <a:graphicData uri="http://schemas.openxmlformats.org/drawingml/2006/table">
            <a:tbl>
              <a:tblPr/>
              <a:tblGrid>
                <a:gridCol w="2574925">
                  <a:extLst>
                    <a:ext uri="{9D8B030D-6E8A-4147-A177-3AD203B41FA5}">
                      <a16:colId xmlns:a16="http://schemas.microsoft.com/office/drawing/2014/main" val="3583100381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3399664393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967582640"/>
                    </a:ext>
                  </a:extLst>
                </a:gridCol>
                <a:gridCol w="2192337">
                  <a:extLst>
                    <a:ext uri="{9D8B030D-6E8A-4147-A177-3AD203B41FA5}">
                      <a16:colId xmlns:a16="http://schemas.microsoft.com/office/drawing/2014/main" val="1575989926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Species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 Entrainment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 Rate (%)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(avg. period at risk)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 Rate (%)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(max. period at risk)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01336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Unidentified Gobies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3.9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085887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Pacific Staghorn Sculpin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1.7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03329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Northern Lampfish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1.5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25830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Shadow Goby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1.3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40388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Comptooth Blennies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1.0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72.4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19675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KGB Rockfishes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6.4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05579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Jacksmelt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6.3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44.2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23260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White Croaker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3.0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723207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Pacific Herring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3.0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86856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Cabezon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2.9  x 10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706731"/>
                  </a:ext>
                </a:extLst>
              </a:tr>
            </a:tbl>
          </a:graphicData>
        </a:graphic>
      </p:graphicFrame>
      <p:sp>
        <p:nvSpPr>
          <p:cNvPr id="83013" name="Text Box 69"/>
          <p:cNvSpPr txBox="1">
            <a:spLocks noChangeArrowheads="1"/>
          </p:cNvSpPr>
          <p:nvPr/>
        </p:nvSpPr>
        <p:spPr bwMode="auto">
          <a:xfrm>
            <a:off x="2055813" y="242888"/>
            <a:ext cx="548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Estimates of Mortality Rates - Fish</a:t>
            </a:r>
          </a:p>
        </p:txBody>
      </p:sp>
      <p:sp>
        <p:nvSpPr>
          <p:cNvPr id="83014" name="Text Box 70"/>
          <p:cNvSpPr txBox="1">
            <a:spLocks noChangeArrowheads="1"/>
          </p:cNvSpPr>
          <p:nvPr/>
        </p:nvSpPr>
        <p:spPr bwMode="auto">
          <a:xfrm>
            <a:off x="304800" y="5410200"/>
            <a:ext cx="259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Average Mortality Rates</a:t>
            </a:r>
          </a:p>
        </p:txBody>
      </p:sp>
      <p:sp>
        <p:nvSpPr>
          <p:cNvPr id="83015" name="Text Box 71"/>
          <p:cNvSpPr txBox="1">
            <a:spLocks noChangeArrowheads="1"/>
          </p:cNvSpPr>
          <p:nvPr/>
        </p:nvSpPr>
        <p:spPr bwMode="auto">
          <a:xfrm>
            <a:off x="2971800" y="5410200"/>
            <a:ext cx="1651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Coastal species</a:t>
            </a:r>
          </a:p>
          <a:p>
            <a:r>
              <a:rPr lang="en-US" altLang="en-US" sz="1800" b="1"/>
              <a:t>Bay Species</a:t>
            </a:r>
          </a:p>
          <a:p>
            <a:r>
              <a:rPr lang="en-US" altLang="en-US" sz="1800" b="1"/>
              <a:t>Crabs</a:t>
            </a:r>
          </a:p>
        </p:txBody>
      </p:sp>
      <p:sp>
        <p:nvSpPr>
          <p:cNvPr id="83016" name="Text Box 72"/>
          <p:cNvSpPr txBox="1">
            <a:spLocks noChangeArrowheads="1"/>
          </p:cNvSpPr>
          <p:nvPr/>
        </p:nvSpPr>
        <p:spPr bwMode="auto">
          <a:xfrm>
            <a:off x="5168900" y="5410200"/>
            <a:ext cx="812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  3.1%</a:t>
            </a:r>
          </a:p>
          <a:p>
            <a:r>
              <a:rPr lang="en-US" altLang="en-US" sz="1800" b="1"/>
              <a:t>17.2%</a:t>
            </a:r>
          </a:p>
          <a:p>
            <a:r>
              <a:rPr lang="en-US" altLang="en-US" sz="1800" b="1"/>
              <a:t>  2.0%</a:t>
            </a:r>
          </a:p>
        </p:txBody>
      </p:sp>
      <p:sp>
        <p:nvSpPr>
          <p:cNvPr id="83017" name="Text Box 73"/>
          <p:cNvSpPr txBox="1">
            <a:spLocks noChangeArrowheads="1"/>
          </p:cNvSpPr>
          <p:nvPr/>
        </p:nvSpPr>
        <p:spPr bwMode="auto">
          <a:xfrm>
            <a:off x="7416800" y="5410200"/>
            <a:ext cx="81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  3.1%</a:t>
            </a:r>
          </a:p>
          <a:p>
            <a:r>
              <a:rPr lang="en-US" altLang="en-US" sz="1800" b="1"/>
              <a:t>32.8%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Assumptions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100% through-plant mortality (entrainment)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Use of (statistical) means and maximums to estimate period of exposure to entrainment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Rather than real maximums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Use of average of means and maximums (period of risk to exposure) rather than maximum of maximums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 accounting for compensatory mortality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2857500" y="1770063"/>
            <a:ext cx="4432300" cy="348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4343400" y="5867400"/>
            <a:ext cx="1782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/>
              <a:t>Larvae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 rot="-5400000">
            <a:off x="1147762" y="3729038"/>
            <a:ext cx="242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Adult Population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4953000" y="2514600"/>
            <a:ext cx="2092325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V="1">
            <a:off x="2895600" y="2514600"/>
            <a:ext cx="2060575" cy="2679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4953000" y="1752600"/>
            <a:ext cx="2344738" cy="35052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 flipH="1">
            <a:off x="2590800" y="2514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609600" y="2209800"/>
            <a:ext cx="1993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Carrying capacity</a:t>
            </a:r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 flipH="1">
            <a:off x="5486400" y="5410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3581400" y="5410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 flipV="1">
            <a:off x="7010400" y="2514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5" name="Line 13"/>
          <p:cNvSpPr>
            <a:spLocks noChangeShapeType="1"/>
          </p:cNvSpPr>
          <p:nvPr/>
        </p:nvSpPr>
        <p:spPr bwMode="auto">
          <a:xfrm flipV="1">
            <a:off x="5486400" y="2514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 flipV="1">
            <a:off x="5105400" y="2514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 flipV="1">
            <a:off x="3581400" y="4343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 flipH="1">
            <a:off x="28956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762000" y="304800"/>
            <a:ext cx="763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Compensation – massive uncertainties</a:t>
            </a: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5943600" y="5410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-33%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3981450" y="5410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-33%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Assumption – no compensation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86800" cy="4114800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 altLang="en-US" b="1"/>
              <a:t>No idea if it occurs or to what degree</a:t>
            </a:r>
          </a:p>
          <a:p>
            <a:pPr lvl="1">
              <a:buFontTx/>
              <a:buChar char="•"/>
            </a:pPr>
            <a:r>
              <a:rPr lang="en-US" altLang="en-US" b="1"/>
              <a:t>There is likely no way to determine compensation for the species examined</a:t>
            </a:r>
          </a:p>
          <a:p>
            <a:pPr lvl="1">
              <a:buFontTx/>
              <a:buChar char="•"/>
            </a:pPr>
            <a:r>
              <a:rPr lang="en-US" altLang="en-US" b="1"/>
              <a:t>The argument does not get to the point of the assessment – which is to assess the impact on ecological resources not simply a change to adult populations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990600" y="838200"/>
            <a:ext cx="69421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Rate of Mortality due to entrainment</a:t>
            </a:r>
            <a:endParaRPr lang="en-US" altLang="en-US" sz="320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577975" y="1905000"/>
            <a:ext cx="6040438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3200" b="1">
                <a:solidFill>
                  <a:srgbClr val="3403BF"/>
                </a:solidFill>
                <a:latin typeface="Arial" panose="020B0604020202020204" pitchFamily="34" charset="0"/>
              </a:rPr>
              <a:t>Best Estimate (based on Fish): </a:t>
            </a:r>
          </a:p>
          <a:p>
            <a:endParaRPr lang="en-US" altLang="en-US" sz="3200" b="1">
              <a:solidFill>
                <a:srgbClr val="3403BF"/>
              </a:solidFill>
              <a:latin typeface="Arial" panose="020B0604020202020204" pitchFamily="34" charset="0"/>
            </a:endParaRPr>
          </a:p>
          <a:p>
            <a:r>
              <a:rPr lang="en-US" altLang="en-US" sz="3200" b="1">
                <a:solidFill>
                  <a:srgbClr val="3403BF"/>
                </a:solidFill>
                <a:latin typeface="Arial" panose="020B0604020202020204" pitchFamily="34" charset="0"/>
              </a:rPr>
              <a:t>Bay Species =      17 -  33%</a:t>
            </a:r>
          </a:p>
          <a:p>
            <a:endParaRPr lang="en-US" altLang="en-US" sz="3200" b="1">
              <a:solidFill>
                <a:srgbClr val="3403BF"/>
              </a:solidFill>
              <a:latin typeface="Arial" panose="020B0604020202020204" pitchFamily="34" charset="0"/>
            </a:endParaRPr>
          </a:p>
          <a:p>
            <a:r>
              <a:rPr lang="en-US" altLang="en-US" sz="3200" b="1">
                <a:solidFill>
                  <a:srgbClr val="3403BF"/>
                </a:solidFill>
                <a:latin typeface="Arial" panose="020B0604020202020204" pitchFamily="34" charset="0"/>
              </a:rPr>
              <a:t>Coastal Species =     3%</a:t>
            </a:r>
            <a:endParaRPr lang="en-US" altLang="en-US" sz="3200">
              <a:solidFill>
                <a:srgbClr val="3403B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077200" cy="1143000"/>
          </a:xfrm>
        </p:spPr>
        <p:txBody>
          <a:bodyPr/>
          <a:lstStyle/>
          <a:p>
            <a:r>
              <a:rPr lang="en-US" altLang="en-US"/>
              <a:t>Interpretation of estimate of LOSS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4114800"/>
          </a:xfrm>
        </p:spPr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 lvl="1"/>
            <a:r>
              <a:rPr lang="en-US" altLang="en-US" sz="3200" b="1">
                <a:solidFill>
                  <a:srgbClr val="3403BF"/>
                </a:solidFill>
              </a:rPr>
              <a:t>Question: what level of loss is environmentally important?</a:t>
            </a:r>
          </a:p>
          <a:p>
            <a:pPr lvl="2"/>
            <a:r>
              <a:rPr lang="en-US" altLang="en-US" sz="2800" b="1"/>
              <a:t>What counts as important?</a:t>
            </a:r>
          </a:p>
          <a:p>
            <a:pPr lvl="3"/>
            <a:r>
              <a:rPr lang="en-US" altLang="en-US" sz="2800" b="1"/>
              <a:t>Local</a:t>
            </a:r>
          </a:p>
          <a:p>
            <a:pPr lvl="3"/>
            <a:r>
              <a:rPr lang="en-US" altLang="en-US" sz="2800" b="1"/>
              <a:t>Regional</a:t>
            </a:r>
          </a:p>
          <a:p>
            <a:pPr lvl="3"/>
            <a:r>
              <a:rPr lang="en-US" altLang="en-US" sz="2800" b="1"/>
              <a:t>National</a:t>
            </a:r>
          </a:p>
          <a:p>
            <a:pPr lvl="3"/>
            <a:endParaRPr lang="en-US" altLang="en-US" sz="28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 descr="E:\MBPPfromSou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Habitat Equivalency – a way to interpret loss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/>
              <a:t>Method allows for conversion of organismal loss to habitat</a:t>
            </a:r>
          </a:p>
          <a:p>
            <a:endParaRPr lang="en-US" altLang="en-US" sz="2800"/>
          </a:p>
          <a:p>
            <a:r>
              <a:rPr lang="en-US" altLang="en-US" sz="2800" b="1"/>
              <a:t>Entrainment causes loss of larval production</a:t>
            </a:r>
          </a:p>
          <a:p>
            <a:pPr lvl="1"/>
            <a:r>
              <a:rPr lang="en-US" altLang="en-US"/>
              <a:t>From 17 - 33% of Morro Bay = </a:t>
            </a:r>
          </a:p>
          <a:p>
            <a:pPr lvl="3">
              <a:buFontTx/>
              <a:buNone/>
            </a:pPr>
            <a:r>
              <a:rPr lang="en-US" altLang="en-US" sz="2800" b="1"/>
              <a:t>380 - 759 acres</a:t>
            </a:r>
          </a:p>
          <a:p>
            <a:pPr lvl="1"/>
            <a:r>
              <a:rPr lang="en-US" altLang="en-US"/>
              <a:t>From 3% of coastal source population = </a:t>
            </a:r>
          </a:p>
          <a:p>
            <a:pPr lvl="3">
              <a:buFontTx/>
              <a:buNone/>
            </a:pPr>
            <a:r>
              <a:rPr lang="en-US" altLang="en-US" sz="2800" b="1"/>
              <a:t>~2 - 4 miles</a:t>
            </a:r>
          </a:p>
          <a:p>
            <a:pPr>
              <a:buFontTx/>
              <a:buNone/>
            </a:pPr>
            <a:endParaRPr lang="en-US" altLang="en-US" sz="2800" b="1"/>
          </a:p>
          <a:p>
            <a:pPr lvl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Estimation of Ecological Effects due to Entrainment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Life history of most entrained organisms</a:t>
            </a:r>
          </a:p>
          <a:p>
            <a:r>
              <a:rPr lang="en-US" altLang="en-US"/>
              <a:t>Methods of Estimation</a:t>
            </a:r>
          </a:p>
          <a:p>
            <a:pPr lvl="1"/>
            <a:r>
              <a:rPr lang="en-US" altLang="en-US"/>
              <a:t>Fecundity Hindcast (FH)</a:t>
            </a:r>
          </a:p>
          <a:p>
            <a:pPr lvl="1"/>
            <a:r>
              <a:rPr lang="en-US" altLang="en-US"/>
              <a:t>Adult Equivalent Loss (AEL)</a:t>
            </a:r>
          </a:p>
          <a:p>
            <a:pPr lvl="1"/>
            <a:r>
              <a:rPr lang="en-US" altLang="en-US"/>
              <a:t>Proportional Mortality (PM)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443663" y="3319463"/>
            <a:ext cx="7778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Settlement</a:t>
            </a:r>
            <a:endParaRPr lang="en-US" alt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4940300" y="3622675"/>
            <a:ext cx="3575050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Freeform 5"/>
          <p:cNvSpPr>
            <a:spLocks/>
          </p:cNvSpPr>
          <p:nvPr/>
        </p:nvSpPr>
        <p:spPr bwMode="auto">
          <a:xfrm>
            <a:off x="8291513" y="3549650"/>
            <a:ext cx="288925" cy="144463"/>
          </a:xfrm>
          <a:custGeom>
            <a:avLst/>
            <a:gdLst>
              <a:gd name="T0" fmla="*/ 0 w 364"/>
              <a:gd name="T1" fmla="*/ 0 h 182"/>
              <a:gd name="T2" fmla="*/ 364 w 364"/>
              <a:gd name="T3" fmla="*/ 91 h 182"/>
              <a:gd name="T4" fmla="*/ 0 w 364"/>
              <a:gd name="T5" fmla="*/ 182 h 182"/>
              <a:gd name="T6" fmla="*/ 0 w 364"/>
              <a:gd name="T7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4" h="182">
                <a:moveTo>
                  <a:pt x="0" y="0"/>
                </a:moveTo>
                <a:lnTo>
                  <a:pt x="364" y="91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94238" y="3330575"/>
            <a:ext cx="4746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Adults</a:t>
            </a:r>
            <a:endParaRPr lang="en-US" alt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697788" y="3319463"/>
            <a:ext cx="4746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Adults</a:t>
            </a:r>
            <a:endParaRPr lang="en-US" alt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981575" y="3700463"/>
            <a:ext cx="9921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Reproduction</a:t>
            </a:r>
            <a:endParaRPr lang="en-US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7205663" y="3678238"/>
            <a:ext cx="53498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Growth</a:t>
            </a:r>
            <a:endParaRPr lang="en-US" alt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4953000" y="1828800"/>
            <a:ext cx="36337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Open System (have a larval phase) </a:t>
            </a:r>
            <a:endParaRPr lang="en-US" alt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4645025" y="2381250"/>
            <a:ext cx="4097338" cy="2579688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1239838" y="2724150"/>
            <a:ext cx="1773237" cy="1797050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1849438" y="2454275"/>
            <a:ext cx="7318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Adults </a:t>
            </a:r>
            <a:endParaRPr lang="en-US" alt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089275" y="3468688"/>
            <a:ext cx="14033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Reproduction</a:t>
            </a:r>
            <a:endParaRPr lang="en-US" altLang="en-US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422275" y="3468688"/>
            <a:ext cx="755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Growth</a:t>
            </a:r>
            <a:endParaRPr lang="en-US" altLang="en-US"/>
          </a:p>
        </p:txBody>
      </p:sp>
      <p:sp>
        <p:nvSpPr>
          <p:cNvPr id="13329" name="Freeform 17"/>
          <p:cNvSpPr>
            <a:spLocks/>
          </p:cNvSpPr>
          <p:nvPr/>
        </p:nvSpPr>
        <p:spPr bwMode="auto">
          <a:xfrm>
            <a:off x="1296988" y="3973513"/>
            <a:ext cx="188912" cy="217487"/>
          </a:xfrm>
          <a:custGeom>
            <a:avLst/>
            <a:gdLst>
              <a:gd name="T0" fmla="*/ 237 w 237"/>
              <a:gd name="T1" fmla="*/ 169 h 274"/>
              <a:gd name="T2" fmla="*/ 0 w 237"/>
              <a:gd name="T3" fmla="*/ 0 h 274"/>
              <a:gd name="T4" fmla="*/ 36 w 237"/>
              <a:gd name="T5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7" h="274">
                <a:moveTo>
                  <a:pt x="237" y="169"/>
                </a:moveTo>
                <a:lnTo>
                  <a:pt x="0" y="0"/>
                </a:lnTo>
                <a:lnTo>
                  <a:pt x="36" y="274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Freeform 18"/>
          <p:cNvSpPr>
            <a:spLocks/>
          </p:cNvSpPr>
          <p:nvPr/>
        </p:nvSpPr>
        <p:spPr bwMode="auto">
          <a:xfrm>
            <a:off x="2717800" y="2962275"/>
            <a:ext cx="193675" cy="230188"/>
          </a:xfrm>
          <a:custGeom>
            <a:avLst/>
            <a:gdLst>
              <a:gd name="T0" fmla="*/ 184 w 243"/>
              <a:gd name="T1" fmla="*/ 0 h 290"/>
              <a:gd name="T2" fmla="*/ 243 w 243"/>
              <a:gd name="T3" fmla="*/ 290 h 290"/>
              <a:gd name="T4" fmla="*/ 0 w 243"/>
              <a:gd name="T5" fmla="*/ 142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" h="290">
                <a:moveTo>
                  <a:pt x="184" y="0"/>
                </a:moveTo>
                <a:lnTo>
                  <a:pt x="243" y="290"/>
                </a:lnTo>
                <a:lnTo>
                  <a:pt x="0" y="142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Freeform 19"/>
          <p:cNvSpPr>
            <a:spLocks/>
          </p:cNvSpPr>
          <p:nvPr/>
        </p:nvSpPr>
        <p:spPr bwMode="auto">
          <a:xfrm>
            <a:off x="2720975" y="4084638"/>
            <a:ext cx="203200" cy="219075"/>
          </a:xfrm>
          <a:custGeom>
            <a:avLst/>
            <a:gdLst>
              <a:gd name="T0" fmla="*/ 255 w 255"/>
              <a:gd name="T1" fmla="*/ 128 h 278"/>
              <a:gd name="T2" fmla="*/ 0 w 255"/>
              <a:gd name="T3" fmla="*/ 278 h 278"/>
              <a:gd name="T4" fmla="*/ 60 w 255"/>
              <a:gd name="T5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5" h="278">
                <a:moveTo>
                  <a:pt x="255" y="128"/>
                </a:moveTo>
                <a:lnTo>
                  <a:pt x="0" y="278"/>
                </a:lnTo>
                <a:lnTo>
                  <a:pt x="60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Freeform 20"/>
          <p:cNvSpPr>
            <a:spLocks/>
          </p:cNvSpPr>
          <p:nvPr/>
        </p:nvSpPr>
        <p:spPr bwMode="auto">
          <a:xfrm>
            <a:off x="1223963" y="3055938"/>
            <a:ext cx="195262" cy="220662"/>
          </a:xfrm>
          <a:custGeom>
            <a:avLst/>
            <a:gdLst>
              <a:gd name="T0" fmla="*/ 0 w 247"/>
              <a:gd name="T1" fmla="*/ 161 h 279"/>
              <a:gd name="T2" fmla="*/ 247 w 247"/>
              <a:gd name="T3" fmla="*/ 0 h 279"/>
              <a:gd name="T4" fmla="*/ 200 w 247"/>
              <a:gd name="T5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7" h="279">
                <a:moveTo>
                  <a:pt x="0" y="161"/>
                </a:moveTo>
                <a:lnTo>
                  <a:pt x="247" y="0"/>
                </a:lnTo>
                <a:lnTo>
                  <a:pt x="200" y="27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609600" y="1828800"/>
            <a:ext cx="33909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Closed System (no larval phase) </a:t>
            </a:r>
            <a:endParaRPr lang="en-US" altLang="en-US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1627188" y="4598988"/>
            <a:ext cx="11049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Settlement</a:t>
            </a:r>
            <a:endParaRPr lang="en-US" altLang="en-US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01638" y="2382838"/>
            <a:ext cx="4097337" cy="25781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5481638" y="3298825"/>
            <a:ext cx="654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i="1">
                <a:solidFill>
                  <a:srgbClr val="DA0030"/>
                </a:solidFill>
                <a:latin typeface="Arial" panose="020B0604020202020204" pitchFamily="34" charset="0"/>
              </a:rPr>
              <a:t>Larvae</a:t>
            </a:r>
            <a:endParaRPr lang="en-US" altLang="en-US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1382713" y="5208588"/>
            <a:ext cx="15414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Surf Perch</a:t>
            </a:r>
            <a:endParaRPr lang="en-US" altLang="en-US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1382713" y="5605463"/>
            <a:ext cx="10175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Sharks</a:t>
            </a:r>
            <a:endParaRPr lang="en-US" altLang="en-US"/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1382713" y="6003925"/>
            <a:ext cx="730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Rays</a:t>
            </a:r>
            <a:endParaRPr lang="en-US" altLang="en-US"/>
          </a:p>
        </p:txBody>
      </p:sp>
      <p:grpSp>
        <p:nvGrpSpPr>
          <p:cNvPr id="13350" name="Group 38"/>
          <p:cNvGrpSpPr>
            <a:grpSpLocks/>
          </p:cNvGrpSpPr>
          <p:nvPr/>
        </p:nvGrpSpPr>
        <p:grpSpPr bwMode="auto">
          <a:xfrm>
            <a:off x="5678488" y="5237163"/>
            <a:ext cx="2568575" cy="1163637"/>
            <a:chOff x="3577" y="2544"/>
            <a:chExt cx="1618" cy="733"/>
          </a:xfrm>
        </p:grpSpPr>
        <p:grpSp>
          <p:nvGrpSpPr>
            <p:cNvPr id="13349" name="Group 37"/>
            <p:cNvGrpSpPr>
              <a:grpSpLocks/>
            </p:cNvGrpSpPr>
            <p:nvPr/>
          </p:nvGrpSpPr>
          <p:grpSpPr bwMode="auto">
            <a:xfrm>
              <a:off x="3577" y="2544"/>
              <a:ext cx="800" cy="730"/>
              <a:chOff x="3577" y="2574"/>
              <a:chExt cx="800" cy="730"/>
            </a:xfrm>
          </p:grpSpPr>
          <p:sp>
            <p:nvSpPr>
              <p:cNvPr id="13341" name="Rectangle 29"/>
              <p:cNvSpPr>
                <a:spLocks noChangeArrowheads="1"/>
              </p:cNvSpPr>
              <p:nvPr/>
            </p:nvSpPr>
            <p:spPr bwMode="auto">
              <a:xfrm>
                <a:off x="3577" y="2574"/>
                <a:ext cx="65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Gobies</a:t>
                </a:r>
                <a:endParaRPr lang="en-US" altLang="en-US"/>
              </a:p>
            </p:txBody>
          </p:sp>
          <p:sp>
            <p:nvSpPr>
              <p:cNvPr id="13342" name="Rectangle 30"/>
              <p:cNvSpPr>
                <a:spLocks noChangeArrowheads="1"/>
              </p:cNvSpPr>
              <p:nvPr/>
            </p:nvSpPr>
            <p:spPr bwMode="auto">
              <a:xfrm>
                <a:off x="3577" y="2824"/>
                <a:ext cx="80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Blennies</a:t>
                </a:r>
                <a:endParaRPr lang="en-US" altLang="en-US"/>
              </a:p>
            </p:txBody>
          </p:sp>
          <p:sp>
            <p:nvSpPr>
              <p:cNvPr id="13343" name="Rectangle 31"/>
              <p:cNvSpPr>
                <a:spLocks noChangeArrowheads="1"/>
              </p:cNvSpPr>
              <p:nvPr/>
            </p:nvSpPr>
            <p:spPr bwMode="auto">
              <a:xfrm>
                <a:off x="3577" y="3075"/>
                <a:ext cx="79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Sculpins</a:t>
                </a:r>
                <a:endParaRPr lang="en-US" altLang="en-US"/>
              </a:p>
            </p:txBody>
          </p:sp>
        </p:grpSp>
        <p:grpSp>
          <p:nvGrpSpPr>
            <p:cNvPr id="13348" name="Group 36"/>
            <p:cNvGrpSpPr>
              <a:grpSpLocks/>
            </p:cNvGrpSpPr>
            <p:nvPr/>
          </p:nvGrpSpPr>
          <p:grpSpPr bwMode="auto">
            <a:xfrm>
              <a:off x="4512" y="2544"/>
              <a:ext cx="683" cy="733"/>
              <a:chOff x="4512" y="2544"/>
              <a:chExt cx="683" cy="733"/>
            </a:xfrm>
          </p:grpSpPr>
          <p:sp>
            <p:nvSpPr>
              <p:cNvPr id="13344" name="Rectangle 32"/>
              <p:cNvSpPr>
                <a:spLocks noChangeArrowheads="1"/>
              </p:cNvSpPr>
              <p:nvPr/>
            </p:nvSpPr>
            <p:spPr bwMode="auto">
              <a:xfrm>
                <a:off x="4512" y="2544"/>
                <a:ext cx="68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Herring</a:t>
                </a:r>
                <a:endParaRPr lang="en-US" altLang="en-US"/>
              </a:p>
            </p:txBody>
          </p:sp>
          <p:sp>
            <p:nvSpPr>
              <p:cNvPr id="13345" name="Rectangle 33"/>
              <p:cNvSpPr>
                <a:spLocks noChangeArrowheads="1"/>
              </p:cNvSpPr>
              <p:nvPr/>
            </p:nvSpPr>
            <p:spPr bwMode="auto">
              <a:xfrm>
                <a:off x="4512" y="2795"/>
                <a:ext cx="57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Clams</a:t>
                </a:r>
                <a:endParaRPr lang="en-US" altLang="en-US"/>
              </a:p>
            </p:txBody>
          </p:sp>
          <p:sp>
            <p:nvSpPr>
              <p:cNvPr id="13346" name="Rectangle 34"/>
              <p:cNvSpPr>
                <a:spLocks noChangeArrowheads="1"/>
              </p:cNvSpPr>
              <p:nvPr/>
            </p:nvSpPr>
            <p:spPr bwMode="auto">
              <a:xfrm>
                <a:off x="4512" y="3047"/>
                <a:ext cx="54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Crabs</a:t>
                </a:r>
                <a:endParaRPr lang="en-US" altLang="en-US"/>
              </a:p>
            </p:txBody>
          </p:sp>
        </p:grpSp>
      </p:grp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1828800" y="2286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Susceptible to larval entrainment?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6248400" y="1184275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YES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1812925" y="11842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NO</a:t>
            </a:r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4495800" y="8382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 flipH="1">
            <a:off x="2590800" y="8382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09" name="Object 41"/>
          <p:cNvGraphicFramePr>
            <a:graphicFrameLocks noChangeAspect="1"/>
          </p:cNvGraphicFramePr>
          <p:nvPr/>
        </p:nvGraphicFramePr>
        <p:xfrm>
          <a:off x="1676400" y="3962400"/>
          <a:ext cx="8604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Drawing" r:id="rId3" imgW="1537200" imgH="3805200" progId="FLW3Drawing">
                  <p:embed/>
                </p:oleObj>
              </mc:Choice>
              <mc:Fallback>
                <p:oleObj name="Drawing" r:id="rId3" imgW="1537200" imgH="3805200" progId="FLW3Drawing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860425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638800" y="0"/>
            <a:ext cx="3886200" cy="6858000"/>
          </a:xfrm>
          <a:prstGeom prst="rect">
            <a:avLst/>
          </a:prstGeom>
          <a:solidFill>
            <a:srgbClr val="B2923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505200" y="1143000"/>
            <a:ext cx="6096000" cy="57150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3048000" y="1143000"/>
            <a:ext cx="838200" cy="571500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3505200" y="34290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Drawing" r:id="rId5" imgW="2988000" imgH="1328400" progId="FLW3Drawing">
                  <p:embed/>
                </p:oleObj>
              </mc:Choice>
              <mc:Fallback>
                <p:oleObj name="Drawing" r:id="rId5" imgW="2988000" imgH="1328400" progId="FLW3Drawing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290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3352800" y="49530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Drawing" r:id="rId7" imgW="2988000" imgH="1328400" progId="FLW3Drawing">
                  <p:embed/>
                </p:oleObj>
              </mc:Choice>
              <mc:Fallback>
                <p:oleObj name="Drawing" r:id="rId7" imgW="2988000" imgH="1328400" progId="FLW3Drawing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530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3505200" y="38100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Drawing" r:id="rId8" imgW="2988000" imgH="1328400" progId="FLW3Drawing">
                  <p:embed/>
                </p:oleObj>
              </mc:Choice>
              <mc:Fallback>
                <p:oleObj name="Drawing" r:id="rId8" imgW="2988000" imgH="1328400" progId="FLW3Drawing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3276600" y="32004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Drawing" r:id="rId9" imgW="2988000" imgH="1328400" progId="FLW3Drawing">
                  <p:embed/>
                </p:oleObj>
              </mc:Choice>
              <mc:Fallback>
                <p:oleObj name="Drawing" r:id="rId9" imgW="2988000" imgH="1328400" progId="FLW3Drawing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004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3124200" y="41148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Drawing" r:id="rId10" imgW="2988000" imgH="1328400" progId="FLW3Drawing">
                  <p:embed/>
                </p:oleObj>
              </mc:Choice>
              <mc:Fallback>
                <p:oleObj name="Drawing" r:id="rId10" imgW="2988000" imgH="1328400" progId="FLW3Drawing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148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3200400" y="21336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Drawing" r:id="rId11" imgW="2988000" imgH="1328400" progId="FLW3Drawing">
                  <p:embed/>
                </p:oleObj>
              </mc:Choice>
              <mc:Fallback>
                <p:oleObj name="Drawing" r:id="rId11" imgW="2988000" imgH="1328400" progId="FLW3Drawing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336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1981200" y="32766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Drawing" r:id="rId12" imgW="2988000" imgH="1328400" progId="FLW3Drawing">
                  <p:embed/>
                </p:oleObj>
              </mc:Choice>
              <mc:Fallback>
                <p:oleObj name="Drawing" r:id="rId12" imgW="2988000" imgH="1328400" progId="FLW3Drawing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514600" y="17526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Drawing" r:id="rId13" imgW="2988000" imgH="1328400" progId="FLW3Drawing">
                  <p:embed/>
                </p:oleObj>
              </mc:Choice>
              <mc:Fallback>
                <p:oleObj name="Drawing" r:id="rId13" imgW="2988000" imgH="1328400" progId="FLW3Drawing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3352800" y="22860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Drawing" r:id="rId14" imgW="2988000" imgH="1328400" progId="FLW3Drawing">
                  <p:embed/>
                </p:oleObj>
              </mc:Choice>
              <mc:Fallback>
                <p:oleObj name="Drawing" r:id="rId14" imgW="2988000" imgH="1328400" progId="FLW3Drawing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860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3505200" y="24384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Drawing" r:id="rId15" imgW="2988000" imgH="1328400" progId="FLW3Drawing">
                  <p:embed/>
                </p:oleObj>
              </mc:Choice>
              <mc:Fallback>
                <p:oleObj name="Drawing" r:id="rId15" imgW="2988000" imgH="1328400" progId="FLW3Drawing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84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1600200" y="38862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Drawing" r:id="rId16" imgW="2988000" imgH="1328400" progId="FLW3Drawing">
                  <p:embed/>
                </p:oleObj>
              </mc:Choice>
              <mc:Fallback>
                <p:oleObj name="Drawing" r:id="rId16" imgW="2988000" imgH="1328400" progId="FLW3Drawing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862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1905000" y="41910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Drawing" r:id="rId17" imgW="2988000" imgH="1328400" progId="FLW3Drawing">
                  <p:embed/>
                </p:oleObj>
              </mc:Choice>
              <mc:Fallback>
                <p:oleObj name="Drawing" r:id="rId17" imgW="2988000" imgH="1328400" progId="FLW3Drawing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1066800" y="44196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Drawing" r:id="rId18" imgW="2988000" imgH="1328400" progId="FLW3Drawing">
                  <p:embed/>
                </p:oleObj>
              </mc:Choice>
              <mc:Fallback>
                <p:oleObj name="Drawing" r:id="rId18" imgW="2988000" imgH="1328400" progId="FLW3Drawing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2209800" y="44958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Drawing" r:id="rId19" imgW="2988000" imgH="1328400" progId="FLW3Drawing">
                  <p:embed/>
                </p:oleObj>
              </mc:Choice>
              <mc:Fallback>
                <p:oleObj name="Drawing" r:id="rId19" imgW="2988000" imgH="1328400" progId="FLW3Drawing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958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1295400" y="25908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Drawing" r:id="rId20" imgW="2988000" imgH="1328400" progId="FLW3Drawing">
                  <p:embed/>
                </p:oleObj>
              </mc:Choice>
              <mc:Fallback>
                <p:oleObj name="Drawing" r:id="rId20" imgW="2988000" imgH="1328400" progId="FLW3Drawing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1752600" y="23622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Drawing" r:id="rId21" imgW="2988000" imgH="1328400" progId="FLW3Drawing">
                  <p:embed/>
                </p:oleObj>
              </mc:Choice>
              <mc:Fallback>
                <p:oleObj name="Drawing" r:id="rId21" imgW="2988000" imgH="1328400" progId="FLW3Drawing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2" name="Object 24"/>
          <p:cNvGraphicFramePr>
            <a:graphicFrameLocks noChangeAspect="1"/>
          </p:cNvGraphicFramePr>
          <p:nvPr/>
        </p:nvGraphicFramePr>
        <p:xfrm>
          <a:off x="2057400" y="26670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Drawing" r:id="rId22" imgW="2988000" imgH="1328400" progId="FLW3Drawing">
                  <p:embed/>
                </p:oleObj>
              </mc:Choice>
              <mc:Fallback>
                <p:oleObj name="Drawing" r:id="rId22" imgW="2988000" imgH="1328400" progId="FLW3Drawing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670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2057400" y="48768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Drawing" r:id="rId23" imgW="2988000" imgH="1328400" progId="FLW3Drawing">
                  <p:embed/>
                </p:oleObj>
              </mc:Choice>
              <mc:Fallback>
                <p:oleObj name="Drawing" r:id="rId23" imgW="2988000" imgH="1328400" progId="FLW3Drawing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768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4" name="Object 26"/>
          <p:cNvGraphicFramePr>
            <a:graphicFrameLocks noChangeAspect="1"/>
          </p:cNvGraphicFramePr>
          <p:nvPr/>
        </p:nvGraphicFramePr>
        <p:xfrm>
          <a:off x="2362200" y="29718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Drawing" r:id="rId24" imgW="2988000" imgH="1328400" progId="FLW3Drawing">
                  <p:embed/>
                </p:oleObj>
              </mc:Choice>
              <mc:Fallback>
                <p:oleObj name="Drawing" r:id="rId24" imgW="2988000" imgH="1328400" progId="FLW3Drawing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1447800" y="10668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Drawing" r:id="rId25" imgW="2988000" imgH="1328400" progId="FLW3Drawing">
                  <p:embed/>
                </p:oleObj>
              </mc:Choice>
              <mc:Fallback>
                <p:oleObj name="Drawing" r:id="rId25" imgW="2988000" imgH="1328400" progId="FLW3Drawing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6" name="Object 28"/>
          <p:cNvGraphicFramePr>
            <a:graphicFrameLocks noChangeAspect="1"/>
          </p:cNvGraphicFramePr>
          <p:nvPr/>
        </p:nvGraphicFramePr>
        <p:xfrm>
          <a:off x="2819400" y="5335588"/>
          <a:ext cx="168275" cy="7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Drawing" r:id="rId26" imgW="2988000" imgH="1328400" progId="FLW3Drawing">
                  <p:embed/>
                </p:oleObj>
              </mc:Choice>
              <mc:Fallback>
                <p:oleObj name="Drawing" r:id="rId26" imgW="2988000" imgH="1328400" progId="FLW3Drawing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5588"/>
                        <a:ext cx="168275" cy="7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7" name="Object 29"/>
          <p:cNvGraphicFramePr>
            <a:graphicFrameLocks noChangeAspect="1"/>
          </p:cNvGraphicFramePr>
          <p:nvPr/>
        </p:nvGraphicFramePr>
        <p:xfrm>
          <a:off x="3124200" y="5640388"/>
          <a:ext cx="168275" cy="7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Drawing" r:id="rId27" imgW="2988000" imgH="1328400" progId="FLW3Drawing">
                  <p:embed/>
                </p:oleObj>
              </mc:Choice>
              <mc:Fallback>
                <p:oleObj name="Drawing" r:id="rId27" imgW="2988000" imgH="1328400" progId="FLW3Drawing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640388"/>
                        <a:ext cx="168275" cy="7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" name="Object 30"/>
          <p:cNvGraphicFramePr>
            <a:graphicFrameLocks noChangeAspect="1"/>
          </p:cNvGraphicFramePr>
          <p:nvPr/>
        </p:nvGraphicFramePr>
        <p:xfrm>
          <a:off x="2286000" y="5868988"/>
          <a:ext cx="168275" cy="7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Drawing" r:id="rId28" imgW="2988000" imgH="1328400" progId="FLW3Drawing">
                  <p:embed/>
                </p:oleObj>
              </mc:Choice>
              <mc:Fallback>
                <p:oleObj name="Drawing" r:id="rId28" imgW="2988000" imgH="1328400" progId="FLW3Drawing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868988"/>
                        <a:ext cx="168275" cy="7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9" name="Object 31"/>
          <p:cNvGraphicFramePr>
            <a:graphicFrameLocks noChangeAspect="1"/>
          </p:cNvGraphicFramePr>
          <p:nvPr/>
        </p:nvGraphicFramePr>
        <p:xfrm>
          <a:off x="3429000" y="5945188"/>
          <a:ext cx="168275" cy="7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Drawing" r:id="rId29" imgW="2988000" imgH="1328400" progId="FLW3Drawing">
                  <p:embed/>
                </p:oleObj>
              </mc:Choice>
              <mc:Fallback>
                <p:oleObj name="Drawing" r:id="rId29" imgW="2988000" imgH="1328400" progId="FLW3Drawing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945188"/>
                        <a:ext cx="168275" cy="7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0" name="Object 32"/>
          <p:cNvGraphicFramePr>
            <a:graphicFrameLocks noChangeAspect="1"/>
          </p:cNvGraphicFramePr>
          <p:nvPr/>
        </p:nvGraphicFramePr>
        <p:xfrm>
          <a:off x="2514600" y="4040188"/>
          <a:ext cx="168275" cy="7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Drawing" r:id="rId30" imgW="2988000" imgH="1328400" progId="FLW3Drawing">
                  <p:embed/>
                </p:oleObj>
              </mc:Choice>
              <mc:Fallback>
                <p:oleObj name="Drawing" r:id="rId30" imgW="2988000" imgH="1328400" progId="FLW3Drawing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40188"/>
                        <a:ext cx="168275" cy="7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3886200" y="1447800"/>
            <a:ext cx="5334000" cy="622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50000"/>
              </a:spcAft>
              <a:buFontTx/>
              <a:buAutoNum type="arabicPeriod"/>
            </a:pPr>
            <a:r>
              <a:rPr lang="en-US" altLang="en-US" sz="2800"/>
              <a:t>Calculate volume of cooling water entering the plant per year (V)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US" altLang="en-US" sz="2800"/>
              <a:t>Measure concentration of larvae (number per volume) that are entrained (N)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US" altLang="en-US" sz="2800" i="1"/>
              <a:t>Assume no survival of larvae through the plant</a:t>
            </a:r>
            <a:r>
              <a:rPr lang="en-US" altLang="en-US" sz="2800"/>
              <a:t> – then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US" altLang="en-US" sz="2800"/>
              <a:t>NV = the annual loss of larvae due to entrainment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endParaRPr lang="en-US" altLang="en-US" sz="2800"/>
          </a:p>
          <a:p>
            <a:endParaRPr lang="en-US" altLang="en-US"/>
          </a:p>
        </p:txBody>
      </p:sp>
      <p:sp>
        <p:nvSpPr>
          <p:cNvPr id="7210" name="AutoShape 42"/>
          <p:cNvSpPr>
            <a:spLocks noChangeArrowheads="1"/>
          </p:cNvSpPr>
          <p:nvPr/>
        </p:nvSpPr>
        <p:spPr bwMode="auto">
          <a:xfrm>
            <a:off x="1752600" y="1676400"/>
            <a:ext cx="1295400" cy="838200"/>
          </a:xfrm>
          <a:prstGeom prst="rightArrow">
            <a:avLst>
              <a:gd name="adj1" fmla="val 50000"/>
              <a:gd name="adj2" fmla="val 386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V</a:t>
            </a:r>
          </a:p>
        </p:txBody>
      </p:sp>
      <p:graphicFrame>
        <p:nvGraphicFramePr>
          <p:cNvPr id="7213" name="Object 45"/>
          <p:cNvGraphicFramePr>
            <a:graphicFrameLocks noChangeAspect="1"/>
          </p:cNvGraphicFramePr>
          <p:nvPr/>
        </p:nvGraphicFramePr>
        <p:xfrm>
          <a:off x="1371600" y="30480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Drawing" r:id="rId31" imgW="2988000" imgH="1328400" progId="FLW3Drawing">
                  <p:embed/>
                </p:oleObj>
              </mc:Choice>
              <mc:Fallback>
                <p:oleObj name="Drawing" r:id="rId31" imgW="2988000" imgH="1328400" progId="FLW3Drawing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4" name="Object 46"/>
          <p:cNvGraphicFramePr>
            <a:graphicFrameLocks noChangeAspect="1"/>
          </p:cNvGraphicFramePr>
          <p:nvPr/>
        </p:nvGraphicFramePr>
        <p:xfrm>
          <a:off x="1905000" y="4419600"/>
          <a:ext cx="168275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Drawing" r:id="rId32" imgW="2988000" imgH="1328400" progId="FLW3Drawing">
                  <p:embed/>
                </p:oleObj>
              </mc:Choice>
              <mc:Fallback>
                <p:oleObj name="Drawing" r:id="rId32" imgW="2988000" imgH="1328400" progId="FLW3Drawing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168275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1889125" y="36226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N</a:t>
            </a:r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914400" y="152400"/>
            <a:ext cx="76358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Estimation of larval losses due to entrainment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82" name="Group 106"/>
          <p:cNvGrpSpPr>
            <a:grpSpLocks/>
          </p:cNvGrpSpPr>
          <p:nvPr/>
        </p:nvGrpSpPr>
        <p:grpSpPr bwMode="auto">
          <a:xfrm>
            <a:off x="4830763" y="1435100"/>
            <a:ext cx="3860800" cy="3236913"/>
            <a:chOff x="2304" y="742"/>
            <a:chExt cx="3034" cy="2553"/>
          </a:xfrm>
        </p:grpSpPr>
        <p:sp>
          <p:nvSpPr>
            <p:cNvPr id="75852" name="Arc 76"/>
            <p:cNvSpPr>
              <a:spLocks/>
            </p:cNvSpPr>
            <p:nvPr/>
          </p:nvSpPr>
          <p:spPr bwMode="auto">
            <a:xfrm>
              <a:off x="3254" y="1211"/>
              <a:ext cx="2084" cy="208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53" name="Arc 77"/>
            <p:cNvSpPr>
              <a:spLocks/>
            </p:cNvSpPr>
            <p:nvPr/>
          </p:nvSpPr>
          <p:spPr bwMode="auto">
            <a:xfrm>
              <a:off x="3254" y="2056"/>
              <a:ext cx="1042" cy="197"/>
            </a:xfrm>
            <a:custGeom>
              <a:avLst/>
              <a:gdLst>
                <a:gd name="G0" fmla="+- 21600 0 0"/>
                <a:gd name="G1" fmla="+- 4088 0 0"/>
                <a:gd name="G2" fmla="+- 21600 0 0"/>
                <a:gd name="T0" fmla="*/ 0 w 21600"/>
                <a:gd name="T1" fmla="*/ 4088 h 4088"/>
                <a:gd name="T2" fmla="*/ 390 w 21600"/>
                <a:gd name="T3" fmla="*/ 0 h 4088"/>
                <a:gd name="T4" fmla="*/ 21600 w 21600"/>
                <a:gd name="T5" fmla="*/ 4088 h 4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8" fill="none" extrusionOk="0">
                  <a:moveTo>
                    <a:pt x="0" y="4088"/>
                  </a:moveTo>
                  <a:cubicBezTo>
                    <a:pt x="0" y="2716"/>
                    <a:pt x="130" y="1347"/>
                    <a:pt x="390" y="0"/>
                  </a:cubicBezTo>
                </a:path>
                <a:path w="21600" h="4088" stroke="0" extrusionOk="0">
                  <a:moveTo>
                    <a:pt x="0" y="4088"/>
                  </a:moveTo>
                  <a:cubicBezTo>
                    <a:pt x="0" y="2716"/>
                    <a:pt x="130" y="1347"/>
                    <a:pt x="390" y="0"/>
                  </a:cubicBezTo>
                  <a:lnTo>
                    <a:pt x="21600" y="4088"/>
                  </a:lnTo>
                  <a:close/>
                </a:path>
              </a:pathLst>
            </a:custGeom>
            <a:solidFill>
              <a:srgbClr val="FFFF00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54" name="Arc 78"/>
            <p:cNvSpPr>
              <a:spLocks/>
            </p:cNvSpPr>
            <p:nvPr/>
          </p:nvSpPr>
          <p:spPr bwMode="auto">
            <a:xfrm>
              <a:off x="3273" y="1454"/>
              <a:ext cx="1023" cy="799"/>
            </a:xfrm>
            <a:custGeom>
              <a:avLst/>
              <a:gdLst>
                <a:gd name="G0" fmla="+- 21210 0 0"/>
                <a:gd name="G1" fmla="+- 16565 0 0"/>
                <a:gd name="G2" fmla="+- 21600 0 0"/>
                <a:gd name="T0" fmla="*/ 0 w 21210"/>
                <a:gd name="T1" fmla="*/ 12477 h 16565"/>
                <a:gd name="T2" fmla="*/ 7347 w 21210"/>
                <a:gd name="T3" fmla="*/ 0 h 16565"/>
                <a:gd name="T4" fmla="*/ 21210 w 21210"/>
                <a:gd name="T5" fmla="*/ 16565 h 16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10" h="16565" fill="none" extrusionOk="0">
                  <a:moveTo>
                    <a:pt x="0" y="12477"/>
                  </a:moveTo>
                  <a:cubicBezTo>
                    <a:pt x="940" y="7596"/>
                    <a:pt x="3535" y="3190"/>
                    <a:pt x="7347" y="0"/>
                  </a:cubicBezTo>
                </a:path>
                <a:path w="21210" h="16565" stroke="0" extrusionOk="0">
                  <a:moveTo>
                    <a:pt x="0" y="12477"/>
                  </a:moveTo>
                  <a:cubicBezTo>
                    <a:pt x="940" y="7596"/>
                    <a:pt x="3535" y="3190"/>
                    <a:pt x="7347" y="0"/>
                  </a:cubicBezTo>
                  <a:lnTo>
                    <a:pt x="21210" y="16565"/>
                  </a:lnTo>
                  <a:close/>
                </a:path>
              </a:pathLst>
            </a:custGeom>
            <a:solidFill>
              <a:srgbClr val="FF00FF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55" name="Arc 79"/>
            <p:cNvSpPr>
              <a:spLocks/>
            </p:cNvSpPr>
            <p:nvPr/>
          </p:nvSpPr>
          <p:spPr bwMode="auto">
            <a:xfrm>
              <a:off x="3627" y="1309"/>
              <a:ext cx="669" cy="944"/>
            </a:xfrm>
            <a:custGeom>
              <a:avLst/>
              <a:gdLst>
                <a:gd name="G0" fmla="+- 13863 0 0"/>
                <a:gd name="G1" fmla="+- 19569 0 0"/>
                <a:gd name="G2" fmla="+- 21600 0 0"/>
                <a:gd name="T0" fmla="*/ 0 w 13863"/>
                <a:gd name="T1" fmla="*/ 3004 h 19569"/>
                <a:gd name="T2" fmla="*/ 4720 w 13863"/>
                <a:gd name="T3" fmla="*/ 0 h 19569"/>
                <a:gd name="T4" fmla="*/ 13863 w 13863"/>
                <a:gd name="T5" fmla="*/ 19569 h 19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63" h="19569" fill="none" extrusionOk="0">
                  <a:moveTo>
                    <a:pt x="0" y="3004"/>
                  </a:moveTo>
                  <a:cubicBezTo>
                    <a:pt x="1436" y="1802"/>
                    <a:pt x="3023" y="792"/>
                    <a:pt x="4719" y="-1"/>
                  </a:cubicBezTo>
                </a:path>
                <a:path w="13863" h="19569" stroke="0" extrusionOk="0">
                  <a:moveTo>
                    <a:pt x="0" y="3004"/>
                  </a:moveTo>
                  <a:cubicBezTo>
                    <a:pt x="1436" y="1802"/>
                    <a:pt x="3023" y="792"/>
                    <a:pt x="4719" y="-1"/>
                  </a:cubicBezTo>
                  <a:lnTo>
                    <a:pt x="13863" y="19569"/>
                  </a:lnTo>
                  <a:close/>
                </a:path>
              </a:pathLst>
            </a:custGeom>
            <a:solidFill>
              <a:srgbClr val="333399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56" name="Arc 80"/>
            <p:cNvSpPr>
              <a:spLocks/>
            </p:cNvSpPr>
            <p:nvPr/>
          </p:nvSpPr>
          <p:spPr bwMode="auto">
            <a:xfrm>
              <a:off x="3855" y="1241"/>
              <a:ext cx="441" cy="1012"/>
            </a:xfrm>
            <a:custGeom>
              <a:avLst/>
              <a:gdLst>
                <a:gd name="G0" fmla="+- 9143 0 0"/>
                <a:gd name="G1" fmla="+- 20971 0 0"/>
                <a:gd name="G2" fmla="+- 21600 0 0"/>
                <a:gd name="T0" fmla="*/ 0 w 9143"/>
                <a:gd name="T1" fmla="*/ 1402 h 20971"/>
                <a:gd name="T2" fmla="*/ 3968 w 9143"/>
                <a:gd name="T3" fmla="*/ 0 h 20971"/>
                <a:gd name="T4" fmla="*/ 9143 w 9143"/>
                <a:gd name="T5" fmla="*/ 20971 h 20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43" h="20971" fill="none" extrusionOk="0">
                  <a:moveTo>
                    <a:pt x="-1" y="1401"/>
                  </a:moveTo>
                  <a:cubicBezTo>
                    <a:pt x="1273" y="806"/>
                    <a:pt x="2602" y="336"/>
                    <a:pt x="3968" y="0"/>
                  </a:cubicBezTo>
                </a:path>
                <a:path w="9143" h="20971" stroke="0" extrusionOk="0">
                  <a:moveTo>
                    <a:pt x="-1" y="1401"/>
                  </a:moveTo>
                  <a:cubicBezTo>
                    <a:pt x="1273" y="806"/>
                    <a:pt x="2602" y="336"/>
                    <a:pt x="3968" y="0"/>
                  </a:cubicBezTo>
                  <a:lnTo>
                    <a:pt x="9143" y="20971"/>
                  </a:lnTo>
                  <a:close/>
                </a:path>
              </a:pathLst>
            </a:custGeom>
            <a:solidFill>
              <a:srgbClr val="FF9900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57" name="Arc 81"/>
            <p:cNvSpPr>
              <a:spLocks/>
            </p:cNvSpPr>
            <p:nvPr/>
          </p:nvSpPr>
          <p:spPr bwMode="auto">
            <a:xfrm>
              <a:off x="4046" y="1219"/>
              <a:ext cx="250" cy="1034"/>
            </a:xfrm>
            <a:custGeom>
              <a:avLst/>
              <a:gdLst>
                <a:gd name="G0" fmla="+- 5175 0 0"/>
                <a:gd name="G1" fmla="+- 21443 0 0"/>
                <a:gd name="G2" fmla="+- 21600 0 0"/>
                <a:gd name="T0" fmla="*/ 0 w 5175"/>
                <a:gd name="T1" fmla="*/ 472 h 21443"/>
                <a:gd name="T2" fmla="*/ 2578 w 5175"/>
                <a:gd name="T3" fmla="*/ 0 h 21443"/>
                <a:gd name="T4" fmla="*/ 5175 w 5175"/>
                <a:gd name="T5" fmla="*/ 21443 h 2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75" h="21443" fill="none" extrusionOk="0">
                  <a:moveTo>
                    <a:pt x="0" y="472"/>
                  </a:moveTo>
                  <a:cubicBezTo>
                    <a:pt x="848" y="262"/>
                    <a:pt x="1709" y="104"/>
                    <a:pt x="2577" y="-1"/>
                  </a:cubicBezTo>
                </a:path>
                <a:path w="5175" h="21443" stroke="0" extrusionOk="0">
                  <a:moveTo>
                    <a:pt x="0" y="472"/>
                  </a:moveTo>
                  <a:cubicBezTo>
                    <a:pt x="848" y="262"/>
                    <a:pt x="1709" y="104"/>
                    <a:pt x="2577" y="-1"/>
                  </a:cubicBezTo>
                  <a:lnTo>
                    <a:pt x="5175" y="21443"/>
                  </a:lnTo>
                  <a:close/>
                </a:path>
              </a:pathLst>
            </a:custGeom>
            <a:solidFill>
              <a:srgbClr val="33CCCC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58" name="Arc 82"/>
            <p:cNvSpPr>
              <a:spLocks/>
            </p:cNvSpPr>
            <p:nvPr/>
          </p:nvSpPr>
          <p:spPr bwMode="auto">
            <a:xfrm>
              <a:off x="4171" y="1214"/>
              <a:ext cx="125" cy="1039"/>
            </a:xfrm>
            <a:custGeom>
              <a:avLst/>
              <a:gdLst>
                <a:gd name="G0" fmla="+- 2597 0 0"/>
                <a:gd name="G1" fmla="+- 21548 0 0"/>
                <a:gd name="G2" fmla="+- 21600 0 0"/>
                <a:gd name="T0" fmla="*/ 0 w 2597"/>
                <a:gd name="T1" fmla="*/ 105 h 21548"/>
                <a:gd name="T2" fmla="*/ 1101 w 2597"/>
                <a:gd name="T3" fmla="*/ 0 h 21548"/>
                <a:gd name="T4" fmla="*/ 2597 w 2597"/>
                <a:gd name="T5" fmla="*/ 21548 h 2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7" h="21548" fill="none" extrusionOk="0">
                  <a:moveTo>
                    <a:pt x="-1" y="104"/>
                  </a:moveTo>
                  <a:cubicBezTo>
                    <a:pt x="366" y="60"/>
                    <a:pt x="733" y="25"/>
                    <a:pt x="1100" y="-1"/>
                  </a:cubicBezTo>
                </a:path>
                <a:path w="2597" h="21548" stroke="0" extrusionOk="0">
                  <a:moveTo>
                    <a:pt x="-1" y="104"/>
                  </a:moveTo>
                  <a:cubicBezTo>
                    <a:pt x="366" y="60"/>
                    <a:pt x="733" y="25"/>
                    <a:pt x="1100" y="-1"/>
                  </a:cubicBezTo>
                  <a:lnTo>
                    <a:pt x="2597" y="21548"/>
                  </a:lnTo>
                  <a:close/>
                </a:path>
              </a:pathLst>
            </a:custGeom>
            <a:solidFill>
              <a:srgbClr val="FF99CC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59" name="Arc 83"/>
            <p:cNvSpPr>
              <a:spLocks/>
            </p:cNvSpPr>
            <p:nvPr/>
          </p:nvSpPr>
          <p:spPr bwMode="auto">
            <a:xfrm>
              <a:off x="4224" y="1211"/>
              <a:ext cx="72" cy="1042"/>
            </a:xfrm>
            <a:custGeom>
              <a:avLst/>
              <a:gdLst>
                <a:gd name="G0" fmla="+- 1496 0 0"/>
                <a:gd name="G1" fmla="+- 21600 0 0"/>
                <a:gd name="G2" fmla="+- 21600 0 0"/>
                <a:gd name="T0" fmla="*/ 0 w 1496"/>
                <a:gd name="T1" fmla="*/ 52 h 21600"/>
                <a:gd name="T2" fmla="*/ 1496 w 1496"/>
                <a:gd name="T3" fmla="*/ 0 h 21600"/>
                <a:gd name="T4" fmla="*/ 1496 w 14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6" h="21600" fill="none" extrusionOk="0">
                  <a:moveTo>
                    <a:pt x="-1" y="51"/>
                  </a:moveTo>
                  <a:cubicBezTo>
                    <a:pt x="497" y="17"/>
                    <a:pt x="996" y="0"/>
                    <a:pt x="1495" y="0"/>
                  </a:cubicBezTo>
                </a:path>
                <a:path w="1496" h="21600" stroke="0" extrusionOk="0">
                  <a:moveTo>
                    <a:pt x="-1" y="51"/>
                  </a:moveTo>
                  <a:cubicBezTo>
                    <a:pt x="497" y="17"/>
                    <a:pt x="996" y="0"/>
                    <a:pt x="1495" y="0"/>
                  </a:cubicBezTo>
                  <a:lnTo>
                    <a:pt x="1496" y="21600"/>
                  </a:lnTo>
                  <a:close/>
                </a:path>
              </a:pathLst>
            </a:custGeom>
            <a:solidFill>
              <a:srgbClr val="CCCC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60" name="Arc 84"/>
            <p:cNvSpPr>
              <a:spLocks/>
            </p:cNvSpPr>
            <p:nvPr/>
          </p:nvSpPr>
          <p:spPr bwMode="auto">
            <a:xfrm>
              <a:off x="3254" y="1624"/>
              <a:ext cx="1042" cy="932"/>
            </a:xfrm>
            <a:custGeom>
              <a:avLst/>
              <a:gdLst>
                <a:gd name="G0" fmla="+- 21600 0 0"/>
                <a:gd name="G1" fmla="+- 13046 0 0"/>
                <a:gd name="G2" fmla="+- 21600 0 0"/>
                <a:gd name="T0" fmla="*/ 932 w 21600"/>
                <a:gd name="T1" fmla="*/ 19321 h 19321"/>
                <a:gd name="T2" fmla="*/ 4385 w 21600"/>
                <a:gd name="T3" fmla="*/ 0 h 19321"/>
                <a:gd name="T4" fmla="*/ 21600 w 21600"/>
                <a:gd name="T5" fmla="*/ 13046 h 19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321" fill="none" extrusionOk="0">
                  <a:moveTo>
                    <a:pt x="931" y="19321"/>
                  </a:moveTo>
                  <a:cubicBezTo>
                    <a:pt x="313" y="17286"/>
                    <a:pt x="0" y="15172"/>
                    <a:pt x="0" y="13046"/>
                  </a:cubicBezTo>
                  <a:cubicBezTo>
                    <a:pt x="0" y="8335"/>
                    <a:pt x="1539" y="3754"/>
                    <a:pt x="4384" y="-1"/>
                  </a:cubicBezTo>
                </a:path>
                <a:path w="21600" h="19321" stroke="0" extrusionOk="0">
                  <a:moveTo>
                    <a:pt x="931" y="19321"/>
                  </a:moveTo>
                  <a:cubicBezTo>
                    <a:pt x="313" y="17286"/>
                    <a:pt x="0" y="15172"/>
                    <a:pt x="0" y="13046"/>
                  </a:cubicBezTo>
                  <a:cubicBezTo>
                    <a:pt x="0" y="8335"/>
                    <a:pt x="1539" y="3754"/>
                    <a:pt x="4384" y="-1"/>
                  </a:cubicBezTo>
                  <a:lnTo>
                    <a:pt x="21600" y="13046"/>
                  </a:lnTo>
                  <a:close/>
                </a:path>
              </a:pathLst>
            </a:custGeom>
            <a:solidFill>
              <a:srgbClr val="3333CC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61" name="Arc 85"/>
            <p:cNvSpPr>
              <a:spLocks/>
            </p:cNvSpPr>
            <p:nvPr/>
          </p:nvSpPr>
          <p:spPr bwMode="auto">
            <a:xfrm>
              <a:off x="3466" y="1490"/>
              <a:ext cx="830" cy="763"/>
            </a:xfrm>
            <a:custGeom>
              <a:avLst/>
              <a:gdLst>
                <a:gd name="G0" fmla="+- 17215 0 0"/>
                <a:gd name="G1" fmla="+- 15813 0 0"/>
                <a:gd name="G2" fmla="+- 21600 0 0"/>
                <a:gd name="T0" fmla="*/ 0 w 17215"/>
                <a:gd name="T1" fmla="*/ 2767 h 15813"/>
                <a:gd name="T2" fmla="*/ 2501 w 17215"/>
                <a:gd name="T3" fmla="*/ 0 h 15813"/>
                <a:gd name="T4" fmla="*/ 17215 w 17215"/>
                <a:gd name="T5" fmla="*/ 15813 h 15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15" h="15813" fill="none" extrusionOk="0">
                  <a:moveTo>
                    <a:pt x="-1" y="2766"/>
                  </a:moveTo>
                  <a:cubicBezTo>
                    <a:pt x="752" y="1774"/>
                    <a:pt x="1588" y="848"/>
                    <a:pt x="2500" y="-1"/>
                  </a:cubicBezTo>
                </a:path>
                <a:path w="17215" h="15813" stroke="0" extrusionOk="0">
                  <a:moveTo>
                    <a:pt x="-1" y="2766"/>
                  </a:moveTo>
                  <a:cubicBezTo>
                    <a:pt x="752" y="1774"/>
                    <a:pt x="1588" y="848"/>
                    <a:pt x="2500" y="-1"/>
                  </a:cubicBezTo>
                  <a:lnTo>
                    <a:pt x="17215" y="15813"/>
                  </a:lnTo>
                  <a:close/>
                </a:path>
              </a:pathLst>
            </a:custGeom>
            <a:solidFill>
              <a:srgbClr val="008080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62" name="Arc 86"/>
            <p:cNvSpPr>
              <a:spLocks/>
            </p:cNvSpPr>
            <p:nvPr/>
          </p:nvSpPr>
          <p:spPr bwMode="auto">
            <a:xfrm>
              <a:off x="3586" y="1230"/>
              <a:ext cx="710" cy="1023"/>
            </a:xfrm>
            <a:custGeom>
              <a:avLst/>
              <a:gdLst>
                <a:gd name="G0" fmla="+- 14714 0 0"/>
                <a:gd name="G1" fmla="+- 21210 0 0"/>
                <a:gd name="G2" fmla="+- 21600 0 0"/>
                <a:gd name="T0" fmla="*/ 0 w 14714"/>
                <a:gd name="T1" fmla="*/ 5397 h 21210"/>
                <a:gd name="T2" fmla="*/ 10630 w 14714"/>
                <a:gd name="T3" fmla="*/ 0 h 21210"/>
                <a:gd name="T4" fmla="*/ 14714 w 14714"/>
                <a:gd name="T5" fmla="*/ 21210 h 2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14" h="21210" fill="none" extrusionOk="0">
                  <a:moveTo>
                    <a:pt x="-1" y="5396"/>
                  </a:moveTo>
                  <a:cubicBezTo>
                    <a:pt x="2966" y="2636"/>
                    <a:pt x="6650" y="765"/>
                    <a:pt x="10629" y="-1"/>
                  </a:cubicBezTo>
                </a:path>
                <a:path w="14714" h="21210" stroke="0" extrusionOk="0">
                  <a:moveTo>
                    <a:pt x="-1" y="5396"/>
                  </a:moveTo>
                  <a:cubicBezTo>
                    <a:pt x="2966" y="2636"/>
                    <a:pt x="6650" y="765"/>
                    <a:pt x="10629" y="-1"/>
                  </a:cubicBezTo>
                  <a:lnTo>
                    <a:pt x="14714" y="21210"/>
                  </a:lnTo>
                  <a:close/>
                </a:path>
              </a:pathLst>
            </a:custGeom>
            <a:solidFill>
              <a:srgbClr val="FFFF00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63" name="Arc 87"/>
            <p:cNvSpPr>
              <a:spLocks/>
            </p:cNvSpPr>
            <p:nvPr/>
          </p:nvSpPr>
          <p:spPr bwMode="auto">
            <a:xfrm>
              <a:off x="4099" y="1219"/>
              <a:ext cx="197" cy="1034"/>
            </a:xfrm>
            <a:custGeom>
              <a:avLst/>
              <a:gdLst>
                <a:gd name="G0" fmla="+- 4084 0 0"/>
                <a:gd name="G1" fmla="+- 21443 0 0"/>
                <a:gd name="G2" fmla="+- 21600 0 0"/>
                <a:gd name="T0" fmla="*/ 0 w 4084"/>
                <a:gd name="T1" fmla="*/ 233 h 21443"/>
                <a:gd name="T2" fmla="*/ 1487 w 4084"/>
                <a:gd name="T3" fmla="*/ 0 h 21443"/>
                <a:gd name="T4" fmla="*/ 4084 w 4084"/>
                <a:gd name="T5" fmla="*/ 21443 h 2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4" h="21443" fill="none" extrusionOk="0">
                  <a:moveTo>
                    <a:pt x="-1" y="232"/>
                  </a:moveTo>
                  <a:cubicBezTo>
                    <a:pt x="492" y="137"/>
                    <a:pt x="988" y="60"/>
                    <a:pt x="1486" y="-1"/>
                  </a:cubicBezTo>
                </a:path>
                <a:path w="4084" h="21443" stroke="0" extrusionOk="0">
                  <a:moveTo>
                    <a:pt x="-1" y="232"/>
                  </a:moveTo>
                  <a:cubicBezTo>
                    <a:pt x="492" y="137"/>
                    <a:pt x="988" y="60"/>
                    <a:pt x="1486" y="-1"/>
                  </a:cubicBezTo>
                  <a:lnTo>
                    <a:pt x="4084" y="21443"/>
                  </a:lnTo>
                  <a:close/>
                </a:path>
              </a:pathLst>
            </a:custGeom>
            <a:solidFill>
              <a:srgbClr val="FF0000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64" name="Arc 88"/>
            <p:cNvSpPr>
              <a:spLocks/>
            </p:cNvSpPr>
            <p:nvPr/>
          </p:nvSpPr>
          <p:spPr bwMode="auto">
            <a:xfrm>
              <a:off x="4171" y="1214"/>
              <a:ext cx="125" cy="1039"/>
            </a:xfrm>
            <a:custGeom>
              <a:avLst/>
              <a:gdLst>
                <a:gd name="G0" fmla="+- 2597 0 0"/>
                <a:gd name="G1" fmla="+- 21548 0 0"/>
                <a:gd name="G2" fmla="+- 21600 0 0"/>
                <a:gd name="T0" fmla="*/ 0 w 2597"/>
                <a:gd name="T1" fmla="*/ 105 h 21548"/>
                <a:gd name="T2" fmla="*/ 1101 w 2597"/>
                <a:gd name="T3" fmla="*/ 0 h 21548"/>
                <a:gd name="T4" fmla="*/ 2597 w 2597"/>
                <a:gd name="T5" fmla="*/ 21548 h 2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7" h="21548" fill="none" extrusionOk="0">
                  <a:moveTo>
                    <a:pt x="-1" y="104"/>
                  </a:moveTo>
                  <a:cubicBezTo>
                    <a:pt x="366" y="60"/>
                    <a:pt x="733" y="25"/>
                    <a:pt x="1100" y="-1"/>
                  </a:cubicBezTo>
                </a:path>
                <a:path w="2597" h="21548" stroke="0" extrusionOk="0">
                  <a:moveTo>
                    <a:pt x="-1" y="104"/>
                  </a:moveTo>
                  <a:cubicBezTo>
                    <a:pt x="366" y="60"/>
                    <a:pt x="733" y="25"/>
                    <a:pt x="1100" y="-1"/>
                  </a:cubicBezTo>
                  <a:lnTo>
                    <a:pt x="2597" y="21548"/>
                  </a:lnTo>
                  <a:close/>
                </a:path>
              </a:pathLst>
            </a:custGeom>
            <a:solidFill>
              <a:srgbClr val="000000"/>
            </a:solidFill>
            <a:ln w="8001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65" name="Arc 89"/>
            <p:cNvSpPr>
              <a:spLocks/>
            </p:cNvSpPr>
            <p:nvPr/>
          </p:nvSpPr>
          <p:spPr bwMode="auto">
            <a:xfrm>
              <a:off x="4224" y="1211"/>
              <a:ext cx="72" cy="1042"/>
            </a:xfrm>
            <a:custGeom>
              <a:avLst/>
              <a:gdLst>
                <a:gd name="G0" fmla="+- 1496 0 0"/>
                <a:gd name="G1" fmla="+- 21600 0 0"/>
                <a:gd name="G2" fmla="+- 21600 0 0"/>
                <a:gd name="T0" fmla="*/ 0 w 1496"/>
                <a:gd name="T1" fmla="*/ 52 h 21600"/>
                <a:gd name="T2" fmla="*/ 1496 w 1496"/>
                <a:gd name="T3" fmla="*/ 0 h 21600"/>
                <a:gd name="T4" fmla="*/ 1496 w 14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6" h="21600" fill="none" extrusionOk="0">
                  <a:moveTo>
                    <a:pt x="-1" y="51"/>
                  </a:moveTo>
                  <a:cubicBezTo>
                    <a:pt x="497" y="17"/>
                    <a:pt x="996" y="0"/>
                    <a:pt x="1495" y="0"/>
                  </a:cubicBezTo>
                </a:path>
                <a:path w="1496" h="21600" stroke="0" extrusionOk="0">
                  <a:moveTo>
                    <a:pt x="-1" y="51"/>
                  </a:moveTo>
                  <a:cubicBezTo>
                    <a:pt x="497" y="17"/>
                    <a:pt x="996" y="0"/>
                    <a:pt x="1495" y="0"/>
                  </a:cubicBezTo>
                  <a:lnTo>
                    <a:pt x="1496" y="21600"/>
                  </a:lnTo>
                  <a:close/>
                </a:path>
              </a:pathLst>
            </a:custGeom>
            <a:solidFill>
              <a:srgbClr val="00FFFF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66" name="Line 90"/>
            <p:cNvSpPr>
              <a:spLocks noChangeShapeType="1"/>
            </p:cNvSpPr>
            <p:nvPr/>
          </p:nvSpPr>
          <p:spPr bwMode="auto">
            <a:xfrm flipV="1">
              <a:off x="4296" y="1211"/>
              <a:ext cx="1" cy="104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67" name="Text Box 91"/>
            <p:cNvSpPr txBox="1">
              <a:spLocks noChangeArrowheads="1"/>
            </p:cNvSpPr>
            <p:nvPr/>
          </p:nvSpPr>
          <p:spPr bwMode="auto">
            <a:xfrm>
              <a:off x="3840" y="2613"/>
              <a:ext cx="1351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/>
                <a:t>Brown Rock Crab 71%</a:t>
              </a:r>
            </a:p>
          </p:txBody>
        </p:sp>
        <p:sp>
          <p:nvSpPr>
            <p:cNvPr id="75868" name="Text Box 92"/>
            <p:cNvSpPr txBox="1">
              <a:spLocks noChangeArrowheads="1"/>
            </p:cNvSpPr>
            <p:nvPr/>
          </p:nvSpPr>
          <p:spPr bwMode="auto">
            <a:xfrm>
              <a:off x="2304" y="2038"/>
              <a:ext cx="97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/>
                <a:t>Hairy rock 15%</a:t>
              </a:r>
            </a:p>
          </p:txBody>
        </p:sp>
        <p:sp>
          <p:nvSpPr>
            <p:cNvPr id="75869" name="Text Box 93"/>
            <p:cNvSpPr txBox="1">
              <a:spLocks noChangeArrowheads="1"/>
            </p:cNvSpPr>
            <p:nvPr/>
          </p:nvSpPr>
          <p:spPr bwMode="auto">
            <a:xfrm>
              <a:off x="2351" y="1510"/>
              <a:ext cx="1103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/>
                <a:t>Slender Rock 71%</a:t>
              </a:r>
            </a:p>
          </p:txBody>
        </p:sp>
        <p:sp>
          <p:nvSpPr>
            <p:cNvPr id="75870" name="Text Box 94"/>
            <p:cNvSpPr txBox="1">
              <a:spLocks noChangeArrowheads="1"/>
            </p:cNvSpPr>
            <p:nvPr/>
          </p:nvSpPr>
          <p:spPr bwMode="auto">
            <a:xfrm>
              <a:off x="2832" y="1222"/>
              <a:ext cx="1003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/>
                <a:t>Yellow Rock 9%</a:t>
              </a:r>
            </a:p>
          </p:txBody>
        </p:sp>
        <p:sp>
          <p:nvSpPr>
            <p:cNvPr id="75871" name="Text Box 95"/>
            <p:cNvSpPr txBox="1">
              <a:spLocks noChangeArrowheads="1"/>
            </p:cNvSpPr>
            <p:nvPr/>
          </p:nvSpPr>
          <p:spPr bwMode="auto">
            <a:xfrm>
              <a:off x="3265" y="742"/>
              <a:ext cx="173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/>
                <a:t>Unidentified Cancer Crabs 1%</a:t>
              </a:r>
            </a:p>
          </p:txBody>
        </p:sp>
        <p:sp>
          <p:nvSpPr>
            <p:cNvPr id="75872" name="Text Box 96"/>
            <p:cNvSpPr txBox="1">
              <a:spLocks noChangeArrowheads="1"/>
            </p:cNvSpPr>
            <p:nvPr/>
          </p:nvSpPr>
          <p:spPr bwMode="auto">
            <a:xfrm>
              <a:off x="3216" y="982"/>
              <a:ext cx="856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/>
                <a:t>Red Rock 1%</a:t>
              </a:r>
            </a:p>
          </p:txBody>
        </p:sp>
        <p:sp>
          <p:nvSpPr>
            <p:cNvPr id="75873" name="Text Box 97"/>
            <p:cNvSpPr txBox="1">
              <a:spLocks noChangeArrowheads="1"/>
            </p:cNvSpPr>
            <p:nvPr/>
          </p:nvSpPr>
          <p:spPr bwMode="auto">
            <a:xfrm>
              <a:off x="4272" y="886"/>
              <a:ext cx="96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/>
                <a:t>Dungeness &lt;1%</a:t>
              </a:r>
            </a:p>
          </p:txBody>
        </p:sp>
        <p:sp>
          <p:nvSpPr>
            <p:cNvPr id="75874" name="Line 98"/>
            <p:cNvSpPr>
              <a:spLocks noChangeShapeType="1"/>
            </p:cNvSpPr>
            <p:nvPr/>
          </p:nvSpPr>
          <p:spPr bwMode="auto">
            <a:xfrm flipH="1">
              <a:off x="4272" y="101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75" name="Line 99"/>
            <p:cNvSpPr>
              <a:spLocks noChangeShapeType="1"/>
            </p:cNvSpPr>
            <p:nvPr/>
          </p:nvSpPr>
          <p:spPr bwMode="auto">
            <a:xfrm>
              <a:off x="4128" y="86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76" name="Line 100"/>
            <p:cNvSpPr>
              <a:spLocks noChangeShapeType="1"/>
            </p:cNvSpPr>
            <p:nvPr/>
          </p:nvSpPr>
          <p:spPr bwMode="auto">
            <a:xfrm>
              <a:off x="3696" y="1106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77" name="Line 101"/>
            <p:cNvSpPr>
              <a:spLocks noChangeShapeType="1"/>
            </p:cNvSpPr>
            <p:nvPr/>
          </p:nvSpPr>
          <p:spPr bwMode="auto">
            <a:xfrm>
              <a:off x="3696" y="129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78" name="Line 102"/>
            <p:cNvSpPr>
              <a:spLocks noChangeShapeType="1"/>
            </p:cNvSpPr>
            <p:nvPr/>
          </p:nvSpPr>
          <p:spPr bwMode="auto">
            <a:xfrm>
              <a:off x="3312" y="158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79" name="Line 103"/>
            <p:cNvSpPr>
              <a:spLocks noChangeShapeType="1"/>
            </p:cNvSpPr>
            <p:nvPr/>
          </p:nvSpPr>
          <p:spPr bwMode="auto">
            <a:xfrm>
              <a:off x="3168" y="211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881" name="Group 105"/>
          <p:cNvGrpSpPr>
            <a:grpSpLocks/>
          </p:cNvGrpSpPr>
          <p:nvPr/>
        </p:nvGrpSpPr>
        <p:grpSpPr bwMode="auto">
          <a:xfrm>
            <a:off x="152400" y="1371600"/>
            <a:ext cx="3886200" cy="3300413"/>
            <a:chOff x="-1488" y="692"/>
            <a:chExt cx="3054" cy="2603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-1488" y="2035"/>
              <a:ext cx="106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/>
                <a:t>Shadow Goby 3%</a:t>
              </a:r>
            </a:p>
          </p:txBody>
        </p:sp>
        <p:sp>
          <p:nvSpPr>
            <p:cNvPr id="75807" name="Text Box 31"/>
            <p:cNvSpPr txBox="1">
              <a:spLocks noChangeArrowheads="1"/>
            </p:cNvSpPr>
            <p:nvPr/>
          </p:nvSpPr>
          <p:spPr bwMode="auto">
            <a:xfrm>
              <a:off x="-1372" y="1508"/>
              <a:ext cx="9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/>
                <a:t>All Others 11%</a:t>
              </a:r>
            </a:p>
          </p:txBody>
        </p:sp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-1419" y="1316"/>
              <a:ext cx="1241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/>
                <a:t>Staghorn Sculpin 4%</a:t>
              </a:r>
            </a:p>
          </p:txBody>
        </p:sp>
        <p:sp>
          <p:nvSpPr>
            <p:cNvPr id="75809" name="Text Box 33"/>
            <p:cNvSpPr txBox="1">
              <a:spLocks noChangeArrowheads="1"/>
            </p:cNvSpPr>
            <p:nvPr/>
          </p:nvSpPr>
          <p:spPr bwMode="auto">
            <a:xfrm>
              <a:off x="68" y="692"/>
              <a:ext cx="86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/>
                <a:t>Jacksmelt 1%</a:t>
              </a:r>
            </a:p>
          </p:txBody>
        </p:sp>
        <p:sp>
          <p:nvSpPr>
            <p:cNvPr id="75810" name="Text Box 34"/>
            <p:cNvSpPr txBox="1">
              <a:spLocks noChangeArrowheads="1"/>
            </p:cNvSpPr>
            <p:nvPr/>
          </p:nvSpPr>
          <p:spPr bwMode="auto">
            <a:xfrm>
              <a:off x="-507" y="980"/>
              <a:ext cx="1455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/>
                <a:t>Unidentified Blennies 2%</a:t>
              </a:r>
            </a:p>
          </p:txBody>
        </p:sp>
        <p:sp>
          <p:nvSpPr>
            <p:cNvPr id="75811" name="Text Box 35"/>
            <p:cNvSpPr txBox="1">
              <a:spLocks noChangeArrowheads="1"/>
            </p:cNvSpPr>
            <p:nvPr/>
          </p:nvSpPr>
          <p:spPr bwMode="auto">
            <a:xfrm>
              <a:off x="548" y="884"/>
              <a:ext cx="80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/>
                <a:t>Rockfish 1%</a:t>
              </a:r>
            </a:p>
          </p:txBody>
        </p:sp>
        <p:sp>
          <p:nvSpPr>
            <p:cNvPr id="75812" name="Line 36"/>
            <p:cNvSpPr>
              <a:spLocks noChangeShapeType="1"/>
            </p:cNvSpPr>
            <p:nvPr/>
          </p:nvSpPr>
          <p:spPr bwMode="auto">
            <a:xfrm flipH="1">
              <a:off x="548" y="100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3" name="Line 37"/>
            <p:cNvSpPr>
              <a:spLocks noChangeShapeType="1"/>
            </p:cNvSpPr>
            <p:nvPr/>
          </p:nvSpPr>
          <p:spPr bwMode="auto">
            <a:xfrm>
              <a:off x="404" y="864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4" name="Line 38"/>
            <p:cNvSpPr>
              <a:spLocks noChangeShapeType="1"/>
            </p:cNvSpPr>
            <p:nvPr/>
          </p:nvSpPr>
          <p:spPr bwMode="auto">
            <a:xfrm>
              <a:off x="-28" y="1104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6" name="Line 40"/>
            <p:cNvSpPr>
              <a:spLocks noChangeShapeType="1"/>
            </p:cNvSpPr>
            <p:nvPr/>
          </p:nvSpPr>
          <p:spPr bwMode="auto">
            <a:xfrm>
              <a:off x="-460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7" name="Line 41"/>
            <p:cNvSpPr>
              <a:spLocks noChangeShapeType="1"/>
            </p:cNvSpPr>
            <p:nvPr/>
          </p:nvSpPr>
          <p:spPr bwMode="auto">
            <a:xfrm>
              <a:off x="-556" y="21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1" name="Arc 45"/>
            <p:cNvSpPr>
              <a:spLocks/>
            </p:cNvSpPr>
            <p:nvPr/>
          </p:nvSpPr>
          <p:spPr bwMode="auto">
            <a:xfrm>
              <a:off x="-518" y="1211"/>
              <a:ext cx="2084" cy="208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8 w 43200"/>
                <a:gd name="T3" fmla="*/ 20503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21234"/>
                    <a:pt x="9" y="20868"/>
                    <a:pt x="27" y="20502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21234"/>
                    <a:pt x="9" y="20868"/>
                    <a:pt x="27" y="2050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0CC99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2" name="Arc 46"/>
            <p:cNvSpPr>
              <a:spLocks/>
            </p:cNvSpPr>
            <p:nvPr/>
          </p:nvSpPr>
          <p:spPr bwMode="auto">
            <a:xfrm>
              <a:off x="-517" y="2003"/>
              <a:ext cx="1041" cy="250"/>
            </a:xfrm>
            <a:custGeom>
              <a:avLst/>
              <a:gdLst>
                <a:gd name="G0" fmla="+- 21572 0 0"/>
                <a:gd name="G1" fmla="+- 5175 0 0"/>
                <a:gd name="G2" fmla="+- 21600 0 0"/>
                <a:gd name="T0" fmla="*/ 0 w 21572"/>
                <a:gd name="T1" fmla="*/ 4078 h 5175"/>
                <a:gd name="T2" fmla="*/ 601 w 21572"/>
                <a:gd name="T3" fmla="*/ 0 h 5175"/>
                <a:gd name="T4" fmla="*/ 21572 w 21572"/>
                <a:gd name="T5" fmla="*/ 5175 h 5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72" h="5175" fill="none" extrusionOk="0">
                  <a:moveTo>
                    <a:pt x="-1" y="4077"/>
                  </a:moveTo>
                  <a:cubicBezTo>
                    <a:pt x="69" y="2702"/>
                    <a:pt x="271" y="1337"/>
                    <a:pt x="601" y="0"/>
                  </a:cubicBezTo>
                </a:path>
                <a:path w="21572" h="5175" stroke="0" extrusionOk="0">
                  <a:moveTo>
                    <a:pt x="-1" y="4077"/>
                  </a:moveTo>
                  <a:cubicBezTo>
                    <a:pt x="69" y="2702"/>
                    <a:pt x="271" y="1337"/>
                    <a:pt x="601" y="0"/>
                  </a:cubicBezTo>
                  <a:lnTo>
                    <a:pt x="21572" y="5175"/>
                  </a:lnTo>
                  <a:close/>
                </a:path>
              </a:pathLst>
            </a:custGeom>
            <a:solidFill>
              <a:srgbClr val="FFFF00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3" name="Arc 47"/>
            <p:cNvSpPr>
              <a:spLocks/>
            </p:cNvSpPr>
            <p:nvPr/>
          </p:nvSpPr>
          <p:spPr bwMode="auto">
            <a:xfrm>
              <a:off x="-488" y="1410"/>
              <a:ext cx="1012" cy="843"/>
            </a:xfrm>
            <a:custGeom>
              <a:avLst/>
              <a:gdLst>
                <a:gd name="G0" fmla="+- 20971 0 0"/>
                <a:gd name="G1" fmla="+- 17474 0 0"/>
                <a:gd name="G2" fmla="+- 21600 0 0"/>
                <a:gd name="T0" fmla="*/ 0 w 20971"/>
                <a:gd name="T1" fmla="*/ 12299 h 17474"/>
                <a:gd name="T2" fmla="*/ 8274 w 20971"/>
                <a:gd name="T3" fmla="*/ 0 h 17474"/>
                <a:gd name="T4" fmla="*/ 20971 w 20971"/>
                <a:gd name="T5" fmla="*/ 17474 h 17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71" h="17474" fill="none" extrusionOk="0">
                  <a:moveTo>
                    <a:pt x="0" y="12299"/>
                  </a:moveTo>
                  <a:cubicBezTo>
                    <a:pt x="1220" y="7351"/>
                    <a:pt x="4151" y="2995"/>
                    <a:pt x="8273" y="-1"/>
                  </a:cubicBezTo>
                </a:path>
                <a:path w="20971" h="17474" stroke="0" extrusionOk="0">
                  <a:moveTo>
                    <a:pt x="0" y="12299"/>
                  </a:moveTo>
                  <a:cubicBezTo>
                    <a:pt x="1220" y="7351"/>
                    <a:pt x="4151" y="2995"/>
                    <a:pt x="8273" y="-1"/>
                  </a:cubicBezTo>
                  <a:lnTo>
                    <a:pt x="20971" y="17474"/>
                  </a:lnTo>
                  <a:close/>
                </a:path>
              </a:pathLst>
            </a:custGeom>
            <a:solidFill>
              <a:srgbClr val="FF00FF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4" name="Arc 48"/>
            <p:cNvSpPr>
              <a:spLocks/>
            </p:cNvSpPr>
            <p:nvPr/>
          </p:nvSpPr>
          <p:spPr bwMode="auto">
            <a:xfrm>
              <a:off x="-89" y="1287"/>
              <a:ext cx="613" cy="966"/>
            </a:xfrm>
            <a:custGeom>
              <a:avLst/>
              <a:gdLst>
                <a:gd name="G0" fmla="+- 12697 0 0"/>
                <a:gd name="G1" fmla="+- 20034 0 0"/>
                <a:gd name="G2" fmla="+- 21600 0 0"/>
                <a:gd name="T0" fmla="*/ 0 w 12697"/>
                <a:gd name="T1" fmla="*/ 2560 h 20034"/>
                <a:gd name="T2" fmla="*/ 4621 w 12697"/>
                <a:gd name="T3" fmla="*/ 0 h 20034"/>
                <a:gd name="T4" fmla="*/ 12697 w 12697"/>
                <a:gd name="T5" fmla="*/ 20034 h 20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97" h="20034" fill="none" extrusionOk="0">
                  <a:moveTo>
                    <a:pt x="-1" y="2559"/>
                  </a:moveTo>
                  <a:cubicBezTo>
                    <a:pt x="1429" y="1520"/>
                    <a:pt x="2981" y="661"/>
                    <a:pt x="4621" y="0"/>
                  </a:cubicBezTo>
                </a:path>
                <a:path w="12697" h="20034" stroke="0" extrusionOk="0">
                  <a:moveTo>
                    <a:pt x="-1" y="2559"/>
                  </a:moveTo>
                  <a:cubicBezTo>
                    <a:pt x="1429" y="1520"/>
                    <a:pt x="2981" y="661"/>
                    <a:pt x="4621" y="0"/>
                  </a:cubicBezTo>
                  <a:lnTo>
                    <a:pt x="12697" y="20034"/>
                  </a:lnTo>
                  <a:close/>
                </a:path>
              </a:pathLst>
            </a:custGeom>
            <a:solidFill>
              <a:srgbClr val="003366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5" name="Arc 49"/>
            <p:cNvSpPr>
              <a:spLocks/>
            </p:cNvSpPr>
            <p:nvPr/>
          </p:nvSpPr>
          <p:spPr bwMode="auto">
            <a:xfrm>
              <a:off x="134" y="1230"/>
              <a:ext cx="390" cy="1023"/>
            </a:xfrm>
            <a:custGeom>
              <a:avLst/>
              <a:gdLst>
                <a:gd name="G0" fmla="+- 8076 0 0"/>
                <a:gd name="G1" fmla="+- 21210 0 0"/>
                <a:gd name="G2" fmla="+- 21600 0 0"/>
                <a:gd name="T0" fmla="*/ 0 w 8076"/>
                <a:gd name="T1" fmla="*/ 1176 h 21210"/>
                <a:gd name="T2" fmla="*/ 3992 w 8076"/>
                <a:gd name="T3" fmla="*/ 0 h 21210"/>
                <a:gd name="T4" fmla="*/ 8076 w 8076"/>
                <a:gd name="T5" fmla="*/ 21210 h 2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76" h="21210" fill="none" extrusionOk="0">
                  <a:moveTo>
                    <a:pt x="0" y="1176"/>
                  </a:moveTo>
                  <a:cubicBezTo>
                    <a:pt x="1289" y="656"/>
                    <a:pt x="2626" y="262"/>
                    <a:pt x="3991" y="-1"/>
                  </a:cubicBezTo>
                </a:path>
                <a:path w="8076" h="21210" stroke="0" extrusionOk="0">
                  <a:moveTo>
                    <a:pt x="0" y="1176"/>
                  </a:moveTo>
                  <a:cubicBezTo>
                    <a:pt x="1289" y="656"/>
                    <a:pt x="2626" y="262"/>
                    <a:pt x="3991" y="-1"/>
                  </a:cubicBezTo>
                  <a:lnTo>
                    <a:pt x="8076" y="21210"/>
                  </a:lnTo>
                  <a:close/>
                </a:path>
              </a:pathLst>
            </a:custGeom>
            <a:solidFill>
              <a:srgbClr val="FF9900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6" name="Arc 50"/>
            <p:cNvSpPr>
              <a:spLocks/>
            </p:cNvSpPr>
            <p:nvPr/>
          </p:nvSpPr>
          <p:spPr bwMode="auto">
            <a:xfrm>
              <a:off x="327" y="1219"/>
              <a:ext cx="197" cy="1034"/>
            </a:xfrm>
            <a:custGeom>
              <a:avLst/>
              <a:gdLst>
                <a:gd name="G0" fmla="+- 4084 0 0"/>
                <a:gd name="G1" fmla="+- 21443 0 0"/>
                <a:gd name="G2" fmla="+- 21600 0 0"/>
                <a:gd name="T0" fmla="*/ 0 w 4084"/>
                <a:gd name="T1" fmla="*/ 233 h 21443"/>
                <a:gd name="T2" fmla="*/ 1487 w 4084"/>
                <a:gd name="T3" fmla="*/ 0 h 21443"/>
                <a:gd name="T4" fmla="*/ 4084 w 4084"/>
                <a:gd name="T5" fmla="*/ 21443 h 2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4" h="21443" fill="none" extrusionOk="0">
                  <a:moveTo>
                    <a:pt x="-1" y="232"/>
                  </a:moveTo>
                  <a:cubicBezTo>
                    <a:pt x="492" y="137"/>
                    <a:pt x="988" y="60"/>
                    <a:pt x="1486" y="-1"/>
                  </a:cubicBezTo>
                </a:path>
                <a:path w="4084" h="21443" stroke="0" extrusionOk="0">
                  <a:moveTo>
                    <a:pt x="-1" y="232"/>
                  </a:moveTo>
                  <a:cubicBezTo>
                    <a:pt x="492" y="137"/>
                    <a:pt x="988" y="60"/>
                    <a:pt x="1486" y="-1"/>
                  </a:cubicBezTo>
                  <a:lnTo>
                    <a:pt x="4084" y="21443"/>
                  </a:lnTo>
                  <a:close/>
                </a:path>
              </a:pathLst>
            </a:custGeom>
            <a:solidFill>
              <a:srgbClr val="33CCCC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7" name="Arc 51"/>
            <p:cNvSpPr>
              <a:spLocks/>
            </p:cNvSpPr>
            <p:nvPr/>
          </p:nvSpPr>
          <p:spPr bwMode="auto">
            <a:xfrm>
              <a:off x="399" y="1214"/>
              <a:ext cx="125" cy="1039"/>
            </a:xfrm>
            <a:custGeom>
              <a:avLst/>
              <a:gdLst>
                <a:gd name="G0" fmla="+- 2597 0 0"/>
                <a:gd name="G1" fmla="+- 21548 0 0"/>
                <a:gd name="G2" fmla="+- 21600 0 0"/>
                <a:gd name="T0" fmla="*/ 0 w 2597"/>
                <a:gd name="T1" fmla="*/ 105 h 21548"/>
                <a:gd name="T2" fmla="*/ 1101 w 2597"/>
                <a:gd name="T3" fmla="*/ 0 h 21548"/>
                <a:gd name="T4" fmla="*/ 2597 w 2597"/>
                <a:gd name="T5" fmla="*/ 21548 h 2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7" h="21548" fill="none" extrusionOk="0">
                  <a:moveTo>
                    <a:pt x="-1" y="104"/>
                  </a:moveTo>
                  <a:cubicBezTo>
                    <a:pt x="366" y="60"/>
                    <a:pt x="733" y="25"/>
                    <a:pt x="1100" y="-1"/>
                  </a:cubicBezTo>
                </a:path>
                <a:path w="2597" h="21548" stroke="0" extrusionOk="0">
                  <a:moveTo>
                    <a:pt x="-1" y="104"/>
                  </a:moveTo>
                  <a:cubicBezTo>
                    <a:pt x="366" y="60"/>
                    <a:pt x="733" y="25"/>
                    <a:pt x="1100" y="-1"/>
                  </a:cubicBezTo>
                  <a:lnTo>
                    <a:pt x="2597" y="21548"/>
                  </a:lnTo>
                  <a:close/>
                </a:path>
              </a:pathLst>
            </a:custGeom>
            <a:solidFill>
              <a:srgbClr val="FF99CC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8" name="Arc 52"/>
            <p:cNvSpPr>
              <a:spLocks/>
            </p:cNvSpPr>
            <p:nvPr/>
          </p:nvSpPr>
          <p:spPr bwMode="auto">
            <a:xfrm>
              <a:off x="452" y="1211"/>
              <a:ext cx="72" cy="1042"/>
            </a:xfrm>
            <a:custGeom>
              <a:avLst/>
              <a:gdLst>
                <a:gd name="G0" fmla="+- 1496 0 0"/>
                <a:gd name="G1" fmla="+- 21600 0 0"/>
                <a:gd name="G2" fmla="+- 21600 0 0"/>
                <a:gd name="T0" fmla="*/ 0 w 1496"/>
                <a:gd name="T1" fmla="*/ 52 h 21600"/>
                <a:gd name="T2" fmla="*/ 1496 w 1496"/>
                <a:gd name="T3" fmla="*/ 0 h 21600"/>
                <a:gd name="T4" fmla="*/ 1496 w 14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6" h="21600" fill="none" extrusionOk="0">
                  <a:moveTo>
                    <a:pt x="-1" y="51"/>
                  </a:moveTo>
                  <a:cubicBezTo>
                    <a:pt x="497" y="17"/>
                    <a:pt x="996" y="0"/>
                    <a:pt x="1495" y="0"/>
                  </a:cubicBezTo>
                </a:path>
                <a:path w="1496" h="21600" stroke="0" extrusionOk="0">
                  <a:moveTo>
                    <a:pt x="-1" y="51"/>
                  </a:moveTo>
                  <a:cubicBezTo>
                    <a:pt x="497" y="17"/>
                    <a:pt x="996" y="0"/>
                    <a:pt x="1495" y="0"/>
                  </a:cubicBezTo>
                  <a:lnTo>
                    <a:pt x="1496" y="21600"/>
                  </a:lnTo>
                  <a:close/>
                </a:path>
              </a:pathLst>
            </a:custGeom>
            <a:solidFill>
              <a:srgbClr val="CCCC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46" name="Text Box 70"/>
            <p:cNvSpPr txBox="1">
              <a:spLocks noChangeArrowheads="1"/>
            </p:cNvSpPr>
            <p:nvPr/>
          </p:nvSpPr>
          <p:spPr bwMode="auto">
            <a:xfrm>
              <a:off x="-1229" y="1124"/>
              <a:ext cx="1355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/>
                <a:t>Northern Lampfish 3%</a:t>
              </a:r>
            </a:p>
          </p:txBody>
        </p:sp>
        <p:sp>
          <p:nvSpPr>
            <p:cNvPr id="75848" name="Line 72"/>
            <p:cNvSpPr>
              <a:spLocks noChangeShapeType="1"/>
            </p:cNvSpPr>
            <p:nvPr/>
          </p:nvSpPr>
          <p:spPr bwMode="auto">
            <a:xfrm flipV="1">
              <a:off x="-316" y="1344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49" name="Line 73"/>
            <p:cNvSpPr>
              <a:spLocks noChangeShapeType="1"/>
            </p:cNvSpPr>
            <p:nvPr/>
          </p:nvSpPr>
          <p:spPr bwMode="auto">
            <a:xfrm>
              <a:off x="-28" y="12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5" name="Text Box 29"/>
            <p:cNvSpPr txBox="1">
              <a:spLocks noChangeArrowheads="1"/>
            </p:cNvSpPr>
            <p:nvPr/>
          </p:nvSpPr>
          <p:spPr bwMode="auto">
            <a:xfrm>
              <a:off x="-96" y="2660"/>
              <a:ext cx="1436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/>
                <a:t>Unidentified Gobies 75%</a:t>
              </a:r>
            </a:p>
          </p:txBody>
        </p:sp>
      </p:grpSp>
      <p:sp>
        <p:nvSpPr>
          <p:cNvPr id="75883" name="Text Box 107"/>
          <p:cNvSpPr txBox="1">
            <a:spLocks noChangeArrowheads="1"/>
          </p:cNvSpPr>
          <p:nvPr/>
        </p:nvSpPr>
        <p:spPr bwMode="auto">
          <a:xfrm>
            <a:off x="2667000" y="228600"/>
            <a:ext cx="4056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/>
              <a:t>Results of Entrainment Study</a:t>
            </a:r>
            <a:endParaRPr lang="en-US" altLang="en-US" b="1" i="1"/>
          </a:p>
        </p:txBody>
      </p:sp>
      <p:sp>
        <p:nvSpPr>
          <p:cNvPr id="75884" name="Text Box 108"/>
          <p:cNvSpPr txBox="1">
            <a:spLocks noChangeArrowheads="1"/>
          </p:cNvSpPr>
          <p:nvPr/>
        </p:nvSpPr>
        <p:spPr bwMode="auto">
          <a:xfrm>
            <a:off x="752475" y="4800600"/>
            <a:ext cx="3668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/>
              <a:t>Fish</a:t>
            </a:r>
          </a:p>
          <a:p>
            <a:pPr algn="ctr"/>
            <a:r>
              <a:rPr lang="en-US" altLang="en-US" b="1" i="1"/>
              <a:t>526 million Larvae per year</a:t>
            </a:r>
          </a:p>
        </p:txBody>
      </p:sp>
      <p:sp>
        <p:nvSpPr>
          <p:cNvPr id="75885" name="Text Box 109"/>
          <p:cNvSpPr txBox="1">
            <a:spLocks noChangeArrowheads="1"/>
          </p:cNvSpPr>
          <p:nvPr/>
        </p:nvSpPr>
        <p:spPr bwMode="auto">
          <a:xfrm>
            <a:off x="5140325" y="4765675"/>
            <a:ext cx="3698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/>
              <a:t>Crabs</a:t>
            </a:r>
          </a:p>
          <a:p>
            <a:pPr algn="ctr"/>
            <a:r>
              <a:rPr lang="en-US" altLang="en-US" b="1" i="1"/>
              <a:t>13.5 million megalop larvae per year</a:t>
            </a:r>
          </a:p>
        </p:txBody>
      </p:sp>
      <p:sp>
        <p:nvSpPr>
          <p:cNvPr id="75886" name="Text Box 110"/>
          <p:cNvSpPr txBox="1">
            <a:spLocks noChangeArrowheads="1"/>
          </p:cNvSpPr>
          <p:nvPr/>
        </p:nvSpPr>
        <p:spPr bwMode="auto">
          <a:xfrm>
            <a:off x="2498725" y="4765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Estimation of Ecological Effects due to Entrainment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2"/>
                </a:solidFill>
              </a:rPr>
              <a:t>Life history of most entrained organisms</a:t>
            </a:r>
          </a:p>
          <a:p>
            <a:r>
              <a:rPr lang="en-US" altLang="en-US"/>
              <a:t>Methods of Estimation</a:t>
            </a:r>
          </a:p>
          <a:p>
            <a:pPr lvl="1"/>
            <a:r>
              <a:rPr lang="en-US" altLang="en-US" b="1"/>
              <a:t>Fecundity Hindcast (FH)</a:t>
            </a:r>
          </a:p>
          <a:p>
            <a:pPr lvl="1"/>
            <a:r>
              <a:rPr lang="en-US" altLang="en-US" b="1"/>
              <a:t>Adult Equivalent Loss (AEL)</a:t>
            </a:r>
          </a:p>
          <a:p>
            <a:pPr lvl="1"/>
            <a:r>
              <a:rPr lang="en-US" altLang="en-US"/>
              <a:t>Proportional Mortality (PM)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71" name="Object 87"/>
          <p:cNvGraphicFramePr>
            <a:graphicFrameLocks noChangeAspect="1"/>
          </p:cNvGraphicFramePr>
          <p:nvPr/>
        </p:nvGraphicFramePr>
        <p:xfrm>
          <a:off x="7543800" y="2743200"/>
          <a:ext cx="14319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Drawing" r:id="rId3" imgW="2988000" imgH="1328400" progId="FLW3Drawing">
                  <p:embed/>
                </p:oleObj>
              </mc:Choice>
              <mc:Fallback>
                <p:oleObj name="Drawing" r:id="rId3" imgW="2988000" imgH="1328400" progId="FLW3Drawing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743200"/>
                        <a:ext cx="14319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93" name="Group 109"/>
          <p:cNvGrpSpPr>
            <a:grpSpLocks/>
          </p:cNvGrpSpPr>
          <p:nvPr/>
        </p:nvGrpSpPr>
        <p:grpSpPr bwMode="auto">
          <a:xfrm>
            <a:off x="152400" y="1828800"/>
            <a:ext cx="2376488" cy="2209800"/>
            <a:chOff x="1536" y="432"/>
            <a:chExt cx="1248" cy="1104"/>
          </a:xfrm>
        </p:grpSpPr>
        <p:grpSp>
          <p:nvGrpSpPr>
            <p:cNvPr id="16388" name="Group 4"/>
            <p:cNvGrpSpPr>
              <a:grpSpLocks/>
            </p:cNvGrpSpPr>
            <p:nvPr/>
          </p:nvGrpSpPr>
          <p:grpSpPr bwMode="auto">
            <a:xfrm>
              <a:off x="1552" y="816"/>
              <a:ext cx="1152" cy="336"/>
              <a:chOff x="180" y="1152"/>
              <a:chExt cx="1260" cy="432"/>
            </a:xfrm>
          </p:grpSpPr>
          <p:graphicFrame>
            <p:nvGraphicFramePr>
              <p:cNvPr id="16389" name="Object 5"/>
              <p:cNvGraphicFramePr>
                <a:graphicFrameLocks noChangeAspect="1"/>
              </p:cNvGraphicFramePr>
              <p:nvPr/>
            </p:nvGraphicFramePr>
            <p:xfrm>
              <a:off x="528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05" name="Drawing" r:id="rId5" imgW="2988000" imgH="1328400" progId="FLW3Drawing">
                      <p:embed/>
                    </p:oleObj>
                  </mc:Choice>
                  <mc:Fallback>
                    <p:oleObj name="Drawing" r:id="rId5" imgW="2988000" imgH="1328400" progId="FLW3Drawing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0" name="Object 6"/>
              <p:cNvGraphicFramePr>
                <a:graphicFrameLocks noChangeAspect="1"/>
              </p:cNvGraphicFramePr>
              <p:nvPr/>
            </p:nvGraphicFramePr>
            <p:xfrm>
              <a:off x="624" y="1248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06" name="Drawing" r:id="rId6" imgW="2988000" imgH="1328400" progId="FLW3Drawing">
                      <p:embed/>
                    </p:oleObj>
                  </mc:Choice>
                  <mc:Fallback>
                    <p:oleObj name="Drawing" r:id="rId6" imgW="2988000" imgH="1328400" progId="FLW3Drawing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1248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1" name="Object 7"/>
              <p:cNvGraphicFramePr>
                <a:graphicFrameLocks noChangeAspect="1"/>
              </p:cNvGraphicFramePr>
              <p:nvPr/>
            </p:nvGraphicFramePr>
            <p:xfrm>
              <a:off x="720" y="1344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07" name="Drawing" r:id="rId7" imgW="2988000" imgH="1328400" progId="FLW3Drawing">
                      <p:embed/>
                    </p:oleObj>
                  </mc:Choice>
                  <mc:Fallback>
                    <p:oleObj name="Drawing" r:id="rId7" imgW="2988000" imgH="1328400" progId="FLW3Drawing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1344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2" name="Object 8"/>
              <p:cNvGraphicFramePr>
                <a:graphicFrameLocks noChangeAspect="1"/>
              </p:cNvGraphicFramePr>
              <p:nvPr/>
            </p:nvGraphicFramePr>
            <p:xfrm>
              <a:off x="816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08" name="Drawing" r:id="rId8" imgW="2988000" imgH="1328400" progId="FLW3Drawing">
                      <p:embed/>
                    </p:oleObj>
                  </mc:Choice>
                  <mc:Fallback>
                    <p:oleObj name="Drawing" r:id="rId8" imgW="2988000" imgH="1328400" progId="FLW3Drawing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3" name="Object 9"/>
              <p:cNvGraphicFramePr>
                <a:graphicFrameLocks noChangeAspect="1"/>
              </p:cNvGraphicFramePr>
              <p:nvPr/>
            </p:nvGraphicFramePr>
            <p:xfrm>
              <a:off x="912" y="153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09" name="Drawing" r:id="rId9" imgW="2988000" imgH="1328400" progId="FLW3Drawing">
                      <p:embed/>
                    </p:oleObj>
                  </mc:Choice>
                  <mc:Fallback>
                    <p:oleObj name="Drawing" r:id="rId9" imgW="2988000" imgH="1328400" progId="FLW3Drawing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53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4" name="Object 10"/>
              <p:cNvGraphicFramePr>
                <a:graphicFrameLocks noChangeAspect="1"/>
              </p:cNvGraphicFramePr>
              <p:nvPr/>
            </p:nvGraphicFramePr>
            <p:xfrm>
              <a:off x="768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10" name="Drawing" r:id="rId10" imgW="2988000" imgH="1328400" progId="FLW3Drawing">
                      <p:embed/>
                    </p:oleObj>
                  </mc:Choice>
                  <mc:Fallback>
                    <p:oleObj name="Drawing" r:id="rId10" imgW="2988000" imgH="1328400" progId="FLW3Drawing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5" name="Object 11"/>
              <p:cNvGraphicFramePr>
                <a:graphicFrameLocks noChangeAspect="1"/>
              </p:cNvGraphicFramePr>
              <p:nvPr/>
            </p:nvGraphicFramePr>
            <p:xfrm>
              <a:off x="864" y="129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11" name="Drawing" r:id="rId11" imgW="2988000" imgH="1328400" progId="FLW3Drawing">
                      <p:embed/>
                    </p:oleObj>
                  </mc:Choice>
                  <mc:Fallback>
                    <p:oleObj name="Drawing" r:id="rId11" imgW="2988000" imgH="1328400" progId="FLW3Drawing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129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6" name="Object 12"/>
              <p:cNvGraphicFramePr>
                <a:graphicFrameLocks noChangeAspect="1"/>
              </p:cNvGraphicFramePr>
              <p:nvPr/>
            </p:nvGraphicFramePr>
            <p:xfrm>
              <a:off x="960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12" name="Drawing" r:id="rId12" imgW="2988000" imgH="1328400" progId="FLW3Drawing">
                      <p:embed/>
                    </p:oleObj>
                  </mc:Choice>
                  <mc:Fallback>
                    <p:oleObj name="Drawing" r:id="rId12" imgW="2988000" imgH="1328400" progId="FLW3Drawing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7" name="Object 13"/>
              <p:cNvGraphicFramePr>
                <a:graphicFrameLocks noChangeAspect="1"/>
              </p:cNvGraphicFramePr>
              <p:nvPr/>
            </p:nvGraphicFramePr>
            <p:xfrm>
              <a:off x="900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13" name="Drawing" r:id="rId13" imgW="2988000" imgH="1328400" progId="FLW3Drawing">
                      <p:embed/>
                    </p:oleObj>
                  </mc:Choice>
                  <mc:Fallback>
                    <p:oleObj name="Drawing" r:id="rId13" imgW="2988000" imgH="1328400" progId="FLW3Drawing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0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8" name="Object 14"/>
              <p:cNvGraphicFramePr>
                <a:graphicFrameLocks noChangeAspect="1"/>
              </p:cNvGraphicFramePr>
              <p:nvPr/>
            </p:nvGraphicFramePr>
            <p:xfrm>
              <a:off x="996" y="1248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14" name="Drawing" r:id="rId14" imgW="2988000" imgH="1328400" progId="FLW3Drawing">
                      <p:embed/>
                    </p:oleObj>
                  </mc:Choice>
                  <mc:Fallback>
                    <p:oleObj name="Drawing" r:id="rId14" imgW="2988000" imgH="1328400" progId="FLW3Drawing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6" y="1248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9" name="Object 15"/>
              <p:cNvGraphicFramePr>
                <a:graphicFrameLocks noChangeAspect="1"/>
              </p:cNvGraphicFramePr>
              <p:nvPr/>
            </p:nvGraphicFramePr>
            <p:xfrm>
              <a:off x="1092" y="1344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15" name="Drawing" r:id="rId15" imgW="2988000" imgH="1328400" progId="FLW3Drawing">
                      <p:embed/>
                    </p:oleObj>
                  </mc:Choice>
                  <mc:Fallback>
                    <p:oleObj name="Drawing" r:id="rId15" imgW="2988000" imgH="1328400" progId="FLW3Drawing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2" y="1344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0" name="Object 16"/>
              <p:cNvGraphicFramePr>
                <a:graphicFrameLocks noChangeAspect="1"/>
              </p:cNvGraphicFramePr>
              <p:nvPr/>
            </p:nvGraphicFramePr>
            <p:xfrm>
              <a:off x="1188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16" name="Drawing" r:id="rId16" imgW="2988000" imgH="1328400" progId="FLW3Drawing">
                      <p:embed/>
                    </p:oleObj>
                  </mc:Choice>
                  <mc:Fallback>
                    <p:oleObj name="Drawing" r:id="rId16" imgW="2988000" imgH="1328400" progId="FLW3Drawing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8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1" name="Object 17"/>
              <p:cNvGraphicFramePr>
                <a:graphicFrameLocks noChangeAspect="1"/>
              </p:cNvGraphicFramePr>
              <p:nvPr/>
            </p:nvGraphicFramePr>
            <p:xfrm>
              <a:off x="1284" y="153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17" name="Drawing" r:id="rId17" imgW="2988000" imgH="1328400" progId="FLW3Drawing">
                      <p:embed/>
                    </p:oleObj>
                  </mc:Choice>
                  <mc:Fallback>
                    <p:oleObj name="Drawing" r:id="rId17" imgW="2988000" imgH="1328400" progId="FLW3Drawing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4" y="153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2" name="Object 18"/>
              <p:cNvGraphicFramePr>
                <a:graphicFrameLocks noChangeAspect="1"/>
              </p:cNvGraphicFramePr>
              <p:nvPr/>
            </p:nvGraphicFramePr>
            <p:xfrm>
              <a:off x="1140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18" name="Drawing" r:id="rId18" imgW="2988000" imgH="1328400" progId="FLW3Drawing">
                      <p:embed/>
                    </p:oleObj>
                  </mc:Choice>
                  <mc:Fallback>
                    <p:oleObj name="Drawing" r:id="rId18" imgW="2988000" imgH="1328400" progId="FLW3Drawing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0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3" name="Object 19"/>
              <p:cNvGraphicFramePr>
                <a:graphicFrameLocks noChangeAspect="1"/>
              </p:cNvGraphicFramePr>
              <p:nvPr/>
            </p:nvGraphicFramePr>
            <p:xfrm>
              <a:off x="1236" y="129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19" name="Drawing" r:id="rId19" imgW="2988000" imgH="1328400" progId="FLW3Drawing">
                      <p:embed/>
                    </p:oleObj>
                  </mc:Choice>
                  <mc:Fallback>
                    <p:oleObj name="Drawing" r:id="rId19" imgW="2988000" imgH="1328400" progId="FLW3Drawing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6" y="129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4" name="Object 20"/>
              <p:cNvGraphicFramePr>
                <a:graphicFrameLocks noChangeAspect="1"/>
              </p:cNvGraphicFramePr>
              <p:nvPr/>
            </p:nvGraphicFramePr>
            <p:xfrm>
              <a:off x="1332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20" name="Drawing" r:id="rId20" imgW="2988000" imgH="1328400" progId="FLW3Drawing">
                      <p:embed/>
                    </p:oleObj>
                  </mc:Choice>
                  <mc:Fallback>
                    <p:oleObj name="Drawing" r:id="rId20" imgW="2988000" imgH="1328400" progId="FLW3Drawing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2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5" name="Object 21"/>
              <p:cNvGraphicFramePr>
                <a:graphicFrameLocks noChangeAspect="1"/>
              </p:cNvGraphicFramePr>
              <p:nvPr/>
            </p:nvGraphicFramePr>
            <p:xfrm>
              <a:off x="180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21" name="Drawing" r:id="rId21" imgW="2988000" imgH="1328400" progId="FLW3Drawing">
                      <p:embed/>
                    </p:oleObj>
                  </mc:Choice>
                  <mc:Fallback>
                    <p:oleObj name="Drawing" r:id="rId21" imgW="2988000" imgH="1328400" progId="FLW3Drawing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6" name="Object 22"/>
              <p:cNvGraphicFramePr>
                <a:graphicFrameLocks noChangeAspect="1"/>
              </p:cNvGraphicFramePr>
              <p:nvPr/>
            </p:nvGraphicFramePr>
            <p:xfrm>
              <a:off x="276" y="1248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22" name="Drawing" r:id="rId22" imgW="2988000" imgH="1328400" progId="FLW3Drawing">
                      <p:embed/>
                    </p:oleObj>
                  </mc:Choice>
                  <mc:Fallback>
                    <p:oleObj name="Drawing" r:id="rId22" imgW="2988000" imgH="1328400" progId="FLW3Drawing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" y="1248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7" name="Object 23"/>
              <p:cNvGraphicFramePr>
                <a:graphicFrameLocks noChangeAspect="1"/>
              </p:cNvGraphicFramePr>
              <p:nvPr/>
            </p:nvGraphicFramePr>
            <p:xfrm>
              <a:off x="372" y="1344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23" name="Drawing" r:id="rId23" imgW="2988000" imgH="1328400" progId="FLW3Drawing">
                      <p:embed/>
                    </p:oleObj>
                  </mc:Choice>
                  <mc:Fallback>
                    <p:oleObj name="Drawing" r:id="rId23" imgW="2988000" imgH="1328400" progId="FLW3Drawing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" y="1344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8" name="Object 24"/>
              <p:cNvGraphicFramePr>
                <a:graphicFrameLocks noChangeAspect="1"/>
              </p:cNvGraphicFramePr>
              <p:nvPr/>
            </p:nvGraphicFramePr>
            <p:xfrm>
              <a:off x="468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24" name="Drawing" r:id="rId24" imgW="2988000" imgH="1328400" progId="FLW3Drawing">
                      <p:embed/>
                    </p:oleObj>
                  </mc:Choice>
                  <mc:Fallback>
                    <p:oleObj name="Drawing" r:id="rId24" imgW="2988000" imgH="1328400" progId="FLW3Drawing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9" name="Object 25"/>
              <p:cNvGraphicFramePr>
                <a:graphicFrameLocks noChangeAspect="1"/>
              </p:cNvGraphicFramePr>
              <p:nvPr/>
            </p:nvGraphicFramePr>
            <p:xfrm>
              <a:off x="564" y="153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25" name="Drawing" r:id="rId25" imgW="2988000" imgH="1328400" progId="FLW3Drawing">
                      <p:embed/>
                    </p:oleObj>
                  </mc:Choice>
                  <mc:Fallback>
                    <p:oleObj name="Drawing" r:id="rId25" imgW="2988000" imgH="1328400" progId="FLW3Drawing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4" y="153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0" name="Object 26"/>
              <p:cNvGraphicFramePr>
                <a:graphicFrameLocks noChangeAspect="1"/>
              </p:cNvGraphicFramePr>
              <p:nvPr/>
            </p:nvGraphicFramePr>
            <p:xfrm>
              <a:off x="420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26" name="Drawing" r:id="rId26" imgW="2988000" imgH="1328400" progId="FLW3Drawing">
                      <p:embed/>
                    </p:oleObj>
                  </mc:Choice>
                  <mc:Fallback>
                    <p:oleObj name="Drawing" r:id="rId26" imgW="2988000" imgH="1328400" progId="FLW3Drawing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1" name="Object 27"/>
              <p:cNvGraphicFramePr>
                <a:graphicFrameLocks noChangeAspect="1"/>
              </p:cNvGraphicFramePr>
              <p:nvPr/>
            </p:nvGraphicFramePr>
            <p:xfrm>
              <a:off x="516" y="129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27" name="Drawing" r:id="rId27" imgW="2988000" imgH="1328400" progId="FLW3Drawing">
                      <p:embed/>
                    </p:oleObj>
                  </mc:Choice>
                  <mc:Fallback>
                    <p:oleObj name="Drawing" r:id="rId27" imgW="2988000" imgH="1328400" progId="FLW3Drawing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" y="129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2" name="Object 28"/>
              <p:cNvGraphicFramePr>
                <a:graphicFrameLocks noChangeAspect="1"/>
              </p:cNvGraphicFramePr>
              <p:nvPr/>
            </p:nvGraphicFramePr>
            <p:xfrm>
              <a:off x="612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28" name="Drawing" r:id="rId28" imgW="2988000" imgH="1328400" progId="FLW3Drawing">
                      <p:embed/>
                    </p:oleObj>
                  </mc:Choice>
                  <mc:Fallback>
                    <p:oleObj name="Drawing" r:id="rId28" imgW="2988000" imgH="1328400" progId="FLW3Drawing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20" name="Group 36"/>
            <p:cNvGrpSpPr>
              <a:grpSpLocks/>
            </p:cNvGrpSpPr>
            <p:nvPr/>
          </p:nvGrpSpPr>
          <p:grpSpPr bwMode="auto">
            <a:xfrm>
              <a:off x="1536" y="432"/>
              <a:ext cx="1152" cy="336"/>
              <a:chOff x="180" y="1152"/>
              <a:chExt cx="1260" cy="432"/>
            </a:xfrm>
          </p:grpSpPr>
          <p:graphicFrame>
            <p:nvGraphicFramePr>
              <p:cNvPr id="16421" name="Object 37"/>
              <p:cNvGraphicFramePr>
                <a:graphicFrameLocks noChangeAspect="1"/>
              </p:cNvGraphicFramePr>
              <p:nvPr/>
            </p:nvGraphicFramePr>
            <p:xfrm>
              <a:off x="528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29" name="Drawing" r:id="rId29" imgW="2988000" imgH="1328400" progId="FLW3Drawing">
                      <p:embed/>
                    </p:oleObj>
                  </mc:Choice>
                  <mc:Fallback>
                    <p:oleObj name="Drawing" r:id="rId29" imgW="2988000" imgH="1328400" progId="FLW3Drawing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2" name="Object 38"/>
              <p:cNvGraphicFramePr>
                <a:graphicFrameLocks noChangeAspect="1"/>
              </p:cNvGraphicFramePr>
              <p:nvPr/>
            </p:nvGraphicFramePr>
            <p:xfrm>
              <a:off x="624" y="1248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0" name="Drawing" r:id="rId30" imgW="2988000" imgH="1328400" progId="FLW3Drawing">
                      <p:embed/>
                    </p:oleObj>
                  </mc:Choice>
                  <mc:Fallback>
                    <p:oleObj name="Drawing" r:id="rId30" imgW="2988000" imgH="1328400" progId="FLW3Drawing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1248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3" name="Object 39"/>
              <p:cNvGraphicFramePr>
                <a:graphicFrameLocks noChangeAspect="1"/>
              </p:cNvGraphicFramePr>
              <p:nvPr/>
            </p:nvGraphicFramePr>
            <p:xfrm>
              <a:off x="720" y="1344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1" name="Drawing" r:id="rId31" imgW="2988000" imgH="1328400" progId="FLW3Drawing">
                      <p:embed/>
                    </p:oleObj>
                  </mc:Choice>
                  <mc:Fallback>
                    <p:oleObj name="Drawing" r:id="rId31" imgW="2988000" imgH="1328400" progId="FLW3Drawing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1344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4" name="Object 40"/>
              <p:cNvGraphicFramePr>
                <a:graphicFrameLocks noChangeAspect="1"/>
              </p:cNvGraphicFramePr>
              <p:nvPr/>
            </p:nvGraphicFramePr>
            <p:xfrm>
              <a:off x="816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2" name="Drawing" r:id="rId32" imgW="2988000" imgH="1328400" progId="FLW3Drawing">
                      <p:embed/>
                    </p:oleObj>
                  </mc:Choice>
                  <mc:Fallback>
                    <p:oleObj name="Drawing" r:id="rId32" imgW="2988000" imgH="1328400" progId="FLW3Drawing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5" name="Object 41"/>
              <p:cNvGraphicFramePr>
                <a:graphicFrameLocks noChangeAspect="1"/>
              </p:cNvGraphicFramePr>
              <p:nvPr/>
            </p:nvGraphicFramePr>
            <p:xfrm>
              <a:off x="912" y="153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3" name="Drawing" r:id="rId33" imgW="2988000" imgH="1328400" progId="FLW3Drawing">
                      <p:embed/>
                    </p:oleObj>
                  </mc:Choice>
                  <mc:Fallback>
                    <p:oleObj name="Drawing" r:id="rId33" imgW="2988000" imgH="1328400" progId="FLW3Drawing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53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6" name="Object 42"/>
              <p:cNvGraphicFramePr>
                <a:graphicFrameLocks noChangeAspect="1"/>
              </p:cNvGraphicFramePr>
              <p:nvPr/>
            </p:nvGraphicFramePr>
            <p:xfrm>
              <a:off x="768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4" name="Drawing" r:id="rId34" imgW="2988000" imgH="1328400" progId="FLW3Drawing">
                      <p:embed/>
                    </p:oleObj>
                  </mc:Choice>
                  <mc:Fallback>
                    <p:oleObj name="Drawing" r:id="rId34" imgW="2988000" imgH="1328400" progId="FLW3Drawing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7" name="Object 43"/>
              <p:cNvGraphicFramePr>
                <a:graphicFrameLocks noChangeAspect="1"/>
              </p:cNvGraphicFramePr>
              <p:nvPr/>
            </p:nvGraphicFramePr>
            <p:xfrm>
              <a:off x="864" y="129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5" name="Drawing" r:id="rId35" imgW="2988000" imgH="1328400" progId="FLW3Drawing">
                      <p:embed/>
                    </p:oleObj>
                  </mc:Choice>
                  <mc:Fallback>
                    <p:oleObj name="Drawing" r:id="rId35" imgW="2988000" imgH="1328400" progId="FLW3Drawing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129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8" name="Object 44"/>
              <p:cNvGraphicFramePr>
                <a:graphicFrameLocks noChangeAspect="1"/>
              </p:cNvGraphicFramePr>
              <p:nvPr/>
            </p:nvGraphicFramePr>
            <p:xfrm>
              <a:off x="960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6" name="Drawing" r:id="rId36" imgW="2988000" imgH="1328400" progId="FLW3Drawing">
                      <p:embed/>
                    </p:oleObj>
                  </mc:Choice>
                  <mc:Fallback>
                    <p:oleObj name="Drawing" r:id="rId36" imgW="2988000" imgH="1328400" progId="FLW3Drawing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9" name="Object 45"/>
              <p:cNvGraphicFramePr>
                <a:graphicFrameLocks noChangeAspect="1"/>
              </p:cNvGraphicFramePr>
              <p:nvPr/>
            </p:nvGraphicFramePr>
            <p:xfrm>
              <a:off x="900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7" name="Drawing" r:id="rId37" imgW="2988000" imgH="1328400" progId="FLW3Drawing">
                      <p:embed/>
                    </p:oleObj>
                  </mc:Choice>
                  <mc:Fallback>
                    <p:oleObj name="Drawing" r:id="rId37" imgW="2988000" imgH="1328400" progId="FLW3Drawing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0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0" name="Object 46"/>
              <p:cNvGraphicFramePr>
                <a:graphicFrameLocks noChangeAspect="1"/>
              </p:cNvGraphicFramePr>
              <p:nvPr/>
            </p:nvGraphicFramePr>
            <p:xfrm>
              <a:off x="996" y="1248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8" name="Drawing" r:id="rId38" imgW="2988000" imgH="1328400" progId="FLW3Drawing">
                      <p:embed/>
                    </p:oleObj>
                  </mc:Choice>
                  <mc:Fallback>
                    <p:oleObj name="Drawing" r:id="rId38" imgW="2988000" imgH="1328400" progId="FLW3Drawing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6" y="1248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1" name="Object 47"/>
              <p:cNvGraphicFramePr>
                <a:graphicFrameLocks noChangeAspect="1"/>
              </p:cNvGraphicFramePr>
              <p:nvPr/>
            </p:nvGraphicFramePr>
            <p:xfrm>
              <a:off x="1092" y="1344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9" name="Drawing" r:id="rId39" imgW="2988000" imgH="1328400" progId="FLW3Drawing">
                      <p:embed/>
                    </p:oleObj>
                  </mc:Choice>
                  <mc:Fallback>
                    <p:oleObj name="Drawing" r:id="rId39" imgW="2988000" imgH="1328400" progId="FLW3Drawing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2" y="1344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2" name="Object 48"/>
              <p:cNvGraphicFramePr>
                <a:graphicFrameLocks noChangeAspect="1"/>
              </p:cNvGraphicFramePr>
              <p:nvPr/>
            </p:nvGraphicFramePr>
            <p:xfrm>
              <a:off x="1188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0" name="Drawing" r:id="rId40" imgW="2988000" imgH="1328400" progId="FLW3Drawing">
                      <p:embed/>
                    </p:oleObj>
                  </mc:Choice>
                  <mc:Fallback>
                    <p:oleObj name="Drawing" r:id="rId40" imgW="2988000" imgH="1328400" progId="FLW3Drawing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8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3" name="Object 49"/>
              <p:cNvGraphicFramePr>
                <a:graphicFrameLocks noChangeAspect="1"/>
              </p:cNvGraphicFramePr>
              <p:nvPr/>
            </p:nvGraphicFramePr>
            <p:xfrm>
              <a:off x="1284" y="153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1" name="Drawing" r:id="rId41" imgW="2988000" imgH="1328400" progId="FLW3Drawing">
                      <p:embed/>
                    </p:oleObj>
                  </mc:Choice>
                  <mc:Fallback>
                    <p:oleObj name="Drawing" r:id="rId41" imgW="2988000" imgH="1328400" progId="FLW3Drawing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4" y="153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4" name="Object 50"/>
              <p:cNvGraphicFramePr>
                <a:graphicFrameLocks noChangeAspect="1"/>
              </p:cNvGraphicFramePr>
              <p:nvPr/>
            </p:nvGraphicFramePr>
            <p:xfrm>
              <a:off x="1140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2" name="Drawing" r:id="rId42" imgW="2988000" imgH="1328400" progId="FLW3Drawing">
                      <p:embed/>
                    </p:oleObj>
                  </mc:Choice>
                  <mc:Fallback>
                    <p:oleObj name="Drawing" r:id="rId42" imgW="2988000" imgH="1328400" progId="FLW3Drawing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0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5" name="Object 51"/>
              <p:cNvGraphicFramePr>
                <a:graphicFrameLocks noChangeAspect="1"/>
              </p:cNvGraphicFramePr>
              <p:nvPr/>
            </p:nvGraphicFramePr>
            <p:xfrm>
              <a:off x="1236" y="129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3" name="Drawing" r:id="rId43" imgW="2988000" imgH="1328400" progId="FLW3Drawing">
                      <p:embed/>
                    </p:oleObj>
                  </mc:Choice>
                  <mc:Fallback>
                    <p:oleObj name="Drawing" r:id="rId43" imgW="2988000" imgH="1328400" progId="FLW3Drawing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6" y="129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6" name="Object 52"/>
              <p:cNvGraphicFramePr>
                <a:graphicFrameLocks noChangeAspect="1"/>
              </p:cNvGraphicFramePr>
              <p:nvPr/>
            </p:nvGraphicFramePr>
            <p:xfrm>
              <a:off x="1332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4" name="Drawing" r:id="rId44" imgW="2988000" imgH="1328400" progId="FLW3Drawing">
                      <p:embed/>
                    </p:oleObj>
                  </mc:Choice>
                  <mc:Fallback>
                    <p:oleObj name="Drawing" r:id="rId44" imgW="2988000" imgH="1328400" progId="FLW3Drawing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2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7" name="Object 53"/>
              <p:cNvGraphicFramePr>
                <a:graphicFrameLocks noChangeAspect="1"/>
              </p:cNvGraphicFramePr>
              <p:nvPr/>
            </p:nvGraphicFramePr>
            <p:xfrm>
              <a:off x="180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5" name="Drawing" r:id="rId45" imgW="2988000" imgH="1328400" progId="FLW3Drawing">
                      <p:embed/>
                    </p:oleObj>
                  </mc:Choice>
                  <mc:Fallback>
                    <p:oleObj name="Drawing" r:id="rId45" imgW="2988000" imgH="1328400" progId="FLW3Drawing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8" name="Object 54"/>
              <p:cNvGraphicFramePr>
                <a:graphicFrameLocks noChangeAspect="1"/>
              </p:cNvGraphicFramePr>
              <p:nvPr/>
            </p:nvGraphicFramePr>
            <p:xfrm>
              <a:off x="276" y="1248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6" name="Drawing" r:id="rId46" imgW="2988000" imgH="1328400" progId="FLW3Drawing">
                      <p:embed/>
                    </p:oleObj>
                  </mc:Choice>
                  <mc:Fallback>
                    <p:oleObj name="Drawing" r:id="rId46" imgW="2988000" imgH="1328400" progId="FLW3Drawing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" y="1248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9" name="Object 55"/>
              <p:cNvGraphicFramePr>
                <a:graphicFrameLocks noChangeAspect="1"/>
              </p:cNvGraphicFramePr>
              <p:nvPr/>
            </p:nvGraphicFramePr>
            <p:xfrm>
              <a:off x="372" y="1344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7" name="Drawing" r:id="rId47" imgW="2988000" imgH="1328400" progId="FLW3Drawing">
                      <p:embed/>
                    </p:oleObj>
                  </mc:Choice>
                  <mc:Fallback>
                    <p:oleObj name="Drawing" r:id="rId47" imgW="2988000" imgH="1328400" progId="FLW3Drawing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" y="1344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0" name="Object 56"/>
              <p:cNvGraphicFramePr>
                <a:graphicFrameLocks noChangeAspect="1"/>
              </p:cNvGraphicFramePr>
              <p:nvPr/>
            </p:nvGraphicFramePr>
            <p:xfrm>
              <a:off x="468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8" name="Drawing" r:id="rId48" imgW="2988000" imgH="1328400" progId="FLW3Drawing">
                      <p:embed/>
                    </p:oleObj>
                  </mc:Choice>
                  <mc:Fallback>
                    <p:oleObj name="Drawing" r:id="rId48" imgW="2988000" imgH="1328400" progId="FLW3Drawing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1" name="Object 57"/>
              <p:cNvGraphicFramePr>
                <a:graphicFrameLocks noChangeAspect="1"/>
              </p:cNvGraphicFramePr>
              <p:nvPr/>
            </p:nvGraphicFramePr>
            <p:xfrm>
              <a:off x="564" y="153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9" name="Drawing" r:id="rId49" imgW="2988000" imgH="1328400" progId="FLW3Drawing">
                      <p:embed/>
                    </p:oleObj>
                  </mc:Choice>
                  <mc:Fallback>
                    <p:oleObj name="Drawing" r:id="rId49" imgW="2988000" imgH="1328400" progId="FLW3Drawing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4" y="153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2" name="Object 58"/>
              <p:cNvGraphicFramePr>
                <a:graphicFrameLocks noChangeAspect="1"/>
              </p:cNvGraphicFramePr>
              <p:nvPr/>
            </p:nvGraphicFramePr>
            <p:xfrm>
              <a:off x="420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0" name="Drawing" r:id="rId50" imgW="2988000" imgH="1328400" progId="FLW3Drawing">
                      <p:embed/>
                    </p:oleObj>
                  </mc:Choice>
                  <mc:Fallback>
                    <p:oleObj name="Drawing" r:id="rId50" imgW="2988000" imgH="1328400" progId="FLW3Drawing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3" name="Object 59"/>
              <p:cNvGraphicFramePr>
                <a:graphicFrameLocks noChangeAspect="1"/>
              </p:cNvGraphicFramePr>
              <p:nvPr/>
            </p:nvGraphicFramePr>
            <p:xfrm>
              <a:off x="516" y="129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1" name="Drawing" r:id="rId51" imgW="2988000" imgH="1328400" progId="FLW3Drawing">
                      <p:embed/>
                    </p:oleObj>
                  </mc:Choice>
                  <mc:Fallback>
                    <p:oleObj name="Drawing" r:id="rId51" imgW="2988000" imgH="1328400" progId="FLW3Drawing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" y="129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4" name="Object 60"/>
              <p:cNvGraphicFramePr>
                <a:graphicFrameLocks noChangeAspect="1"/>
              </p:cNvGraphicFramePr>
              <p:nvPr/>
            </p:nvGraphicFramePr>
            <p:xfrm>
              <a:off x="612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2" name="Drawing" r:id="rId52" imgW="2988000" imgH="1328400" progId="FLW3Drawing">
                      <p:embed/>
                    </p:oleObj>
                  </mc:Choice>
                  <mc:Fallback>
                    <p:oleObj name="Drawing" r:id="rId52" imgW="2988000" imgH="1328400" progId="FLW3Drawing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45" name="Group 61"/>
            <p:cNvGrpSpPr>
              <a:grpSpLocks/>
            </p:cNvGrpSpPr>
            <p:nvPr/>
          </p:nvGrpSpPr>
          <p:grpSpPr bwMode="auto">
            <a:xfrm>
              <a:off x="1632" y="1200"/>
              <a:ext cx="1152" cy="336"/>
              <a:chOff x="180" y="1152"/>
              <a:chExt cx="1260" cy="432"/>
            </a:xfrm>
          </p:grpSpPr>
          <p:graphicFrame>
            <p:nvGraphicFramePr>
              <p:cNvPr id="16446" name="Object 62"/>
              <p:cNvGraphicFramePr>
                <a:graphicFrameLocks noChangeAspect="1"/>
              </p:cNvGraphicFramePr>
              <p:nvPr/>
            </p:nvGraphicFramePr>
            <p:xfrm>
              <a:off x="528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3" name="Drawing" r:id="rId53" imgW="2988000" imgH="1328400" progId="FLW3Drawing">
                      <p:embed/>
                    </p:oleObj>
                  </mc:Choice>
                  <mc:Fallback>
                    <p:oleObj name="Drawing" r:id="rId53" imgW="2988000" imgH="1328400" progId="FLW3Drawing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7" name="Object 63"/>
              <p:cNvGraphicFramePr>
                <a:graphicFrameLocks noChangeAspect="1"/>
              </p:cNvGraphicFramePr>
              <p:nvPr/>
            </p:nvGraphicFramePr>
            <p:xfrm>
              <a:off x="624" y="1248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4" name="Drawing" r:id="rId54" imgW="2988000" imgH="1328400" progId="FLW3Drawing">
                      <p:embed/>
                    </p:oleObj>
                  </mc:Choice>
                  <mc:Fallback>
                    <p:oleObj name="Drawing" r:id="rId54" imgW="2988000" imgH="1328400" progId="FLW3Drawing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1248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8" name="Object 64"/>
              <p:cNvGraphicFramePr>
                <a:graphicFrameLocks noChangeAspect="1"/>
              </p:cNvGraphicFramePr>
              <p:nvPr/>
            </p:nvGraphicFramePr>
            <p:xfrm>
              <a:off x="720" y="1344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5" name="Drawing" r:id="rId55" imgW="2988000" imgH="1328400" progId="FLW3Drawing">
                      <p:embed/>
                    </p:oleObj>
                  </mc:Choice>
                  <mc:Fallback>
                    <p:oleObj name="Drawing" r:id="rId55" imgW="2988000" imgH="1328400" progId="FLW3Drawing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1344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9" name="Object 65"/>
              <p:cNvGraphicFramePr>
                <a:graphicFrameLocks noChangeAspect="1"/>
              </p:cNvGraphicFramePr>
              <p:nvPr/>
            </p:nvGraphicFramePr>
            <p:xfrm>
              <a:off x="816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6" name="Drawing" r:id="rId56" imgW="2988000" imgH="1328400" progId="FLW3Drawing">
                      <p:embed/>
                    </p:oleObj>
                  </mc:Choice>
                  <mc:Fallback>
                    <p:oleObj name="Drawing" r:id="rId56" imgW="2988000" imgH="1328400" progId="FLW3Drawing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50" name="Object 66"/>
              <p:cNvGraphicFramePr>
                <a:graphicFrameLocks noChangeAspect="1"/>
              </p:cNvGraphicFramePr>
              <p:nvPr/>
            </p:nvGraphicFramePr>
            <p:xfrm>
              <a:off x="912" y="153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7" name="Drawing" r:id="rId57" imgW="2988000" imgH="1328400" progId="FLW3Drawing">
                      <p:embed/>
                    </p:oleObj>
                  </mc:Choice>
                  <mc:Fallback>
                    <p:oleObj name="Drawing" r:id="rId57" imgW="2988000" imgH="1328400" progId="FLW3Drawing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53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51" name="Object 67"/>
              <p:cNvGraphicFramePr>
                <a:graphicFrameLocks noChangeAspect="1"/>
              </p:cNvGraphicFramePr>
              <p:nvPr/>
            </p:nvGraphicFramePr>
            <p:xfrm>
              <a:off x="768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8" name="Drawing" r:id="rId58" imgW="2988000" imgH="1328400" progId="FLW3Drawing">
                      <p:embed/>
                    </p:oleObj>
                  </mc:Choice>
                  <mc:Fallback>
                    <p:oleObj name="Drawing" r:id="rId58" imgW="2988000" imgH="1328400" progId="FLW3Drawing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52" name="Object 68"/>
              <p:cNvGraphicFramePr>
                <a:graphicFrameLocks noChangeAspect="1"/>
              </p:cNvGraphicFramePr>
              <p:nvPr/>
            </p:nvGraphicFramePr>
            <p:xfrm>
              <a:off x="864" y="129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9" name="Drawing" r:id="rId59" imgW="2988000" imgH="1328400" progId="FLW3Drawing">
                      <p:embed/>
                    </p:oleObj>
                  </mc:Choice>
                  <mc:Fallback>
                    <p:oleObj name="Drawing" r:id="rId59" imgW="2988000" imgH="1328400" progId="FLW3Drawing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129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53" name="Object 69"/>
              <p:cNvGraphicFramePr>
                <a:graphicFrameLocks noChangeAspect="1"/>
              </p:cNvGraphicFramePr>
              <p:nvPr/>
            </p:nvGraphicFramePr>
            <p:xfrm>
              <a:off x="960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0" name="Drawing" r:id="rId60" imgW="2988000" imgH="1328400" progId="FLW3Drawing">
                      <p:embed/>
                    </p:oleObj>
                  </mc:Choice>
                  <mc:Fallback>
                    <p:oleObj name="Drawing" r:id="rId60" imgW="2988000" imgH="1328400" progId="FLW3Drawing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54" name="Object 70"/>
              <p:cNvGraphicFramePr>
                <a:graphicFrameLocks noChangeAspect="1"/>
              </p:cNvGraphicFramePr>
              <p:nvPr/>
            </p:nvGraphicFramePr>
            <p:xfrm>
              <a:off x="900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1" name="Drawing" r:id="rId61" imgW="2988000" imgH="1328400" progId="FLW3Drawing">
                      <p:embed/>
                    </p:oleObj>
                  </mc:Choice>
                  <mc:Fallback>
                    <p:oleObj name="Drawing" r:id="rId61" imgW="2988000" imgH="1328400" progId="FLW3Drawing">
                      <p:embed/>
                      <p:pic>
                        <p:nvPicPr>
                          <p:cNvPr id="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0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55" name="Object 71"/>
              <p:cNvGraphicFramePr>
                <a:graphicFrameLocks noChangeAspect="1"/>
              </p:cNvGraphicFramePr>
              <p:nvPr/>
            </p:nvGraphicFramePr>
            <p:xfrm>
              <a:off x="996" y="1248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2" name="Drawing" r:id="rId62" imgW="2988000" imgH="1328400" progId="FLW3Drawing">
                      <p:embed/>
                    </p:oleObj>
                  </mc:Choice>
                  <mc:Fallback>
                    <p:oleObj name="Drawing" r:id="rId62" imgW="2988000" imgH="1328400" progId="FLW3Drawing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6" y="1248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56" name="Object 72"/>
              <p:cNvGraphicFramePr>
                <a:graphicFrameLocks noChangeAspect="1"/>
              </p:cNvGraphicFramePr>
              <p:nvPr/>
            </p:nvGraphicFramePr>
            <p:xfrm>
              <a:off x="1092" y="1344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3" name="Drawing" r:id="rId63" imgW="2988000" imgH="1328400" progId="FLW3Drawing">
                      <p:embed/>
                    </p:oleObj>
                  </mc:Choice>
                  <mc:Fallback>
                    <p:oleObj name="Drawing" r:id="rId63" imgW="2988000" imgH="1328400" progId="FLW3Drawing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2" y="1344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57" name="Object 73"/>
              <p:cNvGraphicFramePr>
                <a:graphicFrameLocks noChangeAspect="1"/>
              </p:cNvGraphicFramePr>
              <p:nvPr/>
            </p:nvGraphicFramePr>
            <p:xfrm>
              <a:off x="1188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4" name="Drawing" r:id="rId64" imgW="2988000" imgH="1328400" progId="FLW3Drawing">
                      <p:embed/>
                    </p:oleObj>
                  </mc:Choice>
                  <mc:Fallback>
                    <p:oleObj name="Drawing" r:id="rId64" imgW="2988000" imgH="1328400" progId="FLW3Drawing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8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58" name="Object 74"/>
              <p:cNvGraphicFramePr>
                <a:graphicFrameLocks noChangeAspect="1"/>
              </p:cNvGraphicFramePr>
              <p:nvPr/>
            </p:nvGraphicFramePr>
            <p:xfrm>
              <a:off x="1284" y="153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5" name="Drawing" r:id="rId65" imgW="2988000" imgH="1328400" progId="FLW3Drawing">
                      <p:embed/>
                    </p:oleObj>
                  </mc:Choice>
                  <mc:Fallback>
                    <p:oleObj name="Drawing" r:id="rId65" imgW="2988000" imgH="1328400" progId="FLW3Drawing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4" y="153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59" name="Object 75"/>
              <p:cNvGraphicFramePr>
                <a:graphicFrameLocks noChangeAspect="1"/>
              </p:cNvGraphicFramePr>
              <p:nvPr/>
            </p:nvGraphicFramePr>
            <p:xfrm>
              <a:off x="1140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6" name="Drawing" r:id="rId66" imgW="2988000" imgH="1328400" progId="FLW3Drawing">
                      <p:embed/>
                    </p:oleObj>
                  </mc:Choice>
                  <mc:Fallback>
                    <p:oleObj name="Drawing" r:id="rId66" imgW="2988000" imgH="1328400" progId="FLW3Drawing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0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60" name="Object 76"/>
              <p:cNvGraphicFramePr>
                <a:graphicFrameLocks noChangeAspect="1"/>
              </p:cNvGraphicFramePr>
              <p:nvPr/>
            </p:nvGraphicFramePr>
            <p:xfrm>
              <a:off x="1236" y="129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7" name="Drawing" r:id="rId67" imgW="2988000" imgH="1328400" progId="FLW3Drawing">
                      <p:embed/>
                    </p:oleObj>
                  </mc:Choice>
                  <mc:Fallback>
                    <p:oleObj name="Drawing" r:id="rId67" imgW="2988000" imgH="1328400" progId="FLW3Drawing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6" y="129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61" name="Object 77"/>
              <p:cNvGraphicFramePr>
                <a:graphicFrameLocks noChangeAspect="1"/>
              </p:cNvGraphicFramePr>
              <p:nvPr/>
            </p:nvGraphicFramePr>
            <p:xfrm>
              <a:off x="1332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8" name="Drawing" r:id="rId68" imgW="2988000" imgH="1328400" progId="FLW3Drawing">
                      <p:embed/>
                    </p:oleObj>
                  </mc:Choice>
                  <mc:Fallback>
                    <p:oleObj name="Drawing" r:id="rId68" imgW="2988000" imgH="1328400" progId="FLW3Drawing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2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62" name="Object 78"/>
              <p:cNvGraphicFramePr>
                <a:graphicFrameLocks noChangeAspect="1"/>
              </p:cNvGraphicFramePr>
              <p:nvPr/>
            </p:nvGraphicFramePr>
            <p:xfrm>
              <a:off x="180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9" name="Drawing" r:id="rId69" imgW="2988000" imgH="1328400" progId="FLW3Drawing">
                      <p:embed/>
                    </p:oleObj>
                  </mc:Choice>
                  <mc:Fallback>
                    <p:oleObj name="Drawing" r:id="rId69" imgW="2988000" imgH="1328400" progId="FLW3Drawing">
                      <p:embed/>
                      <p:pic>
                        <p:nvPicPr>
                          <p:cNvPr id="0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63" name="Object 79"/>
              <p:cNvGraphicFramePr>
                <a:graphicFrameLocks noChangeAspect="1"/>
              </p:cNvGraphicFramePr>
              <p:nvPr/>
            </p:nvGraphicFramePr>
            <p:xfrm>
              <a:off x="276" y="1248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0" name="Drawing" r:id="rId70" imgW="2988000" imgH="1328400" progId="FLW3Drawing">
                      <p:embed/>
                    </p:oleObj>
                  </mc:Choice>
                  <mc:Fallback>
                    <p:oleObj name="Drawing" r:id="rId70" imgW="2988000" imgH="1328400" progId="FLW3Drawing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" y="1248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64" name="Object 80"/>
              <p:cNvGraphicFramePr>
                <a:graphicFrameLocks noChangeAspect="1"/>
              </p:cNvGraphicFramePr>
              <p:nvPr/>
            </p:nvGraphicFramePr>
            <p:xfrm>
              <a:off x="372" y="1344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1" name="Drawing" r:id="rId71" imgW="2988000" imgH="1328400" progId="FLW3Drawing">
                      <p:embed/>
                    </p:oleObj>
                  </mc:Choice>
                  <mc:Fallback>
                    <p:oleObj name="Drawing" r:id="rId71" imgW="2988000" imgH="1328400" progId="FLW3Drawing">
                      <p:embed/>
                      <p:pic>
                        <p:nvPicPr>
                          <p:cNvPr id="0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" y="1344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65" name="Object 81"/>
              <p:cNvGraphicFramePr>
                <a:graphicFrameLocks noChangeAspect="1"/>
              </p:cNvGraphicFramePr>
              <p:nvPr/>
            </p:nvGraphicFramePr>
            <p:xfrm>
              <a:off x="468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2" name="Drawing" r:id="rId72" imgW="2988000" imgH="1328400" progId="FLW3Drawing">
                      <p:embed/>
                    </p:oleObj>
                  </mc:Choice>
                  <mc:Fallback>
                    <p:oleObj name="Drawing" r:id="rId72" imgW="2988000" imgH="1328400" progId="FLW3Drawing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66" name="Object 82"/>
              <p:cNvGraphicFramePr>
                <a:graphicFrameLocks noChangeAspect="1"/>
              </p:cNvGraphicFramePr>
              <p:nvPr/>
            </p:nvGraphicFramePr>
            <p:xfrm>
              <a:off x="564" y="153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3" name="Drawing" r:id="rId73" imgW="2988000" imgH="1328400" progId="FLW3Drawing">
                      <p:embed/>
                    </p:oleObj>
                  </mc:Choice>
                  <mc:Fallback>
                    <p:oleObj name="Drawing" r:id="rId73" imgW="2988000" imgH="1328400" progId="FLW3Drawing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4" y="153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67" name="Object 83"/>
              <p:cNvGraphicFramePr>
                <a:graphicFrameLocks noChangeAspect="1"/>
              </p:cNvGraphicFramePr>
              <p:nvPr/>
            </p:nvGraphicFramePr>
            <p:xfrm>
              <a:off x="420" y="1152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4" name="Drawing" r:id="rId74" imgW="2988000" imgH="1328400" progId="FLW3Drawing">
                      <p:embed/>
                    </p:oleObj>
                  </mc:Choice>
                  <mc:Fallback>
                    <p:oleObj name="Drawing" r:id="rId74" imgW="2988000" imgH="1328400" progId="FLW3Drawing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" y="1152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68" name="Object 84"/>
              <p:cNvGraphicFramePr>
                <a:graphicFrameLocks noChangeAspect="1"/>
              </p:cNvGraphicFramePr>
              <p:nvPr/>
            </p:nvGraphicFramePr>
            <p:xfrm>
              <a:off x="516" y="1296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5" name="Drawing" r:id="rId75" imgW="2988000" imgH="1328400" progId="FLW3Drawing">
                      <p:embed/>
                    </p:oleObj>
                  </mc:Choice>
                  <mc:Fallback>
                    <p:oleObj name="Drawing" r:id="rId75" imgW="2988000" imgH="1328400" progId="FLW3Drawing">
                      <p:embed/>
                      <p:pic>
                        <p:nvPicPr>
                          <p:cNvPr id="0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" y="1296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69" name="Object 85"/>
              <p:cNvGraphicFramePr>
                <a:graphicFrameLocks noChangeAspect="1"/>
              </p:cNvGraphicFramePr>
              <p:nvPr/>
            </p:nvGraphicFramePr>
            <p:xfrm>
              <a:off x="612" y="1440"/>
              <a:ext cx="10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6" name="Drawing" r:id="rId76" imgW="2988000" imgH="1328400" progId="FLW3Drawing">
                      <p:embed/>
                    </p:oleObj>
                  </mc:Choice>
                  <mc:Fallback>
                    <p:oleObj name="Drawing" r:id="rId76" imgW="2988000" imgH="1328400" progId="FLW3Drawing">
                      <p:embed/>
                      <p:pic>
                        <p:nvPicPr>
                          <p:cNvPr id="0" name="Object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" y="1440"/>
                            <a:ext cx="108" cy="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6492" name="Object 108"/>
          <p:cNvGraphicFramePr>
            <a:graphicFrameLocks noChangeAspect="1"/>
          </p:cNvGraphicFramePr>
          <p:nvPr/>
        </p:nvGraphicFramePr>
        <p:xfrm>
          <a:off x="4265613" y="1925638"/>
          <a:ext cx="16827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7" name="Drawing" r:id="rId77" imgW="2948400" imgH="3362400" progId="FLW3Drawing">
                  <p:embed/>
                </p:oleObj>
              </mc:Choice>
              <mc:Fallback>
                <p:oleObj name="Drawing" r:id="rId77" imgW="2948400" imgH="3362400" progId="FLW3Drawing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1925638"/>
                        <a:ext cx="168275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4" name="AutoShape 110"/>
          <p:cNvSpPr>
            <a:spLocks noChangeArrowheads="1"/>
          </p:cNvSpPr>
          <p:nvPr/>
        </p:nvSpPr>
        <p:spPr bwMode="auto">
          <a:xfrm>
            <a:off x="2986088" y="2501900"/>
            <a:ext cx="1004887" cy="105568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" name="AutoShape 113"/>
          <p:cNvSpPr>
            <a:spLocks noChangeArrowheads="1"/>
          </p:cNvSpPr>
          <p:nvPr/>
        </p:nvSpPr>
        <p:spPr bwMode="auto">
          <a:xfrm>
            <a:off x="6310313" y="2501900"/>
            <a:ext cx="1004887" cy="105568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9600">
                <a:latin typeface="Abadi MT Condensed Extra Bold" pitchFamily="34" charset="0"/>
              </a:rPr>
              <a:t>?</a:t>
            </a:r>
          </a:p>
        </p:txBody>
      </p:sp>
      <p:sp>
        <p:nvSpPr>
          <p:cNvPr id="16499" name="Text Box 115"/>
          <p:cNvSpPr txBox="1">
            <a:spLocks noChangeArrowheads="1"/>
          </p:cNvSpPr>
          <p:nvPr/>
        </p:nvSpPr>
        <p:spPr bwMode="auto">
          <a:xfrm>
            <a:off x="838200" y="533400"/>
            <a:ext cx="7726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Importance of larval losses due to entrainment</a:t>
            </a:r>
          </a:p>
        </p:txBody>
      </p:sp>
      <p:sp>
        <p:nvSpPr>
          <p:cNvPr id="16500" name="Text Box 116"/>
          <p:cNvSpPr txBox="1">
            <a:spLocks noChangeArrowheads="1"/>
          </p:cNvSpPr>
          <p:nvPr/>
        </p:nvSpPr>
        <p:spPr bwMode="auto">
          <a:xfrm>
            <a:off x="876300" y="4343400"/>
            <a:ext cx="102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Larvae</a:t>
            </a:r>
          </a:p>
        </p:txBody>
      </p:sp>
      <p:sp>
        <p:nvSpPr>
          <p:cNvPr id="16501" name="Text Box 117"/>
          <p:cNvSpPr txBox="1">
            <a:spLocks noChangeArrowheads="1"/>
          </p:cNvSpPr>
          <p:nvPr/>
        </p:nvSpPr>
        <p:spPr bwMode="auto">
          <a:xfrm>
            <a:off x="6096000" y="4343400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Loss of ????Adult fish</a:t>
            </a:r>
          </a:p>
        </p:txBody>
      </p:sp>
      <p:sp>
        <p:nvSpPr>
          <p:cNvPr id="16502" name="Text Box 118"/>
          <p:cNvSpPr txBox="1">
            <a:spLocks noChangeArrowheads="1"/>
          </p:cNvSpPr>
          <p:nvPr/>
        </p:nvSpPr>
        <p:spPr bwMode="auto">
          <a:xfrm>
            <a:off x="1219200" y="5105400"/>
            <a:ext cx="7272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Question: How to estimate losses to adult populations?</a:t>
            </a:r>
          </a:p>
        </p:txBody>
      </p:sp>
      <p:sp>
        <p:nvSpPr>
          <p:cNvPr id="16503" name="Text Box 119"/>
          <p:cNvSpPr txBox="1">
            <a:spLocks noChangeArrowheads="1"/>
          </p:cNvSpPr>
          <p:nvPr/>
        </p:nvSpPr>
        <p:spPr bwMode="auto">
          <a:xfrm>
            <a:off x="1905000" y="5943600"/>
            <a:ext cx="5500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/>
              <a:t>Is this even the right question?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3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1706</Words>
  <Application>Microsoft Office PowerPoint</Application>
  <PresentationFormat>On-screen Show (4:3)</PresentationFormat>
  <Paragraphs>430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Times New Roman</vt:lpstr>
      <vt:lpstr>Arial</vt:lpstr>
      <vt:lpstr>Abadi MT Condensed Extra Bold</vt:lpstr>
      <vt:lpstr>Default Design</vt:lpstr>
      <vt:lpstr>Lotus Freelance 9 Drawing</vt:lpstr>
      <vt:lpstr>Estimation of impacts due to use of cooling water at Morro Bay Power Plant</vt:lpstr>
      <vt:lpstr>PowerPoint Presentation</vt:lpstr>
      <vt:lpstr>PowerPoint Presentation</vt:lpstr>
      <vt:lpstr>Estimation of Ecological Effects due to Entrainment</vt:lpstr>
      <vt:lpstr>PowerPoint Presentation</vt:lpstr>
      <vt:lpstr>PowerPoint Presentation</vt:lpstr>
      <vt:lpstr>PowerPoint Presentation</vt:lpstr>
      <vt:lpstr>Estimation of Ecological Effects due to Entrainment</vt:lpstr>
      <vt:lpstr>PowerPoint Presentation</vt:lpstr>
      <vt:lpstr>PowerPoint Presentation</vt:lpstr>
      <vt:lpstr>PowerPoint Presentation</vt:lpstr>
      <vt:lpstr>Estimation of Ecological Effects due to Entrainment</vt:lpstr>
      <vt:lpstr>PowerPoint Presentation</vt:lpstr>
      <vt:lpstr>The Model (1): Identification of Target Species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</vt:lpstr>
      <vt:lpstr>PowerPoint Presentation</vt:lpstr>
      <vt:lpstr>Assumptions</vt:lpstr>
      <vt:lpstr>PowerPoint Presentation</vt:lpstr>
      <vt:lpstr>PowerPoint Presentation</vt:lpstr>
      <vt:lpstr>Assumptions</vt:lpstr>
      <vt:lpstr>PowerPoint Presentation</vt:lpstr>
      <vt:lpstr>Assumptions</vt:lpstr>
      <vt:lpstr>PowerPoint Presentation</vt:lpstr>
      <vt:lpstr>Assumption – no compensation</vt:lpstr>
      <vt:lpstr>PowerPoint Presentation</vt:lpstr>
      <vt:lpstr>Interpretation of estimate of LOSS</vt:lpstr>
      <vt:lpstr>Habitat Equivalency – a way to interpret loss</vt:lpstr>
    </vt:vector>
  </TitlesOfParts>
  <Company>UCSC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Raimondi</dc:creator>
  <cp:lastModifiedBy>Zach Vowell</cp:lastModifiedBy>
  <cp:revision>97</cp:revision>
  <dcterms:created xsi:type="dcterms:W3CDTF">2001-01-31T02:00:57Z</dcterms:created>
  <dcterms:modified xsi:type="dcterms:W3CDTF">2019-09-18T23:34:23Z</dcterms:modified>
</cp:coreProperties>
</file>