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1" r:id="rId3"/>
    <p:sldId id="262" r:id="rId4"/>
    <p:sldId id="263" r:id="rId5"/>
    <p:sldId id="259" r:id="rId6"/>
    <p:sldId id="264" r:id="rId7"/>
    <p:sldId id="265" r:id="rId8"/>
    <p:sldId id="270" r:id="rId9"/>
    <p:sldId id="267" r:id="rId10"/>
    <p:sldId id="268" r:id="rId11"/>
    <p:sldId id="269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3" d="100"/>
          <a:sy n="103" d="100"/>
        </p:scale>
        <p:origin x="11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0622-37F4-45BB-A168-F1216D42F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1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BC7A-CDF5-41B3-9B7F-7832DE4A69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9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D5028-DC8D-4340-84DB-2211A87D8B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69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F58D6-F3F4-4064-9505-3DB22B38AC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77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C567C-C719-4EDA-9E42-A72EF4E17B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18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48B3D-679E-41EE-B59A-7B7AF0881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3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0BF99-ADDB-49DB-A477-BA50EA040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1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30343-4FD1-4A57-8A7E-E6850D636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7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8E794-84AC-417A-8642-1B340B21C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6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274E-C0B4-4D4B-8E9D-CA16F9399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39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E8C64-5365-4F60-9A0C-59EEA85104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4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13099D-45C1-4A0C-A240-EAFD4FAEDB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17563" y="19812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Entrainment Risk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484563" y="1401763"/>
            <a:ext cx="3810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874963" y="4449763"/>
            <a:ext cx="5659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Age of Fish at entrainment (days)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3484563" y="2163763"/>
            <a:ext cx="2971800" cy="1295400"/>
            <a:chOff x="1920" y="1104"/>
            <a:chExt cx="1872" cy="816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0" y="1104"/>
              <a:ext cx="18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3792" y="1104"/>
              <a:ext cx="0" cy="81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6456363" y="35353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770563" y="3900488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Maximum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4398963" y="35353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978275" y="390048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Mean</a:t>
            </a:r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3484563" y="2163763"/>
            <a:ext cx="914400" cy="1295400"/>
            <a:chOff x="1920" y="1104"/>
            <a:chExt cx="1872" cy="816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1920" y="1104"/>
              <a:ext cx="18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3792" y="1104"/>
              <a:ext cx="0" cy="81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249738" y="3649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4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6246813" y="3625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11</a:t>
            </a:r>
          </a:p>
        </p:txBody>
      </p:sp>
      <p:sp>
        <p:nvSpPr>
          <p:cNvPr id="14353" name="Freeform 17"/>
          <p:cNvSpPr>
            <a:spLocks/>
          </p:cNvSpPr>
          <p:nvPr/>
        </p:nvSpPr>
        <p:spPr bwMode="auto">
          <a:xfrm>
            <a:off x="3484563" y="2133600"/>
            <a:ext cx="2895600" cy="1333500"/>
          </a:xfrm>
          <a:custGeom>
            <a:avLst/>
            <a:gdLst>
              <a:gd name="T0" fmla="*/ 0 w 1824"/>
              <a:gd name="T1" fmla="*/ 0 h 840"/>
              <a:gd name="T2" fmla="*/ 384 w 1824"/>
              <a:gd name="T3" fmla="*/ 384 h 840"/>
              <a:gd name="T4" fmla="*/ 864 w 1824"/>
              <a:gd name="T5" fmla="*/ 672 h 840"/>
              <a:gd name="T6" fmla="*/ 1632 w 1824"/>
              <a:gd name="T7" fmla="*/ 816 h 840"/>
              <a:gd name="T8" fmla="*/ 1824 w 1824"/>
              <a:gd name="T9" fmla="*/ 81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840">
                <a:moveTo>
                  <a:pt x="0" y="0"/>
                </a:moveTo>
                <a:cubicBezTo>
                  <a:pt x="120" y="136"/>
                  <a:pt x="240" y="272"/>
                  <a:pt x="384" y="384"/>
                </a:cubicBezTo>
                <a:cubicBezTo>
                  <a:pt x="528" y="496"/>
                  <a:pt x="656" y="600"/>
                  <a:pt x="864" y="672"/>
                </a:cubicBezTo>
                <a:cubicBezTo>
                  <a:pt x="1072" y="744"/>
                  <a:pt x="1472" y="792"/>
                  <a:pt x="1632" y="816"/>
                </a:cubicBezTo>
                <a:cubicBezTo>
                  <a:pt x="1792" y="840"/>
                  <a:pt x="1792" y="816"/>
                  <a:pt x="1824" y="816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292225" y="28575"/>
            <a:ext cx="7394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/>
              <a:t>The argument:</a:t>
            </a:r>
          </a:p>
          <a:p>
            <a:pPr algn="ctr"/>
            <a:r>
              <a:rPr lang="en-US" altLang="en-US" sz="2800" b="1"/>
              <a:t>differential susceptibilities as a function of age</a:t>
            </a:r>
            <a:r>
              <a:rPr lang="en-US" altLang="en-US" sz="3200" b="1"/>
              <a:t> 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752600" y="5410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</a:rPr>
              <a:t>Potential solution: estimate susceptibilities as a function of 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038600" y="2057400"/>
            <a:ext cx="4343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47800" y="2971800"/>
            <a:ext cx="1920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Estimate of Proportional Mortality %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38862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3886200" y="205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38862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38862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38862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3886200" y="449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581400" y="487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429000" y="4267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3657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20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429000" y="3048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30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429000" y="2438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40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429000" y="1828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50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581400" y="5730875"/>
            <a:ext cx="541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Method of estimation of Proportional Mortality (PM)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3434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Mean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410200" y="5257800"/>
            <a:ext cx="149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Recalculated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162800" y="5257800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Maximum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343400" y="4419600"/>
            <a:ext cx="7620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7391400" y="2590800"/>
            <a:ext cx="7620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438650" y="4003675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11%</a:t>
            </a:r>
          </a:p>
        </p:txBody>
      </p:sp>
      <p:grpSp>
        <p:nvGrpSpPr>
          <p:cNvPr id="15388" name="Group 28"/>
          <p:cNvGrpSpPr>
            <a:grpSpLocks/>
          </p:cNvGrpSpPr>
          <p:nvPr/>
        </p:nvGrpSpPr>
        <p:grpSpPr bwMode="auto">
          <a:xfrm>
            <a:off x="5867400" y="2438400"/>
            <a:ext cx="895350" cy="2667000"/>
            <a:chOff x="3696" y="1152"/>
            <a:chExt cx="564" cy="1680"/>
          </a:xfrm>
        </p:grpSpPr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696" y="1392"/>
              <a:ext cx="480" cy="14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3744" y="1152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38 %</a:t>
              </a:r>
            </a:p>
          </p:txBody>
        </p:sp>
      </p:grp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486650" y="220980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43 %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3581400" y="762000"/>
            <a:ext cx="472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Only able to do this for gobies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772400" cy="1143000"/>
          </a:xfrm>
        </p:spPr>
        <p:txBody>
          <a:bodyPr/>
          <a:lstStyle/>
          <a:p>
            <a:r>
              <a:rPr lang="en-US" altLang="en-US"/>
              <a:t>Main disagreements with the Duke – Cowan report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en-US"/>
              <a:t>Use of weighted vs. simple averages</a:t>
            </a:r>
          </a:p>
          <a:p>
            <a:pPr lvl="1"/>
            <a:endParaRPr lang="en-US" altLang="en-US"/>
          </a:p>
          <a:p>
            <a:r>
              <a:rPr lang="en-US" altLang="en-US"/>
              <a:t>Separation of bay and coastal habitats for the purpose of effect estimation</a:t>
            </a:r>
          </a:p>
          <a:p>
            <a:pPr lvl="1"/>
            <a:endParaRPr lang="en-US" altLang="en-US"/>
          </a:p>
          <a:p>
            <a:r>
              <a:rPr lang="en-US" altLang="en-US"/>
              <a:t>Use of mean vs. maximum periods of exposure to larval entrainment</a:t>
            </a:r>
          </a:p>
          <a:p>
            <a:pPr lvl="1">
              <a:buFontTx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772400" cy="1143000"/>
          </a:xfrm>
        </p:spPr>
        <p:txBody>
          <a:bodyPr/>
          <a:lstStyle/>
          <a:p>
            <a:r>
              <a:rPr lang="en-US" altLang="en-US"/>
              <a:t>Main disagreements with the Duke – Cowan report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en-US"/>
              <a:t>Use of weighted vs. simple averages</a:t>
            </a:r>
          </a:p>
          <a:p>
            <a:pPr lvl="1"/>
            <a:endParaRPr lang="en-US" altLang="en-US"/>
          </a:p>
          <a:p>
            <a:r>
              <a:rPr lang="en-US" altLang="en-US"/>
              <a:t>Separation of bay and coastal habitats for the purpose of effect estimation</a:t>
            </a:r>
          </a:p>
          <a:p>
            <a:pPr lvl="1"/>
            <a:endParaRPr lang="en-US" altLang="en-US"/>
          </a:p>
          <a:p>
            <a:r>
              <a:rPr lang="en-US" altLang="en-US"/>
              <a:t>Use of mean vs. maximum periods of exposure to larval entrainment</a:t>
            </a:r>
          </a:p>
          <a:p>
            <a:pPr lvl="1">
              <a:buFontTx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3600" b="1"/>
              <a:t>Use of weighted vs. simple averages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en-US"/>
              <a:t>    It’s a matter of the question asked: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en-US"/>
              <a:t>What is the larval loss for fish?, or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en-US" sz="2800" b="1" i="1"/>
              <a:t>	Use weighted averages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r>
              <a:rPr lang="en-US" altLang="en-US"/>
              <a:t>What is the rate of loss for all organisms entrained, fish or otherwise, sampled or not?  For example, invertebrate larvae, algal spores, sea grass seeds, zooplankton, phytoplankton.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en-US" sz="2800" b="1" i="1"/>
              <a:t>	Use simple averages</a:t>
            </a:r>
          </a:p>
          <a:p>
            <a:pPr marL="990600" lvl="1" indent="-533400">
              <a:lnSpc>
                <a:spcPct val="90000"/>
              </a:lnSpc>
              <a:buFontTx/>
              <a:buAutoNum type="arabicParenR"/>
            </a:pPr>
            <a:endParaRPr lang="en-US" altLang="en-US"/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marL="990600" lvl="1" indent="-533400">
              <a:lnSpc>
                <a:spcPct val="90000"/>
              </a:lnSpc>
            </a:pPr>
            <a:endParaRPr lang="en-US" altLang="en-US" sz="2400"/>
          </a:p>
          <a:p>
            <a:pPr marL="990600" lvl="1" indent="-533400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772400" cy="1143000"/>
          </a:xfrm>
        </p:spPr>
        <p:txBody>
          <a:bodyPr/>
          <a:lstStyle/>
          <a:p>
            <a:r>
              <a:rPr lang="en-US" altLang="en-US"/>
              <a:t>Main disagreements with the Duke – Cowan report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en-US"/>
              <a:t>Use of weighted vs. simple averages</a:t>
            </a:r>
          </a:p>
          <a:p>
            <a:pPr lvl="1"/>
            <a:endParaRPr lang="en-US" altLang="en-US"/>
          </a:p>
          <a:p>
            <a:r>
              <a:rPr lang="en-US" altLang="en-US"/>
              <a:t>Separation of bay and coastal habitats for the purpose of effect estimation</a:t>
            </a:r>
          </a:p>
          <a:p>
            <a:pPr lvl="1"/>
            <a:endParaRPr lang="en-US" altLang="en-US"/>
          </a:p>
          <a:p>
            <a:r>
              <a:rPr lang="en-US" altLang="en-US"/>
              <a:t>Use of mean vs. maximum periods of exposure to larval entrainment</a:t>
            </a:r>
          </a:p>
          <a:p>
            <a:pPr lvl="1">
              <a:buFontTx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333750" y="5715000"/>
            <a:ext cx="5334000" cy="304800"/>
          </a:xfrm>
          <a:prstGeom prst="rect">
            <a:avLst/>
          </a:prstGeom>
          <a:solidFill>
            <a:srgbClr val="6699FF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Group 3"/>
          <p:cNvGraphicFramePr>
            <a:graphicFrameLocks noGrp="1"/>
          </p:cNvGraphicFramePr>
          <p:nvPr/>
        </p:nvGraphicFramePr>
        <p:xfrm>
          <a:off x="514350" y="990600"/>
          <a:ext cx="8610600" cy="4322763"/>
        </p:xfrm>
        <a:graphic>
          <a:graphicData uri="http://schemas.openxmlformats.org/drawingml/2006/table">
            <a:tbl>
              <a:tblPr/>
              <a:tblGrid>
                <a:gridCol w="2574925">
                  <a:extLst>
                    <a:ext uri="{9D8B030D-6E8A-4147-A177-3AD203B41FA5}">
                      <a16:colId xmlns:a16="http://schemas.microsoft.com/office/drawing/2014/main" val="285736853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232868563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394839634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1403429744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Species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 Entrainment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 Rate (%)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(avg. period at risk)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 Rate (%)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(max. period at risk)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5701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Unidentified Gobies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3.9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93851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Pacific Staghorn Sculpin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1.7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92017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Northern Lampfish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1.5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49022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Shadow Goby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1.3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149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Comptooth Blennies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1.0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959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KGB Rockfishes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6.4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74470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Jacksmelt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6.3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52540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White Croaker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84174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Pacific Herring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8047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Cabezon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2.9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19200"/>
                  </a:ext>
                </a:extLst>
              </a:tr>
            </a:tbl>
          </a:graphicData>
        </a:graphic>
      </p:graphicFrame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2341563" y="242888"/>
            <a:ext cx="548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Estimates of Mortality Rates - Fish</a:t>
            </a:r>
          </a:p>
        </p:txBody>
      </p:sp>
      <p:sp>
        <p:nvSpPr>
          <p:cNvPr id="5190" name="Text Box 70"/>
          <p:cNvSpPr txBox="1">
            <a:spLocks noChangeArrowheads="1"/>
          </p:cNvSpPr>
          <p:nvPr/>
        </p:nvSpPr>
        <p:spPr bwMode="auto">
          <a:xfrm>
            <a:off x="590550" y="5410200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Average Mortality Rates</a:t>
            </a:r>
          </a:p>
        </p:txBody>
      </p:sp>
      <p:sp>
        <p:nvSpPr>
          <p:cNvPr id="5191" name="Text Box 71"/>
          <p:cNvSpPr txBox="1">
            <a:spLocks noChangeArrowheads="1"/>
          </p:cNvSpPr>
          <p:nvPr/>
        </p:nvSpPr>
        <p:spPr bwMode="auto">
          <a:xfrm>
            <a:off x="3257550" y="5410200"/>
            <a:ext cx="165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Coastal species</a:t>
            </a:r>
          </a:p>
          <a:p>
            <a:r>
              <a:rPr lang="en-US" altLang="en-US" sz="1800" b="1"/>
              <a:t>Bay Species</a:t>
            </a:r>
          </a:p>
        </p:txBody>
      </p:sp>
      <p:sp>
        <p:nvSpPr>
          <p:cNvPr id="5192" name="Text Box 72"/>
          <p:cNvSpPr txBox="1">
            <a:spLocks noChangeArrowheads="1"/>
          </p:cNvSpPr>
          <p:nvPr/>
        </p:nvSpPr>
        <p:spPr bwMode="auto">
          <a:xfrm>
            <a:off x="5454650" y="5410200"/>
            <a:ext cx="4756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  3.1%                              3.1%		</a:t>
            </a:r>
          </a:p>
          <a:p>
            <a:r>
              <a:rPr lang="en-US" altLang="en-US" sz="1800" b="1"/>
              <a:t>17.2%</a:t>
            </a:r>
          </a:p>
          <a:p>
            <a:r>
              <a:rPr lang="en-US" altLang="en-US" sz="1800" b="1"/>
              <a:t>  </a:t>
            </a:r>
          </a:p>
        </p:txBody>
      </p:sp>
      <p:sp>
        <p:nvSpPr>
          <p:cNvPr id="5193" name="Text Box 73"/>
          <p:cNvSpPr txBox="1">
            <a:spLocks noChangeArrowheads="1"/>
          </p:cNvSpPr>
          <p:nvPr/>
        </p:nvSpPr>
        <p:spPr bwMode="auto">
          <a:xfrm>
            <a:off x="7702550" y="5410200"/>
            <a:ext cx="81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  <a:p>
            <a:r>
              <a:rPr lang="en-US" altLang="en-US" sz="1800" b="1"/>
              <a:t>32.8%</a:t>
            </a:r>
          </a:p>
        </p:txBody>
      </p:sp>
      <p:sp>
        <p:nvSpPr>
          <p:cNvPr id="5194" name="Text Box 74"/>
          <p:cNvSpPr txBox="1">
            <a:spLocks noChangeArrowheads="1"/>
          </p:cNvSpPr>
          <p:nvPr/>
        </p:nvSpPr>
        <p:spPr bwMode="auto">
          <a:xfrm>
            <a:off x="3260725" y="5981700"/>
            <a:ext cx="5262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Combined                     ~10%                             32.8%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73150" y="1676400"/>
            <a:ext cx="2922588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3"/>
          <a:stretch>
            <a:fillRect/>
          </a:stretch>
        </p:blipFill>
        <p:spPr bwMode="auto">
          <a:xfrm>
            <a:off x="4114800" y="1066800"/>
            <a:ext cx="502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6067425" y="5913438"/>
            <a:ext cx="168275" cy="1698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5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6657975" y="2852738"/>
            <a:ext cx="168275" cy="169862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FA271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1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7162800" y="2427288"/>
            <a:ext cx="168275" cy="16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2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7753350" y="3532188"/>
            <a:ext cx="168275" cy="171450"/>
          </a:xfrm>
          <a:prstGeom prst="ellipse">
            <a:avLst/>
          </a:prstGeom>
          <a:solidFill>
            <a:srgbClr val="FA271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3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8005763" y="4638675"/>
            <a:ext cx="168275" cy="169863"/>
          </a:xfrm>
          <a:prstGeom prst="ellipse">
            <a:avLst/>
          </a:prstGeom>
          <a:solidFill>
            <a:srgbClr val="FA271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4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197350" y="1447800"/>
            <a:ext cx="26670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Location of entrainment sampling stations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1149350" y="1981200"/>
            <a:ext cx="228600" cy="228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1149350" y="2895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1149350" y="3810000"/>
            <a:ext cx="228600" cy="2286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FA271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454150" y="1828800"/>
            <a:ext cx="2286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Estimate for open ocean species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454150" y="28194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Estimate for Bay species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114935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454150" y="3609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Estimate for open ocean and Bay species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454150" y="4572000"/>
            <a:ext cx="1981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Estimate for entrainment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514475" y="117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301750" y="228600"/>
            <a:ext cx="4332288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Estimation of larvae at risk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MBPPfromSou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772400" cy="1143000"/>
          </a:xfrm>
        </p:spPr>
        <p:txBody>
          <a:bodyPr/>
          <a:lstStyle/>
          <a:p>
            <a:r>
              <a:rPr lang="en-US" altLang="en-US" b="1"/>
              <a:t>Habitat Equivalency – a way to interpret loss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1981200"/>
            <a:ext cx="7772400" cy="4114800"/>
          </a:xfrm>
        </p:spPr>
        <p:txBody>
          <a:bodyPr/>
          <a:lstStyle/>
          <a:p>
            <a:r>
              <a:rPr lang="en-US" altLang="en-US" sz="2800" b="1"/>
              <a:t>Method allows for conversion of organismal loss to habitat</a:t>
            </a:r>
          </a:p>
          <a:p>
            <a:endParaRPr lang="en-US" altLang="en-US" sz="2800"/>
          </a:p>
          <a:p>
            <a:r>
              <a:rPr lang="en-US" altLang="en-US" sz="2800" b="1"/>
              <a:t>Entrainment causes loss of larval production</a:t>
            </a:r>
          </a:p>
          <a:p>
            <a:pPr lvl="1"/>
            <a:r>
              <a:rPr lang="en-US" altLang="en-US"/>
              <a:t>From 17 - 33% of Morro Bay = </a:t>
            </a:r>
          </a:p>
          <a:p>
            <a:pPr lvl="3">
              <a:buFontTx/>
              <a:buNone/>
            </a:pPr>
            <a:r>
              <a:rPr lang="en-US" altLang="en-US" sz="2800" b="1"/>
              <a:t>380 - 759 acres</a:t>
            </a:r>
          </a:p>
          <a:p>
            <a:pPr lvl="1"/>
            <a:r>
              <a:rPr lang="en-US" altLang="en-US"/>
              <a:t>From 3% of coastal source population = </a:t>
            </a:r>
          </a:p>
          <a:p>
            <a:pPr lvl="3">
              <a:buFontTx/>
              <a:buNone/>
            </a:pPr>
            <a:r>
              <a:rPr lang="en-US" altLang="en-US" sz="2800" b="1"/>
              <a:t>~2 - 4 miles</a:t>
            </a:r>
          </a:p>
          <a:p>
            <a:pPr>
              <a:buFontTx/>
              <a:buNone/>
            </a:pPr>
            <a:endParaRPr lang="en-US" altLang="en-US" sz="2800" b="1"/>
          </a:p>
          <a:p>
            <a:pPr lvl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772400" cy="1143000"/>
          </a:xfrm>
        </p:spPr>
        <p:txBody>
          <a:bodyPr/>
          <a:lstStyle/>
          <a:p>
            <a:r>
              <a:rPr lang="en-US" altLang="en-US"/>
              <a:t>Main disagreements with the Duke – Cowan report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en-US"/>
              <a:t>Use of weighted vs. simple averages</a:t>
            </a:r>
          </a:p>
          <a:p>
            <a:pPr lvl="1"/>
            <a:endParaRPr lang="en-US" altLang="en-US"/>
          </a:p>
          <a:p>
            <a:r>
              <a:rPr lang="en-US" altLang="en-US"/>
              <a:t>Separation of bay and coastal habitats for the purpose of effect estimation</a:t>
            </a:r>
          </a:p>
          <a:p>
            <a:pPr lvl="1"/>
            <a:endParaRPr lang="en-US" altLang="en-US"/>
          </a:p>
          <a:p>
            <a:r>
              <a:rPr lang="en-US" altLang="en-US"/>
              <a:t>Use of mean vs. maximum periods of exposure to larval entrainment</a:t>
            </a:r>
          </a:p>
          <a:p>
            <a:pPr lvl="1">
              <a:buFontTx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62600" y="944563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Entrainment Risk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010150" y="1401763"/>
            <a:ext cx="3810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09800" y="4449763"/>
            <a:ext cx="565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Age of Fish at entrainment (days)</a:t>
            </a: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5010150" y="2163763"/>
            <a:ext cx="2971800" cy="1295400"/>
            <a:chOff x="1920" y="1104"/>
            <a:chExt cx="1872" cy="816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1920" y="1104"/>
              <a:ext cx="18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3792" y="1104"/>
              <a:ext cx="0" cy="81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7981950" y="35353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296150" y="3900488"/>
            <a:ext cx="123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Maximum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5924550" y="35353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503863" y="390048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Mean</a:t>
            </a:r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5010150" y="2163763"/>
            <a:ext cx="914400" cy="1295400"/>
            <a:chOff x="1920" y="1104"/>
            <a:chExt cx="1872" cy="816"/>
          </a:xfrm>
        </p:grpSpPr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1920" y="1104"/>
              <a:ext cx="18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3792" y="1104"/>
              <a:ext cx="0" cy="81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91" name="Group 79"/>
          <p:cNvGrpSpPr>
            <a:grpSpLocks/>
          </p:cNvGrpSpPr>
          <p:nvPr/>
        </p:nvGrpSpPr>
        <p:grpSpPr bwMode="auto">
          <a:xfrm>
            <a:off x="950913" y="715963"/>
            <a:ext cx="3849687" cy="3117850"/>
            <a:chOff x="432" y="192"/>
            <a:chExt cx="2425" cy="1964"/>
          </a:xfrm>
        </p:grpSpPr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885" y="1945"/>
              <a:ext cx="1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885" y="1893"/>
              <a:ext cx="1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855" y="197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351" y="1893"/>
              <a:ext cx="1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1320" y="197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817" y="1893"/>
              <a:ext cx="1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1786" y="197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2283" y="1893"/>
              <a:ext cx="1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2221" y="1974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2749" y="1893"/>
              <a:ext cx="1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2687" y="1974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 flipV="1">
              <a:off x="885" y="248"/>
              <a:ext cx="1" cy="1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 flipH="1">
              <a:off x="885" y="1945"/>
              <a:ext cx="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735" y="188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1800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H="1">
              <a:off x="885" y="1605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735" y="1549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800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885" y="1266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672" y="1209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en-US" sz="1800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 flipH="1">
              <a:off x="885" y="927"/>
              <a:ext cx="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672" y="87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15</a:t>
              </a:r>
              <a:endParaRPr lang="en-US" altLang="en-US" sz="1800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 flipH="1">
              <a:off x="885" y="58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672" y="531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20</a:t>
              </a:r>
              <a:endParaRPr lang="en-US" altLang="en-US" sz="1800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 flipH="1">
              <a:off x="885" y="248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672" y="192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25</a:t>
              </a:r>
              <a:endParaRPr lang="en-US" altLang="en-US" sz="1800"/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 rot="16200000">
              <a:off x="259" y="937"/>
              <a:ext cx="5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Percent</a:t>
              </a:r>
              <a:endParaRPr lang="en-US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 flipV="1">
              <a:off x="2749" y="248"/>
              <a:ext cx="1" cy="1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2694" y="1945"/>
              <a:ext cx="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2694" y="1605"/>
              <a:ext cx="5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2694" y="1266"/>
              <a:ext cx="5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2694" y="927"/>
              <a:ext cx="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>
              <a:off x="2694" y="587"/>
              <a:ext cx="5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2694" y="248"/>
              <a:ext cx="5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885" y="248"/>
              <a:ext cx="18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 flipV="1">
              <a:off x="885" y="248"/>
              <a:ext cx="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 flipV="1">
              <a:off x="1351" y="248"/>
              <a:ext cx="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 flipV="1">
              <a:off x="1817" y="248"/>
              <a:ext cx="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 flipV="1">
              <a:off x="2283" y="248"/>
              <a:ext cx="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 flipV="1">
              <a:off x="2749" y="248"/>
              <a:ext cx="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68" name="Group 56"/>
            <p:cNvGrpSpPr>
              <a:grpSpLocks/>
            </p:cNvGrpSpPr>
            <p:nvPr/>
          </p:nvGrpSpPr>
          <p:grpSpPr bwMode="auto">
            <a:xfrm>
              <a:off x="973" y="587"/>
              <a:ext cx="407" cy="1358"/>
              <a:chOff x="2048" y="1313"/>
              <a:chExt cx="504" cy="1844"/>
            </a:xfrm>
          </p:grpSpPr>
          <p:sp>
            <p:nvSpPr>
              <p:cNvPr id="13369" name="Freeform 57"/>
              <p:cNvSpPr>
                <a:spLocks/>
              </p:cNvSpPr>
              <p:nvPr/>
            </p:nvSpPr>
            <p:spPr bwMode="auto">
              <a:xfrm>
                <a:off x="2048" y="2696"/>
                <a:ext cx="72" cy="461"/>
              </a:xfrm>
              <a:custGeom>
                <a:avLst/>
                <a:gdLst>
                  <a:gd name="T0" fmla="*/ 0 w 216"/>
                  <a:gd name="T1" fmla="*/ 1383 h 1383"/>
                  <a:gd name="T2" fmla="*/ 0 w 216"/>
                  <a:gd name="T3" fmla="*/ 0 h 1383"/>
                  <a:gd name="T4" fmla="*/ 0 w 216"/>
                  <a:gd name="T5" fmla="*/ 0 h 1383"/>
                  <a:gd name="T6" fmla="*/ 216 w 216"/>
                  <a:gd name="T7" fmla="*/ 0 h 1383"/>
                  <a:gd name="T8" fmla="*/ 216 w 216"/>
                  <a:gd name="T9" fmla="*/ 0 h 1383"/>
                  <a:gd name="T10" fmla="*/ 216 w 216"/>
                  <a:gd name="T11" fmla="*/ 1383 h 1383"/>
                  <a:gd name="T12" fmla="*/ 216 w 216"/>
                  <a:gd name="T13" fmla="*/ 1383 h 1383"/>
                  <a:gd name="T14" fmla="*/ 0 w 216"/>
                  <a:gd name="T15" fmla="*/ 1383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383">
                    <a:moveTo>
                      <a:pt x="0" y="138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383"/>
                    </a:lnTo>
                    <a:lnTo>
                      <a:pt x="216" y="1383"/>
                    </a:lnTo>
                    <a:lnTo>
                      <a:pt x="0" y="1383"/>
                    </a:lnTo>
                    <a:close/>
                  </a:path>
                </a:pathLst>
              </a:custGeom>
              <a:solidFill>
                <a:srgbClr val="0000F2"/>
              </a:solidFill>
              <a:ln w="9525">
                <a:solidFill>
                  <a:srgbClr val="0000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Freeform 58"/>
              <p:cNvSpPr>
                <a:spLocks/>
              </p:cNvSpPr>
              <p:nvPr/>
            </p:nvSpPr>
            <p:spPr bwMode="auto">
              <a:xfrm>
                <a:off x="2192" y="2235"/>
                <a:ext cx="72" cy="922"/>
              </a:xfrm>
              <a:custGeom>
                <a:avLst/>
                <a:gdLst>
                  <a:gd name="T0" fmla="*/ 0 w 216"/>
                  <a:gd name="T1" fmla="*/ 2766 h 2766"/>
                  <a:gd name="T2" fmla="*/ 0 w 216"/>
                  <a:gd name="T3" fmla="*/ 0 h 2766"/>
                  <a:gd name="T4" fmla="*/ 0 w 216"/>
                  <a:gd name="T5" fmla="*/ 0 h 2766"/>
                  <a:gd name="T6" fmla="*/ 216 w 216"/>
                  <a:gd name="T7" fmla="*/ 0 h 2766"/>
                  <a:gd name="T8" fmla="*/ 216 w 216"/>
                  <a:gd name="T9" fmla="*/ 0 h 2766"/>
                  <a:gd name="T10" fmla="*/ 216 w 216"/>
                  <a:gd name="T11" fmla="*/ 2766 h 2766"/>
                  <a:gd name="T12" fmla="*/ 216 w 216"/>
                  <a:gd name="T13" fmla="*/ 2766 h 2766"/>
                  <a:gd name="T14" fmla="*/ 0 w 216"/>
                  <a:gd name="T15" fmla="*/ 2766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2766">
                    <a:moveTo>
                      <a:pt x="0" y="276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2766"/>
                    </a:lnTo>
                    <a:lnTo>
                      <a:pt x="216" y="2766"/>
                    </a:lnTo>
                    <a:lnTo>
                      <a:pt x="0" y="2766"/>
                    </a:lnTo>
                    <a:close/>
                  </a:path>
                </a:pathLst>
              </a:custGeom>
              <a:solidFill>
                <a:srgbClr val="0000F2"/>
              </a:solidFill>
              <a:ln w="9525">
                <a:solidFill>
                  <a:srgbClr val="0000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Freeform 59"/>
              <p:cNvSpPr>
                <a:spLocks/>
              </p:cNvSpPr>
              <p:nvPr/>
            </p:nvSpPr>
            <p:spPr bwMode="auto">
              <a:xfrm>
                <a:off x="2336" y="1313"/>
                <a:ext cx="72" cy="1844"/>
              </a:xfrm>
              <a:custGeom>
                <a:avLst/>
                <a:gdLst>
                  <a:gd name="T0" fmla="*/ 0 w 216"/>
                  <a:gd name="T1" fmla="*/ 5531 h 5531"/>
                  <a:gd name="T2" fmla="*/ 0 w 216"/>
                  <a:gd name="T3" fmla="*/ 0 h 5531"/>
                  <a:gd name="T4" fmla="*/ 0 w 216"/>
                  <a:gd name="T5" fmla="*/ 0 h 5531"/>
                  <a:gd name="T6" fmla="*/ 216 w 216"/>
                  <a:gd name="T7" fmla="*/ 0 h 5531"/>
                  <a:gd name="T8" fmla="*/ 216 w 216"/>
                  <a:gd name="T9" fmla="*/ 0 h 5531"/>
                  <a:gd name="T10" fmla="*/ 216 w 216"/>
                  <a:gd name="T11" fmla="*/ 5531 h 5531"/>
                  <a:gd name="T12" fmla="*/ 216 w 216"/>
                  <a:gd name="T13" fmla="*/ 5531 h 5531"/>
                  <a:gd name="T14" fmla="*/ 0 w 216"/>
                  <a:gd name="T15" fmla="*/ 5531 h 5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5531">
                    <a:moveTo>
                      <a:pt x="0" y="553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5531"/>
                    </a:lnTo>
                    <a:lnTo>
                      <a:pt x="216" y="5531"/>
                    </a:lnTo>
                    <a:lnTo>
                      <a:pt x="0" y="5531"/>
                    </a:lnTo>
                    <a:close/>
                  </a:path>
                </a:pathLst>
              </a:custGeom>
              <a:solidFill>
                <a:srgbClr val="0000F2"/>
              </a:solidFill>
              <a:ln w="9525">
                <a:solidFill>
                  <a:srgbClr val="0000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2" name="Freeform 60"/>
              <p:cNvSpPr>
                <a:spLocks/>
              </p:cNvSpPr>
              <p:nvPr/>
            </p:nvSpPr>
            <p:spPr bwMode="auto">
              <a:xfrm>
                <a:off x="2480" y="1774"/>
                <a:ext cx="72" cy="1383"/>
              </a:xfrm>
              <a:custGeom>
                <a:avLst/>
                <a:gdLst>
                  <a:gd name="T0" fmla="*/ 0 w 216"/>
                  <a:gd name="T1" fmla="*/ 4148 h 4148"/>
                  <a:gd name="T2" fmla="*/ 0 w 216"/>
                  <a:gd name="T3" fmla="*/ 0 h 4148"/>
                  <a:gd name="T4" fmla="*/ 0 w 216"/>
                  <a:gd name="T5" fmla="*/ 0 h 4148"/>
                  <a:gd name="T6" fmla="*/ 216 w 216"/>
                  <a:gd name="T7" fmla="*/ 0 h 4148"/>
                  <a:gd name="T8" fmla="*/ 216 w 216"/>
                  <a:gd name="T9" fmla="*/ 0 h 4148"/>
                  <a:gd name="T10" fmla="*/ 216 w 216"/>
                  <a:gd name="T11" fmla="*/ 4148 h 4148"/>
                  <a:gd name="T12" fmla="*/ 216 w 216"/>
                  <a:gd name="T13" fmla="*/ 4148 h 4148"/>
                  <a:gd name="T14" fmla="*/ 0 w 216"/>
                  <a:gd name="T15" fmla="*/ 4148 h 4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4148">
                    <a:moveTo>
                      <a:pt x="0" y="414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4148"/>
                    </a:lnTo>
                    <a:lnTo>
                      <a:pt x="216" y="4148"/>
                    </a:lnTo>
                    <a:lnTo>
                      <a:pt x="0" y="4148"/>
                    </a:lnTo>
                    <a:close/>
                  </a:path>
                </a:pathLst>
              </a:custGeom>
              <a:solidFill>
                <a:srgbClr val="0000F2"/>
              </a:solidFill>
              <a:ln w="9525">
                <a:solidFill>
                  <a:srgbClr val="0000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3" name="Group 61"/>
            <p:cNvGrpSpPr>
              <a:grpSpLocks/>
            </p:cNvGrpSpPr>
            <p:nvPr/>
          </p:nvGrpSpPr>
          <p:grpSpPr bwMode="auto">
            <a:xfrm>
              <a:off x="1439" y="1266"/>
              <a:ext cx="757" cy="679"/>
              <a:chOff x="2624" y="2235"/>
              <a:chExt cx="936" cy="922"/>
            </a:xfrm>
          </p:grpSpPr>
          <p:sp>
            <p:nvSpPr>
              <p:cNvPr id="13374" name="Freeform 62"/>
              <p:cNvSpPr>
                <a:spLocks/>
              </p:cNvSpPr>
              <p:nvPr/>
            </p:nvSpPr>
            <p:spPr bwMode="auto">
              <a:xfrm>
                <a:off x="2624" y="2235"/>
                <a:ext cx="72" cy="922"/>
              </a:xfrm>
              <a:custGeom>
                <a:avLst/>
                <a:gdLst>
                  <a:gd name="T0" fmla="*/ 0 w 216"/>
                  <a:gd name="T1" fmla="*/ 2766 h 2766"/>
                  <a:gd name="T2" fmla="*/ 0 w 216"/>
                  <a:gd name="T3" fmla="*/ 0 h 2766"/>
                  <a:gd name="T4" fmla="*/ 0 w 216"/>
                  <a:gd name="T5" fmla="*/ 0 h 2766"/>
                  <a:gd name="T6" fmla="*/ 216 w 216"/>
                  <a:gd name="T7" fmla="*/ 0 h 2766"/>
                  <a:gd name="T8" fmla="*/ 216 w 216"/>
                  <a:gd name="T9" fmla="*/ 0 h 2766"/>
                  <a:gd name="T10" fmla="*/ 216 w 216"/>
                  <a:gd name="T11" fmla="*/ 2766 h 2766"/>
                  <a:gd name="T12" fmla="*/ 216 w 216"/>
                  <a:gd name="T13" fmla="*/ 2766 h 2766"/>
                  <a:gd name="T14" fmla="*/ 0 w 216"/>
                  <a:gd name="T15" fmla="*/ 2766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2766">
                    <a:moveTo>
                      <a:pt x="0" y="276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2766"/>
                    </a:lnTo>
                    <a:lnTo>
                      <a:pt x="216" y="2766"/>
                    </a:lnTo>
                    <a:lnTo>
                      <a:pt x="0" y="2766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Freeform 63"/>
              <p:cNvSpPr>
                <a:spLocks/>
              </p:cNvSpPr>
              <p:nvPr/>
            </p:nvSpPr>
            <p:spPr bwMode="auto">
              <a:xfrm>
                <a:off x="2768" y="2327"/>
                <a:ext cx="72" cy="830"/>
              </a:xfrm>
              <a:custGeom>
                <a:avLst/>
                <a:gdLst>
                  <a:gd name="T0" fmla="*/ 0 w 216"/>
                  <a:gd name="T1" fmla="*/ 2488 h 2488"/>
                  <a:gd name="T2" fmla="*/ 0 w 216"/>
                  <a:gd name="T3" fmla="*/ 0 h 2488"/>
                  <a:gd name="T4" fmla="*/ 0 w 216"/>
                  <a:gd name="T5" fmla="*/ 0 h 2488"/>
                  <a:gd name="T6" fmla="*/ 216 w 216"/>
                  <a:gd name="T7" fmla="*/ 0 h 2488"/>
                  <a:gd name="T8" fmla="*/ 216 w 216"/>
                  <a:gd name="T9" fmla="*/ 0 h 2488"/>
                  <a:gd name="T10" fmla="*/ 216 w 216"/>
                  <a:gd name="T11" fmla="*/ 2488 h 2488"/>
                  <a:gd name="T12" fmla="*/ 216 w 216"/>
                  <a:gd name="T13" fmla="*/ 2488 h 2488"/>
                  <a:gd name="T14" fmla="*/ 0 w 216"/>
                  <a:gd name="T15" fmla="*/ 2488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2488">
                    <a:moveTo>
                      <a:pt x="0" y="248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2488"/>
                    </a:lnTo>
                    <a:lnTo>
                      <a:pt x="216" y="2488"/>
                    </a:lnTo>
                    <a:lnTo>
                      <a:pt x="0" y="2488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Freeform 64"/>
              <p:cNvSpPr>
                <a:spLocks/>
              </p:cNvSpPr>
              <p:nvPr/>
            </p:nvSpPr>
            <p:spPr bwMode="auto">
              <a:xfrm>
                <a:off x="2912" y="2419"/>
                <a:ext cx="72" cy="738"/>
              </a:xfrm>
              <a:custGeom>
                <a:avLst/>
                <a:gdLst>
                  <a:gd name="T0" fmla="*/ 0 w 216"/>
                  <a:gd name="T1" fmla="*/ 2212 h 2212"/>
                  <a:gd name="T2" fmla="*/ 0 w 216"/>
                  <a:gd name="T3" fmla="*/ 0 h 2212"/>
                  <a:gd name="T4" fmla="*/ 0 w 216"/>
                  <a:gd name="T5" fmla="*/ 0 h 2212"/>
                  <a:gd name="T6" fmla="*/ 216 w 216"/>
                  <a:gd name="T7" fmla="*/ 0 h 2212"/>
                  <a:gd name="T8" fmla="*/ 216 w 216"/>
                  <a:gd name="T9" fmla="*/ 0 h 2212"/>
                  <a:gd name="T10" fmla="*/ 216 w 216"/>
                  <a:gd name="T11" fmla="*/ 2212 h 2212"/>
                  <a:gd name="T12" fmla="*/ 216 w 216"/>
                  <a:gd name="T13" fmla="*/ 2212 h 2212"/>
                  <a:gd name="T14" fmla="*/ 0 w 216"/>
                  <a:gd name="T15" fmla="*/ 2212 h 2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2212">
                    <a:moveTo>
                      <a:pt x="0" y="22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2212"/>
                    </a:lnTo>
                    <a:lnTo>
                      <a:pt x="216" y="2212"/>
                    </a:lnTo>
                    <a:lnTo>
                      <a:pt x="0" y="2212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7" name="Freeform 65"/>
              <p:cNvSpPr>
                <a:spLocks/>
              </p:cNvSpPr>
              <p:nvPr/>
            </p:nvSpPr>
            <p:spPr bwMode="auto">
              <a:xfrm>
                <a:off x="3056" y="2511"/>
                <a:ext cx="72" cy="646"/>
              </a:xfrm>
              <a:custGeom>
                <a:avLst/>
                <a:gdLst>
                  <a:gd name="T0" fmla="*/ 0 w 216"/>
                  <a:gd name="T1" fmla="*/ 1936 h 1936"/>
                  <a:gd name="T2" fmla="*/ 0 w 216"/>
                  <a:gd name="T3" fmla="*/ 0 h 1936"/>
                  <a:gd name="T4" fmla="*/ 0 w 216"/>
                  <a:gd name="T5" fmla="*/ 0 h 1936"/>
                  <a:gd name="T6" fmla="*/ 216 w 216"/>
                  <a:gd name="T7" fmla="*/ 0 h 1936"/>
                  <a:gd name="T8" fmla="*/ 216 w 216"/>
                  <a:gd name="T9" fmla="*/ 0 h 1936"/>
                  <a:gd name="T10" fmla="*/ 216 w 216"/>
                  <a:gd name="T11" fmla="*/ 1936 h 1936"/>
                  <a:gd name="T12" fmla="*/ 216 w 216"/>
                  <a:gd name="T13" fmla="*/ 1936 h 1936"/>
                  <a:gd name="T14" fmla="*/ 0 w 216"/>
                  <a:gd name="T15" fmla="*/ 1936 h 1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936">
                    <a:moveTo>
                      <a:pt x="0" y="193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936"/>
                    </a:lnTo>
                    <a:lnTo>
                      <a:pt x="216" y="1936"/>
                    </a:lnTo>
                    <a:lnTo>
                      <a:pt x="0" y="1936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8" name="Freeform 66"/>
              <p:cNvSpPr>
                <a:spLocks/>
              </p:cNvSpPr>
              <p:nvPr/>
            </p:nvSpPr>
            <p:spPr bwMode="auto">
              <a:xfrm>
                <a:off x="3200" y="2604"/>
                <a:ext cx="72" cy="553"/>
              </a:xfrm>
              <a:custGeom>
                <a:avLst/>
                <a:gdLst>
                  <a:gd name="T0" fmla="*/ 0 w 216"/>
                  <a:gd name="T1" fmla="*/ 1659 h 1659"/>
                  <a:gd name="T2" fmla="*/ 0 w 216"/>
                  <a:gd name="T3" fmla="*/ 0 h 1659"/>
                  <a:gd name="T4" fmla="*/ 0 w 216"/>
                  <a:gd name="T5" fmla="*/ 0 h 1659"/>
                  <a:gd name="T6" fmla="*/ 216 w 216"/>
                  <a:gd name="T7" fmla="*/ 0 h 1659"/>
                  <a:gd name="T8" fmla="*/ 216 w 216"/>
                  <a:gd name="T9" fmla="*/ 0 h 1659"/>
                  <a:gd name="T10" fmla="*/ 216 w 216"/>
                  <a:gd name="T11" fmla="*/ 1659 h 1659"/>
                  <a:gd name="T12" fmla="*/ 216 w 216"/>
                  <a:gd name="T13" fmla="*/ 1659 h 1659"/>
                  <a:gd name="T14" fmla="*/ 0 w 216"/>
                  <a:gd name="T15" fmla="*/ 1659 h 1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659">
                    <a:moveTo>
                      <a:pt x="0" y="1659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659"/>
                    </a:lnTo>
                    <a:lnTo>
                      <a:pt x="216" y="1659"/>
                    </a:lnTo>
                    <a:lnTo>
                      <a:pt x="0" y="1659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Freeform 67"/>
              <p:cNvSpPr>
                <a:spLocks/>
              </p:cNvSpPr>
              <p:nvPr/>
            </p:nvSpPr>
            <p:spPr bwMode="auto">
              <a:xfrm>
                <a:off x="3344" y="2696"/>
                <a:ext cx="72" cy="461"/>
              </a:xfrm>
              <a:custGeom>
                <a:avLst/>
                <a:gdLst>
                  <a:gd name="T0" fmla="*/ 0 w 216"/>
                  <a:gd name="T1" fmla="*/ 1383 h 1383"/>
                  <a:gd name="T2" fmla="*/ 0 w 216"/>
                  <a:gd name="T3" fmla="*/ 0 h 1383"/>
                  <a:gd name="T4" fmla="*/ 0 w 216"/>
                  <a:gd name="T5" fmla="*/ 0 h 1383"/>
                  <a:gd name="T6" fmla="*/ 216 w 216"/>
                  <a:gd name="T7" fmla="*/ 0 h 1383"/>
                  <a:gd name="T8" fmla="*/ 216 w 216"/>
                  <a:gd name="T9" fmla="*/ 0 h 1383"/>
                  <a:gd name="T10" fmla="*/ 216 w 216"/>
                  <a:gd name="T11" fmla="*/ 1383 h 1383"/>
                  <a:gd name="T12" fmla="*/ 216 w 216"/>
                  <a:gd name="T13" fmla="*/ 1383 h 1383"/>
                  <a:gd name="T14" fmla="*/ 0 w 216"/>
                  <a:gd name="T15" fmla="*/ 1383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383">
                    <a:moveTo>
                      <a:pt x="0" y="138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383"/>
                    </a:lnTo>
                    <a:lnTo>
                      <a:pt x="216" y="1383"/>
                    </a:lnTo>
                    <a:lnTo>
                      <a:pt x="0" y="1383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Freeform 68"/>
              <p:cNvSpPr>
                <a:spLocks/>
              </p:cNvSpPr>
              <p:nvPr/>
            </p:nvSpPr>
            <p:spPr bwMode="auto">
              <a:xfrm>
                <a:off x="3488" y="2788"/>
                <a:ext cx="72" cy="369"/>
              </a:xfrm>
              <a:custGeom>
                <a:avLst/>
                <a:gdLst>
                  <a:gd name="T0" fmla="*/ 0 w 216"/>
                  <a:gd name="T1" fmla="*/ 1107 h 1107"/>
                  <a:gd name="T2" fmla="*/ 0 w 216"/>
                  <a:gd name="T3" fmla="*/ 0 h 1107"/>
                  <a:gd name="T4" fmla="*/ 0 w 216"/>
                  <a:gd name="T5" fmla="*/ 0 h 1107"/>
                  <a:gd name="T6" fmla="*/ 216 w 216"/>
                  <a:gd name="T7" fmla="*/ 0 h 1107"/>
                  <a:gd name="T8" fmla="*/ 216 w 216"/>
                  <a:gd name="T9" fmla="*/ 0 h 1107"/>
                  <a:gd name="T10" fmla="*/ 216 w 216"/>
                  <a:gd name="T11" fmla="*/ 1107 h 1107"/>
                  <a:gd name="T12" fmla="*/ 216 w 216"/>
                  <a:gd name="T13" fmla="*/ 1107 h 1107"/>
                  <a:gd name="T14" fmla="*/ 0 w 216"/>
                  <a:gd name="T15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107">
                    <a:moveTo>
                      <a:pt x="0" y="1107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107"/>
                    </a:lnTo>
                    <a:lnTo>
                      <a:pt x="216" y="1107"/>
                    </a:lnTo>
                    <a:lnTo>
                      <a:pt x="0" y="1107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81" name="Freeform 69"/>
            <p:cNvSpPr>
              <a:spLocks/>
            </p:cNvSpPr>
            <p:nvPr/>
          </p:nvSpPr>
          <p:spPr bwMode="auto">
            <a:xfrm>
              <a:off x="2254" y="1945"/>
              <a:ext cx="58" cy="0"/>
            </a:xfrm>
            <a:custGeom>
              <a:avLst/>
              <a:gdLst>
                <a:gd name="T0" fmla="*/ 0 w 216"/>
                <a:gd name="T1" fmla="*/ 0 w 216"/>
                <a:gd name="T2" fmla="*/ 0 w 216"/>
                <a:gd name="T3" fmla="*/ 216 w 216"/>
                <a:gd name="T4" fmla="*/ 216 w 216"/>
                <a:gd name="T5" fmla="*/ 216 w 216"/>
                <a:gd name="T6" fmla="*/ 216 w 216"/>
                <a:gd name="T7" fmla="*/ 0 w 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2"/>
            </a:solidFill>
            <a:ln w="9525">
              <a:solidFill>
                <a:srgbClr val="0000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2" name="Freeform 70"/>
            <p:cNvSpPr>
              <a:spLocks/>
            </p:cNvSpPr>
            <p:nvPr/>
          </p:nvSpPr>
          <p:spPr bwMode="auto">
            <a:xfrm>
              <a:off x="2371" y="1945"/>
              <a:ext cx="58" cy="0"/>
            </a:xfrm>
            <a:custGeom>
              <a:avLst/>
              <a:gdLst>
                <a:gd name="T0" fmla="*/ 0 w 216"/>
                <a:gd name="T1" fmla="*/ 0 w 216"/>
                <a:gd name="T2" fmla="*/ 0 w 216"/>
                <a:gd name="T3" fmla="*/ 216 w 216"/>
                <a:gd name="T4" fmla="*/ 216 w 216"/>
                <a:gd name="T5" fmla="*/ 216 w 216"/>
                <a:gd name="T6" fmla="*/ 216 w 216"/>
                <a:gd name="T7" fmla="*/ 0 w 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2"/>
            </a:solidFill>
            <a:ln w="9525">
              <a:solidFill>
                <a:srgbClr val="0000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3" name="Freeform 71"/>
            <p:cNvSpPr>
              <a:spLocks/>
            </p:cNvSpPr>
            <p:nvPr/>
          </p:nvSpPr>
          <p:spPr bwMode="auto">
            <a:xfrm>
              <a:off x="2487" y="1945"/>
              <a:ext cx="58" cy="0"/>
            </a:xfrm>
            <a:custGeom>
              <a:avLst/>
              <a:gdLst>
                <a:gd name="T0" fmla="*/ 0 w 216"/>
                <a:gd name="T1" fmla="*/ 0 w 216"/>
                <a:gd name="T2" fmla="*/ 0 w 216"/>
                <a:gd name="T3" fmla="*/ 216 w 216"/>
                <a:gd name="T4" fmla="*/ 216 w 216"/>
                <a:gd name="T5" fmla="*/ 216 w 216"/>
                <a:gd name="T6" fmla="*/ 216 w 216"/>
                <a:gd name="T7" fmla="*/ 0 w 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2"/>
            </a:solidFill>
            <a:ln w="9525">
              <a:solidFill>
                <a:srgbClr val="0000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4" name="Freeform 72"/>
            <p:cNvSpPr>
              <a:spLocks/>
            </p:cNvSpPr>
            <p:nvPr/>
          </p:nvSpPr>
          <p:spPr bwMode="auto">
            <a:xfrm>
              <a:off x="2604" y="1877"/>
              <a:ext cx="58" cy="68"/>
            </a:xfrm>
            <a:custGeom>
              <a:avLst/>
              <a:gdLst>
                <a:gd name="T0" fmla="*/ 0 w 216"/>
                <a:gd name="T1" fmla="*/ 276 h 276"/>
                <a:gd name="T2" fmla="*/ 0 w 216"/>
                <a:gd name="T3" fmla="*/ 0 h 276"/>
                <a:gd name="T4" fmla="*/ 0 w 216"/>
                <a:gd name="T5" fmla="*/ 0 h 276"/>
                <a:gd name="T6" fmla="*/ 216 w 216"/>
                <a:gd name="T7" fmla="*/ 0 h 276"/>
                <a:gd name="T8" fmla="*/ 216 w 216"/>
                <a:gd name="T9" fmla="*/ 0 h 276"/>
                <a:gd name="T10" fmla="*/ 216 w 216"/>
                <a:gd name="T11" fmla="*/ 276 h 276"/>
                <a:gd name="T12" fmla="*/ 216 w 216"/>
                <a:gd name="T13" fmla="*/ 276 h 276"/>
                <a:gd name="T14" fmla="*/ 0 w 216"/>
                <a:gd name="T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276">
                  <a:moveTo>
                    <a:pt x="0" y="27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276"/>
                  </a:lnTo>
                  <a:lnTo>
                    <a:pt x="216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Line 73"/>
            <p:cNvSpPr>
              <a:spLocks noChangeShapeType="1"/>
            </p:cNvSpPr>
            <p:nvPr/>
          </p:nvSpPr>
          <p:spPr bwMode="auto">
            <a:xfrm>
              <a:off x="1452" y="532"/>
              <a:ext cx="0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6" name="Text Box 74"/>
            <p:cNvSpPr txBox="1">
              <a:spLocks noChangeArrowheads="1"/>
            </p:cNvSpPr>
            <p:nvPr/>
          </p:nvSpPr>
          <p:spPr bwMode="auto">
            <a:xfrm>
              <a:off x="1248" y="385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Mean</a:t>
              </a:r>
            </a:p>
          </p:txBody>
        </p:sp>
        <p:sp>
          <p:nvSpPr>
            <p:cNvPr id="13387" name="Text Box 75"/>
            <p:cNvSpPr txBox="1">
              <a:spLocks noChangeArrowheads="1"/>
            </p:cNvSpPr>
            <p:nvPr/>
          </p:nvSpPr>
          <p:spPr bwMode="auto">
            <a:xfrm>
              <a:off x="1646" y="719"/>
              <a:ext cx="9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Statistical Max</a:t>
              </a:r>
            </a:p>
          </p:txBody>
        </p:sp>
        <p:sp>
          <p:nvSpPr>
            <p:cNvPr id="13388" name="Line 76"/>
            <p:cNvSpPr>
              <a:spLocks noChangeShapeType="1"/>
            </p:cNvSpPr>
            <p:nvPr/>
          </p:nvSpPr>
          <p:spPr bwMode="auto">
            <a:xfrm>
              <a:off x="2228" y="991"/>
              <a:ext cx="0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775325" y="3649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4</a:t>
            </a: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7772400" y="3625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476</Words>
  <Application>Microsoft Office PowerPoint</Application>
  <PresentationFormat>On-screen Show (4:3)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Times New Roman</vt:lpstr>
      <vt:lpstr>Arial</vt:lpstr>
      <vt:lpstr>Default Design</vt:lpstr>
      <vt:lpstr>PowerPoint Presentation</vt:lpstr>
      <vt:lpstr>Main disagreements with the Duke – Cowan report</vt:lpstr>
      <vt:lpstr>PowerPoint Presentation</vt:lpstr>
      <vt:lpstr>Main disagreements with the Duke – Cowan report</vt:lpstr>
      <vt:lpstr>PowerPoint Presentation</vt:lpstr>
      <vt:lpstr>PowerPoint Presentation</vt:lpstr>
      <vt:lpstr>Habitat Equivalency – a way to interpret loss</vt:lpstr>
      <vt:lpstr>Main disagreements with the Duke – Cowan report</vt:lpstr>
      <vt:lpstr>PowerPoint Presentation</vt:lpstr>
      <vt:lpstr>PowerPoint Presentation</vt:lpstr>
      <vt:lpstr>PowerPoint Presentation</vt:lpstr>
      <vt:lpstr>Main disagreements with the Duke – Cowan report</vt:lpstr>
    </vt:vector>
  </TitlesOfParts>
  <Company>UCSC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disagreements with the Duke – Cowan report</dc:title>
  <dc:creator>Peter Raimondi</dc:creator>
  <cp:lastModifiedBy>Zach Vowell</cp:lastModifiedBy>
  <cp:revision>9</cp:revision>
  <dcterms:created xsi:type="dcterms:W3CDTF">2002-06-06T19:29:38Z</dcterms:created>
  <dcterms:modified xsi:type="dcterms:W3CDTF">2019-09-18T23:33:33Z</dcterms:modified>
</cp:coreProperties>
</file>