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4472C4"/>
    <a:srgbClr val="7E7E7E"/>
    <a:srgbClr val="7904D7"/>
    <a:srgbClr val="DB6ED4"/>
    <a:srgbClr val="006754"/>
    <a:srgbClr val="40C840"/>
    <a:srgbClr val="B751B7"/>
    <a:srgbClr val="52B1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0" autoAdjust="0"/>
    <p:restoredTop sz="94660"/>
  </p:normalViewPr>
  <p:slideViewPr>
    <p:cSldViewPr snapToGrid="0">
      <p:cViewPr varScale="1">
        <p:scale>
          <a:sx n="52" d="100"/>
          <a:sy n="52" d="100"/>
        </p:scale>
        <p:origin x="4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FFB8-16B6-113E-9BB1-D3FC84DE5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DA749-4687-AB34-F99F-D21295141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7DA6E-2A72-C3B2-0A9F-AE127825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7F2C-9AE6-4E0B-92E7-8CF9C182F1F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45DC6-BA7D-34B8-FBEE-7C0FDD98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61282-4144-7DFE-CE63-994D1EC1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011D-ECE0-43E0-B672-D01D1DA7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8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2B10-8CDD-8013-5E57-1E24C31A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F0706-B049-93AB-FED0-EEEFD3BFD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4CC55-AB04-A6FF-6597-CA2A7E33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7F2C-9AE6-4E0B-92E7-8CF9C182F1F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B9330-D8B9-479D-FDDD-75E25BFA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8D32F-D25F-1BCD-3368-93B71C0D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011D-ECE0-43E0-B672-D01D1DA7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5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F5B1C-6CD2-54B3-DD22-BB3946265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A1CE4-AAB7-C62B-BB35-D5BDBACB2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7C4F-4127-B71D-D82E-46228625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7F2C-9AE6-4E0B-92E7-8CF9C182F1F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CBF6B-C615-EDB0-98B4-324A3B2E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D6E35-97C4-D987-D595-5242DC0E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011D-ECE0-43E0-B672-D01D1DA7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3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5CE6-C534-1A25-CE5D-6BD2D633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94D5E-99EB-D11E-6365-571B3D4AC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C3114-6B81-E1BE-65E7-68B5EF39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7F2C-9AE6-4E0B-92E7-8CF9C182F1F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63170-FAF5-2931-3386-29C72553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E9E60-C0B1-DAE5-7EE4-3029973C8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011D-ECE0-43E0-B672-D01D1DA7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2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0EEC-DE40-A894-D597-9E439CCF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9C66D-ED71-CE25-45E6-9102067A2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E3FF2-CF73-C405-BB85-C8E9A60A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7F2C-9AE6-4E0B-92E7-8CF9C182F1F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0345E-B3D7-B224-EE81-DE7A60C3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91909-E114-9042-6CE3-1ABCF5B1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011D-ECE0-43E0-B672-D01D1DA7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6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7B4E-5AC7-7FC4-F33C-A02F41D1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86B8C-8414-EF5F-F443-B97EDEF3D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925F0-466B-8265-DA64-886863C64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83565-B99A-D7B9-92D4-C67601A7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7F2C-9AE6-4E0B-92E7-8CF9C182F1F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2EEA0-814D-4CA4-574A-074ABD03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90D1A-3723-9A82-C44C-B28469D9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011D-ECE0-43E0-B672-D01D1DA7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8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D4D5-359F-AED0-1310-C5301FC7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97FC5-972A-311B-1988-1E4EF6349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000AC-AFC0-6D6D-DE81-BA05A72BC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5B0F6-044C-8A4C-F20E-B5FF1A349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904965-3800-D618-89AD-A4BB0A1B4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EB873-6FC6-769B-B228-CDDA9CF3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7F2C-9AE6-4E0B-92E7-8CF9C182F1F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E4E21-586C-ADA6-6004-E3C0364B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3114F-AA9E-019D-9FF7-A29B9472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011D-ECE0-43E0-B672-D01D1DA7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6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29D6-9D0B-CD56-C493-5210319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F40A8-CA86-0F94-4B00-6A32D6527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7F2C-9AE6-4E0B-92E7-8CF9C182F1F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3227E-DE76-E06D-BCC0-0103BB2A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A70A3-12BC-8B60-F828-ABC93CE2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011D-ECE0-43E0-B672-D01D1DA7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8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692B3-F6F4-F7A5-0249-D7293C12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7F2C-9AE6-4E0B-92E7-8CF9C182F1F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79779-B85E-6C48-94B8-75F20E54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DD7BB-5FF3-B487-41C1-CB2BB434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011D-ECE0-43E0-B672-D01D1DA7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6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A5B1-6243-97DA-00BB-50D8A62A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380A-47A5-2274-4E29-93BFE0359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FAAF6-66C7-A423-A6FA-9A2DB5CBB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8D573-96EF-F6A0-36AC-1D6B6794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7F2C-9AE6-4E0B-92E7-8CF9C182F1F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E4962-E755-BEF3-ADDE-2B519FCE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40BAC-2B44-F8A5-ED83-8218B7EC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011D-ECE0-43E0-B672-D01D1DA7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2FBE-B832-6F52-8032-A18F933B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2A9E3-0294-1745-CBA8-347115946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6A3EB-259D-5E45-885F-77377EB08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281E7-5C3D-1412-058E-8FF7FCAD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07F2C-9AE6-4E0B-92E7-8CF9C182F1F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AEEF5-9D5E-68FF-C81E-6DC92A46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F0B44-20B5-222B-C123-3A926900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011D-ECE0-43E0-B672-D01D1DA7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5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92D2B-24F4-9576-EFB6-447194EF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5EF9-C22C-4C3A-080B-BBEC6348F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DF160-0C52-F01F-5BA6-4E5741D25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07F2C-9AE6-4E0B-92E7-8CF9C182F1F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9D08B-74EA-3EE6-3A76-415778F15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FB6B-93AA-C5BD-8BB6-3368EEB26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1011D-ECE0-43E0-B672-D01D1DA7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5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795E9E1-C14C-27A0-B861-FF6A12CEA768}"/>
              </a:ext>
            </a:extLst>
          </p:cNvPr>
          <p:cNvGrpSpPr/>
          <p:nvPr/>
        </p:nvGrpSpPr>
        <p:grpSpPr>
          <a:xfrm>
            <a:off x="2659380" y="758008"/>
            <a:ext cx="4197178" cy="4930504"/>
            <a:chOff x="4316628" y="1009045"/>
            <a:chExt cx="4197178" cy="49305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E55FE22-E22E-4AB9-6547-323A89D41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6628" y="1009045"/>
              <a:ext cx="4197178" cy="345496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A07BB9-A6F4-32E8-0A1A-5AF5A83D1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6628" y="4464007"/>
              <a:ext cx="4197096" cy="1475542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B8461C-8B5B-8AF4-2CDE-16B91BD0A815}"/>
              </a:ext>
            </a:extLst>
          </p:cNvPr>
          <p:cNvCxnSpPr>
            <a:cxnSpLocks/>
          </p:cNvCxnSpPr>
          <p:nvPr/>
        </p:nvCxnSpPr>
        <p:spPr>
          <a:xfrm flipH="1">
            <a:off x="6781800" y="5219700"/>
            <a:ext cx="2232660" cy="0"/>
          </a:xfrm>
          <a:prstGeom prst="straightConnector1">
            <a:avLst/>
          </a:prstGeom>
          <a:ln w="76200">
            <a:solidFill>
              <a:srgbClr val="DB6E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63349D-75AF-DA75-F80F-1579C7E98874}"/>
              </a:ext>
            </a:extLst>
          </p:cNvPr>
          <p:cNvCxnSpPr>
            <a:cxnSpLocks/>
          </p:cNvCxnSpPr>
          <p:nvPr/>
        </p:nvCxnSpPr>
        <p:spPr>
          <a:xfrm flipH="1">
            <a:off x="6934200" y="4312920"/>
            <a:ext cx="2141220" cy="0"/>
          </a:xfrm>
          <a:prstGeom prst="straightConnector1">
            <a:avLst/>
          </a:prstGeom>
          <a:ln w="76200">
            <a:solidFill>
              <a:srgbClr val="7904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A37163-C991-65F7-CD93-90B7E00A66C2}"/>
              </a:ext>
            </a:extLst>
          </p:cNvPr>
          <p:cNvCxnSpPr>
            <a:cxnSpLocks/>
          </p:cNvCxnSpPr>
          <p:nvPr/>
        </p:nvCxnSpPr>
        <p:spPr>
          <a:xfrm flipH="1" flipV="1">
            <a:off x="5158740" y="3657600"/>
            <a:ext cx="3916680" cy="655320"/>
          </a:xfrm>
          <a:prstGeom prst="straightConnector1">
            <a:avLst/>
          </a:prstGeom>
          <a:ln w="76200">
            <a:solidFill>
              <a:srgbClr val="7904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B76F91-1A14-7016-0909-C2F176FE8B71}"/>
              </a:ext>
            </a:extLst>
          </p:cNvPr>
          <p:cNvCxnSpPr>
            <a:cxnSpLocks/>
          </p:cNvCxnSpPr>
          <p:nvPr/>
        </p:nvCxnSpPr>
        <p:spPr>
          <a:xfrm flipH="1" flipV="1">
            <a:off x="5524500" y="1569720"/>
            <a:ext cx="3368040" cy="312420"/>
          </a:xfrm>
          <a:prstGeom prst="straightConnector1">
            <a:avLst/>
          </a:prstGeom>
          <a:ln w="76200">
            <a:solidFill>
              <a:srgbClr val="0067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B83FE9-3BF3-75B0-6C50-97A138B156FC}"/>
              </a:ext>
            </a:extLst>
          </p:cNvPr>
          <p:cNvCxnSpPr>
            <a:cxnSpLocks/>
          </p:cNvCxnSpPr>
          <p:nvPr/>
        </p:nvCxnSpPr>
        <p:spPr>
          <a:xfrm flipV="1">
            <a:off x="2400300" y="3345180"/>
            <a:ext cx="2448306" cy="1874520"/>
          </a:xfrm>
          <a:prstGeom prst="straightConnector1">
            <a:avLst/>
          </a:prstGeom>
          <a:ln w="76200">
            <a:solidFill>
              <a:srgbClr val="52B1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F70944-FCBB-A10A-785E-AD252BA439E5}"/>
              </a:ext>
            </a:extLst>
          </p:cNvPr>
          <p:cNvCxnSpPr>
            <a:cxnSpLocks/>
          </p:cNvCxnSpPr>
          <p:nvPr/>
        </p:nvCxnSpPr>
        <p:spPr>
          <a:xfrm>
            <a:off x="2400218" y="5219700"/>
            <a:ext cx="792562" cy="342900"/>
          </a:xfrm>
          <a:prstGeom prst="straightConnector1">
            <a:avLst/>
          </a:prstGeom>
          <a:ln w="76200">
            <a:solidFill>
              <a:srgbClr val="52B1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732EEA-A380-3C66-A9A5-C44EF2FA34F7}"/>
              </a:ext>
            </a:extLst>
          </p:cNvPr>
          <p:cNvSpPr txBox="1"/>
          <p:nvPr/>
        </p:nvSpPr>
        <p:spPr>
          <a:xfrm>
            <a:off x="8892540" y="1173600"/>
            <a:ext cx="2141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6754"/>
                </a:solidFill>
              </a:rPr>
              <a:t>Pathway</a:t>
            </a:r>
          </a:p>
          <a:p>
            <a:r>
              <a:rPr lang="en-US" sz="2400" b="1" dirty="0">
                <a:solidFill>
                  <a:srgbClr val="006754"/>
                </a:solidFill>
              </a:rPr>
              <a:t>Nodes. </a:t>
            </a:r>
            <a:r>
              <a:rPr lang="en-US" sz="2400" b="1" u="sng" dirty="0">
                <a:solidFill>
                  <a:srgbClr val="006754"/>
                </a:solidFill>
              </a:rPr>
              <a:t>Double click</a:t>
            </a:r>
            <a:r>
              <a:rPr lang="en-US" sz="2400" b="1" dirty="0">
                <a:solidFill>
                  <a:srgbClr val="006754"/>
                </a:solidFill>
              </a:rPr>
              <a:t> takes you to pathway page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524151-C4ED-224F-A904-E582D9EBFB0B}"/>
              </a:ext>
            </a:extLst>
          </p:cNvPr>
          <p:cNvCxnSpPr>
            <a:cxnSpLocks/>
          </p:cNvCxnSpPr>
          <p:nvPr/>
        </p:nvCxnSpPr>
        <p:spPr>
          <a:xfrm flipH="1">
            <a:off x="6408420" y="1882140"/>
            <a:ext cx="2484120" cy="603349"/>
          </a:xfrm>
          <a:prstGeom prst="straightConnector1">
            <a:avLst/>
          </a:prstGeom>
          <a:ln w="76200">
            <a:solidFill>
              <a:srgbClr val="0067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7035C12-4339-C980-AF24-23C66BE31F5B}"/>
              </a:ext>
            </a:extLst>
          </p:cNvPr>
          <p:cNvSpPr txBox="1"/>
          <p:nvPr/>
        </p:nvSpPr>
        <p:spPr>
          <a:xfrm>
            <a:off x="9075419" y="3851256"/>
            <a:ext cx="2739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904D7"/>
                </a:solidFill>
              </a:rPr>
              <a:t>Probability score reflected in node color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CC14B7-CA2C-262B-ED51-F735D0B29D85}"/>
              </a:ext>
            </a:extLst>
          </p:cNvPr>
          <p:cNvSpPr txBox="1"/>
          <p:nvPr/>
        </p:nvSpPr>
        <p:spPr>
          <a:xfrm>
            <a:off x="8107680" y="5239434"/>
            <a:ext cx="3668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B6ED4"/>
                </a:solidFill>
              </a:rPr>
              <a:t>Select radio button to highlight signaling type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C6286A-2697-2121-D1C8-7DA2531C43E7}"/>
              </a:ext>
            </a:extLst>
          </p:cNvPr>
          <p:cNvSpPr txBox="1"/>
          <p:nvPr/>
        </p:nvSpPr>
        <p:spPr>
          <a:xfrm>
            <a:off x="907049" y="4434870"/>
            <a:ext cx="21682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52B1B6"/>
                </a:solidFill>
              </a:rPr>
              <a:t>Edge color relates to signaling direction</a:t>
            </a:r>
          </a:p>
        </p:txBody>
      </p:sp>
    </p:spTree>
    <p:extLst>
      <p:ext uri="{BB962C8B-B14F-4D97-AF65-F5344CB8AC3E}">
        <p14:creationId xmlns:p14="http://schemas.microsoft.com/office/powerpoint/2010/main" val="257420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903237-0401-0AE3-38E6-EA529CC39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29" y="1898900"/>
            <a:ext cx="5706451" cy="374485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208F28-26A1-F2C5-1A0C-D1D654A24048}"/>
              </a:ext>
            </a:extLst>
          </p:cNvPr>
          <p:cNvCxnSpPr>
            <a:cxnSpLocks/>
          </p:cNvCxnSpPr>
          <p:nvPr/>
        </p:nvCxnSpPr>
        <p:spPr>
          <a:xfrm flipH="1">
            <a:off x="7144794" y="1763436"/>
            <a:ext cx="1497499" cy="600673"/>
          </a:xfrm>
          <a:prstGeom prst="straightConnector1">
            <a:avLst/>
          </a:prstGeom>
          <a:ln w="76200">
            <a:solidFill>
              <a:srgbClr val="0067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7DCA50F-016C-E1FA-BC3C-78A2676FCC33}"/>
              </a:ext>
            </a:extLst>
          </p:cNvPr>
          <p:cNvSpPr txBox="1"/>
          <p:nvPr/>
        </p:nvSpPr>
        <p:spPr>
          <a:xfrm>
            <a:off x="8642293" y="761770"/>
            <a:ext cx="30492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6754"/>
                </a:solidFill>
              </a:rPr>
              <a:t>Pathway</a:t>
            </a:r>
          </a:p>
          <a:p>
            <a:r>
              <a:rPr lang="en-US" sz="2400" b="1" dirty="0">
                <a:solidFill>
                  <a:srgbClr val="006754"/>
                </a:solidFill>
              </a:rPr>
              <a:t>Nodes colored by direction of signaling. </a:t>
            </a:r>
            <a:r>
              <a:rPr lang="en-US" sz="2400" b="1" u="sng" dirty="0">
                <a:solidFill>
                  <a:srgbClr val="006754"/>
                </a:solidFill>
              </a:rPr>
              <a:t>Double click </a:t>
            </a:r>
            <a:r>
              <a:rPr lang="en-US" sz="2400" b="1" dirty="0">
                <a:solidFill>
                  <a:srgbClr val="006754"/>
                </a:solidFill>
              </a:rPr>
              <a:t>to go to pathway page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A8C081-DA6B-806C-A783-4FAD719A668C}"/>
              </a:ext>
            </a:extLst>
          </p:cNvPr>
          <p:cNvCxnSpPr>
            <a:cxnSpLocks/>
          </p:cNvCxnSpPr>
          <p:nvPr/>
        </p:nvCxnSpPr>
        <p:spPr>
          <a:xfrm flipH="1" flipV="1">
            <a:off x="7359773" y="3526829"/>
            <a:ext cx="1387716" cy="149445"/>
          </a:xfrm>
          <a:prstGeom prst="straightConnector1">
            <a:avLst/>
          </a:prstGeom>
          <a:ln w="76200">
            <a:solidFill>
              <a:srgbClr val="7904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FF54FB-4E1C-67D5-9047-554430E3C9E3}"/>
              </a:ext>
            </a:extLst>
          </p:cNvPr>
          <p:cNvSpPr txBox="1"/>
          <p:nvPr/>
        </p:nvSpPr>
        <p:spPr>
          <a:xfrm>
            <a:off x="8830659" y="3069694"/>
            <a:ext cx="21421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904D7"/>
                </a:solidFill>
              </a:rPr>
              <a:t>Edges connect significantly correlated pathways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AA40BC-6D2E-824C-4F4E-D5E50D1B0BB4}"/>
              </a:ext>
            </a:extLst>
          </p:cNvPr>
          <p:cNvCxnSpPr>
            <a:cxnSpLocks/>
          </p:cNvCxnSpPr>
          <p:nvPr/>
        </p:nvCxnSpPr>
        <p:spPr>
          <a:xfrm flipH="1" flipV="1">
            <a:off x="5904127" y="4442528"/>
            <a:ext cx="777101" cy="1039390"/>
          </a:xfrm>
          <a:prstGeom prst="straightConnector1">
            <a:avLst/>
          </a:prstGeom>
          <a:ln w="76200">
            <a:solidFill>
              <a:srgbClr val="52B1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207C2E-AB25-FA44-C318-B8FFC4349806}"/>
              </a:ext>
            </a:extLst>
          </p:cNvPr>
          <p:cNvCxnSpPr>
            <a:cxnSpLocks/>
          </p:cNvCxnSpPr>
          <p:nvPr/>
        </p:nvCxnSpPr>
        <p:spPr>
          <a:xfrm flipH="1" flipV="1">
            <a:off x="6184342" y="3965692"/>
            <a:ext cx="1556729" cy="1388649"/>
          </a:xfrm>
          <a:prstGeom prst="straightConnector1">
            <a:avLst/>
          </a:prstGeom>
          <a:ln w="76200">
            <a:solidFill>
              <a:srgbClr val="52B1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59C65A-194F-5F83-43B5-B3DE5E347C5B}"/>
              </a:ext>
            </a:extLst>
          </p:cNvPr>
          <p:cNvSpPr txBox="1"/>
          <p:nvPr/>
        </p:nvSpPr>
        <p:spPr>
          <a:xfrm>
            <a:off x="6702583" y="5328408"/>
            <a:ext cx="4481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52B1B6"/>
                </a:solidFill>
              </a:rPr>
              <a:t>Edge weights reflect how correlated the pathways are. </a:t>
            </a:r>
            <a:r>
              <a:rPr lang="en-US" sz="2400" b="1" u="sng" dirty="0">
                <a:solidFill>
                  <a:srgbClr val="52B1B6"/>
                </a:solidFill>
              </a:rPr>
              <a:t>Click</a:t>
            </a:r>
            <a:r>
              <a:rPr lang="en-US" sz="2400" b="1" dirty="0">
                <a:solidFill>
                  <a:srgbClr val="52B1B6"/>
                </a:solidFill>
              </a:rPr>
              <a:t> to view gene network below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87E701-65C4-A9D7-05FC-326615F8DE65}"/>
              </a:ext>
            </a:extLst>
          </p:cNvPr>
          <p:cNvCxnSpPr>
            <a:cxnSpLocks/>
          </p:cNvCxnSpPr>
          <p:nvPr/>
        </p:nvCxnSpPr>
        <p:spPr>
          <a:xfrm>
            <a:off x="2842729" y="2621819"/>
            <a:ext cx="2044860" cy="169933"/>
          </a:xfrm>
          <a:prstGeom prst="straightConnector1">
            <a:avLst/>
          </a:prstGeom>
          <a:ln w="76200">
            <a:solidFill>
              <a:srgbClr val="DB6E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9E353D-1774-6265-1344-C9F9AA1BBC6B}"/>
              </a:ext>
            </a:extLst>
          </p:cNvPr>
          <p:cNvSpPr txBox="1"/>
          <p:nvPr/>
        </p:nvSpPr>
        <p:spPr>
          <a:xfrm>
            <a:off x="1286414" y="1298735"/>
            <a:ext cx="2716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B6ED4"/>
                </a:solidFill>
              </a:rPr>
              <a:t>Edge colors tell you if the correlation is positive or negative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A34C07-3973-9F91-E441-19DF9C8651B3}"/>
              </a:ext>
            </a:extLst>
          </p:cNvPr>
          <p:cNvCxnSpPr>
            <a:cxnSpLocks/>
          </p:cNvCxnSpPr>
          <p:nvPr/>
        </p:nvCxnSpPr>
        <p:spPr>
          <a:xfrm>
            <a:off x="2842729" y="2621819"/>
            <a:ext cx="740951" cy="892852"/>
          </a:xfrm>
          <a:prstGeom prst="straightConnector1">
            <a:avLst/>
          </a:prstGeom>
          <a:ln w="76200">
            <a:solidFill>
              <a:srgbClr val="DB6E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35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73EF6E2-4564-553C-051C-C3BCF992CE2E}"/>
              </a:ext>
            </a:extLst>
          </p:cNvPr>
          <p:cNvGrpSpPr/>
          <p:nvPr/>
        </p:nvGrpSpPr>
        <p:grpSpPr>
          <a:xfrm>
            <a:off x="3560814" y="679732"/>
            <a:ext cx="4197096" cy="4465718"/>
            <a:chOff x="1910038" y="1"/>
            <a:chExt cx="4197096" cy="446571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D6D46B7-7946-2BC0-807C-BFB3EE8E1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0038" y="1"/>
              <a:ext cx="4197096" cy="343812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B97047-DA57-9A0B-47D1-1D3D7350B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0038" y="3429000"/>
              <a:ext cx="4197096" cy="1036719"/>
            </a:xfrm>
            <a:prstGeom prst="rect">
              <a:avLst/>
            </a:prstGeom>
          </p:spPr>
        </p:pic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6F94B5-D89C-B58D-75DB-A738E4879138}"/>
              </a:ext>
            </a:extLst>
          </p:cNvPr>
          <p:cNvCxnSpPr>
            <a:cxnSpLocks/>
          </p:cNvCxnSpPr>
          <p:nvPr/>
        </p:nvCxnSpPr>
        <p:spPr>
          <a:xfrm flipH="1" flipV="1">
            <a:off x="6754490" y="1407879"/>
            <a:ext cx="2065829" cy="404737"/>
          </a:xfrm>
          <a:prstGeom prst="straightConnector1">
            <a:avLst/>
          </a:prstGeom>
          <a:ln w="76200">
            <a:solidFill>
              <a:srgbClr val="0067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85C8A7-45FA-E65A-668A-818E9180BD43}"/>
              </a:ext>
            </a:extLst>
          </p:cNvPr>
          <p:cNvSpPr txBox="1"/>
          <p:nvPr/>
        </p:nvSpPr>
        <p:spPr>
          <a:xfrm>
            <a:off x="8989645" y="1027943"/>
            <a:ext cx="2141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6754"/>
                </a:solidFill>
              </a:rPr>
              <a:t>Cell type</a:t>
            </a:r>
          </a:p>
          <a:p>
            <a:r>
              <a:rPr lang="en-US" sz="2400" b="1" dirty="0">
                <a:solidFill>
                  <a:srgbClr val="006754"/>
                </a:solidFill>
              </a:rPr>
              <a:t>Nodes. </a:t>
            </a:r>
            <a:r>
              <a:rPr lang="en-US" sz="2400" b="1" u="sng" dirty="0">
                <a:solidFill>
                  <a:srgbClr val="006754"/>
                </a:solidFill>
              </a:rPr>
              <a:t>Double click</a:t>
            </a:r>
            <a:r>
              <a:rPr lang="en-US" sz="2400" b="1" dirty="0">
                <a:solidFill>
                  <a:srgbClr val="006754"/>
                </a:solidFill>
              </a:rPr>
              <a:t> takes you to cell type page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0EC106-82B2-301E-D79C-4F0F37368C6A}"/>
              </a:ext>
            </a:extLst>
          </p:cNvPr>
          <p:cNvCxnSpPr>
            <a:cxnSpLocks/>
          </p:cNvCxnSpPr>
          <p:nvPr/>
        </p:nvCxnSpPr>
        <p:spPr>
          <a:xfrm flipH="1">
            <a:off x="7339477" y="1812616"/>
            <a:ext cx="1480842" cy="668198"/>
          </a:xfrm>
          <a:prstGeom prst="straightConnector1">
            <a:avLst/>
          </a:prstGeom>
          <a:ln w="76200">
            <a:solidFill>
              <a:srgbClr val="0067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ABE5EC-5D28-E9C5-6EA1-73416E73D7B6}"/>
              </a:ext>
            </a:extLst>
          </p:cNvPr>
          <p:cNvCxnSpPr>
            <a:cxnSpLocks/>
          </p:cNvCxnSpPr>
          <p:nvPr/>
        </p:nvCxnSpPr>
        <p:spPr>
          <a:xfrm flipH="1">
            <a:off x="7757910" y="4929689"/>
            <a:ext cx="2232660" cy="0"/>
          </a:xfrm>
          <a:prstGeom prst="straightConnector1">
            <a:avLst/>
          </a:prstGeom>
          <a:ln w="76200">
            <a:solidFill>
              <a:srgbClr val="DB6E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314CB2-38CD-9646-0053-614AEF3AC6C6}"/>
              </a:ext>
            </a:extLst>
          </p:cNvPr>
          <p:cNvSpPr txBox="1"/>
          <p:nvPr/>
        </p:nvSpPr>
        <p:spPr>
          <a:xfrm>
            <a:off x="8079898" y="4076055"/>
            <a:ext cx="3668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B6ED4"/>
                </a:solidFill>
              </a:rPr>
              <a:t>Select radio button to highlight cell type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F7ECFB-567E-8068-FEF2-CC3893704625}"/>
              </a:ext>
            </a:extLst>
          </p:cNvPr>
          <p:cNvCxnSpPr>
            <a:cxnSpLocks/>
          </p:cNvCxnSpPr>
          <p:nvPr/>
        </p:nvCxnSpPr>
        <p:spPr>
          <a:xfrm flipV="1">
            <a:off x="2412628" y="2123283"/>
            <a:ext cx="2448306" cy="1874520"/>
          </a:xfrm>
          <a:prstGeom prst="straightConnector1">
            <a:avLst/>
          </a:prstGeom>
          <a:ln w="76200">
            <a:solidFill>
              <a:srgbClr val="52B1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90A3CD-F05C-1589-36F6-C4B3EB44C3D2}"/>
              </a:ext>
            </a:extLst>
          </p:cNvPr>
          <p:cNvCxnSpPr>
            <a:cxnSpLocks/>
          </p:cNvCxnSpPr>
          <p:nvPr/>
        </p:nvCxnSpPr>
        <p:spPr>
          <a:xfrm>
            <a:off x="2412546" y="3997803"/>
            <a:ext cx="1957153" cy="1089690"/>
          </a:xfrm>
          <a:prstGeom prst="straightConnector1">
            <a:avLst/>
          </a:prstGeom>
          <a:ln w="76200">
            <a:solidFill>
              <a:srgbClr val="52B1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484846-C149-257B-0E93-173CBB159BC1}"/>
              </a:ext>
            </a:extLst>
          </p:cNvPr>
          <p:cNvSpPr txBox="1"/>
          <p:nvPr/>
        </p:nvSpPr>
        <p:spPr>
          <a:xfrm>
            <a:off x="919377" y="3212973"/>
            <a:ext cx="21682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52B1B6"/>
                </a:solidFill>
              </a:rPr>
              <a:t>Edge color relates to signaling direction</a:t>
            </a:r>
          </a:p>
        </p:txBody>
      </p:sp>
    </p:spTree>
    <p:extLst>
      <p:ext uri="{BB962C8B-B14F-4D97-AF65-F5344CB8AC3E}">
        <p14:creationId xmlns:p14="http://schemas.microsoft.com/office/powerpoint/2010/main" val="241151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527D89-F088-3A5D-3F9A-82DA06ED5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001" y="806778"/>
            <a:ext cx="5759793" cy="524444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D176A0-B118-1423-1B9E-7B243FB36807}"/>
              </a:ext>
            </a:extLst>
          </p:cNvPr>
          <p:cNvCxnSpPr>
            <a:cxnSpLocks/>
          </p:cNvCxnSpPr>
          <p:nvPr/>
        </p:nvCxnSpPr>
        <p:spPr>
          <a:xfrm flipV="1">
            <a:off x="2372497" y="3428999"/>
            <a:ext cx="1951657" cy="1031790"/>
          </a:xfrm>
          <a:prstGeom prst="straightConnector1">
            <a:avLst/>
          </a:prstGeom>
          <a:ln w="762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3116B8-356A-8B1D-5713-0D2541FF9F1B}"/>
              </a:ext>
            </a:extLst>
          </p:cNvPr>
          <p:cNvCxnSpPr>
            <a:cxnSpLocks/>
          </p:cNvCxnSpPr>
          <p:nvPr/>
        </p:nvCxnSpPr>
        <p:spPr>
          <a:xfrm flipH="1">
            <a:off x="6833286" y="4992130"/>
            <a:ext cx="2026508" cy="0"/>
          </a:xfrm>
          <a:prstGeom prst="straightConnector1">
            <a:avLst/>
          </a:prstGeom>
          <a:ln w="76200">
            <a:solidFill>
              <a:srgbClr val="FF8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6BF5FD-0DAF-432B-8EC1-9857DF28B87A}"/>
              </a:ext>
            </a:extLst>
          </p:cNvPr>
          <p:cNvCxnSpPr>
            <a:cxnSpLocks/>
          </p:cNvCxnSpPr>
          <p:nvPr/>
        </p:nvCxnSpPr>
        <p:spPr>
          <a:xfrm flipH="1">
            <a:off x="7002161" y="1729946"/>
            <a:ext cx="1688758" cy="869093"/>
          </a:xfrm>
          <a:prstGeom prst="straightConnector1">
            <a:avLst/>
          </a:prstGeom>
          <a:ln w="76200">
            <a:solidFill>
              <a:srgbClr val="7E7E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17EB37-E136-EF39-0C52-26752A4BBD2A}"/>
              </a:ext>
            </a:extLst>
          </p:cNvPr>
          <p:cNvSpPr txBox="1"/>
          <p:nvPr/>
        </p:nvSpPr>
        <p:spPr>
          <a:xfrm>
            <a:off x="8834207" y="4699742"/>
            <a:ext cx="1730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8C00"/>
                </a:solidFill>
              </a:rPr>
              <a:t>Ligand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5F140-DA79-729A-B0AE-437ABABB6F13}"/>
              </a:ext>
            </a:extLst>
          </p:cNvPr>
          <p:cNvSpPr txBox="1"/>
          <p:nvPr/>
        </p:nvSpPr>
        <p:spPr>
          <a:xfrm>
            <a:off x="1369180" y="4378842"/>
            <a:ext cx="1730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472C4"/>
                </a:solidFill>
              </a:rPr>
              <a:t>Receptor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6F199-67DA-F1B9-FBBC-2CAEC8B92553}"/>
              </a:ext>
            </a:extLst>
          </p:cNvPr>
          <p:cNvSpPr txBox="1"/>
          <p:nvPr/>
        </p:nvSpPr>
        <p:spPr>
          <a:xfrm>
            <a:off x="7782695" y="723870"/>
            <a:ext cx="3338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E7E7E"/>
                </a:solidFill>
              </a:rPr>
              <a:t>Ligand –Receptor Interaction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8EFF81-5852-9539-3159-CDF537D782F4}"/>
              </a:ext>
            </a:extLst>
          </p:cNvPr>
          <p:cNvSpPr txBox="1"/>
          <p:nvPr/>
        </p:nvSpPr>
        <p:spPr>
          <a:xfrm>
            <a:off x="8630010" y="2316739"/>
            <a:ext cx="33383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*On gene specific page, gene of interest will be highlighted</a:t>
            </a:r>
          </a:p>
        </p:txBody>
      </p:sp>
    </p:spTree>
    <p:extLst>
      <p:ext uri="{BB962C8B-B14F-4D97-AF65-F5344CB8AC3E}">
        <p14:creationId xmlns:p14="http://schemas.microsoft.com/office/powerpoint/2010/main" val="222973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258561-DBAE-0B22-76C3-ACDAE601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251" y="490531"/>
            <a:ext cx="12639518" cy="62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1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0F4E0A-BE18-B3B7-2E34-55709EC8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3506"/>
            <a:ext cx="12285589" cy="694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2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16B7954-741F-9199-F44C-FD2C2EEE1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4" y="914400"/>
            <a:ext cx="12388364" cy="527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E08F25-6BB9-673C-DEBD-5A24AC1E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305" y="312821"/>
            <a:ext cx="12436610" cy="623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3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5783</TotalTime>
  <Words>118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Thomas</dc:creator>
  <cp:lastModifiedBy>Zachary Thomas</cp:lastModifiedBy>
  <cp:revision>23</cp:revision>
  <dcterms:created xsi:type="dcterms:W3CDTF">2022-11-28T22:39:54Z</dcterms:created>
  <dcterms:modified xsi:type="dcterms:W3CDTF">2022-12-05T18:36:06Z</dcterms:modified>
</cp:coreProperties>
</file>