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355" r:id="rId2"/>
    <p:sldId id="257" r:id="rId3"/>
    <p:sldId id="357" r:id="rId4"/>
    <p:sldId id="363" r:id="rId5"/>
    <p:sldId id="360" r:id="rId6"/>
    <p:sldId id="375" r:id="rId7"/>
    <p:sldId id="372" r:id="rId8"/>
    <p:sldId id="362" r:id="rId9"/>
    <p:sldId id="373" r:id="rId10"/>
    <p:sldId id="374" r:id="rId11"/>
    <p:sldId id="370" r:id="rId12"/>
    <p:sldId id="369" r:id="rId13"/>
    <p:sldId id="358" r:id="rId14"/>
  </p:sldIdLst>
  <p:sldSz cx="12192000" cy="6858000"/>
  <p:notesSz cx="6858000" cy="9144000"/>
  <p:defaultText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snapToObjects="1">
      <p:cViewPr varScale="1">
        <p:scale>
          <a:sx n="83" d="100"/>
          <a:sy n="83" d="100"/>
        </p:scale>
        <p:origin x="629" y="67"/>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pPr/>
              <a:t>5/5/2021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pPr/>
              <a:t>‹#›</a:t>
            </a:fld>
            <a:endParaRPr lang="en-US"/>
          </a:p>
        </p:txBody>
      </p:sp>
    </p:spTree>
    <p:extLst>
      <p:ext uri="{BB962C8B-B14F-4D97-AF65-F5344CB8AC3E}">
        <p14:creationId xmlns:p14="http://schemas.microsoft.com/office/powerpoint/2010/main" val="2809887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862262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pPr/>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pPr/>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p:cNvSpPr txBox="1"/>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p:cNvSpPr>
            <a:spLocks noGrp="1"/>
          </p:cNvSpPr>
          <p:nvPr>
            <p:ph type="dt" sz="half" idx="10"/>
          </p:nvPr>
        </p:nvSpPr>
        <p:spPr/>
        <p:txBody>
          <a:bodyPr/>
          <a:lstStyle/>
          <a:p>
            <a:fld id="{AD5D2152-08A9-004F-BE32-52A9C6BDFCAD}" type="datetimeFigureOut">
              <a:rPr lang="en-US" smtClean="0"/>
              <a:pPr/>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1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5/5/2021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7039"/>
            <a:ext cx="10654145" cy="893761"/>
          </a:xfrm>
        </p:spPr>
        <p:txBody>
          <a:bodyPr>
            <a:normAutofit/>
          </a:bodyPr>
          <a:lstStyle/>
          <a:p>
            <a:pPr fontAlgn="auto"/>
            <a:r>
              <a:rPr lang="en-IN" sz="4000" b="1" dirty="0" smtClean="0"/>
              <a:t>RESULTS</a:t>
            </a:r>
            <a:endParaRPr lang="en-IN" sz="4000" dirty="0"/>
          </a:p>
        </p:txBody>
      </p:sp>
      <p:sp>
        <p:nvSpPr>
          <p:cNvPr id="6" name="Content Placeholder 2"/>
          <p:cNvSpPr txBox="1">
            <a:spLocks/>
          </p:cNvSpPr>
          <p:nvPr/>
        </p:nvSpPr>
        <p:spPr>
          <a:xfrm>
            <a:off x="2839640" y="5029448"/>
            <a:ext cx="5848697" cy="360432"/>
          </a:xfrm>
          <a:prstGeom prst="rect">
            <a:avLst/>
          </a:prstGeom>
        </p:spPr>
        <p:txBody>
          <a:bodyPr vert="horz" lIns="91438" tIns="45719" rIns="91438" bIns="4571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just">
              <a:buNone/>
            </a:pPr>
            <a:r>
              <a:rPr lang="en-IN" sz="1800" b="1" baseline="-25000" dirty="0"/>
              <a:t> </a:t>
            </a:r>
            <a:r>
              <a:rPr lang="en-IN" sz="1800" dirty="0"/>
              <a:t>Figure 3</a:t>
            </a:r>
            <a:r>
              <a:rPr lang="en-IN" sz="1800" dirty="0" smtClean="0"/>
              <a:t>: </a:t>
            </a:r>
            <a:r>
              <a:rPr lang="en-IN" sz="1800" dirty="0"/>
              <a:t>Prediction of Selling Price after applying regression.</a:t>
            </a:r>
            <a:endParaRPr lang="en-IN" sz="1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 y="1583354"/>
            <a:ext cx="5662390" cy="318354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109" y="1583354"/>
            <a:ext cx="6082118" cy="3183540"/>
          </a:xfrm>
          <a:prstGeom prst="rect">
            <a:avLst/>
          </a:prstGeom>
        </p:spPr>
      </p:pic>
    </p:spTree>
    <p:extLst>
      <p:ext uri="{BB962C8B-B14F-4D97-AF65-F5344CB8AC3E}">
        <p14:creationId xmlns:p14="http://schemas.microsoft.com/office/powerpoint/2010/main" val="9043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a:t>
            </a:r>
            <a:endParaRPr lang="en-US" b="1" dirty="0"/>
          </a:p>
        </p:txBody>
      </p:sp>
      <p:sp>
        <p:nvSpPr>
          <p:cNvPr id="3" name="Content Placeholder 2"/>
          <p:cNvSpPr>
            <a:spLocks noGrp="1"/>
          </p:cNvSpPr>
          <p:nvPr>
            <p:ph idx="1"/>
          </p:nvPr>
        </p:nvSpPr>
        <p:spPr>
          <a:xfrm>
            <a:off x="762000" y="1985817"/>
            <a:ext cx="10972800" cy="3574474"/>
          </a:xfrm>
        </p:spPr>
        <p:txBody>
          <a:bodyPr>
            <a:normAutofit/>
          </a:bodyPr>
          <a:lstStyle/>
          <a:p>
            <a:pPr marL="0" indent="0">
              <a:buNone/>
            </a:pPr>
            <a:r>
              <a:rPr lang="en-US" sz="2400" dirty="0"/>
              <a:t>●	Python version 3.7 (current available)</a:t>
            </a:r>
          </a:p>
          <a:p>
            <a:pPr marL="0" indent="0">
              <a:buNone/>
            </a:pPr>
            <a:r>
              <a:rPr lang="en-US" sz="2400" dirty="0"/>
              <a:t>●	Packages : </a:t>
            </a:r>
            <a:r>
              <a:rPr lang="en-US" sz="2400" dirty="0" err="1"/>
              <a:t>BeautifulSoup</a:t>
            </a:r>
            <a:r>
              <a:rPr lang="en-US" sz="2400" dirty="0"/>
              <a:t>, requests, pandas, </a:t>
            </a:r>
            <a:r>
              <a:rPr lang="en-US" sz="2400" dirty="0" err="1"/>
              <a:t>numpy</a:t>
            </a:r>
            <a:r>
              <a:rPr lang="en-US" sz="2400" dirty="0"/>
              <a:t>, </a:t>
            </a:r>
            <a:r>
              <a:rPr lang="en-US" sz="2400" dirty="0" err="1"/>
              <a:t>matplotlib</a:t>
            </a:r>
            <a:endParaRPr lang="en-US" sz="2400" dirty="0"/>
          </a:p>
          <a:p>
            <a:pPr marL="0" indent="0">
              <a:buNone/>
            </a:pPr>
            <a:r>
              <a:rPr lang="en-US" sz="2400" dirty="0"/>
              <a:t>●	Windows text editor or equivalent software</a:t>
            </a:r>
          </a:p>
          <a:p>
            <a:pPr marL="0" indent="0">
              <a:buNone/>
            </a:pPr>
            <a:r>
              <a:rPr lang="en-US" sz="2400" dirty="0"/>
              <a:t>●	Tableau Software</a:t>
            </a:r>
          </a:p>
          <a:p>
            <a:pPr marL="0" indent="0">
              <a:buNone/>
            </a:pPr>
            <a:r>
              <a:rPr lang="en-US" sz="2400" dirty="0"/>
              <a:t>●	Microsoft excel or equivalent spreadsheet software</a:t>
            </a:r>
          </a:p>
          <a:p>
            <a:pPr marL="0" indent="0">
              <a:buNone/>
            </a:pPr>
            <a:r>
              <a:rPr lang="en-US" sz="2400" dirty="0"/>
              <a:t>●	</a:t>
            </a:r>
            <a:r>
              <a:rPr lang="en-US" sz="2400" dirty="0" err="1"/>
              <a:t>JupyterLab</a:t>
            </a:r>
            <a:endParaRPr lang="en-US" sz="2400" dirty="0"/>
          </a:p>
          <a:p>
            <a:pPr marL="0" indent="0">
              <a:buNone/>
            </a:pPr>
            <a:endParaRPr lang="en-US"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PROJECT FLOW</a:t>
            </a:r>
            <a:r>
              <a:rPr lang="en-US" dirty="0"/>
              <a:t/>
            </a:r>
            <a:br>
              <a:rPr lang="en-US" dirty="0"/>
            </a:br>
            <a:r>
              <a:rPr lang="en-US" dirty="0"/>
              <a:t/>
            </a:r>
            <a:br>
              <a:rPr lang="en-US" dirty="0"/>
            </a:br>
            <a:endParaRPr lang="en-US" dirty="0"/>
          </a:p>
        </p:txBody>
      </p:sp>
      <p:pic>
        <p:nvPicPr>
          <p:cNvPr id="1026" name="Picture 2" descr="https://lh5.googleusercontent.com/gGp8qe24m0FkUhapVXLLhArjPcUzM_sP0q9jDk_t95SvLP1pwvlgfJlLJrhqeR_lUEF1ND-TScVF8nGHYKy7mMT5_JxJjN70fsVUeV2LfuJpY4BQ7gNyddzwIiHSlwRjA-Lyi29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327" y="1322796"/>
            <a:ext cx="7359805" cy="53010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2"/>
          <p:cNvSpPr/>
          <p:nvPr/>
        </p:nvSpPr>
        <p:spPr>
          <a:xfrm>
            <a:off x="957297" y="3718839"/>
            <a:ext cx="7048080" cy="1845205"/>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en-US" sz="1900" b="1" u="sng" strike="noStrike" spc="-1" dirty="0">
                <a:solidFill>
                  <a:srgbClr val="000000"/>
                </a:solidFill>
                <a:latin typeface="Times New Roman"/>
                <a:ea typeface="Times New Roman"/>
              </a:rPr>
              <a:t>SUBMITTED BY</a:t>
            </a:r>
            <a:r>
              <a:rPr lang="en-US" sz="1900" b="1" strike="noStrike" spc="-1" dirty="0">
                <a:solidFill>
                  <a:srgbClr val="000000"/>
                </a:solidFill>
                <a:latin typeface="Times New Roman"/>
                <a:ea typeface="Times New Roman"/>
              </a:rPr>
              <a:t>:</a:t>
            </a:r>
            <a:endParaRPr lang="en-US" sz="1900" b="0" strike="noStrike" spc="-1" dirty="0">
              <a:latin typeface="Arial"/>
            </a:endParaRPr>
          </a:p>
          <a:p>
            <a:pPr>
              <a:lnSpc>
                <a:spcPct val="100000"/>
              </a:lnSpc>
            </a:pPr>
            <a:r>
              <a:rPr lang="en-US" sz="1900" b="1" strike="noStrike" spc="-1" dirty="0">
                <a:solidFill>
                  <a:srgbClr val="000000"/>
                </a:solidFill>
                <a:latin typeface="Times New Roman"/>
                <a:ea typeface="Times New Roman"/>
              </a:rPr>
              <a:t>SANDEEP KUMAR         MAYANK SHEKHAR</a:t>
            </a:r>
            <a:endParaRPr lang="en-US" sz="1900" b="0" strike="noStrike" spc="-1" dirty="0">
              <a:latin typeface="Arial"/>
            </a:endParaRPr>
          </a:p>
          <a:p>
            <a:pPr>
              <a:lnSpc>
                <a:spcPct val="100000"/>
              </a:lnSpc>
            </a:pPr>
            <a:r>
              <a:rPr lang="en-US" sz="1900" b="1" strike="noStrike" spc="-1" dirty="0">
                <a:solidFill>
                  <a:srgbClr val="000000"/>
                </a:solidFill>
                <a:latin typeface="Times New Roman"/>
                <a:ea typeface="Times New Roman"/>
              </a:rPr>
              <a:t>Sap Id: 500062372            Sap Id: 500063785</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r>
              <a:rPr lang="en-US" sz="1900" b="1" strike="noStrike" spc="-1" dirty="0">
                <a:solidFill>
                  <a:srgbClr val="000000"/>
                </a:solidFill>
                <a:latin typeface="Times New Roman"/>
                <a:ea typeface="Times New Roman"/>
              </a:rPr>
              <a:t>RISHANK GUPTA           BEDABANDHU  SAHOO</a:t>
            </a:r>
            <a:endParaRPr lang="en-US" sz="1900" b="0" strike="noStrike" spc="-1" dirty="0">
              <a:latin typeface="Arial"/>
            </a:endParaRPr>
          </a:p>
          <a:p>
            <a:pPr>
              <a:lnSpc>
                <a:spcPct val="100000"/>
              </a:lnSpc>
            </a:pPr>
            <a:r>
              <a:rPr lang="en-US" sz="1900" b="1" strike="noStrike" spc="-1" dirty="0">
                <a:solidFill>
                  <a:srgbClr val="000000"/>
                </a:solidFill>
                <a:latin typeface="Times New Roman"/>
                <a:ea typeface="Times New Roman"/>
              </a:rPr>
              <a:t>Sap Id: 500062486             Sap Id: 500063049</a:t>
            </a:r>
            <a:endParaRPr lang="en-US" sz="1900" b="0" strike="noStrike" spc="-1" dirty="0">
              <a:latin typeface="Arial"/>
            </a:endParaRPr>
          </a:p>
        </p:txBody>
      </p:sp>
      <p:pic>
        <p:nvPicPr>
          <p:cNvPr id="156" name="Picture 12"/>
          <p:cNvPicPr/>
          <p:nvPr/>
        </p:nvPicPr>
        <p:blipFill>
          <a:blip r:embed="rId2"/>
          <a:stretch/>
        </p:blipFill>
        <p:spPr>
          <a:xfrm>
            <a:off x="10218600" y="210240"/>
            <a:ext cx="1680120" cy="934920"/>
          </a:xfrm>
          <a:prstGeom prst="rect">
            <a:avLst/>
          </a:prstGeom>
          <a:ln w="12600">
            <a:noFill/>
          </a:ln>
        </p:spPr>
      </p:pic>
      <p:sp>
        <p:nvSpPr>
          <p:cNvPr id="157" name="CustomShape 3"/>
          <p:cNvSpPr/>
          <p:nvPr/>
        </p:nvSpPr>
        <p:spPr>
          <a:xfrm>
            <a:off x="1450805" y="789969"/>
            <a:ext cx="8691570" cy="2368425"/>
          </a:xfrm>
          <a:prstGeom prst="rect">
            <a:avLst/>
          </a:prstGeom>
          <a:noFill/>
          <a:ln w="12600">
            <a:noFill/>
          </a:ln>
        </p:spPr>
        <p:style>
          <a:lnRef idx="0">
            <a:scrgbClr r="0" g="0" b="0"/>
          </a:lnRef>
          <a:fillRef idx="0">
            <a:scrgbClr r="0" g="0" b="0"/>
          </a:fillRef>
          <a:effectRef idx="0">
            <a:scrgbClr r="0" g="0" b="0"/>
          </a:effectRef>
          <a:fontRef idx="minor"/>
        </p:style>
        <p:txBody>
          <a:bodyPr wrap="square" lIns="45720" tIns="45000" rIns="45720" bIns="45000">
            <a:spAutoFit/>
          </a:bodyPr>
          <a:lstStyle/>
          <a:p>
            <a:pPr algn="ctr"/>
            <a:r>
              <a:rPr lang="en-IN" sz="2800" b="1" i="0" u="none" strike="noStrike" baseline="0" dirty="0">
                <a:solidFill>
                  <a:srgbClr val="000000"/>
                </a:solidFill>
                <a:latin typeface="Times New Roman" panose="02020603050405020304" pitchFamily="18" charset="0"/>
              </a:rPr>
              <a:t>MAJOR – II</a:t>
            </a:r>
          </a:p>
          <a:p>
            <a:pPr algn="ctr"/>
            <a:endParaRPr lang="en-IN" sz="2800" b="1" i="0" u="none" strike="noStrike" baseline="0" dirty="0">
              <a:solidFill>
                <a:srgbClr val="000000"/>
              </a:solidFill>
              <a:latin typeface="Times New Roman" panose="02020603050405020304" pitchFamily="18" charset="0"/>
            </a:endParaRPr>
          </a:p>
          <a:p>
            <a:pPr algn="ctr"/>
            <a:r>
              <a:rPr lang="en-IN" sz="2800" b="1" dirty="0">
                <a:effectLst/>
                <a:latin typeface="Times New Roman" panose="02020603050405020304" pitchFamily="18" charset="0"/>
                <a:ea typeface="Times New Roman" panose="02020603050405020304" pitchFamily="18" charset="0"/>
              </a:rPr>
              <a:t>Web Scraping And Prediction Of Selling Prices Using </a:t>
            </a:r>
            <a:r>
              <a:rPr lang="en-IN" sz="2800" b="1" dirty="0" err="1">
                <a:effectLst/>
                <a:latin typeface="Times New Roman" panose="02020603050405020304" pitchFamily="18" charset="0"/>
                <a:ea typeface="Times New Roman" panose="02020603050405020304" pitchFamily="18" charset="0"/>
              </a:rPr>
              <a:t>BeautifulSoup</a:t>
            </a:r>
            <a:r>
              <a:rPr lang="en-IN" sz="2800" b="1" dirty="0">
                <a:effectLst/>
                <a:latin typeface="Times New Roman" panose="02020603050405020304" pitchFamily="18" charset="0"/>
                <a:ea typeface="Times New Roman" panose="02020603050405020304" pitchFamily="18" charset="0"/>
              </a:rPr>
              <a:t> And Random Forest Regressor</a:t>
            </a:r>
            <a:endParaRPr lang="en-IN" sz="2800" dirty="0">
              <a:effectLst/>
              <a:latin typeface="Calibri" panose="020F0502020204030204" pitchFamily="34" charset="0"/>
              <a:ea typeface="Calibri" panose="020F0502020204030204" pitchFamily="34" charset="0"/>
            </a:endParaRPr>
          </a:p>
          <a:p>
            <a:pPr algn="ctr"/>
            <a:endParaRPr lang="en-IN" sz="3600" b="0" i="0" u="none" strike="noStrike" baseline="0" dirty="0">
              <a:solidFill>
                <a:srgbClr val="000000"/>
              </a:solidFill>
              <a:latin typeface="Times New Roman" panose="02020603050405020304" pitchFamily="18" charset="0"/>
            </a:endParaRPr>
          </a:p>
        </p:txBody>
      </p:sp>
      <p:sp>
        <p:nvSpPr>
          <p:cNvPr id="158" name="CustomShape 4"/>
          <p:cNvSpPr/>
          <p:nvPr/>
        </p:nvSpPr>
        <p:spPr>
          <a:xfrm>
            <a:off x="8005377" y="3718839"/>
            <a:ext cx="4021807" cy="1537429"/>
          </a:xfrm>
          <a:prstGeom prst="rect">
            <a:avLst/>
          </a:prstGeom>
          <a:noFill/>
          <a:ln w="12600">
            <a:noFill/>
          </a:ln>
        </p:spPr>
        <p:style>
          <a:lnRef idx="0">
            <a:scrgbClr r="0" g="0" b="0"/>
          </a:lnRef>
          <a:fillRef idx="0">
            <a:scrgbClr r="0" g="0" b="0"/>
          </a:fillRef>
          <a:effectRef idx="0">
            <a:scrgbClr r="0" g="0" b="0"/>
          </a:effectRef>
          <a:fontRef idx="minor"/>
        </p:style>
        <p:txBody>
          <a:bodyPr wrap="none" lIns="45720" tIns="45000" rIns="45720" bIns="45000">
            <a:spAutoFit/>
          </a:bodyPr>
          <a:lstStyle/>
          <a:p>
            <a:pPr algn="just">
              <a:lnSpc>
                <a:spcPct val="100000"/>
              </a:lnSpc>
            </a:pPr>
            <a:r>
              <a:rPr lang="en-US" sz="1800" b="1" u="sng" strike="noStrike" spc="-1" dirty="0">
                <a:solidFill>
                  <a:srgbClr val="000000"/>
                </a:solidFill>
                <a:uFillTx/>
                <a:latin typeface="Times New Roman"/>
                <a:ea typeface="Times New Roman"/>
              </a:rPr>
              <a:t>UNDER GUIDANCE OF :</a:t>
            </a:r>
            <a:endParaRPr lang="en-US" sz="1800" b="0" strike="noStrike" spc="-1" dirty="0">
              <a:latin typeface="Arial"/>
            </a:endParaRPr>
          </a:p>
          <a:p>
            <a:pPr algn="just">
              <a:lnSpc>
                <a:spcPct val="100000"/>
              </a:lnSpc>
            </a:pPr>
            <a:r>
              <a:rPr lang="en-US" sz="1800" b="1" strike="noStrike" spc="-1" dirty="0">
                <a:solidFill>
                  <a:srgbClr val="000000"/>
                </a:solidFill>
                <a:latin typeface="Times New Roman"/>
                <a:ea typeface="Times New Roman"/>
              </a:rPr>
              <a:t>Dr. Rohit Tanwar</a:t>
            </a:r>
          </a:p>
          <a:p>
            <a:pPr algn="just">
              <a:lnSpc>
                <a:spcPct val="100000"/>
              </a:lnSpc>
            </a:pPr>
            <a:r>
              <a:rPr lang="en-US" sz="2000" spc="-1" dirty="0">
                <a:solidFill>
                  <a:srgbClr val="000000"/>
                </a:solidFill>
                <a:latin typeface="Times New Roman" panose="02020603050405020304" pitchFamily="18" charset="0"/>
                <a:ea typeface="Times New Roman"/>
                <a:cs typeface="Times New Roman" panose="02020603050405020304" pitchFamily="18" charset="0"/>
              </a:rPr>
              <a:t>Assistant Professor </a:t>
            </a:r>
            <a:r>
              <a:rPr lang="en-IN" sz="2000" dirty="0">
                <a:latin typeface="Times New Roman" panose="02020603050405020304" pitchFamily="18" charset="0"/>
                <a:cs typeface="Times New Roman" panose="02020603050405020304" pitchFamily="18" charset="0"/>
              </a:rPr>
              <a:t>– Selection Grade</a:t>
            </a:r>
            <a:r>
              <a:rPr lang="en-US" sz="2000" spc="-1" dirty="0">
                <a:solidFill>
                  <a:srgbClr val="000000"/>
                </a:solidFill>
                <a:latin typeface="Times New Roman" panose="02020603050405020304" pitchFamily="18" charset="0"/>
                <a:ea typeface="Times New Roman"/>
                <a:cs typeface="Times New Roman" panose="02020603050405020304" pitchFamily="18" charset="0"/>
              </a:rPr>
              <a:t>,</a:t>
            </a:r>
            <a:endParaRPr lang="en-US" sz="2000" strike="noStrike" spc="-1" dirty="0">
              <a:solidFill>
                <a:srgbClr val="000000"/>
              </a:solidFill>
              <a:latin typeface="Times New Roman" panose="02020603050405020304" pitchFamily="18" charset="0"/>
              <a:ea typeface="Times New Roman"/>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Department of </a:t>
            </a:r>
            <a:r>
              <a:rPr lang="en-US" smtClean="0">
                <a:latin typeface="Times New Roman" panose="02020603050405020304" pitchFamily="18" charset="0"/>
                <a:cs typeface="Times New Roman" panose="02020603050405020304" pitchFamily="18" charset="0"/>
              </a:rPr>
              <a:t>Systemics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School of Computer Science</a:t>
            </a:r>
            <a:r>
              <a:rPr lang="en-US" sz="1800" b="1" strike="noStrike" spc="-1" dirty="0">
                <a:solidFill>
                  <a:srgbClr val="000000"/>
                </a:solidFill>
                <a:latin typeface="Times New Roman" panose="02020603050405020304" pitchFamily="18" charset="0"/>
                <a:ea typeface="Times New Roman"/>
                <a:cs typeface="Times New Roman" panose="02020603050405020304" pitchFamily="18" charset="0"/>
              </a:rPr>
              <a:t> </a:t>
            </a:r>
            <a:r>
              <a:rPr lang="en-US" sz="1600" b="1" strike="noStrike" spc="-1" dirty="0">
                <a:solidFill>
                  <a:srgbClr val="000000"/>
                </a:solidFill>
                <a:latin typeface="Times New Roman" panose="02020603050405020304" pitchFamily="18" charset="0"/>
                <a:ea typeface="Times New Roman"/>
                <a:cs typeface="Times New Roman" panose="02020603050405020304" pitchFamily="18" charset="0"/>
              </a:rPr>
              <a:t> </a:t>
            </a:r>
            <a:endParaRPr lang="en-US" sz="1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4" name="Content Placeholder 3"/>
          <p:cNvSpPr>
            <a:spLocks noGrp="1"/>
          </p:cNvSpPr>
          <p:nvPr>
            <p:ph idx="1"/>
          </p:nvPr>
        </p:nvSpPr>
        <p:spPr/>
        <p:txBody>
          <a:bodyPr>
            <a:normAutofit fontScale="85000" lnSpcReduction="10000"/>
          </a:bodyPr>
          <a:lstStyle/>
          <a:p>
            <a:pPr marL="0" indent="0" algn="just">
              <a:buNone/>
            </a:pPr>
            <a:r>
              <a:rPr lang="en-IN" dirty="0"/>
              <a:t>Data Analysis has been a great help in understanding data in several areas like stock market, commercial enterprises, weather, electricity demand, cost and usage of products such as fuel, electricity, etc. It provides organization with useful information that is necessary to make informed decisions.  </a:t>
            </a:r>
          </a:p>
          <a:p>
            <a:pPr marL="0" indent="0" algn="just">
              <a:buNone/>
            </a:pPr>
            <a:r>
              <a:rPr lang="en-IN" dirty="0"/>
              <a:t>In this project we work towards building our own data-set formed by scraping websites. Further, the data-set is to be cleaned, to remove the various anomalies that arise in the data-set and is to be visualized. After that further appropriate analysis is done on the data like prediction of MRP of cars. </a:t>
            </a:r>
          </a:p>
          <a:p>
            <a:pPr marL="0" indent="0" algn="just">
              <a:buNone/>
            </a:pPr>
            <a:endParaRPr lang="en-IN" dirty="0"/>
          </a:p>
          <a:p>
            <a:pPr marL="0" indent="0">
              <a:buNone/>
            </a:pPr>
            <a:r>
              <a:rPr lang="en-IN" dirty="0"/>
              <a:t>*Keywords- Data Analysis, </a:t>
            </a:r>
            <a:r>
              <a:rPr lang="en-IN" dirty="0"/>
              <a:t>scraping, data-set, Machine Learning, </a:t>
            </a:r>
            <a:r>
              <a:rPr lang="en-IN" dirty="0" err="1"/>
              <a:t>WebApp</a:t>
            </a:r>
            <a:r>
              <a:rPr lang="en-IN"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p:txBody>
          <a:bodyPr>
            <a:normAutofit fontScale="92500" lnSpcReduction="20000"/>
          </a:bodyPr>
          <a:lstStyle/>
          <a:p>
            <a:pPr algn="just"/>
            <a:r>
              <a:rPr lang="en-IN" sz="3000" dirty="0"/>
              <a:t>Whether you’re a scientist analysing earthquake data to predict the next “big one”, or are in health-care analysing patient wait times to better staff your ER, understanding data is crucial to making better, data informed decisions. </a:t>
            </a:r>
          </a:p>
          <a:p>
            <a:pPr algn="just"/>
            <a:r>
              <a:rPr lang="en-IN" sz="3000" dirty="0"/>
              <a:t>Data collection is gathering (from relevant sources), the various measures and information related to certain variables in question present in a system.</a:t>
            </a:r>
          </a:p>
          <a:p>
            <a:pPr algn="just"/>
            <a:r>
              <a:rPr lang="en-IN" sz="3000" dirty="0"/>
              <a:t>Web  scraping  is  used  to  collect  large  information  from  websites.  It  is  an  automated  method  used to  extract  large  amounts  of  data  from  websites.</a:t>
            </a:r>
          </a:p>
          <a:p>
            <a:pPr algn="just"/>
            <a:r>
              <a:rPr lang="en-GB" sz="3000" dirty="0"/>
              <a:t>Analysis done using random forest regressor </a:t>
            </a:r>
            <a:endParaRPr lang="en-IN" sz="3000" dirty="0"/>
          </a:p>
          <a:p>
            <a:pPr marL="0" indent="0" algn="just">
              <a:buNone/>
            </a:pPr>
            <a:endParaRPr lang="en-IN"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Problem Statement </a:t>
            </a:r>
            <a:endParaRPr lang="en-IN" b="1" dirty="0"/>
          </a:p>
        </p:txBody>
      </p:sp>
      <p:sp>
        <p:nvSpPr>
          <p:cNvPr id="3" name="Content Placeholder 2"/>
          <p:cNvSpPr>
            <a:spLocks noGrp="1"/>
          </p:cNvSpPr>
          <p:nvPr>
            <p:ph idx="1"/>
          </p:nvPr>
        </p:nvSpPr>
        <p:spPr>
          <a:xfrm>
            <a:off x="882073" y="2186711"/>
            <a:ext cx="10972800" cy="3392054"/>
          </a:xfrm>
        </p:spPr>
        <p:txBody>
          <a:bodyPr>
            <a:normAutofit/>
          </a:bodyPr>
          <a:lstStyle/>
          <a:p>
            <a:pPr marL="0" indent="0">
              <a:buNone/>
            </a:pPr>
            <a:r>
              <a:rPr lang="en-US" sz="3000" dirty="0"/>
              <a:t>To choose a car ,which is also a hefty investment, a lot of time is wasted by every individual  to reduce that time we used random forest </a:t>
            </a:r>
            <a:r>
              <a:rPr lang="en-US" sz="3000" dirty="0" err="1"/>
              <a:t>regressor</a:t>
            </a:r>
            <a:r>
              <a:rPr lang="en-US" sz="3000" dirty="0"/>
              <a:t> to help make better and fast choices, the model makes use of multiple attributes of car like facilities, engine, transmission, safety </a:t>
            </a:r>
            <a:r>
              <a:rPr lang="en-US" sz="3000" dirty="0" err="1"/>
              <a:t>etc</a:t>
            </a:r>
            <a:r>
              <a:rPr lang="en-US" sz="3000" dirty="0"/>
              <a:t> to make a differentiated choice. </a:t>
            </a:r>
            <a:endParaRPr lang="en-IN" sz="3000" dirty="0"/>
          </a:p>
          <a:p>
            <a:pPr marL="0" indent="0">
              <a:buNone/>
            </a:pPr>
            <a:endParaRPr lang="en-IN"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Objectives</a:t>
            </a:r>
          </a:p>
        </p:txBody>
      </p:sp>
      <p:sp>
        <p:nvSpPr>
          <p:cNvPr id="3" name="Content Placeholder 2"/>
          <p:cNvSpPr>
            <a:spLocks noGrp="1"/>
          </p:cNvSpPr>
          <p:nvPr>
            <p:ph idx="1"/>
          </p:nvPr>
        </p:nvSpPr>
        <p:spPr/>
        <p:txBody>
          <a:bodyPr>
            <a:normAutofit/>
          </a:bodyPr>
          <a:lstStyle/>
          <a:p>
            <a:r>
              <a:rPr lang="en-IN" sz="3000" dirty="0"/>
              <a:t>Gathering data by web scraping in Python.</a:t>
            </a:r>
          </a:p>
          <a:p>
            <a:r>
              <a:rPr lang="en-IN" sz="3000" dirty="0"/>
              <a:t>Cleaning the gathered data </a:t>
            </a:r>
            <a:r>
              <a:rPr lang="en-IN" dirty="0"/>
              <a:t>and converting it into a dataset</a:t>
            </a:r>
            <a:r>
              <a:rPr lang="en-IN" sz="3000" dirty="0"/>
              <a:t>.</a:t>
            </a:r>
          </a:p>
          <a:p>
            <a:r>
              <a:rPr lang="en-IN" sz="3000" dirty="0"/>
              <a:t>Analysis on the basis of the gathered data</a:t>
            </a:r>
            <a:r>
              <a:rPr lang="en-IN" sz="3000" dirty="0" smtClean="0"/>
              <a:t>.</a:t>
            </a:r>
          </a:p>
          <a:p>
            <a:r>
              <a:rPr lang="en-US" sz="3000" dirty="0" smtClean="0"/>
              <a:t>Splitting the dataset for testing and training.</a:t>
            </a:r>
            <a:endParaRPr lang="en-IN" sz="3000" dirty="0"/>
          </a:p>
          <a:p>
            <a:r>
              <a:rPr lang="en-IN" dirty="0" smtClean="0"/>
              <a:t>Predicting </a:t>
            </a:r>
            <a:r>
              <a:rPr lang="en-IN" dirty="0"/>
              <a:t>the MRP of cars and comparing them to testing data</a:t>
            </a:r>
            <a:r>
              <a:rPr lang="en-IN" dirty="0" smtClean="0"/>
              <a:t>.</a:t>
            </a:r>
          </a:p>
          <a:p>
            <a:r>
              <a:rPr lang="en-US" dirty="0" smtClean="0"/>
              <a:t>Creating a </a:t>
            </a:r>
            <a:r>
              <a:rPr lang="en-US" dirty="0" err="1" smtClean="0"/>
              <a:t>WebApp</a:t>
            </a:r>
            <a:r>
              <a:rPr lang="en-US" dirty="0" smtClean="0"/>
              <a:t> that will show Output.</a:t>
            </a:r>
            <a:endParaRPr lang="en-IN" dirty="0"/>
          </a:p>
          <a:p>
            <a:pPr marL="0" indent="0">
              <a:buNone/>
            </a:pPr>
            <a:endParaRPr lang="en-IN" sz="3000" dirty="0"/>
          </a:p>
        </p:txBody>
      </p:sp>
    </p:spTree>
    <p:extLst>
      <p:ext uri="{BB962C8B-B14F-4D97-AF65-F5344CB8AC3E}">
        <p14:creationId xmlns:p14="http://schemas.microsoft.com/office/powerpoint/2010/main" val="215507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Objective Achieved</a:t>
            </a:r>
            <a:endParaRPr lang="en-IN" b="1" dirty="0"/>
          </a:p>
        </p:txBody>
      </p:sp>
      <p:sp>
        <p:nvSpPr>
          <p:cNvPr id="3" name="Content Placeholder 2"/>
          <p:cNvSpPr>
            <a:spLocks noGrp="1"/>
          </p:cNvSpPr>
          <p:nvPr>
            <p:ph idx="1"/>
          </p:nvPr>
        </p:nvSpPr>
        <p:spPr>
          <a:xfrm>
            <a:off x="762000" y="1752602"/>
            <a:ext cx="10972800" cy="3752272"/>
          </a:xfrm>
        </p:spPr>
        <p:txBody>
          <a:bodyPr>
            <a:normAutofit/>
          </a:bodyPr>
          <a:lstStyle/>
          <a:p>
            <a:r>
              <a:rPr lang="en-IN" sz="3000" dirty="0" smtClean="0"/>
              <a:t>Gathered </a:t>
            </a:r>
            <a:r>
              <a:rPr lang="en-IN" sz="3000" dirty="0"/>
              <a:t>data by web scraping in Python.</a:t>
            </a:r>
          </a:p>
          <a:p>
            <a:r>
              <a:rPr lang="en-IN" sz="3000" dirty="0"/>
              <a:t>Cleaning the gathered data </a:t>
            </a:r>
            <a:r>
              <a:rPr lang="en-IN" dirty="0"/>
              <a:t>and </a:t>
            </a:r>
            <a:r>
              <a:rPr lang="en-IN" dirty="0" smtClean="0"/>
              <a:t>converted </a:t>
            </a:r>
            <a:r>
              <a:rPr lang="en-IN" dirty="0"/>
              <a:t>it into a dataset</a:t>
            </a:r>
            <a:r>
              <a:rPr lang="en-IN" sz="3000" dirty="0"/>
              <a:t>.</a:t>
            </a:r>
          </a:p>
          <a:p>
            <a:r>
              <a:rPr lang="en-IN" sz="3000" dirty="0"/>
              <a:t>Analysis on the basis of the gathered data</a:t>
            </a:r>
            <a:r>
              <a:rPr lang="en-IN" sz="3000" dirty="0" smtClean="0"/>
              <a:t>.</a:t>
            </a:r>
          </a:p>
          <a:p>
            <a:r>
              <a:rPr lang="en-US" sz="3000" dirty="0" smtClean="0"/>
              <a:t>Successfully predicted the MRP of cars after applying regression</a:t>
            </a:r>
            <a:r>
              <a:rPr lang="en-US" sz="3000" dirty="0" smtClean="0"/>
              <a:t>.</a:t>
            </a:r>
          </a:p>
          <a:p>
            <a:r>
              <a:rPr lang="en-US" sz="3000" dirty="0" smtClean="0"/>
              <a:t>Created a </a:t>
            </a:r>
            <a:r>
              <a:rPr lang="en-US" sz="3000" dirty="0" err="1" smtClean="0"/>
              <a:t>WebApp</a:t>
            </a:r>
            <a:r>
              <a:rPr lang="en-US" sz="3000" dirty="0" smtClean="0"/>
              <a:t> GUI </a:t>
            </a:r>
            <a:r>
              <a:rPr lang="en-US" sz="3000" dirty="0"/>
              <a:t>f</a:t>
            </a:r>
            <a:r>
              <a:rPr lang="en-US" sz="3000" dirty="0" smtClean="0"/>
              <a:t>or Output.</a:t>
            </a:r>
            <a:endParaRPr lang="en-IN" sz="3000" dirty="0"/>
          </a:p>
        </p:txBody>
      </p:sp>
    </p:spTree>
    <p:extLst>
      <p:ext uri="{BB962C8B-B14F-4D97-AF65-F5344CB8AC3E}">
        <p14:creationId xmlns:p14="http://schemas.microsoft.com/office/powerpoint/2010/main" val="282782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Methodology </a:t>
            </a:r>
            <a:endParaRPr lang="en-IN" b="1" dirty="0">
              <a:solidFill>
                <a:srgbClr val="FF0000"/>
              </a:solidFill>
            </a:endParaRPr>
          </a:p>
        </p:txBody>
      </p:sp>
      <p:sp>
        <p:nvSpPr>
          <p:cNvPr id="3" name="Content Placeholder 2"/>
          <p:cNvSpPr>
            <a:spLocks noGrp="1"/>
          </p:cNvSpPr>
          <p:nvPr>
            <p:ph idx="1"/>
          </p:nvPr>
        </p:nvSpPr>
        <p:spPr>
          <a:xfrm>
            <a:off x="762000" y="1752601"/>
            <a:ext cx="10972800" cy="4883726"/>
          </a:xfrm>
        </p:spPr>
        <p:txBody>
          <a:bodyPr>
            <a:normAutofit fontScale="85000" lnSpcReduction="20000"/>
          </a:bodyPr>
          <a:lstStyle/>
          <a:p>
            <a:pPr marL="0" indent="0" algn="just">
              <a:buNone/>
            </a:pPr>
            <a:r>
              <a:rPr dirty="0"/>
              <a:t>We will use a combination of iterative and incremental process models (Agile SDLC model) with focus on process adaptability. This will break the project into small incremental builds. These builds are provided in iterations. Each iteration will last from about one to three weeks.</a:t>
            </a:r>
          </a:p>
          <a:p>
            <a:pPr marL="0" indent="0" algn="just">
              <a:buNone/>
            </a:pPr>
            <a:r>
              <a:rPr dirty="0"/>
              <a:t> </a:t>
            </a:r>
          </a:p>
          <a:p>
            <a:pPr marL="0" indent="0" algn="just">
              <a:buNone/>
            </a:pPr>
            <a:r>
              <a:rPr dirty="0"/>
              <a:t>●Requirement Analysis</a:t>
            </a:r>
          </a:p>
          <a:p>
            <a:pPr marL="0" indent="0" algn="just">
              <a:buNone/>
            </a:pPr>
            <a:r>
              <a:rPr dirty="0"/>
              <a:t>●Gathering Data </a:t>
            </a:r>
          </a:p>
          <a:p>
            <a:pPr marL="0" indent="0" algn="just">
              <a:buNone/>
            </a:pPr>
            <a:r>
              <a:rPr dirty="0"/>
              <a:t>●Building Data Set</a:t>
            </a:r>
          </a:p>
          <a:p>
            <a:pPr marL="0" indent="0" algn="just">
              <a:buNone/>
            </a:pPr>
            <a:r>
              <a:rPr dirty="0"/>
              <a:t>●Cleaning Data Set</a:t>
            </a:r>
          </a:p>
          <a:p>
            <a:pPr marL="0" indent="0" algn="just">
              <a:buNone/>
            </a:pPr>
            <a:r>
              <a:rPr dirty="0"/>
              <a:t>●Pre processing of data</a:t>
            </a:r>
          </a:p>
          <a:p>
            <a:pPr marL="0" indent="0" algn="just">
              <a:buNone/>
            </a:pPr>
            <a:r>
              <a:rPr dirty="0"/>
              <a:t>●Visualizing results    </a:t>
            </a:r>
          </a:p>
          <a:p>
            <a:pPr marL="0" indent="0" algn="just">
              <a:buNone/>
            </a:pPr>
            <a:r>
              <a:rPr dirty="0"/>
              <a:t>●applying random forest regressor </a:t>
            </a:r>
            <a:r>
              <a:rPr lang="en-IN" dirty="0"/>
              <a:t>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7039"/>
            <a:ext cx="10972800" cy="893761"/>
          </a:xfrm>
        </p:spPr>
        <p:txBody>
          <a:bodyPr>
            <a:normAutofit/>
          </a:bodyPr>
          <a:lstStyle/>
          <a:p>
            <a:pPr fontAlgn="auto"/>
            <a:r>
              <a:rPr lang="en-IN" sz="4000" b="1" dirty="0"/>
              <a:t>DATA GATHERING AND PREPROCESSING</a:t>
            </a:r>
            <a:endParaRPr lang="en-IN" sz="4000" dirty="0"/>
          </a:p>
        </p:txBody>
      </p:sp>
      <p:sp>
        <p:nvSpPr>
          <p:cNvPr id="3" name="Content Placeholder 2"/>
          <p:cNvSpPr>
            <a:spLocks noGrp="1"/>
          </p:cNvSpPr>
          <p:nvPr>
            <p:ph idx="1"/>
          </p:nvPr>
        </p:nvSpPr>
        <p:spPr>
          <a:xfrm>
            <a:off x="762000" y="1250504"/>
            <a:ext cx="2886364" cy="399472"/>
          </a:xfrm>
        </p:spPr>
        <p:txBody>
          <a:bodyPr>
            <a:normAutofit/>
          </a:bodyPr>
          <a:lstStyle/>
          <a:p>
            <a:pPr marL="0" indent="0" algn="just">
              <a:buNone/>
            </a:pPr>
            <a:r>
              <a:rPr lang="en-IN" sz="2000" b="1" dirty="0"/>
              <a:t>Data set after Scrapping</a:t>
            </a:r>
            <a:endParaRPr lang="en-IN" sz="2000" dirty="0"/>
          </a:p>
          <a:p>
            <a:pPr marL="0" indent="0" algn="just">
              <a:buNone/>
            </a:pPr>
            <a:endParaRPr lang="en-IN" dirty="0"/>
          </a:p>
        </p:txBody>
      </p:sp>
      <p:pic>
        <p:nvPicPr>
          <p:cNvPr id="4" name="Picture 3" descr="D:\8th SEM\Major-2\Screenshot 2021-04-10 14273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918" y="1679633"/>
            <a:ext cx="10559646" cy="1416698"/>
          </a:xfrm>
          <a:prstGeom prst="rect">
            <a:avLst/>
          </a:prstGeom>
          <a:noFill/>
          <a:ln>
            <a:noFill/>
          </a:ln>
        </p:spPr>
      </p:pic>
      <p:sp>
        <p:nvSpPr>
          <p:cNvPr id="6" name="Content Placeholder 2"/>
          <p:cNvSpPr txBox="1">
            <a:spLocks/>
          </p:cNvSpPr>
          <p:nvPr/>
        </p:nvSpPr>
        <p:spPr>
          <a:xfrm>
            <a:off x="902682" y="3209608"/>
            <a:ext cx="2745682" cy="283094"/>
          </a:xfrm>
          <a:prstGeom prst="rect">
            <a:avLst/>
          </a:prstGeom>
        </p:spPr>
        <p:txBody>
          <a:bodyPr vert="horz" lIns="91438" tIns="45719" rIns="91438" bIns="45719" rtlCol="0">
            <a:normAutofit fontScale="475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just">
              <a:buNone/>
            </a:pPr>
            <a:r>
              <a:rPr lang="en-IN" b="1" baseline="-25000" dirty="0"/>
              <a:t> </a:t>
            </a:r>
            <a:r>
              <a:rPr lang="en-IN" dirty="0"/>
              <a:t>Figure </a:t>
            </a:r>
            <a:r>
              <a:rPr lang="en-IN" dirty="0" smtClean="0"/>
              <a:t>1: </a:t>
            </a:r>
            <a:r>
              <a:rPr lang="en-IN" dirty="0"/>
              <a:t>Data set after cleaning</a:t>
            </a:r>
          </a:p>
          <a:p>
            <a:pPr marL="0" indent="0" algn="just">
              <a:buFont typeface="Arial" panose="020B0604020202020204"/>
              <a:buNone/>
            </a:pPr>
            <a:endParaRPr lang="en-IN" dirty="0"/>
          </a:p>
        </p:txBody>
      </p:sp>
      <p:sp>
        <p:nvSpPr>
          <p:cNvPr id="7" name="Content Placeholder 2"/>
          <p:cNvSpPr txBox="1">
            <a:spLocks/>
          </p:cNvSpPr>
          <p:nvPr/>
        </p:nvSpPr>
        <p:spPr>
          <a:xfrm>
            <a:off x="1429154" y="3605979"/>
            <a:ext cx="10042409" cy="399472"/>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just">
              <a:buNone/>
            </a:pPr>
            <a:r>
              <a:rPr lang="en-IN" sz="2000" b="1" dirty="0"/>
              <a:t>Data set after required modification to be used as input for algorithms</a:t>
            </a:r>
            <a:endParaRPr lang="en-IN" sz="2000" dirty="0"/>
          </a:p>
          <a:p>
            <a:pPr marL="0" indent="0" algn="just">
              <a:buFont typeface="Arial" panose="020B0604020202020204"/>
              <a:buNone/>
            </a:pPr>
            <a:endParaRPr lang="en-IN" dirty="0"/>
          </a:p>
        </p:txBody>
      </p:sp>
      <p:sp>
        <p:nvSpPr>
          <p:cNvPr id="8" name="Content Placeholder 2"/>
          <p:cNvSpPr txBox="1">
            <a:spLocks/>
          </p:cNvSpPr>
          <p:nvPr/>
        </p:nvSpPr>
        <p:spPr>
          <a:xfrm>
            <a:off x="1429154" y="5761718"/>
            <a:ext cx="4304146" cy="399472"/>
          </a:xfrm>
          <a:prstGeom prst="rect">
            <a:avLst/>
          </a:prstGeom>
        </p:spPr>
        <p:txBody>
          <a:bodyPr vert="horz" lIns="91438" tIns="45719" rIns="91438" bIns="45719" rtlCol="0">
            <a:normAutofit fontScale="475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auto">
              <a:buNone/>
            </a:pPr>
            <a:r>
              <a:rPr lang="en-IN" dirty="0" smtClean="0"/>
              <a:t>Figure </a:t>
            </a:r>
            <a:r>
              <a:rPr lang="en-IN" dirty="0"/>
              <a:t>2</a:t>
            </a:r>
            <a:r>
              <a:rPr lang="en-IN" dirty="0" smtClean="0"/>
              <a:t>: </a:t>
            </a:r>
            <a:r>
              <a:rPr lang="en-IN" dirty="0"/>
              <a:t>Data set after required modification</a:t>
            </a:r>
          </a:p>
          <a:p>
            <a:pPr marL="0" indent="0" algn="just">
              <a:buFont typeface="Arial" panose="020B0604020202020204"/>
              <a:buNone/>
            </a:pPr>
            <a:endParaRPr lang="en-IN" dirty="0"/>
          </a:p>
        </p:txBody>
      </p:sp>
      <p:pic>
        <p:nvPicPr>
          <p:cNvPr id="9" name="Image2"/>
          <p:cNvPicPr/>
          <p:nvPr/>
        </p:nvPicPr>
        <p:blipFill>
          <a:blip r:embed="rId3">
            <a:lum/>
            <a:alphaModFix/>
          </a:blip>
          <a:srcRect/>
          <a:stretch>
            <a:fillRect/>
          </a:stretch>
        </p:blipFill>
        <p:spPr>
          <a:xfrm>
            <a:off x="1429155" y="4002350"/>
            <a:ext cx="6569536" cy="1686127"/>
          </a:xfrm>
          <a:prstGeom prst="rect">
            <a:avLst/>
          </a:prstGeom>
        </p:spPr>
      </p:pic>
    </p:spTree>
    <p:extLst>
      <p:ext uri="{BB962C8B-B14F-4D97-AF65-F5344CB8AC3E}">
        <p14:creationId xmlns:p14="http://schemas.microsoft.com/office/powerpoint/2010/main" val="2472380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635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PowerPoint Presentation</vt:lpstr>
      <vt:lpstr>ABSTRACT</vt:lpstr>
      <vt:lpstr>Introduction</vt:lpstr>
      <vt:lpstr>Problem Statement </vt:lpstr>
      <vt:lpstr>Objectives</vt:lpstr>
      <vt:lpstr>Objective Achieved</vt:lpstr>
      <vt:lpstr>Methodology </vt:lpstr>
      <vt:lpstr>DATA GATHERING AND PREPROCESSING</vt:lpstr>
      <vt:lpstr>RESULTS</vt:lpstr>
      <vt:lpstr>TOOLS</vt:lpstr>
      <vt:lpstr> PROJECT FLOW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SANDEEP KUMAR</cp:lastModifiedBy>
  <cp:revision>672</cp:revision>
  <cp:lastPrinted>2017-08-16T11:40:00Z</cp:lastPrinted>
  <dcterms:created xsi:type="dcterms:W3CDTF">2017-08-14T08:34:00Z</dcterms:created>
  <dcterms:modified xsi:type="dcterms:W3CDTF">2021-05-05T09:31:46Z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