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519"/>
    <p:restoredTop sz="93682" autoAdjust="0"/>
  </p:normalViewPr>
  <p:slideViewPr>
    <p:cSldViewPr snapToGrid="0" snapToObjects="1">
      <p:cViewPr>
        <p:scale>
          <a:sx n="82" d="100"/>
          <a:sy n="82" d="100"/>
        </p:scale>
        <p:origin x="213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51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docs.bokeh.org/en/latest/docs/reference/models/sources.html#bokeh.models.sources.ColumnDataSource" TargetMode="External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11" Type="http://schemas.openxmlformats.org/officeDocument/2006/relationships/image" Target="../media/image8.tiff"/><Relationship Id="rId24" Type="http://schemas.openxmlformats.org/officeDocument/2006/relationships/image" Target="../media/image20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hyperlink" Target="https://docs.bokeh.org/en/latest/index.html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1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>
            <a:extLst>
              <a:ext uri="{FF2B5EF4-FFF2-40B4-BE49-F238E27FC236}">
                <a16:creationId xmlns:a16="http://schemas.microsoft.com/office/drawing/2014/main" id="{99590623-6AF3-194C-8ADE-2D952DEA86E0}"/>
              </a:ext>
            </a:extLst>
          </p:cNvPr>
          <p:cNvSpPr/>
          <p:nvPr/>
        </p:nvSpPr>
        <p:spPr>
          <a:xfrm>
            <a:off x="4672991" y="3023424"/>
            <a:ext cx="4269077" cy="20321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76A8F883-8D42-FA41-AC49-59BC39E69067}"/>
              </a:ext>
            </a:extLst>
          </p:cNvPr>
          <p:cNvSpPr/>
          <p:nvPr/>
        </p:nvSpPr>
        <p:spPr>
          <a:xfrm>
            <a:off x="4672991" y="1841716"/>
            <a:ext cx="4269077" cy="9821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115605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dirty="0"/>
              <a:t>Reference: </a:t>
            </a:r>
            <a:r>
              <a:rPr lang="en-US" sz="900" b="0" dirty="0">
                <a:hlinkClick r:id="rId4"/>
              </a:rPr>
              <a:t>https://docs.bokeh.org/en/latest/index.html</a:t>
            </a:r>
            <a:r>
              <a:rPr dirty="0"/>
              <a:t>•  package version  </a:t>
            </a:r>
            <a:r>
              <a:rPr lang="en-US" dirty="0"/>
              <a:t>1</a:t>
            </a:r>
            <a:r>
              <a:rPr dirty="0"/>
              <a:t>.</a:t>
            </a:r>
            <a:r>
              <a:rPr lang="en-US" dirty="0"/>
              <a:t>3</a:t>
            </a:r>
            <a:r>
              <a:rPr dirty="0"/>
              <a:t>.</a:t>
            </a:r>
            <a:r>
              <a:rPr lang="en-US" dirty="0"/>
              <a:t>4</a:t>
            </a:r>
            <a:r>
              <a:rPr dirty="0"/>
              <a:t> •  Updated: 2017-01</a:t>
            </a:r>
          </a:p>
        </p:txBody>
      </p: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345460" y="287410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Interactive Data Visualization</a:t>
            </a:r>
            <a:endParaRPr dirty="0"/>
          </a:p>
        </p:txBody>
      </p:sp>
      <p:sp>
        <p:nvSpPr>
          <p:cNvPr id="384" name="Layout Suggestions"/>
          <p:cNvSpPr txBox="1"/>
          <p:nvPr/>
        </p:nvSpPr>
        <p:spPr>
          <a:xfrm>
            <a:off x="4695589" y="1488352"/>
            <a:ext cx="165429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</a:t>
            </a:r>
            <a:endParaRPr dirty="0"/>
          </a:p>
        </p:txBody>
      </p:sp>
      <p:sp>
        <p:nvSpPr>
          <p:cNvPr id="385" name="Line"/>
          <p:cNvSpPr/>
          <p:nvPr/>
        </p:nvSpPr>
        <p:spPr>
          <a:xfrm>
            <a:off x="252400" y="2865598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BA970-4D64-F64D-827A-A7D5F5A35262}"/>
              </a:ext>
            </a:extLst>
          </p:cNvPr>
          <p:cNvSpPr txBox="1"/>
          <p:nvPr/>
        </p:nvSpPr>
        <p:spPr>
          <a:xfrm>
            <a:off x="315751" y="1961672"/>
            <a:ext cx="4140391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rgbClr val="2F2F2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Bokeh </a:t>
            </a:r>
            <a:r>
              <a:rPr lang="en-US" b="0" dirty="0">
                <a:solidFill>
                  <a:srgbClr val="2F2F2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is an </a:t>
            </a:r>
            <a:r>
              <a:rPr lang="en-US" dirty="0">
                <a:solidFill>
                  <a:srgbClr val="2F2F2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interactive visualization library </a:t>
            </a:r>
            <a:r>
              <a:rPr lang="en-US" b="0" dirty="0">
                <a:solidFill>
                  <a:srgbClr val="2F2F2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that targets modern </a:t>
            </a:r>
            <a:r>
              <a:rPr lang="en-US" dirty="0">
                <a:solidFill>
                  <a:srgbClr val="2F2F2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web browsers </a:t>
            </a:r>
            <a:r>
              <a:rPr lang="en-US" b="0" dirty="0">
                <a:solidFill>
                  <a:srgbClr val="2F2F2F"/>
                </a:solidFill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for presentation. Bokeh provides elegant, concise construction of versatile graphics with interactivity over very large or streaming datasets in a quick and easy way from Python.</a:t>
            </a:r>
            <a:endParaRPr lang="en-US" dirty="0">
              <a:latin typeface="Calibri" panose="020F0502020204030204" pitchFamily="34" charset="0"/>
              <a:ea typeface="Source Sans Pro" panose="020B050303040302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886285-DED3-3A45-9E3C-72E0B8AE933C}"/>
              </a:ext>
            </a:extLst>
          </p:cNvPr>
          <p:cNvSpPr txBox="1"/>
          <p:nvPr/>
        </p:nvSpPr>
        <p:spPr>
          <a:xfrm>
            <a:off x="314298" y="2823887"/>
            <a:ext cx="4143295" cy="2767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Output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Source Sans Pro"/>
              </a:rPr>
              <a:t>User should define the type of outputs for Bokeh documents before create the plot.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Source Sans Pro"/>
            </a:endParaRP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Source Sans Pro"/>
            </a:endParaRPr>
          </a:p>
          <a:p>
            <a:endParaRPr lang="en-US" b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output_file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generates simple standalone HTML documents.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output_notebook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displays inline in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notebook.</a:t>
            </a:r>
          </a:p>
          <a:p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Source Sans Pro"/>
              </a:rPr>
              <a:t>There is also an embedding option, letting user generate the &lt;script&gt; and &lt;div&gt; parts for the plot.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7F70E-841F-B848-99CC-0CA7A7BEC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784" y="3750539"/>
            <a:ext cx="2457353" cy="917497"/>
          </a:xfrm>
          <a:prstGeom prst="rect">
            <a:avLst/>
          </a:prstGeom>
        </p:spPr>
      </p:pic>
      <p:sp>
        <p:nvSpPr>
          <p:cNvPr id="7" name="Down Arrow Callout 6">
            <a:extLst>
              <a:ext uri="{FF2B5EF4-FFF2-40B4-BE49-F238E27FC236}">
                <a16:creationId xmlns:a16="http://schemas.microsoft.com/office/drawing/2014/main" id="{134A73F5-F4FF-8943-B7E8-062963887E4E}"/>
              </a:ext>
            </a:extLst>
          </p:cNvPr>
          <p:cNvSpPr/>
          <p:nvPr/>
        </p:nvSpPr>
        <p:spPr>
          <a:xfrm>
            <a:off x="2789695" y="3432792"/>
            <a:ext cx="484773" cy="357421"/>
          </a:xfrm>
          <a:prstGeom prst="downArrowCallout">
            <a:avLst/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import</a:t>
            </a:r>
          </a:p>
        </p:txBody>
      </p:sp>
      <p:sp>
        <p:nvSpPr>
          <p:cNvPr id="8" name="Left Arrow Callout 7">
            <a:extLst>
              <a:ext uri="{FF2B5EF4-FFF2-40B4-BE49-F238E27FC236}">
                <a16:creationId xmlns:a16="http://schemas.microsoft.com/office/drawing/2014/main" id="{2E25F141-6FA2-C840-93A4-7E1F21B6A870}"/>
              </a:ext>
            </a:extLst>
          </p:cNvPr>
          <p:cNvSpPr/>
          <p:nvPr/>
        </p:nvSpPr>
        <p:spPr>
          <a:xfrm>
            <a:off x="2500455" y="3885961"/>
            <a:ext cx="937972" cy="36873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543"/>
            </a:avLst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Set output before use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B5781-34BF-E440-AE15-FBDAA304E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439" y="5604891"/>
            <a:ext cx="1705169" cy="8423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398EC2-14D7-D24A-87D5-A9031BD097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376" y="5513731"/>
            <a:ext cx="1265983" cy="478063"/>
          </a:xfrm>
          <a:prstGeom prst="rect">
            <a:avLst/>
          </a:prstGeom>
        </p:spPr>
      </p:pic>
      <p:sp>
        <p:nvSpPr>
          <p:cNvPr id="13" name="Up Arrow Callout 12">
            <a:extLst>
              <a:ext uri="{FF2B5EF4-FFF2-40B4-BE49-F238E27FC236}">
                <a16:creationId xmlns:a16="http://schemas.microsoft.com/office/drawing/2014/main" id="{E1DE1B04-D7A9-274F-BB64-31D9C5F79BAA}"/>
              </a:ext>
            </a:extLst>
          </p:cNvPr>
          <p:cNvSpPr/>
          <p:nvPr/>
        </p:nvSpPr>
        <p:spPr>
          <a:xfrm>
            <a:off x="2760376" y="5874886"/>
            <a:ext cx="1229239" cy="546016"/>
          </a:xfrm>
          <a:prstGeom prst="upArrowCallout">
            <a:avLst/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Usage when rendered to html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0CA3309-6020-B741-8C58-93B7DAF9464F}"/>
              </a:ext>
            </a:extLst>
          </p:cNvPr>
          <p:cNvSpPr txBox="1"/>
          <p:nvPr/>
        </p:nvSpPr>
        <p:spPr>
          <a:xfrm>
            <a:off x="314298" y="6504323"/>
            <a:ext cx="4143295" cy="1084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Figure and glyph method</a:t>
            </a:r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Source Sans Pro"/>
              </a:rPr>
              <a:t>bokeh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.plotting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mid-level general purpose interface for Bokeh and its figure() function, just like the ‘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ggplot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()’ in R, creates a figure object that we can later use glyph functions to draw (add layers) on. 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Source Sans Pro"/>
            </a:endParaRP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4154FFA2-28E3-C44E-AE9B-7CE89F59D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44" y="7598257"/>
            <a:ext cx="2457353" cy="917497"/>
          </a:xfrm>
          <a:prstGeom prst="rect">
            <a:avLst/>
          </a:prstGeom>
        </p:spPr>
      </p:pic>
      <p:sp>
        <p:nvSpPr>
          <p:cNvPr id="173" name="Down Arrow Callout 172">
            <a:extLst>
              <a:ext uri="{FF2B5EF4-FFF2-40B4-BE49-F238E27FC236}">
                <a16:creationId xmlns:a16="http://schemas.microsoft.com/office/drawing/2014/main" id="{A6B8FF85-0765-2749-B5BB-7B72F20E9BD8}"/>
              </a:ext>
            </a:extLst>
          </p:cNvPr>
          <p:cNvSpPr/>
          <p:nvPr/>
        </p:nvSpPr>
        <p:spPr>
          <a:xfrm>
            <a:off x="709371" y="7680107"/>
            <a:ext cx="1287962" cy="357421"/>
          </a:xfrm>
          <a:prstGeom prst="downArrowCallout">
            <a:avLst/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Create figure object</a:t>
            </a:r>
          </a:p>
        </p:txBody>
      </p:sp>
      <p:sp>
        <p:nvSpPr>
          <p:cNvPr id="174" name="Left Arrow Callout 173">
            <a:extLst>
              <a:ext uri="{FF2B5EF4-FFF2-40B4-BE49-F238E27FC236}">
                <a16:creationId xmlns:a16="http://schemas.microsoft.com/office/drawing/2014/main" id="{210C532B-600B-FB42-BCA8-9D655753E895}"/>
              </a:ext>
            </a:extLst>
          </p:cNvPr>
          <p:cNvSpPr/>
          <p:nvPr/>
        </p:nvSpPr>
        <p:spPr>
          <a:xfrm>
            <a:off x="2475405" y="8116807"/>
            <a:ext cx="543526" cy="2333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543"/>
            </a:avLst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draw</a:t>
            </a:r>
          </a:p>
        </p:txBody>
      </p:sp>
      <p:sp>
        <p:nvSpPr>
          <p:cNvPr id="175" name="Left Arrow Callout 174">
            <a:extLst>
              <a:ext uri="{FF2B5EF4-FFF2-40B4-BE49-F238E27FC236}">
                <a16:creationId xmlns:a16="http://schemas.microsoft.com/office/drawing/2014/main" id="{19DB033A-CC92-DB40-B1FF-25EDF5BD8F4D}"/>
              </a:ext>
            </a:extLst>
          </p:cNvPr>
          <p:cNvSpPr/>
          <p:nvPr/>
        </p:nvSpPr>
        <p:spPr>
          <a:xfrm>
            <a:off x="1470025" y="4477533"/>
            <a:ext cx="679583" cy="2333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543"/>
            </a:avLst>
          </a:prstGeom>
          <a:blipFill rotWithShape="1">
            <a:blip r:embed="rId6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output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F1CF5FA-B68D-524C-9761-BADDF17D5ECD}"/>
              </a:ext>
            </a:extLst>
          </p:cNvPr>
          <p:cNvSpPr txBox="1"/>
          <p:nvPr/>
        </p:nvSpPr>
        <p:spPr>
          <a:xfrm>
            <a:off x="320424" y="8611276"/>
            <a:ext cx="414329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Source Sans Pro"/>
              </a:rPr>
              <a:t>For the parameters in figure(), you can set the width and height, 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Source Sans Pro"/>
              </a:rPr>
              <a:t>xlabs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Source Sans Pro"/>
              </a:rPr>
              <a:t> and </a:t>
            </a:r>
            <a:r>
              <a:rPr kumimoji="0" lang="en-US" sz="12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Source Sans Pro"/>
              </a:rPr>
              <a:t>ylabs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Source Sans Pro"/>
              </a:rPr>
              <a:t> manually.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75-D81E-5645-9BAC-EE9B4FEEEA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560" y="9193595"/>
            <a:ext cx="3479800" cy="571500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E9A028A0-44D8-D34C-8ACA-DD6CDFC88142}"/>
              </a:ext>
            </a:extLst>
          </p:cNvPr>
          <p:cNvSpPr txBox="1"/>
          <p:nvPr/>
        </p:nvSpPr>
        <p:spPr>
          <a:xfrm>
            <a:off x="4662199" y="1785144"/>
            <a:ext cx="2053996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Providing data directly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of the ‘layers’ allow the direct pass of lists of values. Take circle plot as an example. 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Source Sans Pro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25BE66-3473-4547-8033-244EDDCA47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09718" y="1997384"/>
            <a:ext cx="1794144" cy="684207"/>
          </a:xfrm>
          <a:prstGeom prst="rect">
            <a:avLst/>
          </a:prstGeom>
        </p:spPr>
      </p:pic>
      <p:sp>
        <p:nvSpPr>
          <p:cNvPr id="180" name="Line">
            <a:extLst>
              <a:ext uri="{FF2B5EF4-FFF2-40B4-BE49-F238E27FC236}">
                <a16:creationId xmlns:a16="http://schemas.microsoft.com/office/drawing/2014/main" id="{EAD4129A-B06C-5E44-91C1-3AE047EA534C}"/>
              </a:ext>
            </a:extLst>
          </p:cNvPr>
          <p:cNvSpPr/>
          <p:nvPr/>
        </p:nvSpPr>
        <p:spPr>
          <a:xfrm>
            <a:off x="4707965" y="1463906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B7E46B4-D1E0-D541-A40C-34E3AEAB6A15}"/>
              </a:ext>
            </a:extLst>
          </p:cNvPr>
          <p:cNvSpPr txBox="1"/>
          <p:nvPr/>
        </p:nvSpPr>
        <p:spPr>
          <a:xfrm>
            <a:off x="4672991" y="3002111"/>
            <a:ext cx="4143295" cy="5308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err="1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ColumnDataSource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core of most Bokeh plots. 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Source Sans Pro"/>
            </a:endParaRPr>
          </a:p>
        </p:txBody>
      </p:sp>
      <p:sp>
        <p:nvSpPr>
          <p:cNvPr id="183" name="Group">
            <a:extLst>
              <a:ext uri="{FF2B5EF4-FFF2-40B4-BE49-F238E27FC236}">
                <a16:creationId xmlns:a16="http://schemas.microsoft.com/office/drawing/2014/main" id="{4EA5C01C-BB64-214D-9AB1-CCD8C0058D45}"/>
              </a:ext>
            </a:extLst>
          </p:cNvPr>
          <p:cNvSpPr/>
          <p:nvPr/>
        </p:nvSpPr>
        <p:spPr>
          <a:xfrm>
            <a:off x="9370769" y="1534139"/>
            <a:ext cx="4346831" cy="860511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609BD5-4B9D-634A-9272-B613519A3C7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106" t="33943" r="7373" b="36485"/>
          <a:stretch/>
        </p:blipFill>
        <p:spPr>
          <a:xfrm>
            <a:off x="236647" y="189701"/>
            <a:ext cx="1819010" cy="6290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53F55A3-8B5E-CC43-85EA-47C02E9272D4}"/>
              </a:ext>
            </a:extLst>
          </p:cNvPr>
          <p:cNvSpPr txBox="1"/>
          <p:nvPr/>
        </p:nvSpPr>
        <p:spPr>
          <a:xfrm>
            <a:off x="236647" y="975423"/>
            <a:ext cx="3574674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Zihe</a:t>
            </a: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Wang (zw2624), Yaotian Dai(yd2512)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F2C3F3-08FA-3C41-A54F-5A9834DDE84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578" y="3326074"/>
            <a:ext cx="1963359" cy="53083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0F8CF29-7CE6-9540-B5BD-90D40CFB8848}"/>
              </a:ext>
            </a:extLst>
          </p:cNvPr>
          <p:cNvSpPr/>
          <p:nvPr/>
        </p:nvSpPr>
        <p:spPr>
          <a:xfrm>
            <a:off x="4655402" y="3422728"/>
            <a:ext cx="2255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 the </a:t>
            </a:r>
            <a:r>
              <a:rPr lang="en-US" b="0" dirty="0">
                <a:solidFill>
                  <a:srgbClr val="EB2A8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3" tooltip="bokeh.models.sources.ColumnDataSource"/>
              </a:rPr>
              <a:t>ColumnDataSource</a:t>
            </a:r>
            <a:r>
              <a:rPr lang="en-US" b="0" dirty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has been created, it can be passed into the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  <a:r>
              <a:rPr lang="en-US" b="0" dirty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parameter of plotting methods which allows you to pass a column’s name as a stand in for the data values. In addition to </a:t>
            </a:r>
            <a:r>
              <a:rPr lang="en-US" b="0" dirty="0" err="1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en-US" b="0" dirty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pandas and </a:t>
            </a:r>
            <a:r>
              <a:rPr lang="en-US" b="0" dirty="0" err="1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b="0" dirty="0">
                <a:solidFill>
                  <a:srgbClr val="2F2F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are also acceptable.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5C76A82-3962-D145-9B2C-AE78F7C4AF1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39164" b="6539"/>
          <a:stretch/>
        </p:blipFill>
        <p:spPr>
          <a:xfrm>
            <a:off x="6906578" y="4131787"/>
            <a:ext cx="1963359" cy="462539"/>
          </a:xfrm>
          <a:prstGeom prst="rect">
            <a:avLst/>
          </a:prstGeom>
        </p:spPr>
      </p:pic>
      <p:sp>
        <p:nvSpPr>
          <p:cNvPr id="39" name="Layout Suggestions">
            <a:extLst>
              <a:ext uri="{FF2B5EF4-FFF2-40B4-BE49-F238E27FC236}">
                <a16:creationId xmlns:a16="http://schemas.microsoft.com/office/drawing/2014/main" id="{50F2D836-9969-4FB1-9475-1534B7D2B1D4}"/>
              </a:ext>
            </a:extLst>
          </p:cNvPr>
          <p:cNvSpPr txBox="1"/>
          <p:nvPr/>
        </p:nvSpPr>
        <p:spPr>
          <a:xfrm>
            <a:off x="4672991" y="5242990"/>
            <a:ext cx="186910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B</a:t>
            </a:r>
            <a:r>
              <a:rPr lang="en-US" altLang="zh-CN" dirty="0"/>
              <a:t>asic Plotting</a:t>
            </a:r>
            <a:endParaRPr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16242E-1264-4851-9E72-AC2E51C9D60F}"/>
              </a:ext>
            </a:extLst>
          </p:cNvPr>
          <p:cNvSpPr/>
          <p:nvPr/>
        </p:nvSpPr>
        <p:spPr>
          <a:xfrm>
            <a:off x="4662199" y="5683032"/>
            <a:ext cx="4279869" cy="425640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FA86A8-F157-4B1E-ABED-FAAF93C9C610}"/>
              </a:ext>
            </a:extLst>
          </p:cNvPr>
          <p:cNvSpPr txBox="1"/>
          <p:nvPr/>
        </p:nvSpPr>
        <p:spPr>
          <a:xfrm>
            <a:off x="4690642" y="5631242"/>
            <a:ext cx="205399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Scatter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088D39-BB4C-4CAF-8336-59DD4E9C8D9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06" y="5887338"/>
            <a:ext cx="731520" cy="7315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AABCE0-7268-41E6-9E8D-E0E80E544E63}"/>
              </a:ext>
            </a:extLst>
          </p:cNvPr>
          <p:cNvSpPr txBox="1"/>
          <p:nvPr/>
        </p:nvSpPr>
        <p:spPr>
          <a:xfrm>
            <a:off x="5624850" y="5920681"/>
            <a:ext cx="3317217" cy="646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1050" b="0" dirty="0"/>
              <a:t>p = figure(</a:t>
            </a:r>
            <a:r>
              <a:rPr lang="en-US" sz="1050" b="0" dirty="0" err="1"/>
              <a:t>plot_width</a:t>
            </a:r>
            <a:r>
              <a:rPr lang="en-US" sz="1050" b="0" dirty="0"/>
              <a:t>=, </a:t>
            </a:r>
            <a:r>
              <a:rPr lang="en-US" sz="1050" b="0" dirty="0" err="1"/>
              <a:t>plot_height</a:t>
            </a:r>
            <a:r>
              <a:rPr lang="en-US" sz="1050" b="0" dirty="0"/>
              <a:t>=)</a:t>
            </a:r>
          </a:p>
          <a:p>
            <a:r>
              <a:rPr lang="en-US" sz="1050" b="0" dirty="0" err="1"/>
              <a:t>p.circle</a:t>
            </a:r>
            <a:r>
              <a:rPr lang="en-US" sz="1050" b="0" dirty="0"/>
              <a:t> or </a:t>
            </a:r>
            <a:r>
              <a:rPr lang="en-US" sz="1050" b="0" dirty="0" err="1"/>
              <a:t>p.square</a:t>
            </a:r>
            <a:r>
              <a:rPr lang="en-US" sz="1050" b="0" dirty="0"/>
              <a:t> … (</a:t>
            </a:r>
            <a:r>
              <a:rPr lang="en-US" sz="1050" b="0" dirty="0" err="1"/>
              <a:t>data,size</a:t>
            </a:r>
            <a:r>
              <a:rPr lang="en-US" sz="1050" b="0" dirty="0"/>
              <a:t> = ,</a:t>
            </a:r>
            <a:r>
              <a:rPr lang="en-US" sz="1050" b="0" dirty="0" err="1"/>
              <a:t>line_color</a:t>
            </a:r>
            <a:r>
              <a:rPr lang="en-US" sz="1050" b="0" dirty="0"/>
              <a:t> = , </a:t>
            </a:r>
            <a:r>
              <a:rPr lang="en-US" sz="1050" b="0" dirty="0" err="1"/>
              <a:t>fill_color</a:t>
            </a:r>
            <a:r>
              <a:rPr lang="en-US" sz="1050" b="0" dirty="0"/>
              <a:t>= , </a:t>
            </a:r>
            <a:r>
              <a:rPr lang="en-US" sz="1050" b="0" dirty="0" err="1"/>
              <a:t>fill_alpha</a:t>
            </a:r>
            <a:r>
              <a:rPr lang="en-US" sz="1050" b="0" dirty="0"/>
              <a:t>=  )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33C5E8-937D-41E8-B326-7951089502E1}"/>
              </a:ext>
            </a:extLst>
          </p:cNvPr>
          <p:cNvSpPr txBox="1"/>
          <p:nvPr/>
        </p:nvSpPr>
        <p:spPr>
          <a:xfrm>
            <a:off x="4655402" y="6665705"/>
            <a:ext cx="205399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Line Plots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2742E15-EDE4-4747-B330-CDDE9DF1F30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19" y="7018541"/>
            <a:ext cx="731520" cy="7315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FA70795-FE59-44A0-92DE-64A6F365DBE3}"/>
              </a:ext>
            </a:extLst>
          </p:cNvPr>
          <p:cNvSpPr txBox="1"/>
          <p:nvPr/>
        </p:nvSpPr>
        <p:spPr>
          <a:xfrm>
            <a:off x="5566881" y="7009466"/>
            <a:ext cx="3245086" cy="484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1050" b="0" dirty="0"/>
              <a:t>p = figure(</a:t>
            </a:r>
            <a:r>
              <a:rPr lang="en-US" sz="1050" b="0" dirty="0" err="1"/>
              <a:t>plot_width</a:t>
            </a:r>
            <a:r>
              <a:rPr lang="en-US" sz="1050" b="0" dirty="0"/>
              <a:t>=, </a:t>
            </a:r>
            <a:r>
              <a:rPr lang="en-US" sz="1050" b="0" dirty="0" err="1"/>
              <a:t>plot_height</a:t>
            </a:r>
            <a:r>
              <a:rPr lang="en-US" sz="1050" b="0" dirty="0"/>
              <a:t>=)</a:t>
            </a:r>
          </a:p>
          <a:p>
            <a:r>
              <a:rPr lang="en-US" sz="1050" b="0" dirty="0" err="1"/>
              <a:t>p.line</a:t>
            </a:r>
            <a:r>
              <a:rPr lang="en-US" sz="1050" b="0" dirty="0"/>
              <a:t>(</a:t>
            </a:r>
            <a:r>
              <a:rPr lang="en-US" sz="1050" b="0" dirty="0" err="1"/>
              <a:t>data,size</a:t>
            </a:r>
            <a:r>
              <a:rPr lang="en-US" sz="1050" b="0" dirty="0"/>
              <a:t> = ,</a:t>
            </a:r>
            <a:r>
              <a:rPr lang="en-US" sz="1050" b="0" dirty="0" err="1"/>
              <a:t>line_width</a:t>
            </a:r>
            <a:r>
              <a:rPr lang="en-US" sz="1050" b="0" dirty="0"/>
              <a:t> = )</a:t>
            </a:r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F9F35A-C204-480C-BF1F-71C919FC2CDB}"/>
              </a:ext>
            </a:extLst>
          </p:cNvPr>
          <p:cNvSpPr txBox="1"/>
          <p:nvPr/>
        </p:nvSpPr>
        <p:spPr>
          <a:xfrm>
            <a:off x="4643448" y="7810553"/>
            <a:ext cx="205399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Datetime axes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4CD24EC-0E81-4670-8B7A-538715C5C9A3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75" y="8085629"/>
            <a:ext cx="731520" cy="50769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ADF820D9-C9B5-4F55-BD26-04AA30F92CB0}"/>
              </a:ext>
            </a:extLst>
          </p:cNvPr>
          <p:cNvSpPr txBox="1"/>
          <p:nvPr/>
        </p:nvSpPr>
        <p:spPr>
          <a:xfrm>
            <a:off x="5531208" y="8057637"/>
            <a:ext cx="3245086" cy="789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900" b="0" dirty="0"/>
              <a:t>p = figure(</a:t>
            </a:r>
            <a:r>
              <a:rPr lang="en-US" sz="900" b="0" dirty="0" err="1"/>
              <a:t>x_axis_type</a:t>
            </a:r>
            <a:r>
              <a:rPr lang="en-US" sz="900" b="0" dirty="0"/>
              <a:t>="datetime“, </a:t>
            </a:r>
            <a:r>
              <a:rPr lang="en-US" sz="900" b="0" dirty="0" err="1"/>
              <a:t>plot_width</a:t>
            </a:r>
            <a:r>
              <a:rPr lang="en-US" sz="900" b="0" dirty="0"/>
              <a:t>=, </a:t>
            </a:r>
            <a:r>
              <a:rPr lang="en-US" sz="900" b="0" dirty="0" err="1"/>
              <a:t>plot_height</a:t>
            </a:r>
            <a:r>
              <a:rPr lang="en-US" sz="900" b="0" dirty="0"/>
              <a:t>=)</a:t>
            </a:r>
          </a:p>
          <a:p>
            <a:r>
              <a:rPr lang="en-US" sz="900" b="0" dirty="0" err="1"/>
              <a:t>p.xgrid.grid_line_color</a:t>
            </a:r>
            <a:r>
              <a:rPr lang="en-US" sz="900" b="0" dirty="0"/>
              <a:t>=… </a:t>
            </a:r>
            <a:r>
              <a:rPr lang="en-US" sz="900" b="0" dirty="0" err="1"/>
              <a:t>p.ygrid.grid_line_alpha</a:t>
            </a:r>
            <a:r>
              <a:rPr lang="en-US" sz="900" b="0" dirty="0"/>
              <a:t>=…</a:t>
            </a:r>
          </a:p>
          <a:p>
            <a:r>
              <a:rPr lang="en-US" sz="900" b="0" dirty="0" err="1"/>
              <a:t>p.xaxis.axis_label</a:t>
            </a:r>
            <a:r>
              <a:rPr lang="en-US" sz="900" b="0" dirty="0"/>
              <a:t> =…</a:t>
            </a:r>
            <a:r>
              <a:rPr lang="en-US" sz="900" b="0" dirty="0" err="1"/>
              <a:t>p.yaxis.axis_label</a:t>
            </a:r>
            <a:r>
              <a:rPr lang="en-US" sz="900" b="0" dirty="0"/>
              <a:t> =…</a:t>
            </a:r>
          </a:p>
          <a:p>
            <a:endParaRPr kumimoji="0" lang="en-US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81DB50-60C4-4EB4-85F8-9A6E44ABB51E}"/>
              </a:ext>
            </a:extLst>
          </p:cNvPr>
          <p:cNvSpPr txBox="1"/>
          <p:nvPr/>
        </p:nvSpPr>
        <p:spPr>
          <a:xfrm>
            <a:off x="4655402" y="8625112"/>
            <a:ext cx="2053996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Hex Tiling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F43F791-0E38-4BBC-ABE0-1640F344202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84966" y="8979323"/>
            <a:ext cx="731520" cy="77276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9006527-9596-4D7A-9844-ABFC0815B780}"/>
              </a:ext>
            </a:extLst>
          </p:cNvPr>
          <p:cNvSpPr txBox="1"/>
          <p:nvPr/>
        </p:nvSpPr>
        <p:spPr>
          <a:xfrm>
            <a:off x="5515556" y="9027768"/>
            <a:ext cx="3245086" cy="438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900" b="0" dirty="0"/>
              <a:t>p = figure(tools…, </a:t>
            </a:r>
            <a:r>
              <a:rPr lang="en-US" sz="900" b="0" dirty="0" err="1"/>
              <a:t>match_aspect</a:t>
            </a:r>
            <a:r>
              <a:rPr lang="en-US" sz="900" b="0" dirty="0"/>
              <a:t>=…, </a:t>
            </a:r>
            <a:r>
              <a:rPr lang="en-US" sz="900" b="0" dirty="0" err="1"/>
              <a:t>background_fill_color</a:t>
            </a:r>
            <a:r>
              <a:rPr lang="en-US" sz="900" b="0" dirty="0"/>
              <a:t> = …)</a:t>
            </a:r>
          </a:p>
          <a:p>
            <a:r>
              <a:rPr lang="en-US" sz="900" b="0" dirty="0" err="1"/>
              <a:t>p.hex_tile</a:t>
            </a:r>
            <a:r>
              <a:rPr lang="en-US" sz="900" b="0" dirty="0"/>
              <a:t>(</a:t>
            </a:r>
            <a:r>
              <a:rPr lang="en-US" sz="900" b="0" dirty="0" err="1"/>
              <a:t>bins.q</a:t>
            </a:r>
            <a:r>
              <a:rPr lang="en-US" sz="900" b="0" dirty="0"/>
              <a:t>, </a:t>
            </a:r>
            <a:r>
              <a:rPr lang="en-US" sz="900" b="0" dirty="0" err="1"/>
              <a:t>bins.r</a:t>
            </a:r>
            <a:r>
              <a:rPr lang="en-US" sz="900" b="0" dirty="0"/>
              <a:t>, size=…, </a:t>
            </a:r>
            <a:r>
              <a:rPr lang="en-US" sz="900" b="0" dirty="0" err="1"/>
              <a:t>line_color</a:t>
            </a:r>
            <a:r>
              <a:rPr lang="en-US" sz="900" b="0" dirty="0"/>
              <a:t>=…, </a:t>
            </a:r>
            <a:r>
              <a:rPr lang="en-US" sz="900" b="0" dirty="0" err="1"/>
              <a:t>fill_color</a:t>
            </a:r>
            <a:r>
              <a:rPr lang="en-US" sz="900" b="0" dirty="0"/>
              <a:t>=...)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Layout Suggestions">
            <a:extLst>
              <a:ext uri="{FF2B5EF4-FFF2-40B4-BE49-F238E27FC236}">
                <a16:creationId xmlns:a16="http://schemas.microsoft.com/office/drawing/2014/main" id="{FE5FA344-B3D5-46FC-83C0-1153D5E02F34}"/>
              </a:ext>
            </a:extLst>
          </p:cNvPr>
          <p:cNvSpPr txBox="1"/>
          <p:nvPr/>
        </p:nvSpPr>
        <p:spPr>
          <a:xfrm>
            <a:off x="9370769" y="1559346"/>
            <a:ext cx="4094069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Bar and Categorical Data Plots</a:t>
            </a:r>
            <a:endParaRPr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FF56F6-C354-4EB7-85EB-DD5D7E09112D}"/>
              </a:ext>
            </a:extLst>
          </p:cNvPr>
          <p:cNvSpPr txBox="1"/>
          <p:nvPr/>
        </p:nvSpPr>
        <p:spPr>
          <a:xfrm>
            <a:off x="9362347" y="1879347"/>
            <a:ext cx="1881385" cy="987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Basic Bar Charts</a:t>
            </a:r>
          </a:p>
          <a:p>
            <a:pPr marL="171450" marR="0" indent="-17145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Use </a:t>
            </a:r>
            <a:r>
              <a:rPr kumimoji="0" lang="en-US" sz="100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vbar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for vertical bars and </a:t>
            </a:r>
            <a:r>
              <a:rPr kumimoji="0" lang="en-US" sz="100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hbar</a:t>
            </a: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for horizontal bars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0" dirty="0">
                <a:solidFill>
                  <a:schemeClr val="tx1"/>
                </a:solidFill>
              </a:rPr>
              <a:t>Create a source and use that to drive the plot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F8EBD7-86E2-45F1-86FC-5FA026858E44}"/>
              </a:ext>
            </a:extLst>
          </p:cNvPr>
          <p:cNvSpPr txBox="1"/>
          <p:nvPr/>
        </p:nvSpPr>
        <p:spPr>
          <a:xfrm>
            <a:off x="11154919" y="2057815"/>
            <a:ext cx="2953159" cy="74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900" b="0" dirty="0"/>
              <a:t>source = </a:t>
            </a:r>
            <a:r>
              <a:rPr lang="en-US" sz="900" b="0" dirty="0" err="1"/>
              <a:t>ColumnDataSource</a:t>
            </a:r>
            <a:r>
              <a:rPr lang="en-US" sz="900" b="0" dirty="0"/>
              <a:t>(data=</a:t>
            </a:r>
            <a:r>
              <a:rPr lang="en-US" sz="900" b="0" dirty="0" err="1"/>
              <a:t>dict</a:t>
            </a:r>
            <a:r>
              <a:rPr lang="en-US" sz="900" b="0" dirty="0"/>
              <a:t>(fruits=…, counts=…, color=…))</a:t>
            </a:r>
          </a:p>
          <a:p>
            <a:r>
              <a:rPr lang="en-US" sz="900" b="0" dirty="0"/>
              <a:t>p = figure(</a:t>
            </a:r>
            <a:r>
              <a:rPr lang="en-US" sz="900" b="0" dirty="0" err="1"/>
              <a:t>x_range</a:t>
            </a:r>
            <a:r>
              <a:rPr lang="en-US" sz="900" b="0" dirty="0"/>
              <a:t>=…, </a:t>
            </a:r>
            <a:r>
              <a:rPr lang="en-US" sz="900" b="0" dirty="0" err="1"/>
              <a:t>plot_height</a:t>
            </a:r>
            <a:r>
              <a:rPr lang="en-US" sz="900" b="0" dirty="0"/>
              <a:t>=…, title…)</a:t>
            </a:r>
          </a:p>
          <a:p>
            <a:r>
              <a:rPr lang="en-US" sz="900" b="0" dirty="0" err="1"/>
              <a:t>p.vbar</a:t>
            </a:r>
            <a:r>
              <a:rPr lang="en-US" sz="900" b="0" dirty="0"/>
              <a:t>(x=…, top=…, width=…, legend…, source=…)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1534069-3939-4528-8DE2-526574A765B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0221" y="2888075"/>
            <a:ext cx="1407242" cy="58635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A9970D1-F657-400A-B46A-BD502110D179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0086" y="2892097"/>
            <a:ext cx="1390818" cy="57950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25F862D-AC39-4F02-A58E-91B998B1F300}"/>
              </a:ext>
            </a:extLst>
          </p:cNvPr>
          <p:cNvSpPr txBox="1"/>
          <p:nvPr/>
        </p:nvSpPr>
        <p:spPr>
          <a:xfrm>
            <a:off x="9362347" y="3560081"/>
            <a:ext cx="1792572" cy="853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Stacked Bars</a:t>
            </a:r>
            <a:endParaRPr kumimoji="0" lang="en-US" sz="1200" b="1" i="0" u="none" strike="noStrike" cap="none" spc="0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Use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vbar_stack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for vertical bars and </a:t>
            </a:r>
            <a:r>
              <a:rPr kumimoji="0" lang="en-US" sz="1100" b="0" i="0" u="none" strike="noStrike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hbar_stack</a:t>
            </a: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for horizontal bars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1E9E7C2-BB40-40AA-8135-A9A915F9230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652" y="4359573"/>
            <a:ext cx="1356264" cy="56511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8AA4A090-2CA1-41D3-A727-B9853B5A0CB6}"/>
              </a:ext>
            </a:extLst>
          </p:cNvPr>
          <p:cNvSpPr txBox="1"/>
          <p:nvPr/>
        </p:nvSpPr>
        <p:spPr>
          <a:xfrm>
            <a:off x="10972918" y="3787150"/>
            <a:ext cx="2953159" cy="879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900" b="0" dirty="0"/>
              <a:t>source = </a:t>
            </a:r>
            <a:r>
              <a:rPr lang="en-US" sz="900" b="0" dirty="0" err="1"/>
              <a:t>ColumnDataSource</a:t>
            </a:r>
            <a:r>
              <a:rPr lang="en-US" sz="900" b="0" dirty="0"/>
              <a:t>(data=</a:t>
            </a:r>
            <a:r>
              <a:rPr lang="en-US" sz="900" b="0" dirty="0" err="1"/>
              <a:t>dict</a:t>
            </a:r>
            <a:r>
              <a:rPr lang="en-US" sz="900" b="0" dirty="0"/>
              <a:t>(fruits=…, counts=…, color=…))</a:t>
            </a:r>
          </a:p>
          <a:p>
            <a:r>
              <a:rPr lang="en-US" sz="900" b="0" dirty="0"/>
              <a:t>p = figure(</a:t>
            </a:r>
            <a:r>
              <a:rPr lang="en-US" sz="900" b="0" dirty="0" err="1"/>
              <a:t>x_range</a:t>
            </a:r>
            <a:r>
              <a:rPr lang="en-US" sz="900" b="0" dirty="0"/>
              <a:t>=…, </a:t>
            </a:r>
            <a:r>
              <a:rPr lang="en-US" sz="900" b="0" dirty="0" err="1"/>
              <a:t>plot_height</a:t>
            </a:r>
            <a:r>
              <a:rPr lang="en-US" sz="900" b="0" dirty="0"/>
              <a:t>=…, title…)</a:t>
            </a:r>
          </a:p>
          <a:p>
            <a:r>
              <a:rPr lang="en-US" sz="900" b="0" dirty="0"/>
              <a:t>p = </a:t>
            </a:r>
            <a:r>
              <a:rPr lang="en-US" sz="900" b="0" dirty="0" err="1"/>
              <a:t>hbar_stack</a:t>
            </a:r>
            <a:r>
              <a:rPr lang="en-US" sz="900" b="0" dirty="0"/>
              <a:t>(a series for each "row", y=…, height=…, color=…, source=</a:t>
            </a:r>
            <a:r>
              <a:rPr lang="en-US" sz="900" b="0" dirty="0" err="1"/>
              <a:t>ColumnDataSource</a:t>
            </a:r>
            <a:r>
              <a:rPr lang="en-US" sz="900" b="0" dirty="0"/>
              <a:t>(…),legend=[…])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AE24FD3-FB6E-4544-88D1-E51C124741CC}"/>
              </a:ext>
            </a:extLst>
          </p:cNvPr>
          <p:cNvSpPr txBox="1"/>
          <p:nvPr/>
        </p:nvSpPr>
        <p:spPr>
          <a:xfrm>
            <a:off x="9406540" y="4861088"/>
            <a:ext cx="1490271" cy="24621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Grouped Bar Charts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Automatically group output according to the outermost level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Columns of the data source should contain tuples, for example, </a:t>
            </a:r>
            <a:r>
              <a:rPr lang="en-US" sz="900" b="0" i="1" dirty="0">
                <a:solidFill>
                  <a:schemeClr val="tx1"/>
                </a:solidFill>
              </a:rPr>
              <a:t>x = [ ("Apples", "2015"), ("Apples", "2016"), ("Apples", "2017"), ("Pears", "2015), ... 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Show contents and order the axis range, by explicitly passing a </a:t>
            </a:r>
            <a:r>
              <a:rPr lang="en-US" sz="900" b="0" dirty="0" err="1">
                <a:solidFill>
                  <a:schemeClr val="tx1"/>
                </a:solidFill>
              </a:rPr>
              <a:t>FactorRange</a:t>
            </a:r>
            <a:r>
              <a:rPr lang="en-US" sz="900" b="0" dirty="0">
                <a:solidFill>
                  <a:schemeClr val="tx1"/>
                </a:solidFill>
              </a:rPr>
              <a:t> to figure</a:t>
            </a:r>
          </a:p>
          <a:p>
            <a:endParaRPr kumimoji="0" lang="en-US" sz="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913AA7C-CEDE-4A7E-9FBD-505461C2BED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055" y="6150838"/>
            <a:ext cx="1572161" cy="655067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0E143245-959E-4095-831E-7F646244BD8C}"/>
              </a:ext>
            </a:extLst>
          </p:cNvPr>
          <p:cNvSpPr txBox="1"/>
          <p:nvPr/>
        </p:nvSpPr>
        <p:spPr>
          <a:xfrm>
            <a:off x="10932582" y="5126915"/>
            <a:ext cx="2953159" cy="8796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900" b="0" dirty="0"/>
              <a:t>source = </a:t>
            </a:r>
            <a:r>
              <a:rPr lang="en-US" sz="900" b="0" dirty="0" err="1"/>
              <a:t>ColumnDataSource</a:t>
            </a:r>
            <a:r>
              <a:rPr lang="en-US" sz="900" b="0" dirty="0"/>
              <a:t>(data=</a:t>
            </a:r>
            <a:r>
              <a:rPr lang="en-US" sz="900" b="0" dirty="0" err="1"/>
              <a:t>dict</a:t>
            </a:r>
            <a:r>
              <a:rPr lang="en-US" sz="900" b="0" dirty="0"/>
              <a:t>(x=…, counts=…, color=…))</a:t>
            </a:r>
          </a:p>
          <a:p>
            <a:r>
              <a:rPr lang="en-US" sz="900" b="0" dirty="0"/>
              <a:t>p = figure(</a:t>
            </a:r>
            <a:r>
              <a:rPr lang="en-US" sz="900" b="0" dirty="0" err="1"/>
              <a:t>x_range</a:t>
            </a:r>
            <a:r>
              <a:rPr lang="en-US" sz="900" b="0" dirty="0"/>
              <a:t>=</a:t>
            </a:r>
            <a:r>
              <a:rPr lang="en-US" sz="900" b="0" dirty="0" err="1"/>
              <a:t>FactorRange</a:t>
            </a:r>
            <a:r>
              <a:rPr lang="en-US" sz="900" b="0" dirty="0"/>
              <a:t>(…), </a:t>
            </a:r>
            <a:r>
              <a:rPr lang="en-US" sz="900" b="0" dirty="0" err="1"/>
              <a:t>plot_height</a:t>
            </a:r>
            <a:r>
              <a:rPr lang="en-US" sz="900" b="0" dirty="0"/>
              <a:t>=…, title…)</a:t>
            </a:r>
          </a:p>
          <a:p>
            <a:r>
              <a:rPr lang="en-US" sz="900" b="0" dirty="0" err="1"/>
              <a:t>p.vbar</a:t>
            </a:r>
            <a:r>
              <a:rPr lang="en-US" sz="900" b="0" dirty="0"/>
              <a:t>(x=…, top=…,width=…, source=…)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0D6F30-20D1-4269-A93A-1E8003829CF8}"/>
              </a:ext>
            </a:extLst>
          </p:cNvPr>
          <p:cNvSpPr txBox="1"/>
          <p:nvPr/>
        </p:nvSpPr>
        <p:spPr>
          <a:xfrm>
            <a:off x="9353642" y="7079851"/>
            <a:ext cx="1608386" cy="10412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Mixing Categorical Levels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Plot glyphs using only the "outer" categories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The plot also overlays a line representing average quarterly values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431F8BA-9E05-41D3-9D42-D16B6079D19C}"/>
              </a:ext>
            </a:extLst>
          </p:cNvPr>
          <p:cNvSpPr txBox="1"/>
          <p:nvPr/>
        </p:nvSpPr>
        <p:spPr>
          <a:xfrm>
            <a:off x="10979155" y="7308362"/>
            <a:ext cx="2953159" cy="6026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900" b="0" dirty="0" err="1"/>
              <a:t>p.vbar</a:t>
            </a:r>
            <a:r>
              <a:rPr lang="en-US" sz="900" b="0" dirty="0"/>
              <a:t>(x=…, top=…,width=…, source=…)</a:t>
            </a:r>
          </a:p>
          <a:p>
            <a:r>
              <a:rPr lang="en-US" sz="900" b="0" dirty="0" err="1"/>
              <a:t>p.line</a:t>
            </a:r>
            <a:r>
              <a:rPr lang="en-US" sz="900" b="0" dirty="0"/>
              <a:t>(x=.., y=.., color=..", </a:t>
            </a:r>
            <a:r>
              <a:rPr lang="en-US" sz="900" b="0" dirty="0" err="1"/>
              <a:t>line_width</a:t>
            </a:r>
            <a:r>
              <a:rPr lang="en-US" sz="900" b="0" dirty="0"/>
              <a:t>=..)</a:t>
            </a:r>
          </a:p>
          <a:p>
            <a:r>
              <a:rPr lang="en-US" sz="900" b="0" dirty="0" err="1"/>
              <a:t>p.circle</a:t>
            </a:r>
            <a:r>
              <a:rPr lang="en-US" sz="900" b="0" dirty="0"/>
              <a:t>(x=…, y=…, </a:t>
            </a:r>
            <a:r>
              <a:rPr lang="en-US" sz="900" b="0" dirty="0" err="1"/>
              <a:t>line_color</a:t>
            </a:r>
            <a:r>
              <a:rPr lang="en-US" sz="900" b="0" dirty="0"/>
              <a:t>=…, </a:t>
            </a:r>
            <a:r>
              <a:rPr lang="en-US" sz="900" b="0" dirty="0" err="1"/>
              <a:t>fill_color</a:t>
            </a:r>
            <a:r>
              <a:rPr lang="en-US" sz="900" b="0" dirty="0"/>
              <a:t>=…, size=…)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B4B8CA9-ACD6-4D15-A7C2-4BFDA385E345}"/>
              </a:ext>
            </a:extLst>
          </p:cNvPr>
          <p:cNvSpPr txBox="1"/>
          <p:nvPr/>
        </p:nvSpPr>
        <p:spPr>
          <a:xfrm>
            <a:off x="9312618" y="8747122"/>
            <a:ext cx="1608386" cy="8770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105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Categorical Scatterplots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dirty="0">
                <a:solidFill>
                  <a:schemeClr val="tx1"/>
                </a:solidFill>
              </a:rPr>
              <a:t>To make the values more distinguishable, we can also add a jitter transform to the y-coordinate</a:t>
            </a:r>
            <a:endParaRPr lang="en-US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B588B7-EC4A-4FB2-8284-ED84ACB71FD1}"/>
              </a:ext>
            </a:extLst>
          </p:cNvPr>
          <p:cNvSpPr txBox="1"/>
          <p:nvPr/>
        </p:nvSpPr>
        <p:spPr>
          <a:xfrm>
            <a:off x="9783319" y="3400290"/>
            <a:ext cx="1526003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Without source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0559CDA-B668-47F1-829E-2F5B99974FCD}"/>
              </a:ext>
            </a:extLst>
          </p:cNvPr>
          <p:cNvSpPr txBox="1"/>
          <p:nvPr/>
        </p:nvSpPr>
        <p:spPr>
          <a:xfrm>
            <a:off x="11512666" y="3400290"/>
            <a:ext cx="1526003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With source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BA707510-5402-4CE9-8293-B9315373BC9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905" y="9356461"/>
            <a:ext cx="1908000" cy="7155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C93319D-3FCE-440C-B052-C773372633B8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427" y="8033106"/>
            <a:ext cx="1671146" cy="69631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2D3B2CC9-7C56-440D-A83F-3B51B3F408BA}"/>
              </a:ext>
            </a:extLst>
          </p:cNvPr>
          <p:cNvSpPr txBox="1"/>
          <p:nvPr/>
        </p:nvSpPr>
        <p:spPr>
          <a:xfrm>
            <a:off x="10891582" y="8922055"/>
            <a:ext cx="2953159" cy="4128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sz="900" b="0" dirty="0" err="1"/>
              <a:t>p.circle</a:t>
            </a:r>
            <a:r>
              <a:rPr lang="en-US" sz="900" b="0" dirty="0"/>
              <a:t>(x=…, y=jitter(…), </a:t>
            </a:r>
            <a:r>
              <a:rPr lang="en-US" sz="900" b="0" dirty="0" err="1"/>
              <a:t>line_color</a:t>
            </a:r>
            <a:r>
              <a:rPr lang="en-US" sz="900" b="0" dirty="0"/>
              <a:t>=…, </a:t>
            </a:r>
            <a:r>
              <a:rPr lang="en-US" sz="900" b="0" dirty="0" err="1"/>
              <a:t>fill_color</a:t>
            </a:r>
            <a:r>
              <a:rPr lang="en-US" sz="900" b="0" dirty="0"/>
              <a:t>=…, size=…)</a:t>
            </a:r>
            <a:endParaRPr kumimoji="0" lang="en-US" sz="9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4C54B867-9020-CD40-B5C6-8D3A85123015}"/>
              </a:ext>
            </a:extLst>
          </p:cNvPr>
          <p:cNvSpPr/>
          <p:nvPr/>
        </p:nvSpPr>
        <p:spPr>
          <a:xfrm>
            <a:off x="4710234" y="6595046"/>
            <a:ext cx="4296492" cy="3534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C601A2B-C0F6-8A49-A49A-C6E82923073A}"/>
              </a:ext>
            </a:extLst>
          </p:cNvPr>
          <p:cNvSpPr/>
          <p:nvPr/>
        </p:nvSpPr>
        <p:spPr>
          <a:xfrm>
            <a:off x="4707726" y="4868585"/>
            <a:ext cx="4296492" cy="15544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4A4EA1-6BB4-1A4C-9538-6C40493C8E14}"/>
              </a:ext>
            </a:extLst>
          </p:cNvPr>
          <p:cNvSpPr/>
          <p:nvPr/>
        </p:nvSpPr>
        <p:spPr>
          <a:xfrm>
            <a:off x="4707726" y="2988475"/>
            <a:ext cx="4296492" cy="17602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3C5B1AF-34D4-3C47-8C7F-8EE71C1CE629}"/>
              </a:ext>
            </a:extLst>
          </p:cNvPr>
          <p:cNvSpPr/>
          <p:nvPr/>
        </p:nvSpPr>
        <p:spPr>
          <a:xfrm>
            <a:off x="4709300" y="1075699"/>
            <a:ext cx="4269077" cy="17602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C57F39B-D6D1-6A47-9503-C45017D0F078}"/>
              </a:ext>
            </a:extLst>
          </p:cNvPr>
          <p:cNvSpPr/>
          <p:nvPr/>
        </p:nvSpPr>
        <p:spPr>
          <a:xfrm>
            <a:off x="11755144" y="7852487"/>
            <a:ext cx="1561737" cy="915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" name="Group">
            <a:extLst>
              <a:ext uri="{FF2B5EF4-FFF2-40B4-BE49-F238E27FC236}">
                <a16:creationId xmlns:a16="http://schemas.microsoft.com/office/drawing/2014/main" id="{CD2FEC5A-0CD3-164E-85F6-65E9B9DD1D14}"/>
              </a:ext>
            </a:extLst>
          </p:cNvPr>
          <p:cNvSpPr/>
          <p:nvPr/>
        </p:nvSpPr>
        <p:spPr>
          <a:xfrm>
            <a:off x="160499" y="457201"/>
            <a:ext cx="4346831" cy="967191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4" name="Group">
            <a:extLst>
              <a:ext uri="{FF2B5EF4-FFF2-40B4-BE49-F238E27FC236}">
                <a16:creationId xmlns:a16="http://schemas.microsoft.com/office/drawing/2014/main" id="{B48A1B4B-1B53-8E48-920B-D3139BE56DDA}"/>
              </a:ext>
            </a:extLst>
          </p:cNvPr>
          <p:cNvSpPr/>
          <p:nvPr/>
        </p:nvSpPr>
        <p:spPr>
          <a:xfrm>
            <a:off x="9370769" y="457201"/>
            <a:ext cx="4346831" cy="967190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5" name="Basics">
            <a:extLst>
              <a:ext uri="{FF2B5EF4-FFF2-40B4-BE49-F238E27FC236}">
                <a16:creationId xmlns:a16="http://schemas.microsoft.com/office/drawing/2014/main" id="{17D6A354-C266-824D-AD6A-0C43CA4460BF}"/>
              </a:ext>
            </a:extLst>
          </p:cNvPr>
          <p:cNvSpPr txBox="1"/>
          <p:nvPr/>
        </p:nvSpPr>
        <p:spPr>
          <a:xfrm>
            <a:off x="9519987" y="717116"/>
            <a:ext cx="166391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Annotations</a:t>
            </a:r>
            <a:endParaRPr dirty="0"/>
          </a:p>
        </p:txBody>
      </p:sp>
      <p:sp>
        <p:nvSpPr>
          <p:cNvPr id="26" name="Remember that the best cheatsheets are visual—not written—documents. Whenever possible use visual elements to make it easier for readers to find the information they need.">
            <a:extLst>
              <a:ext uri="{FF2B5EF4-FFF2-40B4-BE49-F238E27FC236}">
                <a16:creationId xmlns:a16="http://schemas.microsoft.com/office/drawing/2014/main" id="{00A7C31F-A819-FA42-914A-7C0D58FFB15D}"/>
              </a:ext>
            </a:extLst>
          </p:cNvPr>
          <p:cNvSpPr txBox="1"/>
          <p:nvPr/>
        </p:nvSpPr>
        <p:spPr>
          <a:xfrm>
            <a:off x="9519987" y="3036960"/>
            <a:ext cx="4140391" cy="7130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CC4125-552F-B74C-9DE2-C970DEC200C4}"/>
              </a:ext>
            </a:extLst>
          </p:cNvPr>
          <p:cNvSpPr/>
          <p:nvPr/>
        </p:nvSpPr>
        <p:spPr>
          <a:xfrm>
            <a:off x="9615423" y="1458822"/>
            <a:ext cx="1895071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Spans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Span(location, dimension,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line_color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line_width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b="0" dirty="0"/>
              <a:t>Spans are "infinite" vertical or horizonal lines.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4BC18FA-0EE2-CC40-8D72-E8DE4C892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173" y="1434893"/>
            <a:ext cx="1376000" cy="976516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051BDAB-2DD4-4742-8A7F-3A87E213BEC4}"/>
              </a:ext>
            </a:extLst>
          </p:cNvPr>
          <p:cNvSpPr/>
          <p:nvPr/>
        </p:nvSpPr>
        <p:spPr>
          <a:xfrm>
            <a:off x="9519987" y="1075698"/>
            <a:ext cx="18950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bokeh.models.annotations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848D625-9DBD-9549-95BD-16199A60F123}"/>
              </a:ext>
            </a:extLst>
          </p:cNvPr>
          <p:cNvSpPr/>
          <p:nvPr/>
        </p:nvSpPr>
        <p:spPr>
          <a:xfrm>
            <a:off x="9615423" y="2545168"/>
            <a:ext cx="1895071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Box Annotation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BoxAnnotation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(top, left, bottom, right,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fill_alpha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fill_color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b="0" dirty="0"/>
              <a:t>Shaded box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EB06AD3-94EE-D64B-8579-D02C9110C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3173" y="2649906"/>
            <a:ext cx="1376000" cy="89849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A2D3A140-9E52-5148-9F4F-FFCDDEDE5AE4}"/>
              </a:ext>
            </a:extLst>
          </p:cNvPr>
          <p:cNvSpPr/>
          <p:nvPr/>
        </p:nvSpPr>
        <p:spPr>
          <a:xfrm>
            <a:off x="9615423" y="3674077"/>
            <a:ext cx="1695335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Label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Label(x, y, text…)</a:t>
            </a:r>
          </a:p>
          <a:p>
            <a:r>
              <a:rPr lang="en-US" b="0" dirty="0"/>
              <a:t>Attach text label. can also set colors and front.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D179E5C-8A68-4747-B377-FF0C18E95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173" y="3764693"/>
            <a:ext cx="1376000" cy="88572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DB81972-6D45-0F42-8F25-F6F88AE630E1}"/>
              </a:ext>
            </a:extLst>
          </p:cNvPr>
          <p:cNvSpPr/>
          <p:nvPr/>
        </p:nvSpPr>
        <p:spPr>
          <a:xfrm>
            <a:off x="9615423" y="4795585"/>
            <a:ext cx="1895071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Arrows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Arrow(end,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x_start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y_start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x_end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y_end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‘end’ can be chosen from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models.arrow_heads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FF4AE01-1711-1941-9621-6B58DD815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5084" y="4867033"/>
            <a:ext cx="1384089" cy="885729"/>
          </a:xfrm>
          <a:prstGeom prst="rect">
            <a:avLst/>
          </a:prstGeom>
        </p:spPr>
      </p:pic>
      <p:sp>
        <p:nvSpPr>
          <p:cNvPr id="59" name="Basics">
            <a:extLst>
              <a:ext uri="{FF2B5EF4-FFF2-40B4-BE49-F238E27FC236}">
                <a16:creationId xmlns:a16="http://schemas.microsoft.com/office/drawing/2014/main" id="{6918B08C-9229-D049-B2A4-FE7A04CBEA4D}"/>
              </a:ext>
            </a:extLst>
          </p:cNvPr>
          <p:cNvSpPr txBox="1"/>
          <p:nvPr/>
        </p:nvSpPr>
        <p:spPr>
          <a:xfrm>
            <a:off x="9615423" y="6250887"/>
            <a:ext cx="94897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Layout</a:t>
            </a:r>
            <a:endParaRPr dirty="0"/>
          </a:p>
        </p:txBody>
      </p:sp>
      <p:sp>
        <p:nvSpPr>
          <p:cNvPr id="60" name="Line">
            <a:extLst>
              <a:ext uri="{FF2B5EF4-FFF2-40B4-BE49-F238E27FC236}">
                <a16:creationId xmlns:a16="http://schemas.microsoft.com/office/drawing/2014/main" id="{1DE54405-08AB-F14C-8E9F-8F11D15CD96B}"/>
              </a:ext>
            </a:extLst>
          </p:cNvPr>
          <p:cNvSpPr/>
          <p:nvPr/>
        </p:nvSpPr>
        <p:spPr>
          <a:xfrm>
            <a:off x="9367260" y="6062907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FD3D56-4D51-6242-AD48-3870E09E4702}"/>
              </a:ext>
            </a:extLst>
          </p:cNvPr>
          <p:cNvSpPr/>
          <p:nvPr/>
        </p:nvSpPr>
        <p:spPr>
          <a:xfrm>
            <a:off x="9615422" y="6662851"/>
            <a:ext cx="3751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three ways to show multiple plots in one shot.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1D4475B-58B1-384D-8DC2-83F224A9B333}"/>
              </a:ext>
            </a:extLst>
          </p:cNvPr>
          <p:cNvSpPr/>
          <p:nvPr/>
        </p:nvSpPr>
        <p:spPr>
          <a:xfrm>
            <a:off x="9615422" y="6958403"/>
            <a:ext cx="1895071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Row/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Colums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show(row(p1, p2, p3))</a:t>
            </a:r>
          </a:p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Column() has similar effect.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159F58-6BC1-A84E-9A06-91A4CF3D5AE6}"/>
              </a:ext>
            </a:extLst>
          </p:cNvPr>
          <p:cNvSpPr/>
          <p:nvPr/>
        </p:nvSpPr>
        <p:spPr>
          <a:xfrm>
            <a:off x="9615421" y="7840696"/>
            <a:ext cx="1895071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Grid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gridplot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(l)</a:t>
            </a:r>
          </a:p>
          <a:p>
            <a:r>
              <a:rPr lang="en-US" b="0" dirty="0"/>
              <a:t>Where l is a matrix  containing plots (like matrix in </a:t>
            </a:r>
            <a:r>
              <a:rPr lang="en-US" b="0" dirty="0" err="1"/>
              <a:t>numpy</a:t>
            </a:r>
            <a:r>
              <a:rPr lang="en-US" b="0" dirty="0"/>
              <a:t>, [[], []])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5DDE5E9-EAA9-EF4F-8A58-4B5EF41251C1}"/>
              </a:ext>
            </a:extLst>
          </p:cNvPr>
          <p:cNvSpPr/>
          <p:nvPr/>
        </p:nvSpPr>
        <p:spPr>
          <a:xfrm>
            <a:off x="9627786" y="8967801"/>
            <a:ext cx="1895071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Panel(child = plot)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Tab(tabs = [panel, ..])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6D9FA-6C2A-3848-9E6A-94BF1E227390}"/>
              </a:ext>
            </a:extLst>
          </p:cNvPr>
          <p:cNvSpPr/>
          <p:nvPr/>
        </p:nvSpPr>
        <p:spPr>
          <a:xfrm>
            <a:off x="11830050" y="7046739"/>
            <a:ext cx="371475" cy="542416"/>
          </a:xfrm>
          <a:prstGeom prst="rec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9F1B502-8897-CA4B-AFBF-087E4CCBAFD1}"/>
              </a:ext>
            </a:extLst>
          </p:cNvPr>
          <p:cNvSpPr/>
          <p:nvPr/>
        </p:nvSpPr>
        <p:spPr>
          <a:xfrm>
            <a:off x="12337276" y="7046739"/>
            <a:ext cx="371475" cy="542416"/>
          </a:xfrm>
          <a:prstGeom prst="rec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0589C77-B623-1242-8E72-CBAB75362800}"/>
              </a:ext>
            </a:extLst>
          </p:cNvPr>
          <p:cNvSpPr/>
          <p:nvPr/>
        </p:nvSpPr>
        <p:spPr>
          <a:xfrm>
            <a:off x="12863435" y="7046739"/>
            <a:ext cx="371475" cy="542416"/>
          </a:xfrm>
          <a:prstGeom prst="rec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A805087-ACAA-9A4A-AECE-EAB0C7A31313}"/>
              </a:ext>
            </a:extLst>
          </p:cNvPr>
          <p:cNvSpPr/>
          <p:nvPr/>
        </p:nvSpPr>
        <p:spPr>
          <a:xfrm>
            <a:off x="11830050" y="8059122"/>
            <a:ext cx="371475" cy="542416"/>
          </a:xfrm>
          <a:prstGeom prst="rec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49BF327-9AAA-AE44-82D4-93FBC6E4E101}"/>
              </a:ext>
            </a:extLst>
          </p:cNvPr>
          <p:cNvSpPr/>
          <p:nvPr/>
        </p:nvSpPr>
        <p:spPr>
          <a:xfrm>
            <a:off x="12337276" y="8059122"/>
            <a:ext cx="371475" cy="542416"/>
          </a:xfrm>
          <a:prstGeom prst="rec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96DE5B-0237-0D47-ACCE-9EF56FFC6728}"/>
              </a:ext>
            </a:extLst>
          </p:cNvPr>
          <p:cNvSpPr/>
          <p:nvPr/>
        </p:nvSpPr>
        <p:spPr>
          <a:xfrm>
            <a:off x="12863435" y="8059122"/>
            <a:ext cx="371475" cy="542416"/>
          </a:xfrm>
          <a:prstGeom prst="rec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solidFill>
              <a:schemeClr val="accent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004A4D-FBBB-7342-937F-2B65982CBC2E}"/>
              </a:ext>
            </a:extLst>
          </p:cNvPr>
          <p:cNvSpPr/>
          <p:nvPr/>
        </p:nvSpPr>
        <p:spPr>
          <a:xfrm>
            <a:off x="11979788" y="9137753"/>
            <a:ext cx="371475" cy="542416"/>
          </a:xfrm>
          <a:prstGeom prst="rec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3B6F62-8159-7F43-83B6-FAD89037AC5B}"/>
              </a:ext>
            </a:extLst>
          </p:cNvPr>
          <p:cNvSpPr/>
          <p:nvPr/>
        </p:nvSpPr>
        <p:spPr>
          <a:xfrm>
            <a:off x="12337126" y="9137753"/>
            <a:ext cx="371475" cy="542416"/>
          </a:xfrm>
          <a:prstGeom prst="rec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D4D4CB-5201-D543-AAB2-6158D163DDB1}"/>
              </a:ext>
            </a:extLst>
          </p:cNvPr>
          <p:cNvSpPr/>
          <p:nvPr/>
        </p:nvSpPr>
        <p:spPr>
          <a:xfrm>
            <a:off x="12708601" y="9137753"/>
            <a:ext cx="371475" cy="542416"/>
          </a:xfrm>
          <a:prstGeom prst="rect">
            <a:avLst/>
          </a:prstGeom>
          <a:blipFill rotWithShape="1">
            <a:blip r:embed="rId7"/>
            <a:srcRect/>
            <a:tile tx="0" ty="0" sx="100000" sy="100000" flip="none" algn="tl"/>
          </a:blip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Basics">
            <a:extLst>
              <a:ext uri="{FF2B5EF4-FFF2-40B4-BE49-F238E27FC236}">
                <a16:creationId xmlns:a16="http://schemas.microsoft.com/office/drawing/2014/main" id="{83750D56-F782-5348-85DC-A70FE18AD467}"/>
              </a:ext>
            </a:extLst>
          </p:cNvPr>
          <p:cNvSpPr txBox="1"/>
          <p:nvPr/>
        </p:nvSpPr>
        <p:spPr>
          <a:xfrm>
            <a:off x="4709304" y="717115"/>
            <a:ext cx="164147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Interactions</a:t>
            </a:r>
            <a:endParaRPr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5442D1-69C5-1C46-874E-466BD95C6BC0}"/>
              </a:ext>
            </a:extLst>
          </p:cNvPr>
          <p:cNvSpPr/>
          <p:nvPr/>
        </p:nvSpPr>
        <p:spPr>
          <a:xfrm>
            <a:off x="4709304" y="1075698"/>
            <a:ext cx="4346831" cy="51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Linked Interactions</a:t>
            </a:r>
          </a:p>
          <a:p>
            <a:r>
              <a:rPr lang="en-US" b="0" dirty="0"/>
              <a:t>link various interactions between different Bokeh plots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8F63B2-A766-CE41-A3F8-4275ADF472FB}"/>
              </a:ext>
            </a:extLst>
          </p:cNvPr>
          <p:cNvSpPr/>
          <p:nvPr/>
        </p:nvSpPr>
        <p:spPr>
          <a:xfrm>
            <a:off x="4709300" y="2965958"/>
            <a:ext cx="4346831" cy="702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Hover Tools</a:t>
            </a:r>
          </a:p>
          <a:p>
            <a:r>
              <a:rPr lang="en-US" b="0" dirty="0"/>
              <a:t>Hover Tool that allows additional information to be displayed in a popup whenever the user hovers over a specific glyph.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6294090-D631-8C44-8A89-4226C5DD671A}"/>
              </a:ext>
            </a:extLst>
          </p:cNvPr>
          <p:cNvSpPr/>
          <p:nvPr/>
        </p:nvSpPr>
        <p:spPr>
          <a:xfrm>
            <a:off x="4709302" y="4897174"/>
            <a:ext cx="4346831" cy="518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Widgets</a:t>
            </a:r>
          </a:p>
          <a:p>
            <a:r>
              <a:rPr lang="en-US" b="0" dirty="0"/>
              <a:t>Bokeh supports direct integration with a small basic widget set.  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459C8FB-CA30-394C-A738-55CC41B2B5F8}"/>
              </a:ext>
            </a:extLst>
          </p:cNvPr>
          <p:cNvSpPr/>
          <p:nvPr/>
        </p:nvSpPr>
        <p:spPr>
          <a:xfrm>
            <a:off x="4709299" y="6571554"/>
            <a:ext cx="4346831" cy="702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JS Callbacks</a:t>
            </a:r>
          </a:p>
          <a:p>
            <a:r>
              <a:rPr lang="en-US" b="0" dirty="0"/>
              <a:t>Hover Tool that allows additional information to be displayed in a popup whenever the user hovers over a specific glyph.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A023B56-2F23-9141-A0EE-542D91B0C58A}"/>
              </a:ext>
            </a:extLst>
          </p:cNvPr>
          <p:cNvSpPr/>
          <p:nvPr/>
        </p:nvSpPr>
        <p:spPr>
          <a:xfrm>
            <a:off x="4709301" y="1493985"/>
            <a:ext cx="1895071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= ‘pan,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wheel_zoo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= figure(tools = Tools)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B0F01B5E-9544-1C4E-8159-B602D6599E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2765" y="2067265"/>
            <a:ext cx="749300" cy="2921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33D00AB-014A-144F-B58A-E7B6111F9C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7321" y="2481868"/>
            <a:ext cx="901700" cy="3302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03D29741-CB2D-664E-AAEE-FB1D9EDED51C}"/>
              </a:ext>
            </a:extLst>
          </p:cNvPr>
          <p:cNvSpPr/>
          <p:nvPr/>
        </p:nvSpPr>
        <p:spPr>
          <a:xfrm>
            <a:off x="5911638" y="2038150"/>
            <a:ext cx="12378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wheel_zoo</a:t>
            </a:r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97E8B3-BD7C-1044-9641-0520B837F461}"/>
              </a:ext>
            </a:extLst>
          </p:cNvPr>
          <p:cNvSpPr/>
          <p:nvPr/>
        </p:nvSpPr>
        <p:spPr>
          <a:xfrm>
            <a:off x="5911638" y="2477887"/>
            <a:ext cx="20714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Box_select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lasso_select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help</a:t>
            </a:r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8415705-407B-8845-962D-14CDBCCFEAC7}"/>
              </a:ext>
            </a:extLst>
          </p:cNvPr>
          <p:cNvSpPr/>
          <p:nvPr/>
        </p:nvSpPr>
        <p:spPr>
          <a:xfrm>
            <a:off x="4730374" y="3671168"/>
            <a:ext cx="2254626" cy="882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Hover 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HoverTool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(tooltips=[])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= figure(tools = [Hover])</a:t>
            </a:r>
          </a:p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tooltips is a list of tuples (text, value) like (‘x’, ‘$x’) 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2D5E37F9-0256-4444-B0D9-C3F0F86156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76" y="3701247"/>
            <a:ext cx="1549400" cy="889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F8A0C67A-4440-AC4F-B365-28FAFC685442}"/>
              </a:ext>
            </a:extLst>
          </p:cNvPr>
          <p:cNvSpPr/>
          <p:nvPr/>
        </p:nvSpPr>
        <p:spPr>
          <a:xfrm>
            <a:off x="4709300" y="5504781"/>
            <a:ext cx="2072078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Slider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Slider(start, end, value, step)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9F4049D8-96EB-DC43-9C9D-AED916C831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4736" y="5538813"/>
            <a:ext cx="1789753" cy="429541"/>
          </a:xfrm>
          <a:prstGeom prst="rect">
            <a:avLst/>
          </a:prstGeom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7E81DEE0-461F-B945-B991-859FFB039766}"/>
              </a:ext>
            </a:extLst>
          </p:cNvPr>
          <p:cNvSpPr/>
          <p:nvPr/>
        </p:nvSpPr>
        <p:spPr>
          <a:xfrm>
            <a:off x="4716514" y="6069551"/>
            <a:ext cx="21771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Button, Toggle, Dropdown….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9B82B32-5052-A84B-B99F-D88F5D53C8FA}"/>
              </a:ext>
            </a:extLst>
          </p:cNvPr>
          <p:cNvSpPr/>
          <p:nvPr/>
        </p:nvSpPr>
        <p:spPr>
          <a:xfrm>
            <a:off x="4714770" y="7208049"/>
            <a:ext cx="4247287" cy="1487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 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CustomJS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(code)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Tap 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TapTool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(callback)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= figure(tools=[Tap])</a:t>
            </a:r>
          </a:p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Where code is a snippet of JavaScript code. To make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CustomJS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Property changes, use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CustomJS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code)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Use Slider widget for example: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38B94946-DFBA-C74D-995F-2C3C233923D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5092" y="8330330"/>
            <a:ext cx="1626379" cy="156242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CB2A5906-59FC-E64D-99BA-AD8C04156D5D}"/>
              </a:ext>
            </a:extLst>
          </p:cNvPr>
          <p:cNvSpPr/>
          <p:nvPr/>
        </p:nvSpPr>
        <p:spPr>
          <a:xfrm>
            <a:off x="4746089" y="8485917"/>
            <a:ext cx="2715430" cy="671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(source=source, slider=slider) update=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CustomJS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code)</a:t>
            </a:r>
          </a:p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slider.js_on_change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(‘value’, update)</a:t>
            </a:r>
          </a:p>
        </p:txBody>
      </p:sp>
      <p:sp>
        <p:nvSpPr>
          <p:cNvPr id="53" name="Layout Suggestions">
            <a:extLst>
              <a:ext uri="{FF2B5EF4-FFF2-40B4-BE49-F238E27FC236}">
                <a16:creationId xmlns:a16="http://schemas.microsoft.com/office/drawing/2014/main" id="{00514264-F238-4899-A48F-232D0FD522B0}"/>
              </a:ext>
            </a:extLst>
          </p:cNvPr>
          <p:cNvSpPr txBox="1"/>
          <p:nvPr/>
        </p:nvSpPr>
        <p:spPr>
          <a:xfrm>
            <a:off x="259383" y="840107"/>
            <a:ext cx="4064508" cy="854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Graph and Network Plots</a:t>
            </a:r>
          </a:p>
          <a:p>
            <a:pPr marL="285750" lvl="1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0">
                <a:solidFill>
                  <a:srgbClr val="628DB5"/>
                </a:solidFill>
              </a:defRPr>
            </a:pPr>
            <a:r>
              <a:rPr lang="en-US" sz="1400" dirty="0">
                <a:solidFill>
                  <a:schemeClr val="tx1"/>
                </a:solidFill>
              </a:rPr>
              <a:t>use the </a:t>
            </a:r>
            <a:r>
              <a:rPr lang="en-US" sz="1400" dirty="0" err="1">
                <a:solidFill>
                  <a:schemeClr val="tx1"/>
                </a:solidFill>
              </a:rPr>
              <a:t>from_networkx</a:t>
            </a:r>
            <a:r>
              <a:rPr lang="en-US" sz="1400" dirty="0">
                <a:solidFill>
                  <a:schemeClr val="tx1"/>
                </a:solidFill>
              </a:rPr>
              <a:t> function</a:t>
            </a:r>
          </a:p>
          <a:p>
            <a:pPr marL="285750" lvl="1" indent="-28575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500" b="0">
                <a:solidFill>
                  <a:srgbClr val="628DB5"/>
                </a:solidFill>
              </a:defRPr>
            </a:pPr>
            <a:r>
              <a:rPr lang="en-US" sz="1400" dirty="0" err="1">
                <a:solidFill>
                  <a:schemeClr val="tx1"/>
                </a:solidFill>
              </a:rPr>
              <a:t>node_renderer</a:t>
            </a:r>
            <a:r>
              <a:rPr lang="en-US" sz="1400" dirty="0">
                <a:solidFill>
                  <a:schemeClr val="tx1"/>
                </a:solidFill>
              </a:rPr>
              <a:t> draws the nodes and </a:t>
            </a:r>
            <a:r>
              <a:rPr lang="en-US" sz="1400" dirty="0" err="1">
                <a:solidFill>
                  <a:schemeClr val="tx1"/>
                </a:solidFill>
              </a:rPr>
              <a:t>edge_renderer</a:t>
            </a:r>
            <a:r>
              <a:rPr lang="en-US" sz="1400" dirty="0">
                <a:solidFill>
                  <a:schemeClr val="tx1"/>
                </a:solidFill>
              </a:rPr>
              <a:t> draws the edges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E2976-215B-4E70-B468-481C5AE73580}"/>
              </a:ext>
            </a:extLst>
          </p:cNvPr>
          <p:cNvSpPr txBox="1"/>
          <p:nvPr/>
        </p:nvSpPr>
        <p:spPr>
          <a:xfrm>
            <a:off x="259398" y="1694252"/>
            <a:ext cx="4214501" cy="38445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/>
              <a:t>import </a:t>
            </a:r>
            <a:r>
              <a:rPr lang="en-US" b="0" dirty="0" err="1"/>
              <a:t>networkx</a:t>
            </a:r>
            <a:r>
              <a:rPr lang="en-US" b="0" dirty="0"/>
              <a:t> as </a:t>
            </a:r>
            <a:r>
              <a:rPr lang="en-US" b="0" dirty="0" err="1"/>
              <a:t>nx</a:t>
            </a:r>
            <a:endParaRPr lang="en-US" b="0" dirty="0"/>
          </a:p>
          <a:p>
            <a:r>
              <a:rPr lang="en-US" b="0" dirty="0"/>
              <a:t>from </a:t>
            </a:r>
            <a:r>
              <a:rPr lang="en-US" b="0" dirty="0" err="1"/>
              <a:t>bokeh.models</a:t>
            </a:r>
            <a:r>
              <a:rPr lang="en-US" b="0" dirty="0"/>
              <a:t> import Range1d, Plot</a:t>
            </a:r>
          </a:p>
          <a:p>
            <a:r>
              <a:rPr lang="en-US" b="0" dirty="0"/>
              <a:t>from </a:t>
            </a:r>
            <a:r>
              <a:rPr lang="en-US" b="0" dirty="0" err="1"/>
              <a:t>bokeh.models.graphs</a:t>
            </a:r>
            <a:r>
              <a:rPr lang="en-US" b="0" dirty="0"/>
              <a:t> import </a:t>
            </a:r>
            <a:r>
              <a:rPr lang="en-US" b="0" dirty="0" err="1"/>
              <a:t>from_network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G = </a:t>
            </a:r>
            <a:r>
              <a:rPr lang="en-US" b="0" dirty="0" err="1"/>
              <a:t>nx.desargues_graph</a:t>
            </a:r>
            <a:r>
              <a:rPr lang="en-US" b="0" dirty="0"/>
              <a:t>()</a:t>
            </a:r>
          </a:p>
          <a:p>
            <a:r>
              <a:rPr lang="en-US" b="0" dirty="0"/>
              <a:t>plot = Plot(</a:t>
            </a:r>
            <a:r>
              <a:rPr lang="en-US" b="0" dirty="0" err="1"/>
              <a:t>x_range</a:t>
            </a:r>
            <a:r>
              <a:rPr lang="en-US" b="0" dirty="0"/>
              <a:t>=Range1d(…), </a:t>
            </a:r>
            <a:r>
              <a:rPr lang="en-US" b="0" dirty="0" err="1"/>
              <a:t>y_range</a:t>
            </a:r>
            <a:r>
              <a:rPr lang="en-US" b="0" dirty="0"/>
              <a:t>=Range1d…))</a:t>
            </a:r>
          </a:p>
          <a:p>
            <a:endParaRPr lang="en-US" b="0" dirty="0"/>
          </a:p>
          <a:p>
            <a:r>
              <a:rPr lang="en-US" b="0" dirty="0"/>
              <a:t># Create a Bokeh graph from the </a:t>
            </a:r>
            <a:r>
              <a:rPr lang="en-US" b="0" dirty="0" err="1"/>
              <a:t>NetworkX</a:t>
            </a:r>
            <a:r>
              <a:rPr lang="en-US" b="0" dirty="0"/>
              <a:t> input using </a:t>
            </a:r>
            <a:r>
              <a:rPr lang="en-US" b="0" dirty="0" err="1"/>
              <a:t>nx.spring_layou</a:t>
            </a:r>
            <a:endParaRPr lang="en-US" b="0" dirty="0"/>
          </a:p>
          <a:p>
            <a:r>
              <a:rPr lang="en-US" b="0" dirty="0"/>
              <a:t>graph = </a:t>
            </a:r>
            <a:r>
              <a:rPr lang="en-US" b="0" dirty="0" err="1"/>
              <a:t>from_networkx</a:t>
            </a:r>
            <a:r>
              <a:rPr lang="en-US" b="0" dirty="0"/>
              <a:t>(G, </a:t>
            </a:r>
            <a:r>
              <a:rPr lang="en-US" b="0" dirty="0" err="1"/>
              <a:t>nx.spring_layout</a:t>
            </a:r>
            <a:r>
              <a:rPr lang="en-US" b="0" dirty="0"/>
              <a:t>, scale=…, center=…))</a:t>
            </a:r>
          </a:p>
          <a:p>
            <a:r>
              <a:rPr lang="en-US" b="0" dirty="0" err="1"/>
              <a:t>plot.renderers.append</a:t>
            </a:r>
            <a:r>
              <a:rPr lang="en-US" b="0" dirty="0"/>
              <a:t>(graph)</a:t>
            </a:r>
          </a:p>
          <a:p>
            <a:endParaRPr lang="en-US" b="0" dirty="0"/>
          </a:p>
          <a:p>
            <a:r>
              <a:rPr lang="en-US" b="0" dirty="0"/>
              <a:t># Set some of the default node glyph (Circle) properties</a:t>
            </a:r>
          </a:p>
          <a:p>
            <a:r>
              <a:rPr lang="en-US" b="0" dirty="0" err="1"/>
              <a:t>graph.node_renderer.glyph.update</a:t>
            </a:r>
            <a:r>
              <a:rPr lang="en-US" b="0" dirty="0"/>
              <a:t>(size=…, </a:t>
            </a:r>
            <a:r>
              <a:rPr lang="en-US" b="0" dirty="0" err="1"/>
              <a:t>fill_color</a:t>
            </a:r>
            <a:r>
              <a:rPr lang="en-US" b="0" dirty="0"/>
              <a:t>=…)</a:t>
            </a:r>
          </a:p>
          <a:p>
            <a:endParaRPr lang="en-US" b="0" dirty="0"/>
          </a:p>
          <a:p>
            <a:r>
              <a:rPr lang="en-US" b="0" dirty="0"/>
              <a:t># Set some edge properties too</a:t>
            </a:r>
          </a:p>
          <a:p>
            <a:r>
              <a:rPr lang="en-US" b="0" dirty="0" err="1"/>
              <a:t>graph.edge_renderer.glyph.line_dash</a:t>
            </a:r>
            <a:r>
              <a:rPr lang="en-US" b="0" dirty="0"/>
              <a:t> =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0D805-8698-44FE-8D63-3AB3DC318D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38768" y="5259993"/>
            <a:ext cx="1275600" cy="1325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B591E-1F7B-47CE-975C-85EC24C31848}"/>
              </a:ext>
            </a:extLst>
          </p:cNvPr>
          <p:cNvSpPr txBox="1"/>
          <p:nvPr/>
        </p:nvSpPr>
        <p:spPr>
          <a:xfrm>
            <a:off x="272907" y="6423065"/>
            <a:ext cx="2792668" cy="1084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Inspection and Selection Policies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</a:rPr>
              <a:t>inspection_policy</a:t>
            </a:r>
            <a:r>
              <a:rPr lang="en-US" b="0" dirty="0">
                <a:solidFill>
                  <a:schemeClr val="tx1"/>
                </a:solidFill>
              </a:rPr>
              <a:t> and </a:t>
            </a:r>
            <a:r>
              <a:rPr lang="en-US" b="0" dirty="0" err="1">
                <a:solidFill>
                  <a:schemeClr val="tx1"/>
                </a:solidFill>
              </a:rPr>
              <a:t>selection_policy</a:t>
            </a:r>
            <a:r>
              <a:rPr lang="en-US" b="0" dirty="0">
                <a:solidFill>
                  <a:schemeClr val="tx1"/>
                </a:solidFill>
              </a:rPr>
              <a:t> can be used to control how hover inspections highlight the graph, or how selection tools make selections.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59ADD-AAEF-49A9-9F4E-469290204AFD}"/>
              </a:ext>
            </a:extLst>
          </p:cNvPr>
          <p:cNvSpPr txBox="1"/>
          <p:nvPr/>
        </p:nvSpPr>
        <p:spPr>
          <a:xfrm>
            <a:off x="299177" y="7658679"/>
            <a:ext cx="4010338" cy="23467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US" b="0" dirty="0" err="1"/>
              <a:t>graph.node_renderer.glyph</a:t>
            </a:r>
            <a:r>
              <a:rPr lang="en-US" b="0" dirty="0"/>
              <a:t> = Circle(size=…,, </a:t>
            </a:r>
            <a:r>
              <a:rPr lang="en-US" b="0" dirty="0" err="1"/>
              <a:t>fill_color</a:t>
            </a:r>
            <a:r>
              <a:rPr lang="en-US" b="0" dirty="0"/>
              <a:t>=…)</a:t>
            </a:r>
          </a:p>
          <a:p>
            <a:r>
              <a:rPr lang="en-US" b="0" dirty="0" err="1"/>
              <a:t>graph.edge_renderer.glyph</a:t>
            </a:r>
            <a:r>
              <a:rPr lang="en-US" b="0" dirty="0"/>
              <a:t> = </a:t>
            </a:r>
            <a:r>
              <a:rPr lang="en-US" b="0" dirty="0" err="1"/>
              <a:t>MultiLine</a:t>
            </a:r>
            <a:r>
              <a:rPr lang="en-US" b="0" dirty="0"/>
              <a:t>(</a:t>
            </a:r>
            <a:r>
              <a:rPr lang="en-US" b="0" dirty="0" err="1"/>
              <a:t>line_color</a:t>
            </a:r>
            <a:r>
              <a:rPr lang="en-US" b="0" dirty="0"/>
              <a:t>=…, </a:t>
            </a:r>
            <a:r>
              <a:rPr lang="en-US" b="0" dirty="0" err="1"/>
              <a:t>line_alpha</a:t>
            </a:r>
            <a:r>
              <a:rPr lang="en-US" b="0" dirty="0"/>
              <a:t>=…, </a:t>
            </a:r>
            <a:r>
              <a:rPr lang="en-US" b="0" dirty="0" err="1"/>
              <a:t>line_width</a:t>
            </a:r>
            <a:r>
              <a:rPr lang="en-US" b="0" dirty="0"/>
              <a:t>=…)</a:t>
            </a:r>
          </a:p>
          <a:p>
            <a:endParaRPr lang="en-US" b="0" dirty="0"/>
          </a:p>
          <a:p>
            <a:r>
              <a:rPr lang="en-US" b="0" dirty="0" err="1"/>
              <a:t>graph.node_renderer.hover_glyph</a:t>
            </a:r>
            <a:r>
              <a:rPr lang="en-US" b="0" dirty="0"/>
              <a:t> = Circle(size=…, </a:t>
            </a:r>
            <a:r>
              <a:rPr lang="en-US" b="0" dirty="0" err="1"/>
              <a:t>fill_color</a:t>
            </a:r>
            <a:r>
              <a:rPr lang="en-US" b="0" dirty="0"/>
              <a:t>=…</a:t>
            </a:r>
          </a:p>
          <a:p>
            <a:r>
              <a:rPr lang="en-US" b="0" dirty="0" err="1"/>
              <a:t>graph.edge_renderer.hover_glyph</a:t>
            </a:r>
            <a:r>
              <a:rPr lang="en-US" b="0" dirty="0"/>
              <a:t> = </a:t>
            </a:r>
            <a:r>
              <a:rPr lang="en-US" b="0" dirty="0" err="1"/>
              <a:t>MultiLine</a:t>
            </a:r>
            <a:r>
              <a:rPr lang="en-US" b="0" dirty="0"/>
              <a:t>(</a:t>
            </a:r>
            <a:r>
              <a:rPr lang="en-US" b="0" dirty="0" err="1"/>
              <a:t>line_color</a:t>
            </a:r>
            <a:r>
              <a:rPr lang="en-US" b="0" dirty="0"/>
              <a:t>='#abdda4', </a:t>
            </a:r>
            <a:r>
              <a:rPr lang="en-US" b="0" dirty="0" err="1"/>
              <a:t>line_width</a:t>
            </a:r>
            <a:r>
              <a:rPr lang="en-US" b="0" dirty="0"/>
              <a:t>=…)</a:t>
            </a:r>
          </a:p>
          <a:p>
            <a:endParaRPr lang="en-US" b="0" dirty="0"/>
          </a:p>
          <a:p>
            <a:r>
              <a:rPr lang="en-US" b="0" dirty="0"/>
              <a:t># When we hover over nodes, highlight </a:t>
            </a:r>
            <a:r>
              <a:rPr lang="en-US" b="0" dirty="0" err="1"/>
              <a:t>adjecent</a:t>
            </a:r>
            <a:r>
              <a:rPr lang="en-US" b="0" dirty="0"/>
              <a:t> edges too</a:t>
            </a:r>
          </a:p>
          <a:p>
            <a:r>
              <a:rPr lang="en-US" b="0" dirty="0" err="1"/>
              <a:t>graph.inspection_policy</a:t>
            </a:r>
            <a:r>
              <a:rPr lang="en-US" b="0" dirty="0"/>
              <a:t> = </a:t>
            </a:r>
            <a:r>
              <a:rPr lang="en-US" b="0" dirty="0" err="1"/>
              <a:t>NodesAndLinkedEdges</a:t>
            </a:r>
            <a:r>
              <a:rPr lang="en-US" b="0" dirty="0"/>
              <a:t>()</a:t>
            </a:r>
            <a:endParaRPr kumimoji="0" lang="en-US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1157088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1475</Words>
  <Application>Microsoft Macintosh PowerPoint</Application>
  <PresentationFormat>Custom</PresentationFormat>
  <Paragraphs>153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Calibri</vt:lpstr>
      <vt:lpstr>Helvetica Light</vt:lpstr>
      <vt:lpstr>Source Sans Pro</vt:lpstr>
      <vt:lpstr>Source Sans Pro Light</vt:lpstr>
      <vt:lpstr>Source Sans Pro Semibold</vt:lpstr>
      <vt:lpstr>White</vt:lpstr>
      <vt:lpstr>Interactive Data Visualization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Wang, Jack</cp:lastModifiedBy>
  <cp:revision>50</cp:revision>
  <dcterms:modified xsi:type="dcterms:W3CDTF">2019-10-28T01:21:08Z</dcterms:modified>
</cp:coreProperties>
</file>