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75f036dc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75f036dc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74b5ab7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74b5ab7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expect that the peak of usage at the hours of on and off duty, 8-10 am and 5-7 pm.</a:t>
            </a:r>
            <a:endParaRPr/>
          </a:p>
          <a:p>
            <a:pPr indent="0" lvl="0" marL="0" rtl="0" algn="l">
              <a:spcBef>
                <a:spcPts val="0"/>
              </a:spcBef>
              <a:spcAft>
                <a:spcPts val="0"/>
              </a:spcAft>
              <a:buNone/>
            </a:pPr>
            <a:r>
              <a:rPr lang="en"/>
              <a:t>Introduce bike-sharing in Seoul, ie spot for rent and return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75f036dc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75f036dc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expect that the peak of usage at the hours of on and off duty, 8-10 am and 5-7 pm.</a:t>
            </a:r>
            <a:endParaRPr/>
          </a:p>
          <a:p>
            <a:pPr indent="0" lvl="0" marL="0" rtl="0" algn="l">
              <a:spcBef>
                <a:spcPts val="0"/>
              </a:spcBef>
              <a:spcAft>
                <a:spcPts val="0"/>
              </a:spcAft>
              <a:buNone/>
            </a:pPr>
            <a:r>
              <a:rPr lang="en"/>
              <a:t>Introduce bike-sharing in Seoul, ie spot for rent and return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74b5ab79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74b5ab79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75f036d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75f036d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575f036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575f036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between Temperature and Dew is 0.91 which means that this two covariates have a strong relationship, and the Pearson </a:t>
            </a:r>
            <a:r>
              <a:rPr lang="en"/>
              <a:t>test also confirmed that</a:t>
            </a:r>
            <a:r>
              <a:rPr lang="en"/>
              <a:t>. We may want to remove one of the covariate when </a:t>
            </a:r>
            <a:r>
              <a:rPr lang="en"/>
              <a:t>building</a:t>
            </a:r>
            <a:r>
              <a:rPr lang="en"/>
              <a:t> the model to avoid the multicollinearity.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575f036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575f036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74b5ab79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74b5ab79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575f036d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575f036d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1675" y="3172800"/>
            <a:ext cx="9144000" cy="1970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20692" y="100700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625" y="1235175"/>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7952" y="3328050"/>
            <a:ext cx="7688100" cy="541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700"/>
              <a:buNone/>
              <a:defRPr sz="1700">
                <a:solidFill>
                  <a:schemeClr val="lt1"/>
                </a:solidFill>
              </a:defRPr>
            </a:lvl1pPr>
            <a:lvl2pPr lvl="1">
              <a:lnSpc>
                <a:spcPct val="100000"/>
              </a:lnSpc>
              <a:spcBef>
                <a:spcPts val="0"/>
              </a:spcBef>
              <a:spcAft>
                <a:spcPts val="0"/>
              </a:spcAft>
              <a:buClr>
                <a:schemeClr val="lt1"/>
              </a:buClr>
              <a:buSzPts val="1700"/>
              <a:buNone/>
              <a:defRPr sz="1700">
                <a:solidFill>
                  <a:schemeClr val="lt1"/>
                </a:solidFill>
              </a:defRPr>
            </a:lvl2pPr>
            <a:lvl3pPr lvl="2">
              <a:lnSpc>
                <a:spcPct val="100000"/>
              </a:lnSpc>
              <a:spcBef>
                <a:spcPts val="0"/>
              </a:spcBef>
              <a:spcAft>
                <a:spcPts val="0"/>
              </a:spcAft>
              <a:buClr>
                <a:schemeClr val="lt1"/>
              </a:buClr>
              <a:buSzPts val="1700"/>
              <a:buNone/>
              <a:defRPr sz="1700">
                <a:solidFill>
                  <a:schemeClr val="lt1"/>
                </a:solidFill>
              </a:defRPr>
            </a:lvl3pPr>
            <a:lvl4pPr lvl="3">
              <a:lnSpc>
                <a:spcPct val="100000"/>
              </a:lnSpc>
              <a:spcBef>
                <a:spcPts val="0"/>
              </a:spcBef>
              <a:spcAft>
                <a:spcPts val="0"/>
              </a:spcAft>
              <a:buClr>
                <a:schemeClr val="lt1"/>
              </a:buClr>
              <a:buSzPts val="1700"/>
              <a:buNone/>
              <a:defRPr sz="1700">
                <a:solidFill>
                  <a:schemeClr val="lt1"/>
                </a:solidFill>
              </a:defRPr>
            </a:lvl4pPr>
            <a:lvl5pPr lvl="4">
              <a:lnSpc>
                <a:spcPct val="100000"/>
              </a:lnSpc>
              <a:spcBef>
                <a:spcPts val="0"/>
              </a:spcBef>
              <a:spcAft>
                <a:spcPts val="0"/>
              </a:spcAft>
              <a:buClr>
                <a:schemeClr val="lt1"/>
              </a:buClr>
              <a:buSzPts val="1700"/>
              <a:buNone/>
              <a:defRPr sz="1700">
                <a:solidFill>
                  <a:schemeClr val="lt1"/>
                </a:solidFill>
              </a:defRPr>
            </a:lvl5pPr>
            <a:lvl6pPr lvl="5">
              <a:lnSpc>
                <a:spcPct val="100000"/>
              </a:lnSpc>
              <a:spcBef>
                <a:spcPts val="0"/>
              </a:spcBef>
              <a:spcAft>
                <a:spcPts val="0"/>
              </a:spcAft>
              <a:buClr>
                <a:schemeClr val="lt1"/>
              </a:buClr>
              <a:buSzPts val="1700"/>
              <a:buNone/>
              <a:defRPr sz="1700">
                <a:solidFill>
                  <a:schemeClr val="lt1"/>
                </a:solidFill>
              </a:defRPr>
            </a:lvl6pPr>
            <a:lvl7pPr lvl="6">
              <a:lnSpc>
                <a:spcPct val="100000"/>
              </a:lnSpc>
              <a:spcBef>
                <a:spcPts val="0"/>
              </a:spcBef>
              <a:spcAft>
                <a:spcPts val="0"/>
              </a:spcAft>
              <a:buClr>
                <a:schemeClr val="lt1"/>
              </a:buClr>
              <a:buSzPts val="1700"/>
              <a:buNone/>
              <a:defRPr sz="1700">
                <a:solidFill>
                  <a:schemeClr val="lt1"/>
                </a:solidFill>
              </a:defRPr>
            </a:lvl7pPr>
            <a:lvl8pPr lvl="7">
              <a:lnSpc>
                <a:spcPct val="100000"/>
              </a:lnSpc>
              <a:spcBef>
                <a:spcPts val="0"/>
              </a:spcBef>
              <a:spcAft>
                <a:spcPts val="0"/>
              </a:spcAft>
              <a:buClr>
                <a:schemeClr val="lt1"/>
              </a:buClr>
              <a:buSzPts val="1700"/>
              <a:buNone/>
              <a:defRPr sz="1700">
                <a:solidFill>
                  <a:schemeClr val="lt1"/>
                </a:solidFill>
              </a:defRPr>
            </a:lvl8pPr>
            <a:lvl9pPr lvl="8">
              <a:lnSpc>
                <a:spcPct val="100000"/>
              </a:lnSpc>
              <a:spcBef>
                <a:spcPts val="0"/>
              </a:spcBef>
              <a:spcAft>
                <a:spcPts val="0"/>
              </a:spcAft>
              <a:buClr>
                <a:schemeClr val="lt1"/>
              </a:buClr>
              <a:buSzPts val="1700"/>
              <a:buNone/>
              <a:defRPr sz="1700">
                <a:solidFill>
                  <a:schemeClr val="lt1"/>
                </a:solidFill>
              </a:defRPr>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sz="1100"/>
          </a:p>
        </p:txBody>
      </p:sp>
      <p:pic>
        <p:nvPicPr>
          <p:cNvPr id="17" name="Google Shape;17;p2"/>
          <p:cNvPicPr preferRelativeResize="0"/>
          <p:nvPr/>
        </p:nvPicPr>
        <p:blipFill>
          <a:blip r:embed="rId2">
            <a:alphaModFix/>
          </a:blip>
          <a:stretch>
            <a:fillRect/>
          </a:stretch>
        </p:blipFill>
        <p:spPr>
          <a:xfrm>
            <a:off x="3874450" y="4092575"/>
            <a:ext cx="1395108" cy="96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6" name="Shape 76"/>
        <p:cNvGrpSpPr/>
        <p:nvPr/>
      </p:nvGrpSpPr>
      <p:grpSpPr>
        <a:xfrm>
          <a:off x="0" y="0"/>
          <a:ext cx="0" cy="0"/>
          <a:chOff x="0" y="0"/>
          <a:chExt cx="0" cy="0"/>
        </a:xfrm>
      </p:grpSpPr>
      <p:grpSp>
        <p:nvGrpSpPr>
          <p:cNvPr id="77" name="Google Shape;77;p11"/>
          <p:cNvGrpSpPr/>
          <p:nvPr/>
        </p:nvGrpSpPr>
        <p:grpSpPr>
          <a:xfrm>
            <a:off x="830392" y="4169130"/>
            <a:ext cx="745763" cy="45826"/>
            <a:chOff x="4580561" y="2589004"/>
            <a:chExt cx="1064464" cy="25200"/>
          </a:xfrm>
        </p:grpSpPr>
        <p:sp>
          <p:nvSpPr>
            <p:cNvPr id="78" name="Google Shape;78;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1" name="Google Shape;81;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2" name="Google Shape;82;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6594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565497" y="880284"/>
            <a:ext cx="1554756" cy="41938"/>
            <a:chOff x="4580561" y="2589004"/>
            <a:chExt cx="1064464" cy="25200"/>
          </a:xfrm>
        </p:grpSpPr>
        <p:sp>
          <p:nvSpPr>
            <p:cNvPr id="27" name="Google Shape;27;p4"/>
            <p:cNvSpPr/>
            <p:nvPr/>
          </p:nvSpPr>
          <p:spPr>
            <a:xfrm rot="-5400000">
              <a:off x="5366325" y="2335504"/>
              <a:ext cx="25200" cy="5322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413925" y="1023250"/>
            <a:ext cx="8235600" cy="51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613075" y="175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4"/>
          <p:cNvPicPr preferRelativeResize="0"/>
          <p:nvPr/>
        </p:nvPicPr>
        <p:blipFill>
          <a:blip r:embed="rId2">
            <a:alphaModFix/>
          </a:blip>
          <a:stretch>
            <a:fillRect/>
          </a:stretch>
        </p:blipFill>
        <p:spPr>
          <a:xfrm>
            <a:off x="8200844" y="69500"/>
            <a:ext cx="794067" cy="350099"/>
          </a:xfrm>
          <a:prstGeom prst="rect">
            <a:avLst/>
          </a:prstGeom>
          <a:noFill/>
          <a:ln>
            <a:noFill/>
          </a:ln>
        </p:spPr>
      </p:pic>
      <p:sp>
        <p:nvSpPr>
          <p:cNvPr id="33" name="Google Shape;33;p4"/>
          <p:cNvSpPr txBox="1"/>
          <p:nvPr/>
        </p:nvSpPr>
        <p:spPr>
          <a:xfrm>
            <a:off x="7214325" y="345526"/>
            <a:ext cx="2689500" cy="38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600">
                <a:solidFill>
                  <a:schemeClr val="lt1"/>
                </a:solidFill>
              </a:rPr>
              <a:t>School of Public Health</a:t>
            </a:r>
            <a:endParaRPr b="1" sz="600">
              <a:solidFill>
                <a:schemeClr val="lt1"/>
              </a:solidFill>
            </a:endParaRPr>
          </a:p>
          <a:p>
            <a:pPr indent="0" lvl="0" marL="0" rtl="0" algn="ctr">
              <a:spcBef>
                <a:spcPts val="0"/>
              </a:spcBef>
              <a:spcAft>
                <a:spcPts val="0"/>
              </a:spcAft>
              <a:buNone/>
            </a:pPr>
            <a:r>
              <a:rPr lang="en" sz="600">
                <a:solidFill>
                  <a:schemeClr val="lt1"/>
                </a:solidFill>
              </a:rPr>
              <a:t>University of Michigan</a:t>
            </a:r>
            <a:endParaRPr sz="800">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0" name="Google Shape;40;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 name="Google Shape;42;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6"/>
          <p:cNvGrpSpPr/>
          <p:nvPr/>
        </p:nvGrpSpPr>
        <p:grpSpPr>
          <a:xfrm>
            <a:off x="830392" y="1191256"/>
            <a:ext cx="745763" cy="45826"/>
            <a:chOff x="4580561" y="2589004"/>
            <a:chExt cx="1064464" cy="25200"/>
          </a:xfrm>
        </p:grpSpPr>
        <p:sp>
          <p:nvSpPr>
            <p:cNvPr id="46" name="Google Shape;46;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9" name="Google Shape;49;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7"/>
          <p:cNvGrpSpPr/>
          <p:nvPr/>
        </p:nvGrpSpPr>
        <p:grpSpPr>
          <a:xfrm>
            <a:off x="830392" y="1191256"/>
            <a:ext cx="745763" cy="45826"/>
            <a:chOff x="4580561" y="2589004"/>
            <a:chExt cx="1064464" cy="25200"/>
          </a:xfrm>
        </p:grpSpPr>
        <p:sp>
          <p:nvSpPr>
            <p:cNvPr id="53" name="Google Shape;53;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6" name="Google Shape;56;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 name="Google Shape;57;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8" name="Shape 58"/>
        <p:cNvGrpSpPr/>
        <p:nvPr/>
      </p:nvGrpSpPr>
      <p:grpSpPr>
        <a:xfrm>
          <a:off x="0" y="0"/>
          <a:ext cx="0" cy="0"/>
          <a:chOff x="0" y="0"/>
          <a:chExt cx="0" cy="0"/>
        </a:xfrm>
      </p:grpSpPr>
      <p:grpSp>
        <p:nvGrpSpPr>
          <p:cNvPr id="59" name="Google Shape;59;p8"/>
          <p:cNvGrpSpPr/>
          <p:nvPr/>
        </p:nvGrpSpPr>
        <p:grpSpPr>
          <a:xfrm>
            <a:off x="830392" y="4169130"/>
            <a:ext cx="745763" cy="45826"/>
            <a:chOff x="4580561" y="2589004"/>
            <a:chExt cx="1064464" cy="25200"/>
          </a:xfrm>
        </p:grpSpPr>
        <p:sp>
          <p:nvSpPr>
            <p:cNvPr id="60" name="Google Shape;60;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3" name="Google Shape;63;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9"/>
          <p:cNvGrpSpPr/>
          <p:nvPr/>
        </p:nvGrpSpPr>
        <p:grpSpPr>
          <a:xfrm>
            <a:off x="830392" y="1191256"/>
            <a:ext cx="745763" cy="45826"/>
            <a:chOff x="4580561" y="2589004"/>
            <a:chExt cx="1064464" cy="25200"/>
          </a:xfrm>
        </p:grpSpPr>
        <p:sp>
          <p:nvSpPr>
            <p:cNvPr id="67" name="Google Shape;67;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0" name="Google Shape;70;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1" name="Google Shape;71;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5" name="Google Shape;75;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ml/datasets/Seoul+Bike+Sharing+Demand#"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729625" y="12351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Bike Sharing Demand Prediction in Seoul</a:t>
            </a:r>
            <a:endParaRPr/>
          </a:p>
        </p:txBody>
      </p:sp>
      <p:sp>
        <p:nvSpPr>
          <p:cNvPr id="90" name="Google Shape;90;p13"/>
          <p:cNvSpPr txBox="1"/>
          <p:nvPr>
            <p:ph idx="1" type="subTitle"/>
          </p:nvPr>
        </p:nvSpPr>
        <p:spPr>
          <a:xfrm>
            <a:off x="727952" y="3328050"/>
            <a:ext cx="7688100" cy="5412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 Group 13</a:t>
            </a:r>
            <a:endParaRPr sz="2070"/>
          </a:p>
          <a:p>
            <a:pPr indent="0" lvl="0" marL="0" rtl="0" algn="ctr">
              <a:spcBef>
                <a:spcPts val="0"/>
              </a:spcBef>
              <a:spcAft>
                <a:spcPts val="0"/>
              </a:spcAft>
              <a:buNone/>
            </a:pPr>
            <a:r>
              <a:rPr lang="en"/>
              <a:t>Zehua Wang, Yue Pan, Faye Fang, Ziman Jiang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339600" y="2169000"/>
            <a:ext cx="24648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Thank You!</a:t>
            </a:r>
            <a:endParaRPr sz="33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6" name="Google Shape;96;p14"/>
          <p:cNvSpPr txBox="1"/>
          <p:nvPr>
            <p:ph idx="1" type="body"/>
          </p:nvPr>
        </p:nvSpPr>
        <p:spPr>
          <a:xfrm>
            <a:off x="558650" y="1870175"/>
            <a:ext cx="3698400" cy="204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358"/>
              <a:buNone/>
            </a:pPr>
            <a:r>
              <a:rPr lang="en" sz="1402"/>
              <a:t>Bike-Sharing systems are currently widely introduced in urban cities to solve the “last mile” problem, improving the link between other modes of transportation. Bike-sharing systems facilitate the use of public transportation, enhance traffic troubles, as well as minimize greenhouse gas emissions. </a:t>
            </a:r>
            <a:endParaRPr sz="622"/>
          </a:p>
        </p:txBody>
      </p:sp>
      <p:pic>
        <p:nvPicPr>
          <p:cNvPr id="97" name="Google Shape;97;p14"/>
          <p:cNvPicPr preferRelativeResize="0"/>
          <p:nvPr/>
        </p:nvPicPr>
        <p:blipFill>
          <a:blip r:embed="rId3">
            <a:alphaModFix/>
          </a:blip>
          <a:stretch>
            <a:fillRect/>
          </a:stretch>
        </p:blipFill>
        <p:spPr>
          <a:xfrm>
            <a:off x="4953025" y="1647575"/>
            <a:ext cx="3777500" cy="22665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3" name="Google Shape;103;p15"/>
          <p:cNvSpPr txBox="1"/>
          <p:nvPr/>
        </p:nvSpPr>
        <p:spPr>
          <a:xfrm>
            <a:off x="622950" y="1883925"/>
            <a:ext cx="4162500" cy="20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02">
                <a:solidFill>
                  <a:schemeClr val="accent1"/>
                </a:solidFill>
                <a:latin typeface="Lato"/>
                <a:ea typeface="Lato"/>
                <a:cs typeface="Lato"/>
                <a:sym typeface="Lato"/>
              </a:rPr>
              <a:t>However, the availability and accessibility of sharing bikes could be a problem since the demand and supply of bikes are not stable. </a:t>
            </a:r>
            <a:endParaRPr sz="1402">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a:solidFill>
                  <a:schemeClr val="accent1"/>
                </a:solidFill>
                <a:latin typeface="Lato"/>
                <a:ea typeface="Lato"/>
                <a:cs typeface="Lato"/>
                <a:sym typeface="Lato"/>
              </a:rPr>
              <a:t>This project aims to use machine learning and data-mining-based algorithms to predict the demand for rental bikes in the Seoul City at each hour in order to provide a stable bike supply.</a:t>
            </a:r>
            <a:endParaRPr>
              <a:solidFill>
                <a:schemeClr val="accent1"/>
              </a:solidFill>
              <a:latin typeface="Lato"/>
              <a:ea typeface="Lato"/>
              <a:cs typeface="Lato"/>
              <a:sym typeface="Lato"/>
            </a:endParaRPr>
          </a:p>
        </p:txBody>
      </p:sp>
      <p:pic>
        <p:nvPicPr>
          <p:cNvPr id="104" name="Google Shape;104;p15"/>
          <p:cNvPicPr preferRelativeResize="0"/>
          <p:nvPr/>
        </p:nvPicPr>
        <p:blipFill>
          <a:blip r:embed="rId3">
            <a:alphaModFix/>
          </a:blip>
          <a:stretch>
            <a:fillRect/>
          </a:stretch>
        </p:blipFill>
        <p:spPr>
          <a:xfrm>
            <a:off x="5411625" y="1101863"/>
            <a:ext cx="2583650" cy="370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0" name="Google Shape;110;p16"/>
          <p:cNvSpPr txBox="1"/>
          <p:nvPr>
            <p:ph idx="1" type="body"/>
          </p:nvPr>
        </p:nvSpPr>
        <p:spPr>
          <a:xfrm>
            <a:off x="286150" y="1540450"/>
            <a:ext cx="4285800" cy="3031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b="1" lang="en"/>
              <a:t>Data Source</a:t>
            </a:r>
            <a:endParaRPr b="1"/>
          </a:p>
          <a:p>
            <a:pPr indent="0" lvl="0" marL="457200" rtl="0" algn="l">
              <a:lnSpc>
                <a:spcPct val="100000"/>
              </a:lnSpc>
              <a:spcBef>
                <a:spcPts val="1200"/>
              </a:spcBef>
              <a:spcAft>
                <a:spcPts val="0"/>
              </a:spcAft>
              <a:buNone/>
            </a:pPr>
            <a:r>
              <a:rPr lang="en">
                <a:uFill>
                  <a:noFill/>
                </a:uFill>
                <a:hlinkClick r:id="rId3"/>
              </a:rPr>
              <a:t>https://archive.ics.uci.edu/ml/datasets/Seoul+Bike+Sharing+Demand#</a:t>
            </a:r>
            <a:endParaRPr/>
          </a:p>
          <a:p>
            <a:pPr indent="-311150" lvl="0" marL="457200" rtl="0" algn="l">
              <a:lnSpc>
                <a:spcPct val="100000"/>
              </a:lnSpc>
              <a:spcBef>
                <a:spcPts val="1200"/>
              </a:spcBef>
              <a:spcAft>
                <a:spcPts val="0"/>
              </a:spcAft>
              <a:buSzPts val="1300"/>
              <a:buChar char="●"/>
            </a:pPr>
            <a:r>
              <a:rPr b="1" lang="en"/>
              <a:t>Data Description</a:t>
            </a:r>
            <a:endParaRPr b="1"/>
          </a:p>
          <a:p>
            <a:pPr indent="0" lvl="0" marL="457200" rtl="0" algn="l">
              <a:lnSpc>
                <a:spcPct val="100000"/>
              </a:lnSpc>
              <a:spcBef>
                <a:spcPts val="1000"/>
              </a:spcBef>
              <a:spcAft>
                <a:spcPts val="0"/>
              </a:spcAft>
              <a:buNone/>
            </a:pPr>
            <a:r>
              <a:rPr lang="en"/>
              <a:t>The dataset contains weather information (Temperature, Humidity, Windspeed, Visibility, Dewpoint, Solar radiation, Snowfall, Rainfall), the number of bikes rented per hour and date information. There are 8,760 cases and 14 covariates.</a:t>
            </a:r>
            <a:endParaRPr/>
          </a:p>
          <a:p>
            <a:pPr indent="-311150" lvl="0" marL="457200" rtl="0" algn="l">
              <a:lnSpc>
                <a:spcPct val="100000"/>
              </a:lnSpc>
              <a:spcBef>
                <a:spcPts val="1000"/>
              </a:spcBef>
              <a:spcAft>
                <a:spcPts val="0"/>
              </a:spcAft>
              <a:buSzPts val="1300"/>
              <a:buChar char="●"/>
            </a:pPr>
            <a:r>
              <a:rPr b="1" lang="en"/>
              <a:t>Data Pre-Processing</a:t>
            </a:r>
            <a:endParaRPr b="1"/>
          </a:p>
          <a:p>
            <a:pPr indent="-311150" lvl="1" marL="914400" rtl="0" algn="l">
              <a:lnSpc>
                <a:spcPct val="100000"/>
              </a:lnSpc>
              <a:spcBef>
                <a:spcPts val="0"/>
              </a:spcBef>
              <a:spcAft>
                <a:spcPts val="0"/>
              </a:spcAft>
              <a:buSzPts val="1300"/>
              <a:buChar char="○"/>
            </a:pPr>
            <a:r>
              <a:rPr lang="en" sz="1300"/>
              <a:t>No missing data</a:t>
            </a:r>
            <a:endParaRPr sz="1300"/>
          </a:p>
          <a:p>
            <a:pPr indent="-311150" lvl="1" marL="914400" rtl="0" algn="l">
              <a:lnSpc>
                <a:spcPct val="100000"/>
              </a:lnSpc>
              <a:spcBef>
                <a:spcPts val="0"/>
              </a:spcBef>
              <a:spcAft>
                <a:spcPts val="0"/>
              </a:spcAft>
              <a:buSzPts val="1300"/>
              <a:buChar char="○"/>
            </a:pPr>
            <a:r>
              <a:rPr lang="en" sz="1300"/>
              <a:t>Date to Weekdays and Month</a:t>
            </a:r>
            <a:endParaRPr sz="1300"/>
          </a:p>
          <a:p>
            <a:pPr indent="0" lvl="0" marL="0" rtl="0" algn="l">
              <a:spcBef>
                <a:spcPts val="1200"/>
              </a:spcBef>
              <a:spcAft>
                <a:spcPts val="1200"/>
              </a:spcAft>
              <a:buNone/>
            </a:pPr>
            <a:r>
              <a:t/>
            </a:r>
            <a:endParaRPr/>
          </a:p>
        </p:txBody>
      </p:sp>
      <p:pic>
        <p:nvPicPr>
          <p:cNvPr id="111" name="Google Shape;111;p16"/>
          <p:cNvPicPr preferRelativeResize="0"/>
          <p:nvPr/>
        </p:nvPicPr>
        <p:blipFill>
          <a:blip r:embed="rId4">
            <a:alphaModFix/>
          </a:blip>
          <a:stretch>
            <a:fillRect/>
          </a:stretch>
        </p:blipFill>
        <p:spPr>
          <a:xfrm>
            <a:off x="4803775" y="1326070"/>
            <a:ext cx="4127075" cy="34602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pic>
        <p:nvPicPr>
          <p:cNvPr id="117" name="Google Shape;117;p17"/>
          <p:cNvPicPr preferRelativeResize="0"/>
          <p:nvPr/>
        </p:nvPicPr>
        <p:blipFill>
          <a:blip r:embed="rId3">
            <a:alphaModFix/>
          </a:blip>
          <a:stretch>
            <a:fillRect/>
          </a:stretch>
        </p:blipFill>
        <p:spPr>
          <a:xfrm>
            <a:off x="4681275" y="1711650"/>
            <a:ext cx="4390924" cy="2712951"/>
          </a:xfrm>
          <a:prstGeom prst="rect">
            <a:avLst/>
          </a:prstGeom>
          <a:noFill/>
          <a:ln>
            <a:noFill/>
          </a:ln>
        </p:spPr>
      </p:pic>
      <p:pic>
        <p:nvPicPr>
          <p:cNvPr id="118" name="Google Shape;118;p17"/>
          <p:cNvPicPr preferRelativeResize="0"/>
          <p:nvPr/>
        </p:nvPicPr>
        <p:blipFill>
          <a:blip r:embed="rId4">
            <a:alphaModFix/>
          </a:blip>
          <a:stretch>
            <a:fillRect/>
          </a:stretch>
        </p:blipFill>
        <p:spPr>
          <a:xfrm>
            <a:off x="58350" y="1723625"/>
            <a:ext cx="4352149" cy="268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 type="body"/>
          </p:nvPr>
        </p:nvSpPr>
        <p:spPr>
          <a:xfrm>
            <a:off x="519050" y="1540450"/>
            <a:ext cx="8422200" cy="30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4" name="Google Shape;124;p18"/>
          <p:cNvPicPr preferRelativeResize="0"/>
          <p:nvPr/>
        </p:nvPicPr>
        <p:blipFill>
          <a:blip r:embed="rId3">
            <a:alphaModFix/>
          </a:blip>
          <a:stretch>
            <a:fillRect/>
          </a:stretch>
        </p:blipFill>
        <p:spPr>
          <a:xfrm>
            <a:off x="1729950" y="1455825"/>
            <a:ext cx="5603546" cy="3462199"/>
          </a:xfrm>
          <a:prstGeom prst="rect">
            <a:avLst/>
          </a:prstGeom>
          <a:noFill/>
          <a:ln>
            <a:noFill/>
          </a:ln>
        </p:spPr>
      </p:pic>
      <p:sp>
        <p:nvSpPr>
          <p:cNvPr id="125" name="Google Shape;125;p18"/>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131" name="Google Shape;131;p19"/>
          <p:cNvSpPr txBox="1"/>
          <p:nvPr>
            <p:ph idx="1" type="body"/>
          </p:nvPr>
        </p:nvSpPr>
        <p:spPr>
          <a:xfrm>
            <a:off x="585875" y="1540450"/>
            <a:ext cx="3238200" cy="3399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Traindata: 6,132 (70%) </a:t>
            </a:r>
            <a:endParaRPr sz="1500"/>
          </a:p>
          <a:p>
            <a:pPr indent="0" lvl="0" marL="457200" rtl="0" algn="l">
              <a:spcBef>
                <a:spcPts val="1200"/>
              </a:spcBef>
              <a:spcAft>
                <a:spcPts val="0"/>
              </a:spcAft>
              <a:buNone/>
            </a:pPr>
            <a:r>
              <a:rPr lang="en" sz="1500"/>
              <a:t>Testdata: 2628 (30%)</a:t>
            </a:r>
            <a:endParaRPr sz="1500"/>
          </a:p>
          <a:p>
            <a:pPr indent="-323850" lvl="0" marL="457200" rtl="0" algn="l">
              <a:spcBef>
                <a:spcPts val="1200"/>
              </a:spcBef>
              <a:spcAft>
                <a:spcPts val="0"/>
              </a:spcAft>
              <a:buSzPts val="1500"/>
              <a:buChar char="●"/>
            </a:pPr>
            <a:r>
              <a:rPr lang="en" sz="1500"/>
              <a:t>10-fold Cross Validation</a:t>
            </a:r>
            <a:endParaRPr sz="1500"/>
          </a:p>
          <a:p>
            <a:pPr indent="-323850" lvl="0" marL="457200" rtl="0" algn="l">
              <a:spcBef>
                <a:spcPts val="0"/>
              </a:spcBef>
              <a:spcAft>
                <a:spcPts val="0"/>
              </a:spcAft>
              <a:buSzPts val="1500"/>
              <a:buChar char="●"/>
            </a:pPr>
            <a:r>
              <a:rPr lang="en" sz="1500"/>
              <a:t>Feature Selection</a:t>
            </a:r>
            <a:endParaRPr sz="1500"/>
          </a:p>
        </p:txBody>
      </p:sp>
      <p:pic>
        <p:nvPicPr>
          <p:cNvPr id="132" name="Google Shape;132;p19"/>
          <p:cNvPicPr preferRelativeResize="0"/>
          <p:nvPr/>
        </p:nvPicPr>
        <p:blipFill>
          <a:blip r:embed="rId3">
            <a:alphaModFix/>
          </a:blip>
          <a:stretch>
            <a:fillRect/>
          </a:stretch>
        </p:blipFill>
        <p:spPr>
          <a:xfrm>
            <a:off x="3546150" y="1295500"/>
            <a:ext cx="5313924" cy="3283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138" name="Google Shape;138;p20"/>
          <p:cNvSpPr txBox="1"/>
          <p:nvPr>
            <p:ph idx="1" type="body"/>
          </p:nvPr>
        </p:nvSpPr>
        <p:spPr>
          <a:xfrm>
            <a:off x="585875" y="1540450"/>
            <a:ext cx="7688700" cy="339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LM</a:t>
            </a:r>
            <a:endParaRPr b="1"/>
          </a:p>
          <a:p>
            <a:pPr indent="-311150" lvl="1" marL="914400" rtl="0" algn="l">
              <a:spcBef>
                <a:spcPts val="0"/>
              </a:spcBef>
              <a:spcAft>
                <a:spcPts val="0"/>
              </a:spcAft>
              <a:buSzPts val="1300"/>
              <a:buChar char="○"/>
            </a:pPr>
            <a:r>
              <a:rPr lang="en" sz="1300">
                <a:latin typeface="Arial"/>
                <a:ea typeface="Arial"/>
                <a:cs typeface="Arial"/>
                <a:sym typeface="Arial"/>
              </a:rPr>
              <a:t>a linear relationship between the number of rental bikes each hour and other variables</a:t>
            </a:r>
            <a:endParaRPr sz="1300"/>
          </a:p>
          <a:p>
            <a:pPr indent="-311150" lvl="0" marL="457200" rtl="0" algn="l">
              <a:spcBef>
                <a:spcPts val="0"/>
              </a:spcBef>
              <a:spcAft>
                <a:spcPts val="0"/>
              </a:spcAft>
              <a:buSzPts val="1300"/>
              <a:buChar char="●"/>
            </a:pPr>
            <a:r>
              <a:rPr b="1" lang="en"/>
              <a:t>SVM</a:t>
            </a:r>
            <a:endParaRPr b="1"/>
          </a:p>
          <a:p>
            <a:pPr indent="-311150" lvl="1" marL="914400" rtl="0" algn="l">
              <a:spcBef>
                <a:spcPts val="0"/>
              </a:spcBef>
              <a:spcAft>
                <a:spcPts val="0"/>
              </a:spcAft>
              <a:buSzPts val="1300"/>
              <a:buChar char="○"/>
            </a:pPr>
            <a:r>
              <a:rPr lang="en" sz="1300"/>
              <a:t>a machine learning method that seeks hyper-plane classification of data. SVM makes a non-linear mapping of kernel function data then proceeds to linear regression in this new high- dimensional feature space.</a:t>
            </a:r>
            <a:endParaRPr sz="1300"/>
          </a:p>
          <a:p>
            <a:pPr indent="-311150" lvl="0" marL="457200" rtl="0" algn="l">
              <a:spcBef>
                <a:spcPts val="0"/>
              </a:spcBef>
              <a:spcAft>
                <a:spcPts val="0"/>
              </a:spcAft>
              <a:buSzPts val="1300"/>
              <a:buChar char="●"/>
            </a:pPr>
            <a:r>
              <a:rPr b="1" lang="en"/>
              <a:t>Ridge</a:t>
            </a:r>
            <a:endParaRPr b="1"/>
          </a:p>
          <a:p>
            <a:pPr indent="-311150" lvl="1" marL="914400" rtl="0" algn="l">
              <a:spcBef>
                <a:spcPts val="0"/>
              </a:spcBef>
              <a:spcAft>
                <a:spcPts val="0"/>
              </a:spcAft>
              <a:buSzPts val="1300"/>
              <a:buChar char="○"/>
            </a:pPr>
            <a:r>
              <a:rPr lang="en" sz="1300"/>
              <a:t>Estimates coefficients of multiple linear regression with the aim for lower variance, by minimizing the shrinkage penalty along with RSS.</a:t>
            </a:r>
            <a:endParaRPr sz="1300"/>
          </a:p>
          <a:p>
            <a:pPr indent="-311150" lvl="0" marL="457200" rtl="0" algn="l">
              <a:spcBef>
                <a:spcPts val="0"/>
              </a:spcBef>
              <a:spcAft>
                <a:spcPts val="0"/>
              </a:spcAft>
              <a:buSzPts val="1300"/>
              <a:buChar char="●"/>
            </a:pPr>
            <a:r>
              <a:rPr b="1" lang="en"/>
              <a:t>Lasso</a:t>
            </a:r>
            <a:endParaRPr b="1"/>
          </a:p>
          <a:p>
            <a:pPr indent="-311150" lvl="1" marL="914400" rtl="0" algn="l">
              <a:spcBef>
                <a:spcPts val="0"/>
              </a:spcBef>
              <a:spcAft>
                <a:spcPts val="0"/>
              </a:spcAft>
              <a:buSzPts val="1300"/>
              <a:buChar char="○"/>
            </a:pPr>
            <a:r>
              <a:rPr lang="en" sz="1300"/>
              <a:t>Similarly to Ridge but  performs both shrinkage and selection.</a:t>
            </a:r>
            <a:endParaRPr sz="1300"/>
          </a:p>
          <a:p>
            <a:pPr indent="-311150" lvl="0" marL="457200" rtl="0" algn="l">
              <a:spcBef>
                <a:spcPts val="0"/>
              </a:spcBef>
              <a:spcAft>
                <a:spcPts val="0"/>
              </a:spcAft>
              <a:buSzPts val="1300"/>
              <a:buChar char="●"/>
            </a:pPr>
            <a:r>
              <a:rPr b="1" lang="en"/>
              <a:t>Random Forest</a:t>
            </a:r>
            <a:endParaRPr b="1"/>
          </a:p>
          <a:p>
            <a:pPr indent="-311150" lvl="1" marL="914400" rtl="0" algn="l">
              <a:spcBef>
                <a:spcPts val="0"/>
              </a:spcBef>
              <a:spcAft>
                <a:spcPts val="0"/>
              </a:spcAft>
              <a:buSzPts val="1300"/>
              <a:buChar char="○"/>
            </a:pPr>
            <a:r>
              <a:rPr lang="en" sz="1300"/>
              <a:t>a classification algorithm consisting of many decision trees, which uses bagging and feature randomness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13925" y="1023250"/>
            <a:ext cx="82356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44" name="Google Shape;144;p21"/>
          <p:cNvSpPr txBox="1"/>
          <p:nvPr>
            <p:ph idx="1" type="body"/>
          </p:nvPr>
        </p:nvSpPr>
        <p:spPr>
          <a:xfrm>
            <a:off x="613075" y="175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No missing data</a:t>
            </a:r>
            <a:endParaRPr sz="1500"/>
          </a:p>
          <a:p>
            <a:pPr indent="-323850" lvl="0" marL="457200" rtl="0" algn="l">
              <a:lnSpc>
                <a:spcPct val="150000"/>
              </a:lnSpc>
              <a:spcBef>
                <a:spcPts val="0"/>
              </a:spcBef>
              <a:spcAft>
                <a:spcPts val="0"/>
              </a:spcAft>
              <a:buSzPts val="1500"/>
              <a:buChar char="●"/>
            </a:pPr>
            <a:r>
              <a:rPr lang="en" sz="1500"/>
              <a:t>Time d</a:t>
            </a:r>
            <a:r>
              <a:rPr lang="en" sz="1500"/>
              <a:t>e</a:t>
            </a:r>
            <a:r>
              <a:rPr lang="en" sz="1500"/>
              <a:t>pendent - independent assumption is violated in LM</a:t>
            </a:r>
            <a:endParaRPr sz="1500"/>
          </a:p>
          <a:p>
            <a:pPr indent="-323850" lvl="0" marL="457200" rtl="0" algn="l">
              <a:lnSpc>
                <a:spcPct val="150000"/>
              </a:lnSpc>
              <a:spcBef>
                <a:spcPts val="0"/>
              </a:spcBef>
              <a:spcAft>
                <a:spcPts val="0"/>
              </a:spcAft>
              <a:buSzPts val="1500"/>
              <a:buChar char="●"/>
            </a:pPr>
            <a:r>
              <a:rPr lang="en" sz="1500"/>
              <a:t>Current models vs deep learning based methods</a:t>
            </a:r>
            <a:endParaRPr sz="1500"/>
          </a:p>
          <a:p>
            <a:pPr indent="-323850" lvl="0" marL="457200" rtl="0" algn="l">
              <a:lnSpc>
                <a:spcPct val="150000"/>
              </a:lnSpc>
              <a:spcBef>
                <a:spcPts val="0"/>
              </a:spcBef>
              <a:spcAft>
                <a:spcPts val="0"/>
              </a:spcAft>
              <a:buSzPts val="1500"/>
              <a:buChar char="●"/>
            </a:pPr>
            <a:r>
              <a:rPr lang="en" sz="1500"/>
              <a:t>Application on other cities with </a:t>
            </a:r>
            <a:r>
              <a:rPr lang="en" sz="1500"/>
              <a:t>bike-sharing systems</a:t>
            </a:r>
            <a:endParaRPr sz="1500"/>
          </a:p>
          <a:p>
            <a:pPr indent="0" lvl="0" marL="45720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