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2"/>
  </p:notesMasterIdLst>
  <p:sldIdLst>
    <p:sldId id="256" r:id="rId3"/>
    <p:sldId id="407" r:id="rId4"/>
    <p:sldId id="400" r:id="rId5"/>
    <p:sldId id="401" r:id="rId6"/>
    <p:sldId id="404" r:id="rId7"/>
    <p:sldId id="403" r:id="rId8"/>
    <p:sldId id="408" r:id="rId9"/>
    <p:sldId id="409" r:id="rId10"/>
    <p:sldId id="342"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34" autoAdjust="0"/>
  </p:normalViewPr>
  <p:slideViewPr>
    <p:cSldViewPr snapToGrid="0">
      <p:cViewPr varScale="1">
        <p:scale>
          <a:sx n="115" d="100"/>
          <a:sy n="115" d="100"/>
        </p:scale>
        <p:origin x="402" y="6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F15777-BF5A-443A-895C-4AE61C159770}" type="datetimeFigureOut">
              <a:rPr lang="zh-CN" altLang="en-US" smtClean="0"/>
              <a:t>2023/4/4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3577AA-FA23-4892-A66C-1E750718E706}" type="slidenum">
              <a:rPr lang="zh-CN" altLang="en-US" smtClean="0"/>
              <a:t>‹#›</a:t>
            </a:fld>
            <a:endParaRPr lang="zh-CN" altLang="en-US"/>
          </a:p>
        </p:txBody>
      </p:sp>
    </p:spTree>
    <p:extLst>
      <p:ext uri="{BB962C8B-B14F-4D97-AF65-F5344CB8AC3E}">
        <p14:creationId xmlns:p14="http://schemas.microsoft.com/office/powerpoint/2010/main" val="4201140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1. </a:t>
            </a:r>
            <a:r>
              <a:rPr lang="zh-CN" altLang="en-US" dirty="0"/>
              <a:t>在做区分的任务或者域偏移较大任务上之前的方法比较不那么令人满意。例子是：</a:t>
            </a:r>
            <a:r>
              <a:rPr lang="en-US" altLang="zh-CN" dirty="0" err="1"/>
              <a:t>CoGANs</a:t>
            </a:r>
            <a:r>
              <a:rPr lang="zh-CN" altLang="en-US" dirty="0"/>
              <a:t>。这种方法只在源域和目标域非常相似的情况下</a:t>
            </a:r>
            <a:r>
              <a:rPr lang="en-US" altLang="zh-CN" dirty="0"/>
              <a:t>(</a:t>
            </a:r>
            <a:r>
              <a:rPr lang="zh-CN" altLang="en-US" dirty="0"/>
              <a:t>如</a:t>
            </a:r>
            <a:r>
              <a:rPr lang="en-US" altLang="zh-CN" dirty="0"/>
              <a:t>MNIST</a:t>
            </a:r>
            <a:r>
              <a:rPr lang="zh-CN" altLang="en-US" dirty="0"/>
              <a:t>和</a:t>
            </a:r>
            <a:r>
              <a:rPr lang="en-US" altLang="zh-CN" dirty="0"/>
              <a:t>USPS)</a:t>
            </a:r>
            <a:r>
              <a:rPr lang="zh-CN" altLang="en-US" dirty="0"/>
              <a:t>显示出优势，在实验中，很难使它收敛到更大的分布偏移。</a:t>
            </a:r>
          </a:p>
          <a:p>
            <a:r>
              <a:rPr lang="en-US" altLang="zh-CN" dirty="0"/>
              <a:t>2. </a:t>
            </a:r>
            <a:r>
              <a:rPr lang="zh-CN" altLang="en-US" dirty="0"/>
              <a:t>在能够处理大偏差任务的方法上，大多采用了固定权重的方法来进行训练（主要就是</a:t>
            </a:r>
            <a:r>
              <a:rPr lang="en-US" altLang="zh-CN" dirty="0"/>
              <a:t>target domain</a:t>
            </a:r>
            <a:r>
              <a:rPr lang="zh-CN" altLang="en-US" dirty="0"/>
              <a:t>的分类那边，基本是源和目标共用一个分类器）。</a:t>
            </a:r>
          </a:p>
          <a:p>
            <a:r>
              <a:rPr lang="en-US" altLang="zh-CN" dirty="0"/>
              <a:t>3. </a:t>
            </a:r>
            <a:r>
              <a:rPr lang="zh-CN" altLang="en-US" dirty="0"/>
              <a:t>其实很多方法都没有用到</a:t>
            </a:r>
            <a:r>
              <a:rPr lang="en-US" altLang="zh-CN" dirty="0"/>
              <a:t>GAN</a:t>
            </a:r>
            <a:r>
              <a:rPr lang="zh-CN" altLang="en-US" dirty="0"/>
              <a:t>的标准的</a:t>
            </a:r>
            <a:r>
              <a:rPr lang="en-US" altLang="zh-CN" dirty="0"/>
              <a:t>loss</a:t>
            </a:r>
            <a:r>
              <a:rPr lang="zh-CN" altLang="en-US" dirty="0"/>
              <a:t>。</a:t>
            </a:r>
            <a:endParaRPr lang="en-US" altLang="zh-CN" dirty="0"/>
          </a:p>
          <a:p>
            <a:endParaRPr lang="en-US" altLang="zh-CN" dirty="0"/>
          </a:p>
          <a:p>
            <a:r>
              <a:rPr lang="zh-CN" altLang="en-US" dirty="0"/>
              <a:t>模型特点：结合了判别模型，无约束权重共享，</a:t>
            </a:r>
            <a:r>
              <a:rPr lang="en-US" altLang="zh-CN" dirty="0"/>
              <a:t>GAN loss</a:t>
            </a:r>
            <a:r>
              <a:rPr lang="zh-CN" altLang="en-US" dirty="0"/>
              <a:t>。</a:t>
            </a:r>
          </a:p>
          <a:p>
            <a:r>
              <a:rPr lang="zh-CN" altLang="en-US" dirty="0"/>
              <a:t>优点：比竞争性的</a:t>
            </a:r>
            <a:r>
              <a:rPr lang="en-US" altLang="zh-CN" dirty="0"/>
              <a:t>domain adversarial</a:t>
            </a:r>
            <a:r>
              <a:rPr lang="zh-CN" altLang="en-US" dirty="0"/>
              <a:t>方法更加简单。</a:t>
            </a:r>
          </a:p>
        </p:txBody>
      </p:sp>
    </p:spTree>
    <p:extLst>
      <p:ext uri="{BB962C8B-B14F-4D97-AF65-F5344CB8AC3E}">
        <p14:creationId xmlns:p14="http://schemas.microsoft.com/office/powerpoint/2010/main" val="2042292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r>
              <a:rPr lang="zh-CN" altLang="en-US" b="0" i="0" dirty="0">
                <a:solidFill>
                  <a:srgbClr val="333333"/>
                </a:solidFill>
                <a:effectLst/>
                <a:latin typeface="Open Sans" panose="020B0606030504020204" pitchFamily="34" charset="0"/>
              </a:rPr>
              <a:t>论文想解决三个问题：</a:t>
            </a:r>
          </a:p>
          <a:p>
            <a:pPr algn="l">
              <a:buFont typeface="+mj-lt"/>
              <a:buAutoNum type="arabicPeriod"/>
            </a:pPr>
            <a:r>
              <a:rPr lang="zh-CN" altLang="en-US" b="0" i="0" dirty="0">
                <a:solidFill>
                  <a:srgbClr val="333333"/>
                </a:solidFill>
                <a:effectLst/>
                <a:latin typeface="Open Sans" panose="020B0606030504020204" pitchFamily="34" charset="0"/>
              </a:rPr>
              <a:t>是使用一个基于生成器还是鉴别器的模型</a:t>
            </a:r>
          </a:p>
          <a:p>
            <a:pPr algn="l">
              <a:buFont typeface="+mj-lt"/>
              <a:buAutoNum type="arabicPeriod"/>
            </a:pPr>
            <a:r>
              <a:rPr lang="zh-CN" altLang="en-US" b="0" i="0" dirty="0">
                <a:solidFill>
                  <a:srgbClr val="333333"/>
                </a:solidFill>
                <a:effectLst/>
                <a:latin typeface="Open Sans" panose="020B0606030504020204" pitchFamily="34" charset="0"/>
              </a:rPr>
              <a:t>是使用固定的参数还是不固定的参数（对称的还是非对称的）</a:t>
            </a:r>
          </a:p>
          <a:p>
            <a:pPr algn="l">
              <a:buFont typeface="+mj-lt"/>
              <a:buAutoNum type="arabicPeriod"/>
            </a:pPr>
            <a:r>
              <a:rPr lang="en-US" altLang="zh-CN" b="0" i="0" dirty="0">
                <a:solidFill>
                  <a:srgbClr val="333333"/>
                </a:solidFill>
                <a:effectLst/>
                <a:latin typeface="Open Sans" panose="020B0606030504020204" pitchFamily="34" charset="0"/>
              </a:rPr>
              <a:t>loss </a:t>
            </a:r>
            <a:r>
              <a:rPr lang="zh-CN" altLang="en-US" b="0" i="0" dirty="0">
                <a:solidFill>
                  <a:srgbClr val="333333"/>
                </a:solidFill>
                <a:effectLst/>
                <a:latin typeface="Open Sans" panose="020B0606030504020204" pitchFamily="34" charset="0"/>
              </a:rPr>
              <a:t>函数怎么选</a:t>
            </a:r>
          </a:p>
          <a:p>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r>
              <a:rPr lang="zh-CN" altLang="en-US" b="0" i="0" dirty="0">
                <a:solidFill>
                  <a:srgbClr val="333333"/>
                </a:solidFill>
                <a:effectLst/>
                <a:latin typeface="Open Sans" panose="020B0606030504020204" pitchFamily="34" charset="0"/>
              </a:rPr>
              <a:t>首先：使用含标签的源图像训练源域上的</a:t>
            </a:r>
            <a:r>
              <a:rPr lang="en-US" altLang="zh-CN" b="0" i="0" dirty="0">
                <a:solidFill>
                  <a:srgbClr val="333333"/>
                </a:solidFill>
                <a:effectLst/>
                <a:latin typeface="Open Sans" panose="020B0606030504020204" pitchFamily="34" charset="0"/>
              </a:rPr>
              <a:t>CNN</a:t>
            </a:r>
            <a:r>
              <a:rPr lang="zh-CN" altLang="en-US" b="0" i="0" dirty="0">
                <a:solidFill>
                  <a:srgbClr val="333333"/>
                </a:solidFill>
                <a:effectLst/>
                <a:latin typeface="Open Sans" panose="020B0606030504020204" pitchFamily="34" charset="0"/>
              </a:rPr>
              <a:t>和一个分类器。</a:t>
            </a:r>
          </a:p>
          <a:p>
            <a:pPr algn="l"/>
            <a:r>
              <a:rPr lang="zh-CN" altLang="en-US" b="0" i="0" dirty="0">
                <a:solidFill>
                  <a:srgbClr val="333333"/>
                </a:solidFill>
                <a:effectLst/>
                <a:latin typeface="Open Sans" panose="020B0606030504020204" pitchFamily="34" charset="0"/>
              </a:rPr>
              <a:t>然后：通过对抗的方法训练一个用于目标域的</a:t>
            </a:r>
            <a:r>
              <a:rPr lang="en-US" altLang="zh-CN" b="0" i="0" dirty="0">
                <a:solidFill>
                  <a:srgbClr val="333333"/>
                </a:solidFill>
                <a:effectLst/>
                <a:latin typeface="Open Sans" panose="020B0606030504020204" pitchFamily="34" charset="0"/>
              </a:rPr>
              <a:t>CNN</a:t>
            </a:r>
            <a:r>
              <a:rPr lang="zh-CN" altLang="en-US" b="0" i="0" dirty="0">
                <a:solidFill>
                  <a:srgbClr val="333333"/>
                </a:solidFill>
                <a:effectLst/>
                <a:latin typeface="Open Sans" panose="020B0606030504020204" pitchFamily="34" charset="0"/>
              </a:rPr>
              <a:t>和一个判别器，判别输入来自源域还是目标域，从而达到对抗的效果（打个比方：现在有个判断动物是否有尾巴的模型，</a:t>
            </a:r>
            <a:r>
              <a:rPr lang="en-US" altLang="zh-CN" b="0" i="0" dirty="0">
                <a:solidFill>
                  <a:srgbClr val="333333"/>
                </a:solidFill>
                <a:effectLst/>
                <a:latin typeface="Open Sans" panose="020B0606030504020204" pitchFamily="34" charset="0"/>
              </a:rPr>
              <a:t>source</a:t>
            </a:r>
            <a:r>
              <a:rPr lang="zh-CN" altLang="en-US" b="0" i="0" dirty="0">
                <a:solidFill>
                  <a:srgbClr val="333333"/>
                </a:solidFill>
                <a:effectLst/>
                <a:latin typeface="Open Sans" panose="020B0606030504020204" pitchFamily="34" charset="0"/>
              </a:rPr>
              <a:t>是马，</a:t>
            </a:r>
            <a:r>
              <a:rPr lang="en-US" altLang="zh-CN" b="0" i="0" dirty="0">
                <a:solidFill>
                  <a:srgbClr val="333333"/>
                </a:solidFill>
                <a:effectLst/>
                <a:latin typeface="Open Sans" panose="020B0606030504020204" pitchFamily="34" charset="0"/>
              </a:rPr>
              <a:t>target</a:t>
            </a:r>
            <a:r>
              <a:rPr lang="zh-CN" altLang="en-US" b="0" i="0" dirty="0">
                <a:solidFill>
                  <a:srgbClr val="333333"/>
                </a:solidFill>
                <a:effectLst/>
                <a:latin typeface="Open Sans" panose="020B0606030504020204" pitchFamily="34" charset="0"/>
              </a:rPr>
              <a:t>是猪，这个网络就是希望把它们“尾巴”的共同特征找到，而不是把短尾当没有）。</a:t>
            </a:r>
          </a:p>
          <a:p>
            <a:pPr algn="l"/>
            <a:r>
              <a:rPr lang="zh-CN" altLang="en-US" b="0" i="0" dirty="0">
                <a:solidFill>
                  <a:srgbClr val="333333"/>
                </a:solidFill>
                <a:effectLst/>
                <a:latin typeface="Open Sans" panose="020B0606030504020204" pitchFamily="34" charset="0"/>
              </a:rPr>
              <a:t>测试中：目标域上的</a:t>
            </a:r>
            <a:r>
              <a:rPr lang="en-US" altLang="zh-CN" b="0" i="0" dirty="0">
                <a:solidFill>
                  <a:srgbClr val="333333"/>
                </a:solidFill>
                <a:effectLst/>
                <a:latin typeface="Open Sans" panose="020B0606030504020204" pitchFamily="34" charset="0"/>
              </a:rPr>
              <a:t>CNN</a:t>
            </a:r>
            <a:r>
              <a:rPr lang="zh-CN" altLang="en-US" b="0" i="0" dirty="0">
                <a:solidFill>
                  <a:srgbClr val="333333"/>
                </a:solidFill>
                <a:effectLst/>
                <a:latin typeface="Open Sans" panose="020B0606030504020204" pitchFamily="34" charset="0"/>
              </a:rPr>
              <a:t>和一开始的分类器就可以用来对目标域上的图像进行分类。虚线表明这是固定的网络参数（意思是直接套用的）。</a:t>
            </a:r>
          </a:p>
          <a:p>
            <a:endParaRPr lang="en-US" altLang="zh-CN" dirty="0"/>
          </a:p>
          <a:p>
            <a:r>
              <a:rPr lang="zh-CN" altLang="en-US" dirty="0"/>
              <a:t>关于</a:t>
            </a:r>
            <a:r>
              <a:rPr lang="en-US" altLang="zh-CN" dirty="0"/>
              <a:t>pre-training</a:t>
            </a:r>
            <a:r>
              <a:rPr lang="zh-CN" altLang="en-US" dirty="0"/>
              <a:t>：</a:t>
            </a:r>
            <a:endParaRPr lang="en-US" altLang="zh-CN" dirty="0"/>
          </a:p>
          <a:p>
            <a:r>
              <a:rPr lang="en-US" altLang="zh-CN" dirty="0"/>
              <a:t>1.</a:t>
            </a:r>
            <a:r>
              <a:rPr lang="zh-CN" altLang="en-US" dirty="0"/>
              <a:t> 之所以采用无约束的权值共享，是因为</a:t>
            </a:r>
            <a:r>
              <a:rPr lang="zh-CN" altLang="en-US" b="0" i="0" dirty="0">
                <a:solidFill>
                  <a:srgbClr val="333333"/>
                </a:solidFill>
                <a:effectLst/>
                <a:latin typeface="Open Sans" panose="020B0606030504020204" pitchFamily="34" charset="0"/>
              </a:rPr>
              <a:t>这是一个灵活的学习模式，能学习到更多领域特征。</a:t>
            </a:r>
            <a:endParaRPr lang="en-US" altLang="zh-CN" b="0" i="0" dirty="0">
              <a:solidFill>
                <a:srgbClr val="333333"/>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Open Sans" panose="020B0606030504020204" pitchFamily="34" charset="0"/>
              </a:rPr>
              <a:t>2.</a:t>
            </a:r>
            <a:r>
              <a:rPr lang="zh-CN" altLang="en-US" b="0" i="0" dirty="0">
                <a:solidFill>
                  <a:srgbClr val="333333"/>
                </a:solidFill>
                <a:effectLst/>
                <a:latin typeface="Open Sans" panose="020B0606030504020204" pitchFamily="34" charset="0"/>
              </a:rPr>
              <a:t> 保留一部分权值的目的是有可能产生退化解。</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Open Sans" panose="020B0606030504020204" pitchFamily="34" charset="0"/>
              </a:rPr>
              <a:t>3.</a:t>
            </a:r>
            <a:r>
              <a:rPr lang="zh-CN" altLang="en-US" b="0" i="0" dirty="0">
                <a:solidFill>
                  <a:srgbClr val="333333"/>
                </a:solidFill>
                <a:effectLst/>
                <a:latin typeface="Open Sans" panose="020B0606030504020204" pitchFamily="34" charset="0"/>
              </a:rPr>
              <a:t>怎么实现？把对</a:t>
            </a:r>
            <a:r>
              <a:rPr lang="en-US" altLang="zh-CN" b="0" i="0" dirty="0">
                <a:solidFill>
                  <a:srgbClr val="333333"/>
                </a:solidFill>
                <a:effectLst/>
                <a:latin typeface="Open Sans" panose="020B0606030504020204" pitchFamily="34" charset="0"/>
              </a:rPr>
              <a:t>source</a:t>
            </a:r>
            <a:r>
              <a:rPr lang="zh-CN" altLang="en-US" b="0" i="0" dirty="0">
                <a:solidFill>
                  <a:srgbClr val="333333"/>
                </a:solidFill>
                <a:effectLst/>
                <a:latin typeface="Open Sans" panose="020B0606030504020204" pitchFamily="34" charset="0"/>
              </a:rPr>
              <a:t>预训练出的模型作为</a:t>
            </a:r>
            <a:r>
              <a:rPr lang="en-US" altLang="zh-CN" b="0" i="0" dirty="0">
                <a:solidFill>
                  <a:srgbClr val="333333"/>
                </a:solidFill>
                <a:effectLst/>
                <a:latin typeface="Open Sans" panose="020B0606030504020204" pitchFamily="34" charset="0"/>
              </a:rPr>
              <a:t>target</a:t>
            </a:r>
            <a:r>
              <a:rPr lang="zh-CN" altLang="en-US" b="0" i="0" dirty="0">
                <a:solidFill>
                  <a:srgbClr val="333333"/>
                </a:solidFill>
                <a:effectLst/>
                <a:latin typeface="Open Sans" panose="020B0606030504020204" pitchFamily="34" charset="0"/>
              </a:rPr>
              <a:t>表达空间初始版本再通过训练去改进，并在对抗训练时固定源模型。</a:t>
            </a:r>
          </a:p>
          <a:p>
            <a:endParaRPr lang="en-US" altLang="zh-CN" dirty="0"/>
          </a:p>
        </p:txBody>
      </p:sp>
    </p:spTree>
    <p:extLst>
      <p:ext uri="{BB962C8B-B14F-4D97-AF65-F5344CB8AC3E}">
        <p14:creationId xmlns:p14="http://schemas.microsoft.com/office/powerpoint/2010/main" val="2179385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r>
              <a:rPr lang="zh-CN" altLang="en-US" b="0" i="0" dirty="0">
                <a:solidFill>
                  <a:srgbClr val="333333"/>
                </a:solidFill>
                <a:effectLst/>
                <a:latin typeface="Open Sans" panose="020B0606030504020204" pitchFamily="34" charset="0"/>
              </a:rPr>
              <a:t>损失函数如上</a:t>
            </a:r>
            <a:endParaRPr lang="en-US" altLang="zh-CN" b="0" i="0" dirty="0">
              <a:solidFill>
                <a:srgbClr val="333333"/>
              </a:solidFill>
              <a:effectLst/>
              <a:latin typeface="Open Sans" panose="020B0606030504020204" pitchFamily="34" charset="0"/>
            </a:endParaRPr>
          </a:p>
          <a:p>
            <a:pPr algn="l"/>
            <a:r>
              <a:rPr lang="zh-CN" altLang="en-US" b="0" i="0" dirty="0">
                <a:solidFill>
                  <a:srgbClr val="333333"/>
                </a:solidFill>
                <a:effectLst/>
                <a:latin typeface="Open Sans" panose="020B0606030504020204" pitchFamily="34" charset="0"/>
              </a:rPr>
              <a:t>第一个式子训练一个</a:t>
            </a:r>
            <a:r>
              <a:rPr lang="en-US" altLang="zh-CN" b="0" i="0" dirty="0">
                <a:solidFill>
                  <a:srgbClr val="333333"/>
                </a:solidFill>
                <a:effectLst/>
                <a:latin typeface="Open Sans" panose="020B0606030504020204" pitchFamily="34" charset="0"/>
              </a:rPr>
              <a:t>classifier C</a:t>
            </a:r>
            <a:r>
              <a:rPr lang="zh-CN" altLang="en-US" b="0" i="0" dirty="0">
                <a:solidFill>
                  <a:srgbClr val="333333"/>
                </a:solidFill>
                <a:effectLst/>
                <a:latin typeface="Open Sans" panose="020B0606030504020204" pitchFamily="34" charset="0"/>
              </a:rPr>
              <a:t>和用于</a:t>
            </a:r>
            <a:r>
              <a:rPr lang="en-US" altLang="zh-CN" b="0" i="0" dirty="0">
                <a:solidFill>
                  <a:srgbClr val="333333"/>
                </a:solidFill>
                <a:effectLst/>
                <a:latin typeface="Open Sans" panose="020B0606030504020204" pitchFamily="34" charset="0"/>
              </a:rPr>
              <a:t>source</a:t>
            </a:r>
            <a:r>
              <a:rPr lang="zh-CN" altLang="en-US" b="0" i="0" dirty="0">
                <a:solidFill>
                  <a:srgbClr val="333333"/>
                </a:solidFill>
                <a:effectLst/>
                <a:latin typeface="Open Sans" panose="020B0606030504020204" pitchFamily="34" charset="0"/>
              </a:rPr>
              <a:t>上的</a:t>
            </a:r>
            <a:r>
              <a:rPr lang="en-US" altLang="zh-CN" b="0" i="0" dirty="0">
                <a:solidFill>
                  <a:srgbClr val="333333"/>
                </a:solidFill>
                <a:effectLst/>
                <a:latin typeface="Open Sans" panose="020B0606030504020204" pitchFamily="34" charset="0"/>
              </a:rPr>
              <a:t>CNN</a:t>
            </a:r>
            <a:r>
              <a:rPr lang="zh-CN" altLang="en-US" b="0" i="0" dirty="0">
                <a:solidFill>
                  <a:srgbClr val="333333"/>
                </a:solidFill>
                <a:effectLst/>
                <a:latin typeface="Open Sans" panose="020B0606030504020204" pitchFamily="34" charset="0"/>
              </a:rPr>
              <a:t>模型</a:t>
            </a:r>
            <a:r>
              <a:rPr lang="en-US" altLang="zh-CN" b="0" i="0" dirty="0">
                <a:solidFill>
                  <a:srgbClr val="333333"/>
                </a:solidFill>
                <a:effectLst/>
                <a:latin typeface="Open Sans" panose="020B0606030504020204" pitchFamily="34" charset="0"/>
              </a:rPr>
              <a:t>Mt,</a:t>
            </a:r>
            <a:r>
              <a:rPr lang="zh-CN" altLang="en-US" b="0" i="0" dirty="0">
                <a:solidFill>
                  <a:srgbClr val="333333"/>
                </a:solidFill>
                <a:effectLst/>
                <a:latin typeface="Open Sans" panose="020B0606030504020204" pitchFamily="34" charset="0"/>
              </a:rPr>
              <a:t>用的是标准的</a:t>
            </a:r>
            <a:r>
              <a:rPr lang="en-US" altLang="zh-CN" b="0" i="0" dirty="0">
                <a:solidFill>
                  <a:srgbClr val="333333"/>
                </a:solidFill>
                <a:effectLst/>
                <a:latin typeface="Open Sans" panose="020B0606030504020204" pitchFamily="34" charset="0"/>
              </a:rPr>
              <a:t>supervise</a:t>
            </a:r>
            <a:r>
              <a:rPr lang="zh-CN" altLang="en-US" b="0" i="0" dirty="0">
                <a:solidFill>
                  <a:srgbClr val="333333"/>
                </a:solidFill>
                <a:effectLst/>
                <a:latin typeface="Open Sans" panose="020B0606030504020204" pitchFamily="34" charset="0"/>
              </a:rPr>
              <a:t>损失。</a:t>
            </a:r>
            <a:r>
              <a:rPr lang="en-US" altLang="zh-CN" b="0" i="0" dirty="0">
                <a:solidFill>
                  <a:srgbClr val="333333"/>
                </a:solidFill>
                <a:effectLst/>
                <a:latin typeface="Open Sans" panose="020B0606030504020204" pitchFamily="34" charset="0"/>
              </a:rPr>
              <a:t>E</a:t>
            </a:r>
            <a:r>
              <a:rPr lang="zh-CN" altLang="en-US" b="0" i="0" dirty="0">
                <a:solidFill>
                  <a:srgbClr val="333333"/>
                </a:solidFill>
                <a:effectLst/>
                <a:latin typeface="Open Sans" panose="020B0606030504020204" pitchFamily="34" charset="0"/>
              </a:rPr>
              <a:t>是数学期望，这里是离散分布所以就是取个均值。</a:t>
            </a:r>
            <a:r>
              <a:rPr lang="en-US" altLang="zh-CN" b="0" i="0" dirty="0">
                <a:solidFill>
                  <a:srgbClr val="333333"/>
                </a:solidFill>
                <a:effectLst/>
                <a:latin typeface="Open Sans" panose="020B0606030504020204" pitchFamily="34" charset="0"/>
              </a:rPr>
              <a:t>1</a:t>
            </a:r>
            <a:r>
              <a:rPr lang="zh-CN" altLang="en-US" b="0" i="0" dirty="0">
                <a:solidFill>
                  <a:srgbClr val="333333"/>
                </a:solidFill>
                <a:effectLst/>
                <a:latin typeface="Open Sans" panose="020B0606030504020204" pitchFamily="34" charset="0"/>
              </a:rPr>
              <a:t>是因为</a:t>
            </a:r>
            <a:r>
              <a:rPr lang="en-US" altLang="zh-CN" b="0" i="0" dirty="0">
                <a:solidFill>
                  <a:srgbClr val="333333"/>
                </a:solidFill>
                <a:effectLst/>
                <a:latin typeface="Open Sans" panose="020B0606030504020204" pitchFamily="34" charset="0"/>
              </a:rPr>
              <a:t>domain discriminator</a:t>
            </a:r>
            <a:r>
              <a:rPr lang="zh-CN" altLang="en-US" b="0" i="0" dirty="0">
                <a:solidFill>
                  <a:srgbClr val="333333"/>
                </a:solidFill>
                <a:effectLst/>
                <a:latin typeface="Open Sans" panose="020B0606030504020204" pitchFamily="34" charset="0"/>
              </a:rPr>
              <a:t>的输出在</a:t>
            </a:r>
            <a:r>
              <a:rPr lang="en-US" altLang="zh-CN" b="0" i="0" dirty="0">
                <a:solidFill>
                  <a:srgbClr val="333333"/>
                </a:solidFill>
                <a:effectLst/>
                <a:latin typeface="Open Sans" panose="020B0606030504020204" pitchFamily="34" charset="0"/>
              </a:rPr>
              <a:t>0</a:t>
            </a:r>
            <a:r>
              <a:rPr lang="zh-CN" altLang="en-US" b="0" i="0" dirty="0">
                <a:solidFill>
                  <a:srgbClr val="333333"/>
                </a:solidFill>
                <a:effectLst/>
                <a:latin typeface="Open Sans" panose="020B0606030504020204" pitchFamily="34" charset="0"/>
              </a:rPr>
              <a:t>和</a:t>
            </a:r>
            <a:r>
              <a:rPr lang="en-US" altLang="zh-CN" b="0" i="0" dirty="0">
                <a:solidFill>
                  <a:srgbClr val="333333"/>
                </a:solidFill>
                <a:effectLst/>
                <a:latin typeface="Open Sans" panose="020B0606030504020204" pitchFamily="34" charset="0"/>
              </a:rPr>
              <a:t>1</a:t>
            </a:r>
            <a:r>
              <a:rPr lang="zh-CN" altLang="en-US" b="0" i="0" dirty="0">
                <a:solidFill>
                  <a:srgbClr val="333333"/>
                </a:solidFill>
                <a:effectLst/>
                <a:latin typeface="Open Sans" panose="020B0606030504020204" pitchFamily="34" charset="0"/>
              </a:rPr>
              <a:t>之间，</a:t>
            </a:r>
            <a:r>
              <a:rPr lang="en-US" altLang="zh-CN" b="0" i="0" dirty="0">
                <a:solidFill>
                  <a:srgbClr val="333333"/>
                </a:solidFill>
                <a:effectLst/>
                <a:latin typeface="Open Sans" panose="020B0606030504020204" pitchFamily="34" charset="0"/>
              </a:rPr>
              <a:t>source</a:t>
            </a:r>
            <a:r>
              <a:rPr lang="zh-CN" altLang="en-US" b="0" i="0" dirty="0">
                <a:solidFill>
                  <a:srgbClr val="333333"/>
                </a:solidFill>
                <a:effectLst/>
                <a:latin typeface="Open Sans" panose="020B0606030504020204" pitchFamily="34" charset="0"/>
              </a:rPr>
              <a:t>的</a:t>
            </a:r>
            <a:r>
              <a:rPr lang="en-US" altLang="zh-CN" b="0" i="0" dirty="0">
                <a:solidFill>
                  <a:srgbClr val="333333"/>
                </a:solidFill>
                <a:effectLst/>
                <a:latin typeface="Open Sans" panose="020B0606030504020204" pitchFamily="34" charset="0"/>
              </a:rPr>
              <a:t>label</a:t>
            </a:r>
            <a:r>
              <a:rPr lang="zh-CN" altLang="en-US" b="0" i="0" dirty="0">
                <a:solidFill>
                  <a:srgbClr val="333333"/>
                </a:solidFill>
                <a:effectLst/>
                <a:latin typeface="Open Sans" panose="020B0606030504020204" pitchFamily="34" charset="0"/>
              </a:rPr>
              <a:t>为</a:t>
            </a:r>
            <a:r>
              <a:rPr lang="en-US" altLang="zh-CN" b="0" i="0" dirty="0">
                <a:solidFill>
                  <a:srgbClr val="333333"/>
                </a:solidFill>
                <a:effectLst/>
                <a:latin typeface="Open Sans" panose="020B0606030504020204" pitchFamily="34" charset="0"/>
              </a:rPr>
              <a:t>1</a:t>
            </a:r>
            <a:r>
              <a:rPr lang="zh-CN" altLang="en-US" b="0" i="0" dirty="0">
                <a:solidFill>
                  <a:srgbClr val="333333"/>
                </a:solidFill>
                <a:effectLst/>
                <a:latin typeface="Open Sans" panose="020B0606030504020204" pitchFamily="34" charset="0"/>
              </a:rPr>
              <a:t>，</a:t>
            </a:r>
            <a:r>
              <a:rPr lang="en-US" altLang="zh-CN" b="0" i="0" dirty="0">
                <a:solidFill>
                  <a:srgbClr val="333333"/>
                </a:solidFill>
                <a:effectLst/>
                <a:latin typeface="Open Sans" panose="020B0606030504020204" pitchFamily="34" charset="0"/>
              </a:rPr>
              <a:t>target</a:t>
            </a:r>
            <a:r>
              <a:rPr lang="zh-CN" altLang="en-US" b="0" i="0" dirty="0">
                <a:solidFill>
                  <a:srgbClr val="333333"/>
                </a:solidFill>
                <a:effectLst/>
                <a:latin typeface="Open Sans" panose="020B0606030504020204" pitchFamily="34" charset="0"/>
              </a:rPr>
              <a:t>的</a:t>
            </a:r>
            <a:r>
              <a:rPr lang="en-US" altLang="zh-CN" b="0" i="0" dirty="0">
                <a:solidFill>
                  <a:srgbClr val="333333"/>
                </a:solidFill>
                <a:effectLst/>
                <a:latin typeface="Open Sans" panose="020B0606030504020204" pitchFamily="34" charset="0"/>
              </a:rPr>
              <a:t>label</a:t>
            </a:r>
            <a:r>
              <a:rPr lang="zh-CN" altLang="en-US" b="0" i="0" dirty="0">
                <a:solidFill>
                  <a:srgbClr val="333333"/>
                </a:solidFill>
                <a:effectLst/>
                <a:latin typeface="Open Sans" panose="020B0606030504020204" pitchFamily="34" charset="0"/>
              </a:rPr>
              <a:t>为</a:t>
            </a:r>
            <a:r>
              <a:rPr lang="en-US" altLang="zh-CN" b="0" i="0" dirty="0">
                <a:solidFill>
                  <a:srgbClr val="333333"/>
                </a:solidFill>
                <a:effectLst/>
                <a:latin typeface="Open Sans" panose="020B0606030504020204" pitchFamily="34" charset="0"/>
              </a:rPr>
              <a:t>0</a:t>
            </a:r>
            <a:r>
              <a:rPr lang="zh-CN" altLang="en-US" b="0" i="0" dirty="0">
                <a:solidFill>
                  <a:srgbClr val="333333"/>
                </a:solidFill>
                <a:effectLst/>
                <a:latin typeface="Open Sans" panose="020B0606030504020204" pitchFamily="34" charset="0"/>
              </a:rPr>
              <a:t>，</a:t>
            </a:r>
            <a:r>
              <a:rPr lang="en-US" altLang="zh-CN" b="0" i="0" dirty="0">
                <a:solidFill>
                  <a:srgbClr val="333333"/>
                </a:solidFill>
                <a:effectLst/>
                <a:latin typeface="Open Sans" panose="020B0606030504020204" pitchFamily="34" charset="0"/>
              </a:rPr>
              <a:t>discriminator</a:t>
            </a:r>
            <a:r>
              <a:rPr lang="zh-CN" altLang="en-US" b="0" i="0" dirty="0">
                <a:solidFill>
                  <a:srgbClr val="333333"/>
                </a:solidFill>
                <a:effectLst/>
                <a:latin typeface="Open Sans" panose="020B0606030504020204" pitchFamily="34" charset="0"/>
              </a:rPr>
              <a:t>希望让</a:t>
            </a:r>
            <a:r>
              <a:rPr lang="en-US" altLang="zh-CN" b="0" i="0" dirty="0">
                <a:solidFill>
                  <a:srgbClr val="333333"/>
                </a:solidFill>
                <a:effectLst/>
                <a:latin typeface="Open Sans" panose="020B0606030504020204" pitchFamily="34" charset="0"/>
              </a:rPr>
              <a:t>target</a:t>
            </a:r>
            <a:r>
              <a:rPr lang="zh-CN" altLang="en-US" b="0" i="0" dirty="0">
                <a:solidFill>
                  <a:srgbClr val="333333"/>
                </a:solidFill>
                <a:effectLst/>
                <a:latin typeface="Open Sans" panose="020B0606030504020204" pitchFamily="34" charset="0"/>
              </a:rPr>
              <a:t>数据的输出</a:t>
            </a:r>
            <a:r>
              <a:rPr lang="en-US" altLang="zh-CN" b="0" i="0" dirty="0">
                <a:solidFill>
                  <a:srgbClr val="333333"/>
                </a:solidFill>
                <a:effectLst/>
                <a:latin typeface="Open Sans" panose="020B0606030504020204" pitchFamily="34" charset="0"/>
              </a:rPr>
              <a:t>D(Mt(</a:t>
            </a:r>
            <a:r>
              <a:rPr lang="en-US" altLang="zh-CN" b="0" i="0" dirty="0" err="1">
                <a:solidFill>
                  <a:srgbClr val="333333"/>
                </a:solidFill>
                <a:effectLst/>
                <a:latin typeface="Open Sans" panose="020B0606030504020204" pitchFamily="34" charset="0"/>
              </a:rPr>
              <a:t>xt</a:t>
            </a:r>
            <a:r>
              <a:rPr lang="en-US" altLang="zh-CN" b="0" i="0" dirty="0">
                <a:solidFill>
                  <a:srgbClr val="333333"/>
                </a:solidFill>
                <a:effectLst/>
                <a:latin typeface="Open Sans" panose="020B0606030504020204" pitchFamily="34" charset="0"/>
              </a:rPr>
              <a:t>))</a:t>
            </a:r>
            <a:r>
              <a:rPr lang="zh-CN" altLang="en-US" b="0" i="0" dirty="0">
                <a:solidFill>
                  <a:srgbClr val="333333"/>
                </a:solidFill>
                <a:effectLst/>
                <a:latin typeface="Open Sans" panose="020B0606030504020204" pitchFamily="34" charset="0"/>
              </a:rPr>
              <a:t>尽量靠近</a:t>
            </a:r>
            <a:r>
              <a:rPr lang="en-US" altLang="zh-CN" b="0" i="0" dirty="0">
                <a:solidFill>
                  <a:srgbClr val="333333"/>
                </a:solidFill>
                <a:effectLst/>
                <a:latin typeface="Open Sans" panose="020B0606030504020204" pitchFamily="34" charset="0"/>
              </a:rPr>
              <a:t>0</a:t>
            </a:r>
            <a:r>
              <a:rPr lang="zh-CN" altLang="en-US" b="0" i="0" dirty="0">
                <a:solidFill>
                  <a:srgbClr val="333333"/>
                </a:solidFill>
                <a:effectLst/>
                <a:latin typeface="Open Sans" panose="020B0606030504020204" pitchFamily="34" charset="0"/>
              </a:rPr>
              <a:t>，这样</a:t>
            </a:r>
            <a:r>
              <a:rPr lang="en-US" altLang="zh-CN" b="0" i="0" dirty="0" err="1">
                <a:solidFill>
                  <a:srgbClr val="333333"/>
                </a:solidFill>
                <a:effectLst/>
                <a:latin typeface="Open Sans" panose="020B0606030504020204" pitchFamily="34" charset="0"/>
              </a:rPr>
              <a:t>LadvD</a:t>
            </a:r>
            <a:r>
              <a:rPr lang="zh-CN" altLang="en-US" b="0" i="0" dirty="0">
                <a:solidFill>
                  <a:srgbClr val="333333"/>
                </a:solidFill>
                <a:effectLst/>
                <a:latin typeface="Open Sans" panose="020B0606030504020204" pitchFamily="34" charset="0"/>
              </a:rPr>
              <a:t>的</a:t>
            </a:r>
            <a:r>
              <a:rPr lang="en-US" altLang="zh-CN" b="0" i="0" dirty="0">
                <a:solidFill>
                  <a:srgbClr val="333333"/>
                </a:solidFill>
                <a:effectLst/>
                <a:latin typeface="Open Sans" panose="020B0606030504020204" pitchFamily="34" charset="0"/>
              </a:rPr>
              <a:t>loss</a:t>
            </a:r>
            <a:r>
              <a:rPr lang="zh-CN" altLang="en-US" b="0" i="0" dirty="0">
                <a:solidFill>
                  <a:srgbClr val="333333"/>
                </a:solidFill>
                <a:effectLst/>
                <a:latin typeface="Open Sans" panose="020B0606030504020204" pitchFamily="34" charset="0"/>
              </a:rPr>
              <a:t>就能最小化。</a:t>
            </a:r>
          </a:p>
          <a:p>
            <a:pPr algn="l"/>
            <a:r>
              <a:rPr lang="zh-CN" altLang="en-US" b="0" i="0" dirty="0">
                <a:solidFill>
                  <a:srgbClr val="333333"/>
                </a:solidFill>
                <a:effectLst/>
                <a:latin typeface="Open Sans" panose="020B0606030504020204" pitchFamily="34" charset="0"/>
              </a:rPr>
              <a:t>第二个式子训练一个用于区分</a:t>
            </a:r>
            <a:r>
              <a:rPr lang="en-US" altLang="zh-CN" b="0" i="0" dirty="0">
                <a:solidFill>
                  <a:srgbClr val="333333"/>
                </a:solidFill>
                <a:effectLst/>
                <a:latin typeface="Open Sans" panose="020B0606030504020204" pitchFamily="34" charset="0"/>
              </a:rPr>
              <a:t>source</a:t>
            </a:r>
            <a:r>
              <a:rPr lang="zh-CN" altLang="en-US" b="0" i="0" dirty="0">
                <a:solidFill>
                  <a:srgbClr val="333333"/>
                </a:solidFill>
                <a:effectLst/>
                <a:latin typeface="Open Sans" panose="020B0606030504020204" pitchFamily="34" charset="0"/>
              </a:rPr>
              <a:t>和</a:t>
            </a:r>
            <a:r>
              <a:rPr lang="en-US" altLang="zh-CN" b="0" i="0" dirty="0">
                <a:solidFill>
                  <a:srgbClr val="333333"/>
                </a:solidFill>
                <a:effectLst/>
                <a:latin typeface="Open Sans" panose="020B0606030504020204" pitchFamily="34" charset="0"/>
              </a:rPr>
              <a:t>target</a:t>
            </a:r>
            <a:r>
              <a:rPr lang="zh-CN" altLang="en-US" b="0" i="0" dirty="0">
                <a:solidFill>
                  <a:srgbClr val="333333"/>
                </a:solidFill>
                <a:effectLst/>
                <a:latin typeface="Open Sans" panose="020B0606030504020204" pitchFamily="34" charset="0"/>
              </a:rPr>
              <a:t>数据的</a:t>
            </a:r>
            <a:r>
              <a:rPr lang="en-US" altLang="zh-CN" b="0" i="0" dirty="0">
                <a:solidFill>
                  <a:srgbClr val="333333"/>
                </a:solidFill>
                <a:effectLst/>
                <a:latin typeface="Open Sans" panose="020B0606030504020204" pitchFamily="34" charset="0"/>
              </a:rPr>
              <a:t>discriminator D</a:t>
            </a:r>
            <a:r>
              <a:rPr lang="zh-CN" altLang="en-US" b="0" i="0" dirty="0">
                <a:solidFill>
                  <a:srgbClr val="333333"/>
                </a:solidFill>
                <a:effectLst/>
                <a:latin typeface="Open Sans" panose="020B0606030504020204" pitchFamily="34" charset="0"/>
              </a:rPr>
              <a:t>，我们希望最小化该损失，即希望训练的判别器尽可能准确地分辨出输入来自源域还是目标域。</a:t>
            </a:r>
          </a:p>
          <a:p>
            <a:pPr algn="l"/>
            <a:r>
              <a:rPr lang="zh-CN" altLang="en-US" b="0" i="0" dirty="0">
                <a:solidFill>
                  <a:srgbClr val="333333"/>
                </a:solidFill>
                <a:effectLst/>
                <a:latin typeface="Open Sans" panose="020B0606030504020204" pitchFamily="34" charset="0"/>
              </a:rPr>
              <a:t>具体操作就是：</a:t>
            </a:r>
          </a:p>
          <a:p>
            <a:pPr algn="l">
              <a:buFont typeface="+mj-lt"/>
              <a:buAutoNum type="arabicPeriod"/>
            </a:pPr>
            <a:r>
              <a:rPr lang="zh-CN" altLang="en-US" b="0" i="0" dirty="0">
                <a:solidFill>
                  <a:srgbClr val="333333"/>
                </a:solidFill>
                <a:effectLst/>
                <a:latin typeface="Open Sans" panose="020B0606030504020204" pitchFamily="34" charset="0"/>
              </a:rPr>
              <a:t>通过</a:t>
            </a:r>
            <a:r>
              <a:rPr lang="en-US" altLang="zh-CN" b="0" i="0" dirty="0">
                <a:solidFill>
                  <a:srgbClr val="333333"/>
                </a:solidFill>
                <a:effectLst/>
                <a:latin typeface="Open Sans" panose="020B0606030504020204" pitchFamily="34" charset="0"/>
              </a:rPr>
              <a:t>source</a:t>
            </a:r>
            <a:r>
              <a:rPr lang="zh-CN" altLang="en-US" b="0" i="0" dirty="0">
                <a:solidFill>
                  <a:srgbClr val="333333"/>
                </a:solidFill>
                <a:effectLst/>
                <a:latin typeface="Open Sans" panose="020B0606030504020204" pitchFamily="34" charset="0"/>
              </a:rPr>
              <a:t>上的</a:t>
            </a:r>
            <a:r>
              <a:rPr lang="en-US" altLang="zh-CN" b="0" i="0" dirty="0">
                <a:solidFill>
                  <a:srgbClr val="333333"/>
                </a:solidFill>
                <a:effectLst/>
                <a:latin typeface="Open Sans" panose="020B0606030504020204" pitchFamily="34" charset="0"/>
              </a:rPr>
              <a:t>sample</a:t>
            </a:r>
            <a:r>
              <a:rPr lang="zh-CN" altLang="en-US" b="0" i="0" dirty="0">
                <a:solidFill>
                  <a:srgbClr val="333333"/>
                </a:solidFill>
                <a:effectLst/>
                <a:latin typeface="Open Sans" panose="020B0606030504020204" pitchFamily="34" charset="0"/>
              </a:rPr>
              <a:t>和</a:t>
            </a:r>
            <a:r>
              <a:rPr lang="en-US" altLang="zh-CN" b="0" i="0" dirty="0">
                <a:solidFill>
                  <a:srgbClr val="333333"/>
                </a:solidFill>
                <a:effectLst/>
                <a:latin typeface="Open Sans" panose="020B0606030504020204" pitchFamily="34" charset="0"/>
              </a:rPr>
              <a:t>label</a:t>
            </a:r>
            <a:r>
              <a:rPr lang="zh-CN" altLang="en-US" b="0" i="0" dirty="0">
                <a:solidFill>
                  <a:srgbClr val="333333"/>
                </a:solidFill>
                <a:effectLst/>
                <a:latin typeface="Open Sans" panose="020B0606030504020204" pitchFamily="34" charset="0"/>
              </a:rPr>
              <a:t>训练 </a:t>
            </a:r>
            <a:r>
              <a:rPr lang="en-US" altLang="zh-CN" b="0" i="0" dirty="0" err="1">
                <a:solidFill>
                  <a:srgbClr val="333333"/>
                </a:solidFill>
                <a:effectLst/>
                <a:latin typeface="Open Sans" panose="020B0606030504020204" pitchFamily="34" charset="0"/>
              </a:rPr>
              <a:t>Ms</a:t>
            </a:r>
            <a:r>
              <a:rPr lang="en-US" altLang="zh-CN" b="0" i="0" dirty="0">
                <a:solidFill>
                  <a:srgbClr val="333333"/>
                </a:solidFill>
                <a:effectLst/>
                <a:latin typeface="Open Sans" panose="020B0606030504020204" pitchFamily="34" charset="0"/>
              </a:rPr>
              <a:t> </a:t>
            </a:r>
            <a:r>
              <a:rPr lang="zh-CN" altLang="en-US" b="0" i="0" dirty="0">
                <a:solidFill>
                  <a:srgbClr val="333333"/>
                </a:solidFill>
                <a:effectLst/>
                <a:latin typeface="Open Sans" panose="020B0606030504020204" pitchFamily="34" charset="0"/>
              </a:rPr>
              <a:t>和 </a:t>
            </a:r>
            <a:r>
              <a:rPr lang="en-US" altLang="zh-CN" b="0" i="0" dirty="0">
                <a:solidFill>
                  <a:srgbClr val="333333"/>
                </a:solidFill>
                <a:effectLst/>
                <a:latin typeface="Open Sans" panose="020B0606030504020204" pitchFamily="34" charset="0"/>
              </a:rPr>
              <a:t>C </a:t>
            </a:r>
            <a:r>
              <a:rPr lang="zh-CN" altLang="en-US" b="0" i="0" dirty="0">
                <a:solidFill>
                  <a:srgbClr val="333333"/>
                </a:solidFill>
                <a:effectLst/>
                <a:latin typeface="Open Sans" panose="020B0606030504020204" pitchFamily="34" charset="0"/>
              </a:rPr>
              <a:t>。</a:t>
            </a:r>
          </a:p>
          <a:p>
            <a:pPr algn="l">
              <a:buFont typeface="+mj-lt"/>
              <a:buAutoNum type="arabicPeriod"/>
            </a:pPr>
            <a:r>
              <a:rPr lang="zh-CN" altLang="en-US" b="0" i="0" dirty="0">
                <a:solidFill>
                  <a:srgbClr val="333333"/>
                </a:solidFill>
                <a:effectLst/>
                <a:latin typeface="Open Sans" panose="020B0606030504020204" pitchFamily="34" charset="0"/>
              </a:rPr>
              <a:t>然后我们保持</a:t>
            </a:r>
            <a:r>
              <a:rPr lang="en-US" altLang="zh-CN" b="0" i="0" dirty="0" err="1">
                <a:solidFill>
                  <a:srgbClr val="333333"/>
                </a:solidFill>
                <a:effectLst/>
                <a:latin typeface="Open Sans" panose="020B0606030504020204" pitchFamily="34" charset="0"/>
              </a:rPr>
              <a:t>Ms</a:t>
            </a:r>
            <a:r>
              <a:rPr lang="zh-CN" altLang="en-US" b="0" i="0" dirty="0">
                <a:solidFill>
                  <a:srgbClr val="333333"/>
                </a:solidFill>
                <a:effectLst/>
                <a:latin typeface="Open Sans" panose="020B0606030504020204" pitchFamily="34" charset="0"/>
              </a:rPr>
              <a:t>不变，用 </a:t>
            </a:r>
            <a:r>
              <a:rPr lang="en-US" altLang="zh-CN" b="0" i="0" dirty="0" err="1">
                <a:solidFill>
                  <a:srgbClr val="333333"/>
                </a:solidFill>
                <a:effectLst/>
                <a:latin typeface="Open Sans" panose="020B0606030504020204" pitchFamily="34" charset="0"/>
              </a:rPr>
              <a:t>Ms</a:t>
            </a:r>
            <a:r>
              <a:rPr lang="en-US" altLang="zh-CN" b="0" i="0" dirty="0">
                <a:solidFill>
                  <a:srgbClr val="333333"/>
                </a:solidFill>
                <a:effectLst/>
                <a:latin typeface="Open Sans" panose="020B0606030504020204" pitchFamily="34" charset="0"/>
              </a:rPr>
              <a:t> </a:t>
            </a:r>
            <a:r>
              <a:rPr lang="zh-CN" altLang="en-US" b="0" i="0" dirty="0">
                <a:solidFill>
                  <a:srgbClr val="333333"/>
                </a:solidFill>
                <a:effectLst/>
                <a:latin typeface="Open Sans" panose="020B0606030504020204" pitchFamily="34" charset="0"/>
              </a:rPr>
              <a:t>初始化 </a:t>
            </a:r>
            <a:r>
              <a:rPr lang="en-US" altLang="zh-CN" b="0" i="0" dirty="0">
                <a:solidFill>
                  <a:srgbClr val="333333"/>
                </a:solidFill>
                <a:effectLst/>
                <a:latin typeface="Open Sans" panose="020B0606030504020204" pitchFamily="34" charset="0"/>
              </a:rPr>
              <a:t>Mt </a:t>
            </a:r>
            <a:r>
              <a:rPr lang="zh-CN" altLang="en-US" b="0" i="0" dirty="0">
                <a:solidFill>
                  <a:srgbClr val="333333"/>
                </a:solidFill>
                <a:effectLst/>
                <a:latin typeface="Open Sans" panose="020B0606030504020204" pitchFamily="34" charset="0"/>
              </a:rPr>
              <a:t>，然后通过优化第二项和第三项得到最终的 </a:t>
            </a:r>
            <a:r>
              <a:rPr lang="en-US" altLang="zh-CN" b="0" i="0" dirty="0">
                <a:solidFill>
                  <a:srgbClr val="333333"/>
                </a:solidFill>
                <a:effectLst/>
                <a:latin typeface="Open Sans" panose="020B0606030504020204" pitchFamily="34" charset="0"/>
              </a:rPr>
              <a:t>D </a:t>
            </a:r>
            <a:r>
              <a:rPr lang="zh-CN" altLang="en-US" b="0" i="0" dirty="0">
                <a:solidFill>
                  <a:srgbClr val="333333"/>
                </a:solidFill>
                <a:effectLst/>
                <a:latin typeface="Open Sans" panose="020B0606030504020204" pitchFamily="34" charset="0"/>
              </a:rPr>
              <a:t>和 </a:t>
            </a:r>
            <a:r>
              <a:rPr lang="en-US" altLang="zh-CN" b="0" i="0" dirty="0">
                <a:solidFill>
                  <a:srgbClr val="333333"/>
                </a:solidFill>
                <a:effectLst/>
                <a:latin typeface="Open Sans" panose="020B0606030504020204" pitchFamily="34" charset="0"/>
              </a:rPr>
              <a:t>Mt </a:t>
            </a:r>
            <a:r>
              <a:rPr lang="zh-CN" altLang="en-US" b="0" i="0" dirty="0">
                <a:solidFill>
                  <a:srgbClr val="333333"/>
                </a:solidFill>
                <a:effectLst/>
                <a:latin typeface="Open Sans" panose="020B0606030504020204" pitchFamily="34" charset="0"/>
              </a:rPr>
              <a:t>。</a:t>
            </a:r>
          </a:p>
          <a:p>
            <a:pPr algn="l"/>
            <a:r>
              <a:rPr lang="zh-CN" altLang="en-US" b="0" i="0" dirty="0">
                <a:solidFill>
                  <a:srgbClr val="333333"/>
                </a:solidFill>
                <a:effectLst/>
                <a:latin typeface="Open Sans" panose="020B0606030504020204" pitchFamily="34" charset="0"/>
              </a:rPr>
              <a:t>最终就可以直接使用上面训练的 </a:t>
            </a:r>
            <a:r>
              <a:rPr lang="en-US" altLang="zh-CN" b="0" i="0" dirty="0">
                <a:solidFill>
                  <a:srgbClr val="333333"/>
                </a:solidFill>
                <a:effectLst/>
                <a:latin typeface="Open Sans" panose="020B0606030504020204" pitchFamily="34" charset="0"/>
              </a:rPr>
              <a:t>Mt </a:t>
            </a:r>
            <a:r>
              <a:rPr lang="zh-CN" altLang="en-US" b="0" i="0" dirty="0">
                <a:solidFill>
                  <a:srgbClr val="333333"/>
                </a:solidFill>
                <a:effectLst/>
                <a:latin typeface="Open Sans" panose="020B0606030504020204" pitchFamily="34" charset="0"/>
              </a:rPr>
              <a:t>和 </a:t>
            </a:r>
            <a:r>
              <a:rPr lang="en-US" altLang="zh-CN" b="0" i="0" dirty="0">
                <a:solidFill>
                  <a:srgbClr val="333333"/>
                </a:solidFill>
                <a:effectLst/>
                <a:latin typeface="Open Sans" panose="020B0606030504020204" pitchFamily="34" charset="0"/>
              </a:rPr>
              <a:t>C </a:t>
            </a:r>
            <a:r>
              <a:rPr lang="zh-CN" altLang="en-US" b="0" i="0" dirty="0">
                <a:solidFill>
                  <a:srgbClr val="333333"/>
                </a:solidFill>
                <a:effectLst/>
                <a:latin typeface="Open Sans" panose="020B0606030504020204" pitchFamily="34" charset="0"/>
              </a:rPr>
              <a:t>对目标域上的样本进行分类。</a:t>
            </a:r>
          </a:p>
          <a:p>
            <a:endParaRPr lang="en-US" altLang="zh-CN" dirty="0"/>
          </a:p>
        </p:txBody>
      </p:sp>
    </p:spTree>
    <p:extLst>
      <p:ext uri="{BB962C8B-B14F-4D97-AF65-F5344CB8AC3E}">
        <p14:creationId xmlns:p14="http://schemas.microsoft.com/office/powerpoint/2010/main" val="3626420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DANN</a:t>
            </a:r>
            <a:r>
              <a:rPr lang="zh-CN" altLang="en-US" b="0" i="0" dirty="0">
                <a:solidFill>
                  <a:srgbClr val="333333"/>
                </a:solidFill>
                <a:effectLst/>
                <a:latin typeface="Open Sans" panose="020B0606030504020204" pitchFamily="34" charset="0"/>
              </a:rPr>
              <a:t>中的方法是利用梯度反转层来最大化判别器</a:t>
            </a:r>
            <a:r>
              <a:rPr lang="en-US" altLang="zh-CN" b="0" i="0" dirty="0">
                <a:solidFill>
                  <a:srgbClr val="333333"/>
                </a:solidFill>
                <a:effectLst/>
                <a:latin typeface="Open Sans" panose="020B0606030504020204" pitchFamily="34" charset="0"/>
              </a:rPr>
              <a:t>D</a:t>
            </a:r>
            <a:r>
              <a:rPr lang="zh-CN" altLang="en-US" b="0" i="0" dirty="0">
                <a:solidFill>
                  <a:srgbClr val="333333"/>
                </a:solidFill>
                <a:effectLst/>
                <a:latin typeface="Open Sans" panose="020B0606030504020204" pitchFamily="34" charset="0"/>
              </a:rPr>
              <a:t>的损失，</a:t>
            </a:r>
            <a:r>
              <a:rPr lang="zh-CN" altLang="en-US" dirty="0"/>
              <a:t>但是这个损失函数存在问题：训练开始时判别器收敛的很快导致梯度消失。</a:t>
            </a:r>
            <a:endParaRPr lang="en-US" altLang="zh-CN" dirty="0"/>
          </a:p>
          <a:p>
            <a:r>
              <a:rPr lang="zh-CN" altLang="en-US" dirty="0"/>
              <a:t>还有就是</a:t>
            </a:r>
            <a:r>
              <a:rPr lang="en-US" altLang="zh-CN" dirty="0"/>
              <a:t>GAN</a:t>
            </a:r>
            <a:r>
              <a:rPr lang="zh-CN" altLang="en-US" dirty="0"/>
              <a:t>中的损失函数，相当于有两个独立的损失函数，一个是生成器的，另一个是判别器的。这个损失函数虽然有更强的梯度，但是当两个分布都变化时，这个损失函数会导致振荡。</a:t>
            </a:r>
            <a:endParaRPr lang="en-US" altLang="zh-CN" dirty="0"/>
          </a:p>
          <a:p>
            <a:r>
              <a:rPr lang="en-US" altLang="zh-CN" dirty="0"/>
              <a:t>Simultaneous Deep Transfer Across Domains and Tasks</a:t>
            </a:r>
            <a:r>
              <a:rPr lang="zh-CN" altLang="en-US" dirty="0"/>
              <a:t>中使用的是交叉熵损失。</a:t>
            </a:r>
            <a:r>
              <a:rPr lang="zh-CN" altLang="en-US" b="0" i="0" dirty="0">
                <a:solidFill>
                  <a:srgbClr val="333333"/>
                </a:solidFill>
                <a:effectLst/>
                <a:latin typeface="Open Sans" panose="020B0606030504020204" pitchFamily="34" charset="0"/>
              </a:rPr>
              <a:t>这个方法呢，就综合考虑了两个域相互接近的过程，比较稳定。</a:t>
            </a:r>
            <a:endParaRPr lang="en-US" altLang="zh-CN" b="0" i="0" dirty="0">
              <a:solidFill>
                <a:srgbClr val="333333"/>
              </a:solidFill>
              <a:effectLst/>
              <a:latin typeface="Open Sans" panose="020B0606030504020204" pitchFamily="34" charset="0"/>
            </a:endParaRPr>
          </a:p>
          <a:p>
            <a:r>
              <a:rPr lang="zh-CN" altLang="en-US" b="0" i="0" dirty="0">
                <a:solidFill>
                  <a:srgbClr val="333333"/>
                </a:solidFill>
                <a:effectLst/>
                <a:latin typeface="Open Sans" panose="020B0606030504020204" pitchFamily="34" charset="0"/>
              </a:rPr>
              <a:t>但因为我们使用</a:t>
            </a:r>
            <a:r>
              <a:rPr lang="en-US" altLang="zh-CN" b="0" i="0" dirty="0">
                <a:solidFill>
                  <a:srgbClr val="333333"/>
                </a:solidFill>
                <a:effectLst/>
                <a:latin typeface="Open Sans" panose="020B0606030504020204" pitchFamily="34" charset="0"/>
              </a:rPr>
              <a:t>pre-train</a:t>
            </a:r>
            <a:r>
              <a:rPr lang="zh-CN" altLang="en-US" b="0" i="0" dirty="0">
                <a:solidFill>
                  <a:srgbClr val="333333"/>
                </a:solidFill>
                <a:effectLst/>
                <a:latin typeface="Open Sans" panose="020B0606030504020204" pitchFamily="34" charset="0"/>
              </a:rPr>
              <a:t>的源模型作为目标表示空间的初始化，并在对抗性训练中修正源模型。这样做，我们有效地学习了一个非对称映射，在这个映射中，我们修改目标模型以匹配源分布。这与原始的</a:t>
            </a:r>
            <a:r>
              <a:rPr lang="en-US" altLang="zh-CN" b="0" i="0" dirty="0">
                <a:solidFill>
                  <a:srgbClr val="333333"/>
                </a:solidFill>
                <a:effectLst/>
                <a:latin typeface="Open Sans" panose="020B0606030504020204" pitchFamily="34" charset="0"/>
              </a:rPr>
              <a:t>GAN</a:t>
            </a:r>
            <a:r>
              <a:rPr lang="zh-CN" altLang="en-US" b="0" i="0" dirty="0">
                <a:solidFill>
                  <a:srgbClr val="333333"/>
                </a:solidFill>
                <a:effectLst/>
                <a:latin typeface="Open Sans" panose="020B0606030504020204" pitchFamily="34" charset="0"/>
              </a:rPr>
              <a:t>环境最相似，生成的空间被更新，直到与固定的实际空间无法区分为止。因此，我们选择</a:t>
            </a:r>
            <a:r>
              <a:rPr lang="en-US" altLang="zh-CN" b="0" i="0" dirty="0">
                <a:solidFill>
                  <a:srgbClr val="333333"/>
                </a:solidFill>
                <a:effectLst/>
                <a:latin typeface="Open Sans" panose="020B0606030504020204" pitchFamily="34" charset="0"/>
              </a:rPr>
              <a:t>inverted label GAN loss</a:t>
            </a:r>
            <a:r>
              <a:rPr lang="zh-CN" altLang="en-US" b="0" i="0" dirty="0">
                <a:solidFill>
                  <a:srgbClr val="333333"/>
                </a:solidFill>
                <a:effectLst/>
                <a:latin typeface="Open Sans" panose="020B0606030504020204" pitchFamily="34" charset="0"/>
              </a:rPr>
              <a:t>。</a:t>
            </a:r>
            <a:endParaRPr lang="en-US" altLang="zh-CN" dirty="0"/>
          </a:p>
        </p:txBody>
      </p:sp>
    </p:spTree>
    <p:extLst>
      <p:ext uri="{BB962C8B-B14F-4D97-AF65-F5344CB8AC3E}">
        <p14:creationId xmlns:p14="http://schemas.microsoft.com/office/powerpoint/2010/main" val="900252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1255973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4215071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BDA83B-6DDF-4A09-AC36-D6F7026FCCB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9FA0BEE-F8AA-4A2F-B233-CC80BAF27E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6523ACF-E7B6-465B-B502-21449D3FEA78}"/>
              </a:ext>
            </a:extLst>
          </p:cNvPr>
          <p:cNvSpPr>
            <a:spLocks noGrp="1"/>
          </p:cNvSpPr>
          <p:nvPr>
            <p:ph type="dt" sz="half" idx="10"/>
          </p:nvPr>
        </p:nvSpPr>
        <p:spPr/>
        <p:txBody>
          <a:bodyPr/>
          <a:lstStyle/>
          <a:p>
            <a:fld id="{EFC654BD-6D67-46BD-996E-91AA03940A4C}" type="datetimeFigureOut">
              <a:rPr lang="zh-CN" altLang="en-US" smtClean="0"/>
              <a:t>2023/4/4</a:t>
            </a:fld>
            <a:endParaRPr lang="zh-CN" altLang="en-US"/>
          </a:p>
        </p:txBody>
      </p:sp>
      <p:sp>
        <p:nvSpPr>
          <p:cNvPr id="5" name="页脚占位符 4">
            <a:extLst>
              <a:ext uri="{FF2B5EF4-FFF2-40B4-BE49-F238E27FC236}">
                <a16:creationId xmlns:a16="http://schemas.microsoft.com/office/drawing/2014/main" id="{834C5B48-427B-4BF5-B238-ED4E204919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2348D9C-9A1E-41EE-B2E6-EB6F31E5421D}"/>
              </a:ext>
            </a:extLst>
          </p:cNvPr>
          <p:cNvSpPr>
            <a:spLocks noGrp="1"/>
          </p:cNvSpPr>
          <p:nvPr>
            <p:ph type="sldNum" sz="quarter" idx="12"/>
          </p:nvPr>
        </p:nvSpPr>
        <p:spPr/>
        <p:txBody>
          <a:bodyPr/>
          <a:lstStyle/>
          <a:p>
            <a:fld id="{745DE4F1-A598-48D4-A991-1F0DF5C5A9C8}" type="slidenum">
              <a:rPr lang="zh-CN" altLang="en-US" smtClean="0"/>
              <a:t>‹#›</a:t>
            </a:fld>
            <a:endParaRPr lang="zh-CN" altLang="en-US"/>
          </a:p>
        </p:txBody>
      </p:sp>
    </p:spTree>
    <p:extLst>
      <p:ext uri="{BB962C8B-B14F-4D97-AF65-F5344CB8AC3E}">
        <p14:creationId xmlns:p14="http://schemas.microsoft.com/office/powerpoint/2010/main" val="2601603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8CAD00-F06A-48CC-B094-71F40259420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D2861AB-1E71-4396-A28A-C88DA1860FF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520E8D4-1232-401C-A993-7A0682976F13}"/>
              </a:ext>
            </a:extLst>
          </p:cNvPr>
          <p:cNvSpPr>
            <a:spLocks noGrp="1"/>
          </p:cNvSpPr>
          <p:nvPr>
            <p:ph type="dt" sz="half" idx="10"/>
          </p:nvPr>
        </p:nvSpPr>
        <p:spPr/>
        <p:txBody>
          <a:bodyPr/>
          <a:lstStyle/>
          <a:p>
            <a:fld id="{EFC654BD-6D67-46BD-996E-91AA03940A4C}" type="datetimeFigureOut">
              <a:rPr lang="zh-CN" altLang="en-US" smtClean="0"/>
              <a:t>2023/4/4</a:t>
            </a:fld>
            <a:endParaRPr lang="zh-CN" altLang="en-US"/>
          </a:p>
        </p:txBody>
      </p:sp>
      <p:sp>
        <p:nvSpPr>
          <p:cNvPr id="5" name="页脚占位符 4">
            <a:extLst>
              <a:ext uri="{FF2B5EF4-FFF2-40B4-BE49-F238E27FC236}">
                <a16:creationId xmlns:a16="http://schemas.microsoft.com/office/drawing/2014/main" id="{B8DEDA96-B84A-4154-8884-D62A0887CE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4FAC60-3F71-4EDA-9485-960B0A5CD8CB}"/>
              </a:ext>
            </a:extLst>
          </p:cNvPr>
          <p:cNvSpPr>
            <a:spLocks noGrp="1"/>
          </p:cNvSpPr>
          <p:nvPr>
            <p:ph type="sldNum" sz="quarter" idx="12"/>
          </p:nvPr>
        </p:nvSpPr>
        <p:spPr/>
        <p:txBody>
          <a:bodyPr/>
          <a:lstStyle/>
          <a:p>
            <a:fld id="{745DE4F1-A598-48D4-A991-1F0DF5C5A9C8}" type="slidenum">
              <a:rPr lang="zh-CN" altLang="en-US" smtClean="0"/>
              <a:t>‹#›</a:t>
            </a:fld>
            <a:endParaRPr lang="zh-CN" altLang="en-US"/>
          </a:p>
        </p:txBody>
      </p:sp>
    </p:spTree>
    <p:extLst>
      <p:ext uri="{BB962C8B-B14F-4D97-AF65-F5344CB8AC3E}">
        <p14:creationId xmlns:p14="http://schemas.microsoft.com/office/powerpoint/2010/main" val="431854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EAF07B1-D6A4-4847-8C3E-AF62ECB5674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73F1BFD-1ADC-4B0D-A24E-9ECABD43796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CEDD0C-8A9F-4E31-91B4-8687E438ADD5}"/>
              </a:ext>
            </a:extLst>
          </p:cNvPr>
          <p:cNvSpPr>
            <a:spLocks noGrp="1"/>
          </p:cNvSpPr>
          <p:nvPr>
            <p:ph type="dt" sz="half" idx="10"/>
          </p:nvPr>
        </p:nvSpPr>
        <p:spPr/>
        <p:txBody>
          <a:bodyPr/>
          <a:lstStyle/>
          <a:p>
            <a:fld id="{EFC654BD-6D67-46BD-996E-91AA03940A4C}" type="datetimeFigureOut">
              <a:rPr lang="zh-CN" altLang="en-US" smtClean="0"/>
              <a:t>2023/4/4</a:t>
            </a:fld>
            <a:endParaRPr lang="zh-CN" altLang="en-US"/>
          </a:p>
        </p:txBody>
      </p:sp>
      <p:sp>
        <p:nvSpPr>
          <p:cNvPr id="5" name="页脚占位符 4">
            <a:extLst>
              <a:ext uri="{FF2B5EF4-FFF2-40B4-BE49-F238E27FC236}">
                <a16:creationId xmlns:a16="http://schemas.microsoft.com/office/drawing/2014/main" id="{AC851DD7-A34B-4D27-A9C0-BA55EDBCC0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2F8B77-CB46-451F-8D80-ED98AB553D50}"/>
              </a:ext>
            </a:extLst>
          </p:cNvPr>
          <p:cNvSpPr>
            <a:spLocks noGrp="1"/>
          </p:cNvSpPr>
          <p:nvPr>
            <p:ph type="sldNum" sz="quarter" idx="12"/>
          </p:nvPr>
        </p:nvSpPr>
        <p:spPr/>
        <p:txBody>
          <a:bodyPr/>
          <a:lstStyle/>
          <a:p>
            <a:fld id="{745DE4F1-A598-48D4-A991-1F0DF5C5A9C8}" type="slidenum">
              <a:rPr lang="zh-CN" altLang="en-US" smtClean="0"/>
              <a:t>‹#›</a:t>
            </a:fld>
            <a:endParaRPr lang="zh-CN" altLang="en-US"/>
          </a:p>
        </p:txBody>
      </p:sp>
    </p:spTree>
    <p:extLst>
      <p:ext uri="{BB962C8B-B14F-4D97-AF65-F5344CB8AC3E}">
        <p14:creationId xmlns:p14="http://schemas.microsoft.com/office/powerpoint/2010/main" val="1539885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910523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9135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0740033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2023/4/4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11395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2023/4/4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1487928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2023/4/4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0986185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2023/4/4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8473438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2023/4/4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42036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3D12D0-CADC-4119-A5B7-3CE2B6A8792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0E401C6-0FBB-4532-A1DC-2D524BCC2FD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76D3514-8FDB-4933-A18B-52085F412FF5}"/>
              </a:ext>
            </a:extLst>
          </p:cNvPr>
          <p:cNvSpPr>
            <a:spLocks noGrp="1"/>
          </p:cNvSpPr>
          <p:nvPr>
            <p:ph type="dt" sz="half" idx="10"/>
          </p:nvPr>
        </p:nvSpPr>
        <p:spPr/>
        <p:txBody>
          <a:bodyPr/>
          <a:lstStyle/>
          <a:p>
            <a:fld id="{EFC654BD-6D67-46BD-996E-91AA03940A4C}" type="datetimeFigureOut">
              <a:rPr lang="zh-CN" altLang="en-US" smtClean="0"/>
              <a:t>2023/4/4</a:t>
            </a:fld>
            <a:endParaRPr lang="zh-CN" altLang="en-US"/>
          </a:p>
        </p:txBody>
      </p:sp>
      <p:sp>
        <p:nvSpPr>
          <p:cNvPr id="5" name="页脚占位符 4">
            <a:extLst>
              <a:ext uri="{FF2B5EF4-FFF2-40B4-BE49-F238E27FC236}">
                <a16:creationId xmlns:a16="http://schemas.microsoft.com/office/drawing/2014/main" id="{79EF5665-CFFF-4582-9E60-0A3A9E7EFA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2A6C98-80BB-40F0-90EA-90E1670D4A7B}"/>
              </a:ext>
            </a:extLst>
          </p:cNvPr>
          <p:cNvSpPr>
            <a:spLocks noGrp="1"/>
          </p:cNvSpPr>
          <p:nvPr>
            <p:ph type="sldNum" sz="quarter" idx="12"/>
          </p:nvPr>
        </p:nvSpPr>
        <p:spPr/>
        <p:txBody>
          <a:bodyPr/>
          <a:lstStyle/>
          <a:p>
            <a:fld id="{745DE4F1-A598-48D4-A991-1F0DF5C5A9C8}" type="slidenum">
              <a:rPr lang="zh-CN" altLang="en-US" smtClean="0"/>
              <a:t>‹#›</a:t>
            </a:fld>
            <a:endParaRPr lang="zh-CN" altLang="en-US"/>
          </a:p>
        </p:txBody>
      </p:sp>
    </p:spTree>
    <p:extLst>
      <p:ext uri="{BB962C8B-B14F-4D97-AF65-F5344CB8AC3E}">
        <p14:creationId xmlns:p14="http://schemas.microsoft.com/office/powerpoint/2010/main" val="25872705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2023/4/4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1193593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7401980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205120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DBEE7-8370-428F-82D1-1E327ABA1EF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C9B9D81-F622-4089-B066-A3BF27DDAE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45F292D-1B4B-41C6-85C7-5AFF1FF6F573}"/>
              </a:ext>
            </a:extLst>
          </p:cNvPr>
          <p:cNvSpPr>
            <a:spLocks noGrp="1"/>
          </p:cNvSpPr>
          <p:nvPr>
            <p:ph type="dt" sz="half" idx="10"/>
          </p:nvPr>
        </p:nvSpPr>
        <p:spPr/>
        <p:txBody>
          <a:bodyPr/>
          <a:lstStyle/>
          <a:p>
            <a:fld id="{EFC654BD-6D67-46BD-996E-91AA03940A4C}" type="datetimeFigureOut">
              <a:rPr lang="zh-CN" altLang="en-US" smtClean="0"/>
              <a:t>2023/4/4</a:t>
            </a:fld>
            <a:endParaRPr lang="zh-CN" altLang="en-US"/>
          </a:p>
        </p:txBody>
      </p:sp>
      <p:sp>
        <p:nvSpPr>
          <p:cNvPr id="5" name="页脚占位符 4">
            <a:extLst>
              <a:ext uri="{FF2B5EF4-FFF2-40B4-BE49-F238E27FC236}">
                <a16:creationId xmlns:a16="http://schemas.microsoft.com/office/drawing/2014/main" id="{D1FD2528-C242-4643-B613-44D576C8B4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5B00D3-D841-41D2-B015-16870A1F0022}"/>
              </a:ext>
            </a:extLst>
          </p:cNvPr>
          <p:cNvSpPr>
            <a:spLocks noGrp="1"/>
          </p:cNvSpPr>
          <p:nvPr>
            <p:ph type="sldNum" sz="quarter" idx="12"/>
          </p:nvPr>
        </p:nvSpPr>
        <p:spPr/>
        <p:txBody>
          <a:bodyPr/>
          <a:lstStyle/>
          <a:p>
            <a:fld id="{745DE4F1-A598-48D4-A991-1F0DF5C5A9C8}" type="slidenum">
              <a:rPr lang="zh-CN" altLang="en-US" smtClean="0"/>
              <a:t>‹#›</a:t>
            </a:fld>
            <a:endParaRPr lang="zh-CN" altLang="en-US"/>
          </a:p>
        </p:txBody>
      </p:sp>
    </p:spTree>
    <p:extLst>
      <p:ext uri="{BB962C8B-B14F-4D97-AF65-F5344CB8AC3E}">
        <p14:creationId xmlns:p14="http://schemas.microsoft.com/office/powerpoint/2010/main" val="2165411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41D351-A04C-4763-B0EC-CBBDE2B3AD0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8D4899B-404E-4F5C-95F6-FAA92D6A9B0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1173094-CAE1-4AB2-A2AA-D83E98B609C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2E9E679-FCCA-4E20-B19E-AB05B9D9DB8D}"/>
              </a:ext>
            </a:extLst>
          </p:cNvPr>
          <p:cNvSpPr>
            <a:spLocks noGrp="1"/>
          </p:cNvSpPr>
          <p:nvPr>
            <p:ph type="dt" sz="half" idx="10"/>
          </p:nvPr>
        </p:nvSpPr>
        <p:spPr/>
        <p:txBody>
          <a:bodyPr/>
          <a:lstStyle/>
          <a:p>
            <a:fld id="{EFC654BD-6D67-46BD-996E-91AA03940A4C}" type="datetimeFigureOut">
              <a:rPr lang="zh-CN" altLang="en-US" smtClean="0"/>
              <a:t>2023/4/4</a:t>
            </a:fld>
            <a:endParaRPr lang="zh-CN" altLang="en-US"/>
          </a:p>
        </p:txBody>
      </p:sp>
      <p:sp>
        <p:nvSpPr>
          <p:cNvPr id="6" name="页脚占位符 5">
            <a:extLst>
              <a:ext uri="{FF2B5EF4-FFF2-40B4-BE49-F238E27FC236}">
                <a16:creationId xmlns:a16="http://schemas.microsoft.com/office/drawing/2014/main" id="{EF60D3BE-0BAD-4089-8E09-4DCA380AA4F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1E9CDAA-893E-4962-93A9-D146FD419133}"/>
              </a:ext>
            </a:extLst>
          </p:cNvPr>
          <p:cNvSpPr>
            <a:spLocks noGrp="1"/>
          </p:cNvSpPr>
          <p:nvPr>
            <p:ph type="sldNum" sz="quarter" idx="12"/>
          </p:nvPr>
        </p:nvSpPr>
        <p:spPr/>
        <p:txBody>
          <a:bodyPr/>
          <a:lstStyle/>
          <a:p>
            <a:fld id="{745DE4F1-A598-48D4-A991-1F0DF5C5A9C8}" type="slidenum">
              <a:rPr lang="zh-CN" altLang="en-US" smtClean="0"/>
              <a:t>‹#›</a:t>
            </a:fld>
            <a:endParaRPr lang="zh-CN" altLang="en-US"/>
          </a:p>
        </p:txBody>
      </p:sp>
    </p:spTree>
    <p:extLst>
      <p:ext uri="{BB962C8B-B14F-4D97-AF65-F5344CB8AC3E}">
        <p14:creationId xmlns:p14="http://schemas.microsoft.com/office/powerpoint/2010/main" val="2862768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C1B45-345C-4045-8A47-713D906E14D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DD18710-014C-4255-BA27-208F56D04A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D864631-BBA8-4C67-90F1-05A61BCB19A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4522424-EFAF-4D1B-9E02-6687CB60D9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CF99864-7C33-4197-B4FE-7842F70E71C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D7DBD46-1CED-4F74-8A22-41AE4E0F90D5}"/>
              </a:ext>
            </a:extLst>
          </p:cNvPr>
          <p:cNvSpPr>
            <a:spLocks noGrp="1"/>
          </p:cNvSpPr>
          <p:nvPr>
            <p:ph type="dt" sz="half" idx="10"/>
          </p:nvPr>
        </p:nvSpPr>
        <p:spPr/>
        <p:txBody>
          <a:bodyPr/>
          <a:lstStyle/>
          <a:p>
            <a:fld id="{EFC654BD-6D67-46BD-996E-91AA03940A4C}" type="datetimeFigureOut">
              <a:rPr lang="zh-CN" altLang="en-US" smtClean="0"/>
              <a:t>2023/4/4</a:t>
            </a:fld>
            <a:endParaRPr lang="zh-CN" altLang="en-US"/>
          </a:p>
        </p:txBody>
      </p:sp>
      <p:sp>
        <p:nvSpPr>
          <p:cNvPr id="8" name="页脚占位符 7">
            <a:extLst>
              <a:ext uri="{FF2B5EF4-FFF2-40B4-BE49-F238E27FC236}">
                <a16:creationId xmlns:a16="http://schemas.microsoft.com/office/drawing/2014/main" id="{A1D00710-E943-4622-872F-1AF32674969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BF378A1-446B-42E0-AC8D-FA88576CF5DA}"/>
              </a:ext>
            </a:extLst>
          </p:cNvPr>
          <p:cNvSpPr>
            <a:spLocks noGrp="1"/>
          </p:cNvSpPr>
          <p:nvPr>
            <p:ph type="sldNum" sz="quarter" idx="12"/>
          </p:nvPr>
        </p:nvSpPr>
        <p:spPr/>
        <p:txBody>
          <a:bodyPr/>
          <a:lstStyle/>
          <a:p>
            <a:fld id="{745DE4F1-A598-48D4-A991-1F0DF5C5A9C8}" type="slidenum">
              <a:rPr lang="zh-CN" altLang="en-US" smtClean="0"/>
              <a:t>‹#›</a:t>
            </a:fld>
            <a:endParaRPr lang="zh-CN" altLang="en-US"/>
          </a:p>
        </p:txBody>
      </p:sp>
    </p:spTree>
    <p:extLst>
      <p:ext uri="{BB962C8B-B14F-4D97-AF65-F5344CB8AC3E}">
        <p14:creationId xmlns:p14="http://schemas.microsoft.com/office/powerpoint/2010/main" val="255849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8438FA-42DF-4F44-B168-85CD1F8185E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B1E931F-9A90-47F4-987B-D014F66C8967}"/>
              </a:ext>
            </a:extLst>
          </p:cNvPr>
          <p:cNvSpPr>
            <a:spLocks noGrp="1"/>
          </p:cNvSpPr>
          <p:nvPr>
            <p:ph type="dt" sz="half" idx="10"/>
          </p:nvPr>
        </p:nvSpPr>
        <p:spPr/>
        <p:txBody>
          <a:bodyPr/>
          <a:lstStyle/>
          <a:p>
            <a:fld id="{EFC654BD-6D67-46BD-996E-91AA03940A4C}" type="datetimeFigureOut">
              <a:rPr lang="zh-CN" altLang="en-US" smtClean="0"/>
              <a:t>2023/4/4</a:t>
            </a:fld>
            <a:endParaRPr lang="zh-CN" altLang="en-US"/>
          </a:p>
        </p:txBody>
      </p:sp>
      <p:sp>
        <p:nvSpPr>
          <p:cNvPr id="4" name="页脚占位符 3">
            <a:extLst>
              <a:ext uri="{FF2B5EF4-FFF2-40B4-BE49-F238E27FC236}">
                <a16:creationId xmlns:a16="http://schemas.microsoft.com/office/drawing/2014/main" id="{351502DB-23A8-4705-97E9-45AE31ECD0F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384244F-4B25-461F-AA1E-351225006F0E}"/>
              </a:ext>
            </a:extLst>
          </p:cNvPr>
          <p:cNvSpPr>
            <a:spLocks noGrp="1"/>
          </p:cNvSpPr>
          <p:nvPr>
            <p:ph type="sldNum" sz="quarter" idx="12"/>
          </p:nvPr>
        </p:nvSpPr>
        <p:spPr/>
        <p:txBody>
          <a:bodyPr/>
          <a:lstStyle/>
          <a:p>
            <a:fld id="{745DE4F1-A598-48D4-A991-1F0DF5C5A9C8}" type="slidenum">
              <a:rPr lang="zh-CN" altLang="en-US" smtClean="0"/>
              <a:t>‹#›</a:t>
            </a:fld>
            <a:endParaRPr lang="zh-CN" altLang="en-US"/>
          </a:p>
        </p:txBody>
      </p:sp>
    </p:spTree>
    <p:extLst>
      <p:ext uri="{BB962C8B-B14F-4D97-AF65-F5344CB8AC3E}">
        <p14:creationId xmlns:p14="http://schemas.microsoft.com/office/powerpoint/2010/main" val="1165945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289085E-9569-4BF8-8722-6E39416E7E8B}"/>
              </a:ext>
            </a:extLst>
          </p:cNvPr>
          <p:cNvSpPr>
            <a:spLocks noGrp="1"/>
          </p:cNvSpPr>
          <p:nvPr>
            <p:ph type="dt" sz="half" idx="10"/>
          </p:nvPr>
        </p:nvSpPr>
        <p:spPr/>
        <p:txBody>
          <a:bodyPr/>
          <a:lstStyle/>
          <a:p>
            <a:fld id="{EFC654BD-6D67-46BD-996E-91AA03940A4C}" type="datetimeFigureOut">
              <a:rPr lang="zh-CN" altLang="en-US" smtClean="0"/>
              <a:t>2023/4/4</a:t>
            </a:fld>
            <a:endParaRPr lang="zh-CN" altLang="en-US"/>
          </a:p>
        </p:txBody>
      </p:sp>
      <p:sp>
        <p:nvSpPr>
          <p:cNvPr id="3" name="页脚占位符 2">
            <a:extLst>
              <a:ext uri="{FF2B5EF4-FFF2-40B4-BE49-F238E27FC236}">
                <a16:creationId xmlns:a16="http://schemas.microsoft.com/office/drawing/2014/main" id="{4CCA1A84-648A-4891-8B86-A0EC52F91CF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C641126-7DD1-44AC-85D7-EFCD16443614}"/>
              </a:ext>
            </a:extLst>
          </p:cNvPr>
          <p:cNvSpPr>
            <a:spLocks noGrp="1"/>
          </p:cNvSpPr>
          <p:nvPr>
            <p:ph type="sldNum" sz="quarter" idx="12"/>
          </p:nvPr>
        </p:nvSpPr>
        <p:spPr/>
        <p:txBody>
          <a:bodyPr/>
          <a:lstStyle/>
          <a:p>
            <a:fld id="{745DE4F1-A598-48D4-A991-1F0DF5C5A9C8}" type="slidenum">
              <a:rPr lang="zh-CN" altLang="en-US" smtClean="0"/>
              <a:t>‹#›</a:t>
            </a:fld>
            <a:endParaRPr lang="zh-CN" altLang="en-US"/>
          </a:p>
        </p:txBody>
      </p:sp>
    </p:spTree>
    <p:extLst>
      <p:ext uri="{BB962C8B-B14F-4D97-AF65-F5344CB8AC3E}">
        <p14:creationId xmlns:p14="http://schemas.microsoft.com/office/powerpoint/2010/main" val="504136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CC3EA0-1D61-455C-936F-31FC11369C7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490E808-85C9-4FE3-B221-FB60FAAE2A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1B4174A-1FBE-45AB-A651-97FB0FBD5B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5904492-99C5-4C6D-B2C6-3842F7950DA6}"/>
              </a:ext>
            </a:extLst>
          </p:cNvPr>
          <p:cNvSpPr>
            <a:spLocks noGrp="1"/>
          </p:cNvSpPr>
          <p:nvPr>
            <p:ph type="dt" sz="half" idx="10"/>
          </p:nvPr>
        </p:nvSpPr>
        <p:spPr/>
        <p:txBody>
          <a:bodyPr/>
          <a:lstStyle/>
          <a:p>
            <a:fld id="{EFC654BD-6D67-46BD-996E-91AA03940A4C}" type="datetimeFigureOut">
              <a:rPr lang="zh-CN" altLang="en-US" smtClean="0"/>
              <a:t>2023/4/4</a:t>
            </a:fld>
            <a:endParaRPr lang="zh-CN" altLang="en-US"/>
          </a:p>
        </p:txBody>
      </p:sp>
      <p:sp>
        <p:nvSpPr>
          <p:cNvPr id="6" name="页脚占位符 5">
            <a:extLst>
              <a:ext uri="{FF2B5EF4-FFF2-40B4-BE49-F238E27FC236}">
                <a16:creationId xmlns:a16="http://schemas.microsoft.com/office/drawing/2014/main" id="{112FC262-30CA-46B9-A881-708854BBA1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FA41EA3-149F-45BF-90ED-F49AC65AF70D}"/>
              </a:ext>
            </a:extLst>
          </p:cNvPr>
          <p:cNvSpPr>
            <a:spLocks noGrp="1"/>
          </p:cNvSpPr>
          <p:nvPr>
            <p:ph type="sldNum" sz="quarter" idx="12"/>
          </p:nvPr>
        </p:nvSpPr>
        <p:spPr/>
        <p:txBody>
          <a:bodyPr/>
          <a:lstStyle/>
          <a:p>
            <a:fld id="{745DE4F1-A598-48D4-A991-1F0DF5C5A9C8}" type="slidenum">
              <a:rPr lang="zh-CN" altLang="en-US" smtClean="0"/>
              <a:t>‹#›</a:t>
            </a:fld>
            <a:endParaRPr lang="zh-CN" altLang="en-US"/>
          </a:p>
        </p:txBody>
      </p:sp>
    </p:spTree>
    <p:extLst>
      <p:ext uri="{BB962C8B-B14F-4D97-AF65-F5344CB8AC3E}">
        <p14:creationId xmlns:p14="http://schemas.microsoft.com/office/powerpoint/2010/main" val="898230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EAE636-5367-4A24-82CD-5A575753245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48D6C2C-3ED1-4DEB-B8AC-19F7DA19D6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62846C2-CFFA-4678-A0B4-44179546F0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877DEF0-94FF-4E4A-B5BD-F129B511852B}"/>
              </a:ext>
            </a:extLst>
          </p:cNvPr>
          <p:cNvSpPr>
            <a:spLocks noGrp="1"/>
          </p:cNvSpPr>
          <p:nvPr>
            <p:ph type="dt" sz="half" idx="10"/>
          </p:nvPr>
        </p:nvSpPr>
        <p:spPr/>
        <p:txBody>
          <a:bodyPr/>
          <a:lstStyle/>
          <a:p>
            <a:fld id="{EFC654BD-6D67-46BD-996E-91AA03940A4C}" type="datetimeFigureOut">
              <a:rPr lang="zh-CN" altLang="en-US" smtClean="0"/>
              <a:t>2023/4/4</a:t>
            </a:fld>
            <a:endParaRPr lang="zh-CN" altLang="en-US"/>
          </a:p>
        </p:txBody>
      </p:sp>
      <p:sp>
        <p:nvSpPr>
          <p:cNvPr id="6" name="页脚占位符 5">
            <a:extLst>
              <a:ext uri="{FF2B5EF4-FFF2-40B4-BE49-F238E27FC236}">
                <a16:creationId xmlns:a16="http://schemas.microsoft.com/office/drawing/2014/main" id="{94465C2A-CA16-47F4-81D1-6DF2BAA2AB3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ECB1E33-5C0F-49D8-972C-B90E4F077B9D}"/>
              </a:ext>
            </a:extLst>
          </p:cNvPr>
          <p:cNvSpPr>
            <a:spLocks noGrp="1"/>
          </p:cNvSpPr>
          <p:nvPr>
            <p:ph type="sldNum" sz="quarter" idx="12"/>
          </p:nvPr>
        </p:nvSpPr>
        <p:spPr/>
        <p:txBody>
          <a:bodyPr/>
          <a:lstStyle/>
          <a:p>
            <a:fld id="{745DE4F1-A598-48D4-A991-1F0DF5C5A9C8}" type="slidenum">
              <a:rPr lang="zh-CN" altLang="en-US" smtClean="0"/>
              <a:t>‹#›</a:t>
            </a:fld>
            <a:endParaRPr lang="zh-CN" altLang="en-US"/>
          </a:p>
        </p:txBody>
      </p:sp>
    </p:spTree>
    <p:extLst>
      <p:ext uri="{BB962C8B-B14F-4D97-AF65-F5344CB8AC3E}">
        <p14:creationId xmlns:p14="http://schemas.microsoft.com/office/powerpoint/2010/main" val="1530039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7A4F6BF-FD7A-497F-861A-4D4CF0ABE4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461FFD5-239A-4ED3-A506-76D8D39B93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5B5F60A-66A0-4C1E-9A4E-59C027AFB8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C654BD-6D67-46BD-996E-91AA03940A4C}" type="datetimeFigureOut">
              <a:rPr lang="zh-CN" altLang="en-US" smtClean="0"/>
              <a:t>2023/4/4</a:t>
            </a:fld>
            <a:endParaRPr lang="zh-CN" altLang="en-US"/>
          </a:p>
        </p:txBody>
      </p:sp>
      <p:sp>
        <p:nvSpPr>
          <p:cNvPr id="5" name="页脚占位符 4">
            <a:extLst>
              <a:ext uri="{FF2B5EF4-FFF2-40B4-BE49-F238E27FC236}">
                <a16:creationId xmlns:a16="http://schemas.microsoft.com/office/drawing/2014/main" id="{9827A25E-539B-4802-97AC-09837D3165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D850B2F-D9A4-470C-81C7-7FF3B99651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5DE4F1-A598-48D4-A991-1F0DF5C5A9C8}" type="slidenum">
              <a:rPr lang="zh-CN" altLang="en-US" smtClean="0"/>
              <a:t>‹#›</a:t>
            </a:fld>
            <a:endParaRPr lang="zh-CN" altLang="en-US"/>
          </a:p>
        </p:txBody>
      </p:sp>
    </p:spTree>
    <p:extLst>
      <p:ext uri="{BB962C8B-B14F-4D97-AF65-F5344CB8AC3E}">
        <p14:creationId xmlns:p14="http://schemas.microsoft.com/office/powerpoint/2010/main" val="3450433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2023/4/4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668361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jpe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jpe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5.jpe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5.jpe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7.png"/><Relationship Id="rId10" Type="http://schemas.openxmlformats.org/officeDocument/2006/relationships/image" Target="../media/image20.png"/><Relationship Id="rId4" Type="http://schemas.openxmlformats.org/officeDocument/2006/relationships/image" Target="../media/image6.png"/><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5.jpe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155115"/>
            <a:ext cx="1655328" cy="257314"/>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3" name="组合 2">
            <a:extLst>
              <a:ext uri="{FF2B5EF4-FFF2-40B4-BE49-F238E27FC236}">
                <a16:creationId xmlns:a16="http://schemas.microsoft.com/office/drawing/2014/main" id="{3970D3FE-3805-467C-9BAD-D6FA77FAD001}"/>
              </a:ext>
            </a:extLst>
          </p:cNvPr>
          <p:cNvGrpSpPr/>
          <p:nvPr/>
        </p:nvGrpSpPr>
        <p:grpSpPr>
          <a:xfrm>
            <a:off x="279111" y="3425720"/>
            <a:ext cx="7107054" cy="182881"/>
            <a:chOff x="279111" y="3052331"/>
            <a:chExt cx="7107054" cy="182881"/>
          </a:xfrm>
        </p:grpSpPr>
        <p:sp>
          <p:nvSpPr>
            <p:cNvPr id="16" name="矩形 15"/>
            <p:cNvSpPr/>
            <p:nvPr/>
          </p:nvSpPr>
          <p:spPr>
            <a:xfrm flipV="1">
              <a:off x="279111" y="3127313"/>
              <a:ext cx="6673755"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平行四边形 16"/>
            <p:cNvSpPr/>
            <p:nvPr/>
          </p:nvSpPr>
          <p:spPr>
            <a:xfrm>
              <a:off x="7093761" y="3052331"/>
              <a:ext cx="99060" cy="182880"/>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平行四边形 17"/>
            <p:cNvSpPr/>
            <p:nvPr/>
          </p:nvSpPr>
          <p:spPr>
            <a:xfrm>
              <a:off x="7287105" y="3052332"/>
              <a:ext cx="99060" cy="182880"/>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0" name="文本框 19"/>
          <p:cNvSpPr txBox="1"/>
          <p:nvPr/>
        </p:nvSpPr>
        <p:spPr>
          <a:xfrm>
            <a:off x="279110" y="1490443"/>
            <a:ext cx="949972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srgbClr val="5B9BD5">
                    <a:lumMod val="75000"/>
                  </a:srgbClr>
                </a:solidFill>
                <a:effectLst/>
                <a:uLnTx/>
                <a:uFillTx/>
                <a:latin typeface="Calibri Light"/>
                <a:ea typeface="宋体" panose="02010600030101010101" pitchFamily="2" charset="-122"/>
                <a:cs typeface="Times New Roman" panose="02020603050405020304" pitchFamily="18" charset="0"/>
              </a:rPr>
              <a:t>Adversarial Discriminative Domain Adaptation</a:t>
            </a:r>
          </a:p>
        </p:txBody>
      </p:sp>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17265" t="9160" r="23350"/>
          <a:stretch>
            <a:fillRect/>
          </a:stretch>
        </p:blipFill>
        <p:spPr>
          <a:xfrm>
            <a:off x="8848725" y="69152"/>
            <a:ext cx="3421380" cy="6720450"/>
          </a:xfrm>
          <a:prstGeom prst="rect">
            <a:avLst/>
          </a:prstGeom>
        </p:spPr>
      </p:pic>
      <p:cxnSp>
        <p:nvCxnSpPr>
          <p:cNvPr id="15" name="直接连接符 14"/>
          <p:cNvCxnSpPr/>
          <p:nvPr/>
        </p:nvCxnSpPr>
        <p:spPr>
          <a:xfrm>
            <a:off x="5631199" y="5755794"/>
            <a:ext cx="0" cy="571500"/>
          </a:xfrm>
          <a:prstGeom prst="line">
            <a:avLst/>
          </a:prstGeom>
          <a:ln>
            <a:solidFill>
              <a:srgbClr val="6F8BBE"/>
            </a:solidFill>
          </a:ln>
        </p:spPr>
        <p:style>
          <a:lnRef idx="3">
            <a:schemeClr val="accent1"/>
          </a:lnRef>
          <a:fillRef idx="0">
            <a:schemeClr val="accent1"/>
          </a:fillRef>
          <a:effectRef idx="2">
            <a:schemeClr val="accent1"/>
          </a:effectRef>
          <a:fontRef idx="minor">
            <a:schemeClr val="tx1"/>
          </a:fontRef>
        </p:style>
      </p:cxnSp>
      <p:sp>
        <p:nvSpPr>
          <p:cNvPr id="21" name="矩形 20"/>
          <p:cNvSpPr/>
          <p:nvPr/>
        </p:nvSpPr>
        <p:spPr>
          <a:xfrm>
            <a:off x="0" y="1614"/>
            <a:ext cx="12192000" cy="164287"/>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4" name="文本框 23"/>
          <p:cNvSpPr txBox="1"/>
          <p:nvPr/>
        </p:nvSpPr>
        <p:spPr>
          <a:xfrm>
            <a:off x="142816" y="65238"/>
            <a:ext cx="20955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Presentation</a:t>
            </a: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6" name="矩形 25"/>
          <p:cNvSpPr/>
          <p:nvPr/>
        </p:nvSpPr>
        <p:spPr>
          <a:xfrm>
            <a:off x="0" y="6697897"/>
            <a:ext cx="12192000" cy="164287"/>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6" name="图片 5">
            <a:extLst>
              <a:ext uri="{FF2B5EF4-FFF2-40B4-BE49-F238E27FC236}">
                <a16:creationId xmlns:a16="http://schemas.microsoft.com/office/drawing/2014/main" id="{3246094D-9CB1-46B8-8E10-524E413AC3C6}"/>
              </a:ext>
            </a:extLst>
          </p:cNvPr>
          <p:cNvPicPr>
            <a:picLocks noChangeAspect="1"/>
          </p:cNvPicPr>
          <p:nvPr/>
        </p:nvPicPr>
        <p:blipFill>
          <a:blip r:embed="rId4"/>
          <a:stretch>
            <a:fillRect/>
          </a:stretch>
        </p:blipFill>
        <p:spPr>
          <a:xfrm>
            <a:off x="3476672" y="5735639"/>
            <a:ext cx="591655" cy="591655"/>
          </a:xfrm>
          <a:prstGeom prst="rect">
            <a:avLst/>
          </a:prstGeom>
        </p:spPr>
      </p:pic>
      <p:pic>
        <p:nvPicPr>
          <p:cNvPr id="9" name="图片 8">
            <a:extLst>
              <a:ext uri="{FF2B5EF4-FFF2-40B4-BE49-F238E27FC236}">
                <a16:creationId xmlns:a16="http://schemas.microsoft.com/office/drawing/2014/main" id="{163E4894-6FF8-463F-9FA5-FFDDD624A3C5}"/>
              </a:ext>
            </a:extLst>
          </p:cNvPr>
          <p:cNvPicPr>
            <a:picLocks noChangeAspect="1"/>
          </p:cNvPicPr>
          <p:nvPr/>
        </p:nvPicPr>
        <p:blipFill>
          <a:blip r:embed="rId5"/>
          <a:stretch>
            <a:fillRect/>
          </a:stretch>
        </p:blipFill>
        <p:spPr>
          <a:xfrm>
            <a:off x="4186088" y="5826100"/>
            <a:ext cx="1327350" cy="395118"/>
          </a:xfrm>
          <a:prstGeom prst="rect">
            <a:avLst/>
          </a:prstGeom>
        </p:spPr>
      </p:pic>
      <p:sp>
        <p:nvSpPr>
          <p:cNvPr id="22" name="文本框 21">
            <a:extLst>
              <a:ext uri="{FF2B5EF4-FFF2-40B4-BE49-F238E27FC236}">
                <a16:creationId xmlns:a16="http://schemas.microsoft.com/office/drawing/2014/main" id="{4DBBBF47-67C7-4A29-8864-2C53EB9C53DB}"/>
              </a:ext>
            </a:extLst>
          </p:cNvPr>
          <p:cNvSpPr txBox="1"/>
          <p:nvPr/>
        </p:nvSpPr>
        <p:spPr>
          <a:xfrm>
            <a:off x="5748962" y="5826100"/>
            <a:ext cx="1286152" cy="43088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5B6666"/>
                </a:solidFill>
                <a:effectLst/>
                <a:uLnTx/>
                <a:uFillTx/>
                <a:latin typeface="微软雅黑" panose="020B0503020204020204" pitchFamily="34" charset="-122"/>
                <a:ea typeface="微软雅黑" panose="020B0503020204020204" pitchFamily="34" charset="-122"/>
                <a:cs typeface="+mn-cs"/>
              </a:rPr>
              <a:t>智能计算与医学影像分析实验室</a:t>
            </a:r>
          </a:p>
        </p:txBody>
      </p:sp>
      <p:sp>
        <p:nvSpPr>
          <p:cNvPr id="23" name="文本框 22">
            <a:extLst>
              <a:ext uri="{FF2B5EF4-FFF2-40B4-BE49-F238E27FC236}">
                <a16:creationId xmlns:a16="http://schemas.microsoft.com/office/drawing/2014/main" id="{16B7EFA0-D71C-4FB5-81AC-3CB29B3C9942}"/>
              </a:ext>
            </a:extLst>
          </p:cNvPr>
          <p:cNvSpPr txBox="1"/>
          <p:nvPr/>
        </p:nvSpPr>
        <p:spPr>
          <a:xfrm>
            <a:off x="479891" y="3858326"/>
            <a:ext cx="6613870"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Times New Roman" panose="02020603050405020304" pitchFamily="18" charset="0"/>
              </a:rPr>
              <a:t>Author: Eric Tzeng, Judy Hoffman</a:t>
            </a:r>
            <a:r>
              <a:rPr lang="en-US" altLang="zh-CN" dirty="0">
                <a:solidFill>
                  <a:prstClr val="black"/>
                </a:solidFill>
                <a:latin typeface="Calibri"/>
                <a:ea typeface="宋体" panose="02010600030101010101" pitchFamily="2" charset="-122"/>
                <a:cs typeface="Times New Roman" panose="02020603050405020304" pitchFamily="18" charset="0"/>
              </a:rPr>
              <a:t>,</a:t>
            </a:r>
            <a:r>
              <a:rPr lang="zh-CN" altLang="en-US" dirty="0">
                <a:solidFill>
                  <a:prstClr val="black"/>
                </a:solidFill>
                <a:latin typeface="Calibri"/>
                <a:ea typeface="宋体" panose="02010600030101010101" pitchFamily="2" charset="-122"/>
                <a:cs typeface="Times New Roman" panose="02020603050405020304" pitchFamily="18" charset="0"/>
              </a:rPr>
              <a:t> </a:t>
            </a:r>
            <a:r>
              <a:rPr lang="en-US" altLang="zh-CN" dirty="0">
                <a:solidFill>
                  <a:prstClr val="black"/>
                </a:solidFill>
                <a:latin typeface="Calibri"/>
                <a:ea typeface="宋体" panose="02010600030101010101" pitchFamily="2" charset="-122"/>
                <a:cs typeface="Times New Roman" panose="02020603050405020304" pitchFamily="18" charset="0"/>
              </a:rPr>
              <a:t>Kate </a:t>
            </a:r>
            <a:r>
              <a:rPr lang="en-US" altLang="zh-CN" dirty="0" err="1">
                <a:solidFill>
                  <a:prstClr val="black"/>
                </a:solidFill>
                <a:latin typeface="Calibri"/>
                <a:ea typeface="宋体" panose="02010600030101010101" pitchFamily="2" charset="-122"/>
                <a:cs typeface="Times New Roman" panose="02020603050405020304" pitchFamily="18" charset="0"/>
              </a:rPr>
              <a:t>Saenko</a:t>
            </a:r>
            <a:r>
              <a:rPr lang="en-US" altLang="zh-CN" dirty="0">
                <a:solidFill>
                  <a:prstClr val="black"/>
                </a:solidFill>
                <a:latin typeface="Calibri"/>
                <a:ea typeface="宋体" panose="02010600030101010101" pitchFamily="2" charset="-122"/>
                <a:cs typeface="Times New Roman" panose="02020603050405020304" pitchFamily="18" charset="0"/>
              </a:rPr>
              <a:t>,</a:t>
            </a:r>
            <a:r>
              <a:rPr lang="zh-CN" altLang="en-US" dirty="0">
                <a:solidFill>
                  <a:prstClr val="black"/>
                </a:solidFill>
                <a:latin typeface="Calibri"/>
                <a:ea typeface="宋体" panose="02010600030101010101" pitchFamily="2" charset="-122"/>
                <a:cs typeface="Times New Roman" panose="02020603050405020304" pitchFamily="18" charset="0"/>
              </a:rPr>
              <a:t> </a:t>
            </a:r>
            <a:r>
              <a:rPr lang="en-US" altLang="zh-CN" dirty="0">
                <a:solidFill>
                  <a:prstClr val="black"/>
                </a:solidFill>
                <a:latin typeface="Calibri"/>
                <a:ea typeface="宋体" panose="02010600030101010101" pitchFamily="2" charset="-122"/>
                <a:cs typeface="Times New Roman" panose="02020603050405020304" pitchFamily="18" charset="0"/>
              </a:rPr>
              <a:t>Trevor Darrell</a:t>
            </a:r>
            <a:endPar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Times New Roman" panose="02020603050405020304" pitchFamily="18" charset="0"/>
              </a:rPr>
              <a:t>Insitution: University of California, Berkeley, Stanford University, Boston University, University of California, Berkeley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prstClr val="black"/>
                </a:solidFill>
                <a:latin typeface="Calibri"/>
                <a:ea typeface="宋体" panose="02010600030101010101" pitchFamily="2" charset="-122"/>
                <a:cs typeface="Times New Roman" panose="02020603050405020304" pitchFamily="18" charset="0"/>
              </a:rPr>
              <a:t>CVPR2017</a:t>
            </a:r>
          </a:p>
        </p:txBody>
      </p:sp>
      <p:pic>
        <p:nvPicPr>
          <p:cNvPr id="5" name="图片 4">
            <a:extLst>
              <a:ext uri="{FF2B5EF4-FFF2-40B4-BE49-F238E27FC236}">
                <a16:creationId xmlns:a16="http://schemas.microsoft.com/office/drawing/2014/main" id="{4907F346-BF26-46FC-B7D6-A5B0141D2971}"/>
              </a:ext>
            </a:extLst>
          </p:cNvPr>
          <p:cNvPicPr>
            <a:picLocks noChangeAspect="1"/>
          </p:cNvPicPr>
          <p:nvPr/>
        </p:nvPicPr>
        <p:blipFill>
          <a:blip r:embed="rId6"/>
          <a:stretch>
            <a:fillRect/>
          </a:stretch>
        </p:blipFill>
        <p:spPr>
          <a:xfrm>
            <a:off x="3476671" y="5722857"/>
            <a:ext cx="591655" cy="60086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1" r="41020" b="-7887"/>
          <a:stretch>
            <a:fillRect/>
          </a:stretch>
        </p:blipFill>
        <p:spPr>
          <a:xfrm>
            <a:off x="6953731" y="6264725"/>
            <a:ext cx="5056088" cy="534365"/>
          </a:xfrm>
          <a:prstGeom prst="rect">
            <a:avLst/>
          </a:prstGeom>
        </p:spPr>
      </p:pic>
      <p:sp>
        <p:nvSpPr>
          <p:cNvPr id="16" name="矩形 15"/>
          <p:cNvSpPr/>
          <p:nvPr/>
        </p:nvSpPr>
        <p:spPr>
          <a:xfrm>
            <a:off x="0" y="155115"/>
            <a:ext cx="1655328" cy="257314"/>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矩形 17"/>
          <p:cNvSpPr/>
          <p:nvPr/>
        </p:nvSpPr>
        <p:spPr>
          <a:xfrm>
            <a:off x="0" y="1614"/>
            <a:ext cx="12192000" cy="164287"/>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9" name="矩形 18"/>
          <p:cNvSpPr/>
          <p:nvPr/>
        </p:nvSpPr>
        <p:spPr>
          <a:xfrm>
            <a:off x="0" y="6697897"/>
            <a:ext cx="12192000" cy="164287"/>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文本框 13"/>
          <p:cNvSpPr txBox="1"/>
          <p:nvPr/>
        </p:nvSpPr>
        <p:spPr>
          <a:xfrm>
            <a:off x="142816" y="65238"/>
            <a:ext cx="20955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sym typeface="+mn-ea"/>
              </a:rPr>
              <a:t>Presentation</a:t>
            </a:r>
            <a:endPar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pic>
        <p:nvPicPr>
          <p:cNvPr id="3" name="图片 2">
            <a:extLst>
              <a:ext uri="{FF2B5EF4-FFF2-40B4-BE49-F238E27FC236}">
                <a16:creationId xmlns:a16="http://schemas.microsoft.com/office/drawing/2014/main" id="{57F36C4F-A4CF-4E4F-BD83-CD7EB34FF0F6}"/>
              </a:ext>
            </a:extLst>
          </p:cNvPr>
          <p:cNvPicPr>
            <a:picLocks noChangeAspect="1"/>
          </p:cNvPicPr>
          <p:nvPr/>
        </p:nvPicPr>
        <p:blipFill>
          <a:blip r:embed="rId4"/>
          <a:stretch>
            <a:fillRect/>
          </a:stretch>
        </p:blipFill>
        <p:spPr>
          <a:xfrm>
            <a:off x="11317873" y="412429"/>
            <a:ext cx="591363" cy="591363"/>
          </a:xfrm>
          <a:prstGeom prst="rect">
            <a:avLst/>
          </a:prstGeom>
        </p:spPr>
      </p:pic>
      <p:grpSp>
        <p:nvGrpSpPr>
          <p:cNvPr id="13" name="组合 12">
            <a:extLst>
              <a:ext uri="{FF2B5EF4-FFF2-40B4-BE49-F238E27FC236}">
                <a16:creationId xmlns:a16="http://schemas.microsoft.com/office/drawing/2014/main" id="{3C4EF41F-9138-4C2C-A7EB-4C08CF45D211}"/>
              </a:ext>
            </a:extLst>
          </p:cNvPr>
          <p:cNvGrpSpPr/>
          <p:nvPr/>
        </p:nvGrpSpPr>
        <p:grpSpPr>
          <a:xfrm>
            <a:off x="449330" y="510745"/>
            <a:ext cx="915835" cy="867277"/>
            <a:chOff x="329917" y="617901"/>
            <a:chExt cx="915835" cy="867277"/>
          </a:xfrm>
        </p:grpSpPr>
        <p:pic>
          <p:nvPicPr>
            <p:cNvPr id="15" name="图片 14">
              <a:extLst>
                <a:ext uri="{FF2B5EF4-FFF2-40B4-BE49-F238E27FC236}">
                  <a16:creationId xmlns:a16="http://schemas.microsoft.com/office/drawing/2014/main" id="{1E5FF163-14CA-4D6B-8AF3-DCA60ACEE20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9917" y="617901"/>
              <a:ext cx="915835" cy="867277"/>
            </a:xfrm>
            <a:prstGeom prst="rect">
              <a:avLst/>
            </a:prstGeom>
          </p:spPr>
        </p:pic>
        <p:sp>
          <p:nvSpPr>
            <p:cNvPr id="23" name="文本框 22">
              <a:extLst>
                <a:ext uri="{FF2B5EF4-FFF2-40B4-BE49-F238E27FC236}">
                  <a16:creationId xmlns:a16="http://schemas.microsoft.com/office/drawing/2014/main" id="{EF3FC8FA-978F-4ECE-9294-2BC79F35B280}"/>
                </a:ext>
              </a:extLst>
            </p:cNvPr>
            <p:cNvSpPr txBox="1"/>
            <p:nvPr/>
          </p:nvSpPr>
          <p:spPr>
            <a:xfrm>
              <a:off x="600330" y="759151"/>
              <a:ext cx="375008"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5B9BD5">
                      <a:lumMod val="75000"/>
                    </a:srgbClr>
                  </a:solidFill>
                  <a:effectLst/>
                  <a:uLnTx/>
                  <a:uFillTx/>
                  <a:latin typeface="Calibri"/>
                  <a:ea typeface="宋体" panose="02010600030101010101" pitchFamily="2" charset="-122"/>
                  <a:cs typeface="+mn-cs"/>
                </a:rPr>
                <a:t>1</a:t>
              </a:r>
            </a:p>
          </p:txBody>
        </p:sp>
      </p:grpSp>
      <p:sp>
        <p:nvSpPr>
          <p:cNvPr id="12" name="文本框 11">
            <a:extLst>
              <a:ext uri="{FF2B5EF4-FFF2-40B4-BE49-F238E27FC236}">
                <a16:creationId xmlns:a16="http://schemas.microsoft.com/office/drawing/2014/main" id="{096BAE10-5761-4306-9282-92F305C2983F}"/>
              </a:ext>
            </a:extLst>
          </p:cNvPr>
          <p:cNvSpPr txBox="1"/>
          <p:nvPr/>
        </p:nvSpPr>
        <p:spPr>
          <a:xfrm>
            <a:off x="1365164" y="618022"/>
            <a:ext cx="305834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srgbClr val="5B9BD5">
                    <a:lumMod val="75000"/>
                  </a:srgbClr>
                </a:solidFill>
                <a:effectLst/>
                <a:uLnTx/>
                <a:uFillTx/>
                <a:latin typeface="Calibri Light"/>
                <a:ea typeface="宋体" panose="02010600030101010101" pitchFamily="2" charset="-122"/>
                <a:cs typeface="Times New Roman" panose="02020603050405020304" pitchFamily="18" charset="0"/>
              </a:rPr>
              <a:t>Motivation</a:t>
            </a:r>
          </a:p>
        </p:txBody>
      </p:sp>
      <p:sp>
        <p:nvSpPr>
          <p:cNvPr id="7" name="文本框 6">
            <a:extLst>
              <a:ext uri="{FF2B5EF4-FFF2-40B4-BE49-F238E27FC236}">
                <a16:creationId xmlns:a16="http://schemas.microsoft.com/office/drawing/2014/main" id="{7EC86B91-5645-40EB-BE71-94C305ED7F1D}"/>
              </a:ext>
            </a:extLst>
          </p:cNvPr>
          <p:cNvSpPr txBox="1"/>
          <p:nvPr/>
        </p:nvSpPr>
        <p:spPr>
          <a:xfrm>
            <a:off x="449330" y="1646934"/>
            <a:ext cx="10073783" cy="4401205"/>
          </a:xfrm>
          <a:prstGeom prst="rect">
            <a:avLst/>
          </a:prstGeom>
          <a:noFill/>
        </p:spPr>
        <p:txBody>
          <a:bodyPr wrap="none" rtlCol="0">
            <a:spAutoFit/>
          </a:bodyPr>
          <a:lstStyle/>
          <a:p>
            <a:pPr marL="514350" indent="-514350">
              <a:buFont typeface="+mj-lt"/>
              <a:buAutoNum type="arabicPeriod"/>
            </a:pPr>
            <a:r>
              <a:rPr lang="en-US" altLang="zh-CN" sz="2800" dirty="0">
                <a:solidFill>
                  <a:schemeClr val="accent5"/>
                </a:solidFill>
              </a:rPr>
              <a:t>Generative model: not optimal on </a:t>
            </a:r>
            <a:r>
              <a:rPr lang="en-US" altLang="zh-CN" sz="2800" dirty="0">
                <a:solidFill>
                  <a:srgbClr val="FF0000"/>
                </a:solidFill>
              </a:rPr>
              <a:t>discriminative</a:t>
            </a:r>
            <a:r>
              <a:rPr lang="en-US" altLang="zh-CN" sz="2800" dirty="0">
                <a:solidFill>
                  <a:schemeClr val="accent5"/>
                </a:solidFill>
              </a:rPr>
              <a:t> or </a:t>
            </a:r>
            <a:r>
              <a:rPr lang="en-US" altLang="zh-CN" sz="2800" dirty="0">
                <a:solidFill>
                  <a:srgbClr val="FF0000"/>
                </a:solidFill>
              </a:rPr>
              <a:t>big shift </a:t>
            </a:r>
            <a:r>
              <a:rPr lang="en-US" altLang="zh-CN" sz="2800" dirty="0">
                <a:solidFill>
                  <a:schemeClr val="accent5"/>
                </a:solidFill>
              </a:rPr>
              <a:t>task</a:t>
            </a:r>
          </a:p>
          <a:p>
            <a:pPr marL="514350" indent="-514350">
              <a:buFont typeface="+mj-lt"/>
              <a:buAutoNum type="arabicPeriod"/>
            </a:pPr>
            <a:r>
              <a:rPr lang="en-US" altLang="zh-CN" sz="2800" dirty="0">
                <a:solidFill>
                  <a:schemeClr val="accent5"/>
                </a:solidFill>
              </a:rPr>
              <a:t>Discriminative model: </a:t>
            </a:r>
            <a:r>
              <a:rPr lang="en-US" altLang="zh-CN" sz="2800" dirty="0">
                <a:solidFill>
                  <a:srgbClr val="FF0000"/>
                </a:solidFill>
              </a:rPr>
              <a:t>impose tied weight</a:t>
            </a:r>
          </a:p>
          <a:p>
            <a:pPr marL="514350" indent="-514350">
              <a:buFont typeface="+mj-lt"/>
              <a:buAutoNum type="arabicPeriod"/>
            </a:pPr>
            <a:r>
              <a:rPr lang="en-US" altLang="zh-CN" sz="2800" dirty="0">
                <a:solidFill>
                  <a:schemeClr val="accent5"/>
                </a:solidFill>
              </a:rPr>
              <a:t>not exploit </a:t>
            </a:r>
            <a:r>
              <a:rPr lang="en-US" altLang="zh-CN" sz="2800" dirty="0">
                <a:solidFill>
                  <a:srgbClr val="FF0000"/>
                </a:solidFill>
              </a:rPr>
              <a:t>a GAN-based loss</a:t>
            </a:r>
          </a:p>
          <a:p>
            <a:endParaRPr lang="en-US" altLang="zh-CN" sz="2800" dirty="0">
              <a:solidFill>
                <a:schemeClr val="accent5"/>
              </a:solidFill>
            </a:endParaRPr>
          </a:p>
          <a:p>
            <a:r>
              <a:rPr lang="en-US" altLang="zh-CN" sz="2800" dirty="0">
                <a:solidFill>
                  <a:schemeClr val="accent5"/>
                </a:solidFill>
              </a:rPr>
              <a:t>Characteristic:</a:t>
            </a:r>
          </a:p>
          <a:p>
            <a:pPr marL="514350" indent="-514350">
              <a:buFont typeface="+mj-lt"/>
              <a:buAutoNum type="arabicPeriod"/>
            </a:pPr>
            <a:r>
              <a:rPr lang="en-US" altLang="zh-CN" sz="2800" dirty="0">
                <a:solidFill>
                  <a:schemeClr val="accent5"/>
                </a:solidFill>
              </a:rPr>
              <a:t>Discriminative model</a:t>
            </a:r>
          </a:p>
          <a:p>
            <a:pPr marL="514350" indent="-514350">
              <a:buFont typeface="+mj-lt"/>
              <a:buAutoNum type="arabicPeriod"/>
            </a:pPr>
            <a:r>
              <a:rPr lang="en-US" altLang="zh-CN" sz="2800" dirty="0">
                <a:solidFill>
                  <a:schemeClr val="accent5"/>
                </a:solidFill>
              </a:rPr>
              <a:t>Untied weight sharing</a:t>
            </a:r>
          </a:p>
          <a:p>
            <a:pPr marL="514350" indent="-514350">
              <a:buFont typeface="+mj-lt"/>
              <a:buAutoNum type="arabicPeriod"/>
            </a:pPr>
            <a:r>
              <a:rPr lang="en-US" altLang="zh-CN" sz="2800" dirty="0">
                <a:solidFill>
                  <a:schemeClr val="accent5"/>
                </a:solidFill>
              </a:rPr>
              <a:t>Gan loss</a:t>
            </a:r>
          </a:p>
          <a:p>
            <a:pPr marL="514350" indent="-514350">
              <a:buFont typeface="+mj-lt"/>
              <a:buAutoNum type="arabicPeriod"/>
            </a:pPr>
            <a:endParaRPr lang="en-US" altLang="zh-CN" sz="2800" dirty="0">
              <a:solidFill>
                <a:schemeClr val="accent5"/>
              </a:solidFill>
            </a:endParaRPr>
          </a:p>
          <a:p>
            <a:endParaRPr lang="en-US" altLang="zh-CN" sz="2800" dirty="0">
              <a:solidFill>
                <a:schemeClr val="accent5"/>
              </a:solidFill>
            </a:endParaRPr>
          </a:p>
        </p:txBody>
      </p:sp>
      <p:pic>
        <p:nvPicPr>
          <p:cNvPr id="4" name="图片 3">
            <a:extLst>
              <a:ext uri="{FF2B5EF4-FFF2-40B4-BE49-F238E27FC236}">
                <a16:creationId xmlns:a16="http://schemas.microsoft.com/office/drawing/2014/main" id="{1D172A0A-CD38-47F8-8280-4A36D7A2248E}"/>
              </a:ext>
            </a:extLst>
          </p:cNvPr>
          <p:cNvPicPr>
            <a:picLocks noChangeAspect="1"/>
          </p:cNvPicPr>
          <p:nvPr/>
        </p:nvPicPr>
        <p:blipFill>
          <a:blip r:embed="rId6"/>
          <a:stretch>
            <a:fillRect/>
          </a:stretch>
        </p:blipFill>
        <p:spPr>
          <a:xfrm>
            <a:off x="11312354" y="403225"/>
            <a:ext cx="591363" cy="600567"/>
          </a:xfrm>
          <a:prstGeom prst="rect">
            <a:avLst/>
          </a:prstGeom>
        </p:spPr>
      </p:pic>
    </p:spTree>
    <p:extLst>
      <p:ext uri="{BB962C8B-B14F-4D97-AF65-F5344CB8AC3E}">
        <p14:creationId xmlns:p14="http://schemas.microsoft.com/office/powerpoint/2010/main" val="212463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1" r="41020" b="-7887"/>
          <a:stretch>
            <a:fillRect/>
          </a:stretch>
        </p:blipFill>
        <p:spPr>
          <a:xfrm>
            <a:off x="6953731" y="6264725"/>
            <a:ext cx="5056088" cy="534365"/>
          </a:xfrm>
          <a:prstGeom prst="rect">
            <a:avLst/>
          </a:prstGeom>
        </p:spPr>
      </p:pic>
      <p:sp>
        <p:nvSpPr>
          <p:cNvPr id="16" name="矩形 15"/>
          <p:cNvSpPr/>
          <p:nvPr/>
        </p:nvSpPr>
        <p:spPr>
          <a:xfrm>
            <a:off x="0" y="155115"/>
            <a:ext cx="1655328" cy="257314"/>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矩形 17"/>
          <p:cNvSpPr/>
          <p:nvPr/>
        </p:nvSpPr>
        <p:spPr>
          <a:xfrm>
            <a:off x="0" y="1614"/>
            <a:ext cx="12192000" cy="164287"/>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9" name="矩形 18"/>
          <p:cNvSpPr/>
          <p:nvPr/>
        </p:nvSpPr>
        <p:spPr>
          <a:xfrm>
            <a:off x="0" y="6697897"/>
            <a:ext cx="12192000" cy="164287"/>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文本框 13"/>
          <p:cNvSpPr txBox="1"/>
          <p:nvPr/>
        </p:nvSpPr>
        <p:spPr>
          <a:xfrm>
            <a:off x="142816" y="65238"/>
            <a:ext cx="20955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sym typeface="+mn-ea"/>
              </a:rPr>
              <a:t>Presentation</a:t>
            </a:r>
            <a:endPar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pic>
        <p:nvPicPr>
          <p:cNvPr id="3" name="图片 2">
            <a:extLst>
              <a:ext uri="{FF2B5EF4-FFF2-40B4-BE49-F238E27FC236}">
                <a16:creationId xmlns:a16="http://schemas.microsoft.com/office/drawing/2014/main" id="{57F36C4F-A4CF-4E4F-BD83-CD7EB34FF0F6}"/>
              </a:ext>
            </a:extLst>
          </p:cNvPr>
          <p:cNvPicPr>
            <a:picLocks noChangeAspect="1"/>
          </p:cNvPicPr>
          <p:nvPr/>
        </p:nvPicPr>
        <p:blipFill>
          <a:blip r:embed="rId4"/>
          <a:stretch>
            <a:fillRect/>
          </a:stretch>
        </p:blipFill>
        <p:spPr>
          <a:xfrm>
            <a:off x="11317873" y="412429"/>
            <a:ext cx="591363" cy="591363"/>
          </a:xfrm>
          <a:prstGeom prst="rect">
            <a:avLst/>
          </a:prstGeom>
        </p:spPr>
      </p:pic>
      <p:grpSp>
        <p:nvGrpSpPr>
          <p:cNvPr id="13" name="组合 12">
            <a:extLst>
              <a:ext uri="{FF2B5EF4-FFF2-40B4-BE49-F238E27FC236}">
                <a16:creationId xmlns:a16="http://schemas.microsoft.com/office/drawing/2014/main" id="{3C4EF41F-9138-4C2C-A7EB-4C08CF45D211}"/>
              </a:ext>
            </a:extLst>
          </p:cNvPr>
          <p:cNvGrpSpPr/>
          <p:nvPr/>
        </p:nvGrpSpPr>
        <p:grpSpPr>
          <a:xfrm>
            <a:off x="449330" y="510745"/>
            <a:ext cx="915835" cy="867277"/>
            <a:chOff x="329917" y="617901"/>
            <a:chExt cx="915835" cy="867277"/>
          </a:xfrm>
        </p:grpSpPr>
        <p:pic>
          <p:nvPicPr>
            <p:cNvPr id="15" name="图片 14">
              <a:extLst>
                <a:ext uri="{FF2B5EF4-FFF2-40B4-BE49-F238E27FC236}">
                  <a16:creationId xmlns:a16="http://schemas.microsoft.com/office/drawing/2014/main" id="{1E5FF163-14CA-4D6B-8AF3-DCA60ACEE20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9917" y="617901"/>
              <a:ext cx="915835" cy="867277"/>
            </a:xfrm>
            <a:prstGeom prst="rect">
              <a:avLst/>
            </a:prstGeom>
          </p:spPr>
        </p:pic>
        <p:sp>
          <p:nvSpPr>
            <p:cNvPr id="23" name="文本框 22">
              <a:extLst>
                <a:ext uri="{FF2B5EF4-FFF2-40B4-BE49-F238E27FC236}">
                  <a16:creationId xmlns:a16="http://schemas.microsoft.com/office/drawing/2014/main" id="{EF3FC8FA-978F-4ECE-9294-2BC79F35B280}"/>
                </a:ext>
              </a:extLst>
            </p:cNvPr>
            <p:cNvSpPr txBox="1"/>
            <p:nvPr/>
          </p:nvSpPr>
          <p:spPr>
            <a:xfrm>
              <a:off x="600330" y="759151"/>
              <a:ext cx="375008"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a:solidFill>
                    <a:srgbClr val="5B9BD5">
                      <a:lumMod val="75000"/>
                    </a:srgbClr>
                  </a:solidFill>
                  <a:latin typeface="Calibri"/>
                  <a:ea typeface="宋体" panose="02010600030101010101" pitchFamily="2" charset="-122"/>
                </a:rPr>
                <a:t>2</a:t>
              </a:r>
              <a:endParaRPr kumimoji="0" lang="en-US" altLang="zh-CN" sz="3200" b="0" i="0" u="none" strike="noStrike" kern="1200" cap="none" spc="0" normalizeH="0" baseline="0" noProof="0" dirty="0">
                <a:ln>
                  <a:noFill/>
                </a:ln>
                <a:solidFill>
                  <a:srgbClr val="5B9BD5">
                    <a:lumMod val="75000"/>
                  </a:srgbClr>
                </a:solidFill>
                <a:effectLst/>
                <a:uLnTx/>
                <a:uFillTx/>
                <a:latin typeface="Calibri"/>
                <a:ea typeface="宋体" panose="02010600030101010101" pitchFamily="2" charset="-122"/>
                <a:cs typeface="+mn-cs"/>
              </a:endParaRPr>
            </a:p>
          </p:txBody>
        </p:sp>
      </p:grpSp>
      <p:sp>
        <p:nvSpPr>
          <p:cNvPr id="20" name="文本框 19">
            <a:extLst>
              <a:ext uri="{FF2B5EF4-FFF2-40B4-BE49-F238E27FC236}">
                <a16:creationId xmlns:a16="http://schemas.microsoft.com/office/drawing/2014/main" id="{1A4EABFB-3DFB-4376-988D-84762B199586}"/>
              </a:ext>
            </a:extLst>
          </p:cNvPr>
          <p:cNvSpPr txBox="1"/>
          <p:nvPr/>
        </p:nvSpPr>
        <p:spPr>
          <a:xfrm>
            <a:off x="1365163" y="618022"/>
            <a:ext cx="6177181"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srgbClr val="5B9BD5">
                    <a:lumMod val="75000"/>
                  </a:srgbClr>
                </a:solidFill>
                <a:effectLst/>
                <a:uLnTx/>
                <a:uFillTx/>
                <a:latin typeface="Calibri Light"/>
                <a:ea typeface="宋体" panose="02010600030101010101" pitchFamily="2" charset="-122"/>
                <a:cs typeface="Times New Roman" panose="02020603050405020304" pitchFamily="18" charset="0"/>
              </a:rPr>
              <a:t>A generalized architecture</a:t>
            </a:r>
          </a:p>
        </p:txBody>
      </p:sp>
      <p:pic>
        <p:nvPicPr>
          <p:cNvPr id="17" name="图片 16">
            <a:extLst>
              <a:ext uri="{FF2B5EF4-FFF2-40B4-BE49-F238E27FC236}">
                <a16:creationId xmlns:a16="http://schemas.microsoft.com/office/drawing/2014/main" id="{EB338D23-D80B-4CA4-8C50-374833E284B6}"/>
              </a:ext>
            </a:extLst>
          </p:cNvPr>
          <p:cNvPicPr>
            <a:picLocks noChangeAspect="1"/>
          </p:cNvPicPr>
          <p:nvPr/>
        </p:nvPicPr>
        <p:blipFill>
          <a:blip r:embed="rId6"/>
          <a:stretch>
            <a:fillRect/>
          </a:stretch>
        </p:blipFill>
        <p:spPr>
          <a:xfrm>
            <a:off x="11312354" y="403225"/>
            <a:ext cx="591363" cy="600567"/>
          </a:xfrm>
          <a:prstGeom prst="rect">
            <a:avLst/>
          </a:prstGeom>
        </p:spPr>
      </p:pic>
      <p:pic>
        <p:nvPicPr>
          <p:cNvPr id="6" name="图片 5">
            <a:extLst>
              <a:ext uri="{FF2B5EF4-FFF2-40B4-BE49-F238E27FC236}">
                <a16:creationId xmlns:a16="http://schemas.microsoft.com/office/drawing/2014/main" id="{59BFE162-F6E6-41B2-BF67-B5A66E04B014}"/>
              </a:ext>
            </a:extLst>
          </p:cNvPr>
          <p:cNvPicPr>
            <a:picLocks noChangeAspect="1"/>
          </p:cNvPicPr>
          <p:nvPr/>
        </p:nvPicPr>
        <p:blipFill>
          <a:blip r:embed="rId7"/>
          <a:stretch>
            <a:fillRect/>
          </a:stretch>
        </p:blipFill>
        <p:spPr>
          <a:xfrm>
            <a:off x="449330" y="1562506"/>
            <a:ext cx="5400714" cy="2909909"/>
          </a:xfrm>
          <a:prstGeom prst="rect">
            <a:avLst/>
          </a:prstGeom>
        </p:spPr>
      </p:pic>
      <p:sp>
        <p:nvSpPr>
          <p:cNvPr id="21" name="文本框 20">
            <a:extLst>
              <a:ext uri="{FF2B5EF4-FFF2-40B4-BE49-F238E27FC236}">
                <a16:creationId xmlns:a16="http://schemas.microsoft.com/office/drawing/2014/main" id="{4DAA00DB-59C6-4E75-9A48-6BE7D0842100}"/>
              </a:ext>
            </a:extLst>
          </p:cNvPr>
          <p:cNvSpPr txBox="1"/>
          <p:nvPr/>
        </p:nvSpPr>
        <p:spPr>
          <a:xfrm>
            <a:off x="6635224" y="2044005"/>
            <a:ext cx="6095028" cy="1384995"/>
          </a:xfrm>
          <a:prstGeom prst="rect">
            <a:avLst/>
          </a:prstGeom>
          <a:noFill/>
        </p:spPr>
        <p:txBody>
          <a:bodyPr wrap="square">
            <a:spAutoFit/>
          </a:bodyPr>
          <a:lstStyle/>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zh-CN" sz="2800" b="0" i="0" u="none" strike="noStrike" kern="1200" cap="none" spc="0" normalizeH="0" baseline="0" noProof="0" dirty="0">
                <a:ln>
                  <a:noFill/>
                </a:ln>
                <a:solidFill>
                  <a:srgbClr val="4472C4"/>
                </a:solidFill>
                <a:effectLst/>
                <a:uLnTx/>
                <a:uFillTx/>
                <a:latin typeface="Calibri" panose="020F0502020204030204"/>
                <a:ea typeface="宋体" panose="02010600030101010101" pitchFamily="2" charset="-122"/>
                <a:cs typeface="+mn-cs"/>
              </a:rPr>
              <a:t>Generative or Discriminative? </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zh-CN" sz="2800" b="0" i="0" u="none" strike="noStrike" kern="1200" cap="none" spc="0" normalizeH="0" baseline="0" noProof="0" dirty="0">
                <a:ln>
                  <a:noFill/>
                </a:ln>
                <a:solidFill>
                  <a:srgbClr val="4472C4"/>
                </a:solidFill>
                <a:effectLst/>
                <a:uLnTx/>
                <a:uFillTx/>
                <a:latin typeface="Calibri" panose="020F0502020204030204"/>
                <a:ea typeface="宋体" panose="02010600030101010101" pitchFamily="2" charset="-122"/>
                <a:cs typeface="+mn-cs"/>
              </a:rPr>
              <a:t>Weight tied or untied?</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zh-CN" sz="2800" b="0" i="0" u="none" strike="noStrike" kern="1200" cap="none" spc="0" normalizeH="0" baseline="0" noProof="0" dirty="0">
                <a:ln>
                  <a:noFill/>
                </a:ln>
                <a:solidFill>
                  <a:srgbClr val="4472C4"/>
                </a:solidFill>
                <a:effectLst/>
                <a:uLnTx/>
                <a:uFillTx/>
                <a:latin typeface="Calibri" panose="020F0502020204030204"/>
                <a:ea typeface="宋体" panose="02010600030101010101" pitchFamily="2" charset="-122"/>
                <a:cs typeface="+mn-cs"/>
              </a:rPr>
              <a:t>Loss?</a:t>
            </a:r>
          </a:p>
        </p:txBody>
      </p:sp>
      <p:pic>
        <p:nvPicPr>
          <p:cNvPr id="11" name="图片 10">
            <a:extLst>
              <a:ext uri="{FF2B5EF4-FFF2-40B4-BE49-F238E27FC236}">
                <a16:creationId xmlns:a16="http://schemas.microsoft.com/office/drawing/2014/main" id="{6F3027F3-BE4B-4FA2-9025-5CDBF09AA354}"/>
              </a:ext>
            </a:extLst>
          </p:cNvPr>
          <p:cNvPicPr>
            <a:picLocks noChangeAspect="1"/>
          </p:cNvPicPr>
          <p:nvPr/>
        </p:nvPicPr>
        <p:blipFill>
          <a:blip r:embed="rId8"/>
          <a:stretch>
            <a:fillRect/>
          </a:stretch>
        </p:blipFill>
        <p:spPr>
          <a:xfrm>
            <a:off x="2567004" y="4426387"/>
            <a:ext cx="7729594" cy="183833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1" r="41020" b="-7887"/>
          <a:stretch>
            <a:fillRect/>
          </a:stretch>
        </p:blipFill>
        <p:spPr>
          <a:xfrm>
            <a:off x="6953731" y="6264725"/>
            <a:ext cx="5056088" cy="534365"/>
          </a:xfrm>
          <a:prstGeom prst="rect">
            <a:avLst/>
          </a:prstGeom>
        </p:spPr>
      </p:pic>
      <p:sp>
        <p:nvSpPr>
          <p:cNvPr id="16" name="矩形 15"/>
          <p:cNvSpPr/>
          <p:nvPr/>
        </p:nvSpPr>
        <p:spPr>
          <a:xfrm>
            <a:off x="0" y="155115"/>
            <a:ext cx="1655328" cy="257314"/>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矩形 17"/>
          <p:cNvSpPr/>
          <p:nvPr/>
        </p:nvSpPr>
        <p:spPr>
          <a:xfrm>
            <a:off x="0" y="1614"/>
            <a:ext cx="12192000" cy="164287"/>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9" name="矩形 18"/>
          <p:cNvSpPr/>
          <p:nvPr/>
        </p:nvSpPr>
        <p:spPr>
          <a:xfrm>
            <a:off x="0" y="6697897"/>
            <a:ext cx="12192000" cy="164287"/>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文本框 13"/>
          <p:cNvSpPr txBox="1"/>
          <p:nvPr/>
        </p:nvSpPr>
        <p:spPr>
          <a:xfrm>
            <a:off x="142816" y="65238"/>
            <a:ext cx="20955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sym typeface="+mn-ea"/>
              </a:rPr>
              <a:t>Presentation</a:t>
            </a:r>
            <a:endPar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pic>
        <p:nvPicPr>
          <p:cNvPr id="3" name="图片 2">
            <a:extLst>
              <a:ext uri="{FF2B5EF4-FFF2-40B4-BE49-F238E27FC236}">
                <a16:creationId xmlns:a16="http://schemas.microsoft.com/office/drawing/2014/main" id="{57F36C4F-A4CF-4E4F-BD83-CD7EB34FF0F6}"/>
              </a:ext>
            </a:extLst>
          </p:cNvPr>
          <p:cNvPicPr>
            <a:picLocks noChangeAspect="1"/>
          </p:cNvPicPr>
          <p:nvPr/>
        </p:nvPicPr>
        <p:blipFill>
          <a:blip r:embed="rId4"/>
          <a:stretch>
            <a:fillRect/>
          </a:stretch>
        </p:blipFill>
        <p:spPr>
          <a:xfrm>
            <a:off x="11317873" y="412429"/>
            <a:ext cx="591363" cy="591363"/>
          </a:xfrm>
          <a:prstGeom prst="rect">
            <a:avLst/>
          </a:prstGeom>
        </p:spPr>
      </p:pic>
      <p:grpSp>
        <p:nvGrpSpPr>
          <p:cNvPr id="13" name="组合 12">
            <a:extLst>
              <a:ext uri="{FF2B5EF4-FFF2-40B4-BE49-F238E27FC236}">
                <a16:creationId xmlns:a16="http://schemas.microsoft.com/office/drawing/2014/main" id="{3C4EF41F-9138-4C2C-A7EB-4C08CF45D211}"/>
              </a:ext>
            </a:extLst>
          </p:cNvPr>
          <p:cNvGrpSpPr/>
          <p:nvPr/>
        </p:nvGrpSpPr>
        <p:grpSpPr>
          <a:xfrm>
            <a:off x="449330" y="510745"/>
            <a:ext cx="915835" cy="867277"/>
            <a:chOff x="329917" y="617901"/>
            <a:chExt cx="915835" cy="867277"/>
          </a:xfrm>
        </p:grpSpPr>
        <p:pic>
          <p:nvPicPr>
            <p:cNvPr id="15" name="图片 14">
              <a:extLst>
                <a:ext uri="{FF2B5EF4-FFF2-40B4-BE49-F238E27FC236}">
                  <a16:creationId xmlns:a16="http://schemas.microsoft.com/office/drawing/2014/main" id="{1E5FF163-14CA-4D6B-8AF3-DCA60ACEE20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9917" y="617901"/>
              <a:ext cx="915835" cy="867277"/>
            </a:xfrm>
            <a:prstGeom prst="rect">
              <a:avLst/>
            </a:prstGeom>
          </p:spPr>
        </p:pic>
        <p:sp>
          <p:nvSpPr>
            <p:cNvPr id="23" name="文本框 22">
              <a:extLst>
                <a:ext uri="{FF2B5EF4-FFF2-40B4-BE49-F238E27FC236}">
                  <a16:creationId xmlns:a16="http://schemas.microsoft.com/office/drawing/2014/main" id="{EF3FC8FA-978F-4ECE-9294-2BC79F35B280}"/>
                </a:ext>
              </a:extLst>
            </p:cNvPr>
            <p:cNvSpPr txBox="1"/>
            <p:nvPr/>
          </p:nvSpPr>
          <p:spPr>
            <a:xfrm>
              <a:off x="600330" y="759151"/>
              <a:ext cx="375008"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a:solidFill>
                    <a:srgbClr val="5B9BD5">
                      <a:lumMod val="75000"/>
                    </a:srgbClr>
                  </a:solidFill>
                  <a:latin typeface="Calibri"/>
                  <a:ea typeface="宋体" panose="02010600030101010101" pitchFamily="2" charset="-122"/>
                </a:rPr>
                <a:t>3</a:t>
              </a:r>
              <a:endParaRPr kumimoji="0" lang="en-US" altLang="zh-CN" sz="3200" b="0" i="0" u="none" strike="noStrike" kern="1200" cap="none" spc="0" normalizeH="0" baseline="0" noProof="0" dirty="0">
                <a:ln>
                  <a:noFill/>
                </a:ln>
                <a:solidFill>
                  <a:srgbClr val="5B9BD5">
                    <a:lumMod val="75000"/>
                  </a:srgbClr>
                </a:solidFill>
                <a:effectLst/>
                <a:uLnTx/>
                <a:uFillTx/>
                <a:latin typeface="Calibri"/>
                <a:ea typeface="宋体" panose="02010600030101010101" pitchFamily="2" charset="-122"/>
                <a:cs typeface="+mn-cs"/>
              </a:endParaRPr>
            </a:p>
          </p:txBody>
        </p:sp>
      </p:grpSp>
      <p:sp>
        <p:nvSpPr>
          <p:cNvPr id="17" name="文本框 16">
            <a:extLst>
              <a:ext uri="{FF2B5EF4-FFF2-40B4-BE49-F238E27FC236}">
                <a16:creationId xmlns:a16="http://schemas.microsoft.com/office/drawing/2014/main" id="{258CF5BE-A243-43A0-91BE-80049CC8E8DF}"/>
              </a:ext>
            </a:extLst>
          </p:cNvPr>
          <p:cNvSpPr txBox="1"/>
          <p:nvPr/>
        </p:nvSpPr>
        <p:spPr>
          <a:xfrm>
            <a:off x="1365163" y="618022"/>
            <a:ext cx="450970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srgbClr val="5B9BD5">
                    <a:lumMod val="75000"/>
                  </a:srgbClr>
                </a:solidFill>
                <a:effectLst/>
                <a:uLnTx/>
                <a:uFillTx/>
                <a:latin typeface="Calibri Light"/>
                <a:ea typeface="宋体" panose="02010600030101010101" pitchFamily="2" charset="-122"/>
                <a:cs typeface="Times New Roman" panose="02020603050405020304" pitchFamily="18" charset="0"/>
              </a:rPr>
              <a:t>Approach</a:t>
            </a:r>
          </a:p>
        </p:txBody>
      </p:sp>
      <p:pic>
        <p:nvPicPr>
          <p:cNvPr id="20" name="图片 19">
            <a:extLst>
              <a:ext uri="{FF2B5EF4-FFF2-40B4-BE49-F238E27FC236}">
                <a16:creationId xmlns:a16="http://schemas.microsoft.com/office/drawing/2014/main" id="{F9E71409-44B5-4A10-9830-1D1B0CAA6AB2}"/>
              </a:ext>
            </a:extLst>
          </p:cNvPr>
          <p:cNvPicPr>
            <a:picLocks noChangeAspect="1"/>
          </p:cNvPicPr>
          <p:nvPr/>
        </p:nvPicPr>
        <p:blipFill>
          <a:blip r:embed="rId6"/>
          <a:stretch>
            <a:fillRect/>
          </a:stretch>
        </p:blipFill>
        <p:spPr>
          <a:xfrm>
            <a:off x="11312354" y="403225"/>
            <a:ext cx="591363" cy="600567"/>
          </a:xfrm>
          <a:prstGeom prst="rect">
            <a:avLst/>
          </a:prstGeom>
        </p:spPr>
      </p:pic>
      <p:pic>
        <p:nvPicPr>
          <p:cNvPr id="7" name="图片 6">
            <a:extLst>
              <a:ext uri="{FF2B5EF4-FFF2-40B4-BE49-F238E27FC236}">
                <a16:creationId xmlns:a16="http://schemas.microsoft.com/office/drawing/2014/main" id="{3DECEE50-15AB-4321-8763-689C9B9A7CEA}"/>
              </a:ext>
            </a:extLst>
          </p:cNvPr>
          <p:cNvPicPr>
            <a:picLocks noChangeAspect="1"/>
          </p:cNvPicPr>
          <p:nvPr/>
        </p:nvPicPr>
        <p:blipFill>
          <a:blip r:embed="rId7"/>
          <a:stretch>
            <a:fillRect/>
          </a:stretch>
        </p:blipFill>
        <p:spPr>
          <a:xfrm>
            <a:off x="239341" y="1433185"/>
            <a:ext cx="11491997" cy="2986109"/>
          </a:xfrm>
          <a:prstGeom prst="rect">
            <a:avLst/>
          </a:prstGeom>
        </p:spPr>
      </p:pic>
      <p:sp>
        <p:nvSpPr>
          <p:cNvPr id="24" name="文本框 23">
            <a:extLst>
              <a:ext uri="{FF2B5EF4-FFF2-40B4-BE49-F238E27FC236}">
                <a16:creationId xmlns:a16="http://schemas.microsoft.com/office/drawing/2014/main" id="{264F91F3-569C-4541-B39E-5F3F313FE229}"/>
              </a:ext>
            </a:extLst>
          </p:cNvPr>
          <p:cNvSpPr txBox="1"/>
          <p:nvPr/>
        </p:nvSpPr>
        <p:spPr>
          <a:xfrm>
            <a:off x="239340" y="4526571"/>
            <a:ext cx="11374121" cy="1384995"/>
          </a:xfrm>
          <a:prstGeom prst="rect">
            <a:avLst/>
          </a:prstGeom>
          <a:noFill/>
        </p:spPr>
        <p:txBody>
          <a:bodyPr wrap="square">
            <a:spAutoFit/>
          </a:bodyPr>
          <a:lstStyle/>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zh-CN" sz="2800" b="0" i="0" u="none" strike="noStrike" kern="1200" cap="none" spc="0" normalizeH="0" baseline="0" noProof="0" dirty="0">
                <a:ln>
                  <a:noFill/>
                </a:ln>
                <a:solidFill>
                  <a:srgbClr val="4472C4"/>
                </a:solidFill>
                <a:effectLst/>
                <a:uLnTx/>
                <a:uFillTx/>
                <a:latin typeface="Calibri" panose="020F0502020204030204"/>
                <a:ea typeface="宋体" panose="02010600030101010101" pitchFamily="2" charset="-122"/>
                <a:cs typeface="+mn-cs"/>
              </a:rPr>
              <a:t>Pre-training: train a CNN and a classifier</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sz="2800" dirty="0">
                <a:solidFill>
                  <a:srgbClr val="4472C4"/>
                </a:solidFill>
                <a:latin typeface="Calibri" panose="020F0502020204030204"/>
                <a:ea typeface="宋体" panose="02010600030101010101" pitchFamily="2" charset="-122"/>
              </a:rPr>
              <a:t>Adversarial Adaptation: train a target CNN and a discriminator</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zh-CN" sz="2800" b="0" i="0" u="none" strike="noStrike" kern="1200" cap="none" spc="0" normalizeH="0" baseline="0" noProof="0" dirty="0">
                <a:ln>
                  <a:noFill/>
                </a:ln>
                <a:solidFill>
                  <a:srgbClr val="4472C4"/>
                </a:solidFill>
                <a:effectLst/>
                <a:uLnTx/>
                <a:uFillTx/>
                <a:latin typeface="Calibri" panose="020F0502020204030204"/>
                <a:ea typeface="宋体" panose="02010600030101010101" pitchFamily="2" charset="-122"/>
                <a:cs typeface="+mn-cs"/>
              </a:rPr>
              <a:t>Testing: use target CNN</a:t>
            </a:r>
            <a:r>
              <a:rPr lang="en-US" altLang="zh-CN" sz="2800" dirty="0">
                <a:solidFill>
                  <a:srgbClr val="4472C4"/>
                </a:solidFill>
                <a:latin typeface="Calibri" panose="020F0502020204030204"/>
                <a:ea typeface="宋体" panose="02010600030101010101" pitchFamily="2" charset="-122"/>
              </a:rPr>
              <a:t> and classifier to classify</a:t>
            </a:r>
            <a:endParaRPr kumimoji="0" lang="en-US" altLang="zh-CN" sz="2800" b="0" i="0" u="none" strike="noStrike" kern="1200" cap="none" spc="0" normalizeH="0" baseline="0" noProof="0" dirty="0">
              <a:ln>
                <a:noFill/>
              </a:ln>
              <a:solidFill>
                <a:srgbClr val="4472C4"/>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803163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1" r="41020" b="-7887"/>
          <a:stretch>
            <a:fillRect/>
          </a:stretch>
        </p:blipFill>
        <p:spPr>
          <a:xfrm>
            <a:off x="6953731" y="6264725"/>
            <a:ext cx="5056088" cy="534365"/>
          </a:xfrm>
          <a:prstGeom prst="rect">
            <a:avLst/>
          </a:prstGeom>
        </p:spPr>
      </p:pic>
      <p:sp>
        <p:nvSpPr>
          <p:cNvPr id="16" name="矩形 15"/>
          <p:cNvSpPr/>
          <p:nvPr/>
        </p:nvSpPr>
        <p:spPr>
          <a:xfrm>
            <a:off x="0" y="155115"/>
            <a:ext cx="1655328" cy="257314"/>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矩形 17"/>
          <p:cNvSpPr/>
          <p:nvPr/>
        </p:nvSpPr>
        <p:spPr>
          <a:xfrm>
            <a:off x="0" y="1614"/>
            <a:ext cx="12192000" cy="164287"/>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9" name="矩形 18"/>
          <p:cNvSpPr/>
          <p:nvPr/>
        </p:nvSpPr>
        <p:spPr>
          <a:xfrm>
            <a:off x="0" y="6697897"/>
            <a:ext cx="12192000" cy="164287"/>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文本框 13"/>
          <p:cNvSpPr txBox="1"/>
          <p:nvPr/>
        </p:nvSpPr>
        <p:spPr>
          <a:xfrm>
            <a:off x="142816" y="65238"/>
            <a:ext cx="20955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sym typeface="+mn-ea"/>
              </a:rPr>
              <a:t>Presentation</a:t>
            </a:r>
            <a:endPar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pic>
        <p:nvPicPr>
          <p:cNvPr id="3" name="图片 2">
            <a:extLst>
              <a:ext uri="{FF2B5EF4-FFF2-40B4-BE49-F238E27FC236}">
                <a16:creationId xmlns:a16="http://schemas.microsoft.com/office/drawing/2014/main" id="{57F36C4F-A4CF-4E4F-BD83-CD7EB34FF0F6}"/>
              </a:ext>
            </a:extLst>
          </p:cNvPr>
          <p:cNvPicPr>
            <a:picLocks noChangeAspect="1"/>
          </p:cNvPicPr>
          <p:nvPr/>
        </p:nvPicPr>
        <p:blipFill>
          <a:blip r:embed="rId4"/>
          <a:stretch>
            <a:fillRect/>
          </a:stretch>
        </p:blipFill>
        <p:spPr>
          <a:xfrm>
            <a:off x="11317873" y="412429"/>
            <a:ext cx="591363" cy="591363"/>
          </a:xfrm>
          <a:prstGeom prst="rect">
            <a:avLst/>
          </a:prstGeom>
        </p:spPr>
      </p:pic>
      <p:grpSp>
        <p:nvGrpSpPr>
          <p:cNvPr id="13" name="组合 12">
            <a:extLst>
              <a:ext uri="{FF2B5EF4-FFF2-40B4-BE49-F238E27FC236}">
                <a16:creationId xmlns:a16="http://schemas.microsoft.com/office/drawing/2014/main" id="{3C4EF41F-9138-4C2C-A7EB-4C08CF45D211}"/>
              </a:ext>
            </a:extLst>
          </p:cNvPr>
          <p:cNvGrpSpPr/>
          <p:nvPr/>
        </p:nvGrpSpPr>
        <p:grpSpPr>
          <a:xfrm>
            <a:off x="449330" y="510745"/>
            <a:ext cx="915835" cy="867277"/>
            <a:chOff x="329917" y="617901"/>
            <a:chExt cx="915835" cy="867277"/>
          </a:xfrm>
        </p:grpSpPr>
        <p:pic>
          <p:nvPicPr>
            <p:cNvPr id="15" name="图片 14">
              <a:extLst>
                <a:ext uri="{FF2B5EF4-FFF2-40B4-BE49-F238E27FC236}">
                  <a16:creationId xmlns:a16="http://schemas.microsoft.com/office/drawing/2014/main" id="{1E5FF163-14CA-4D6B-8AF3-DCA60ACEE20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9917" y="617901"/>
              <a:ext cx="915835" cy="867277"/>
            </a:xfrm>
            <a:prstGeom prst="rect">
              <a:avLst/>
            </a:prstGeom>
          </p:spPr>
        </p:pic>
        <p:sp>
          <p:nvSpPr>
            <p:cNvPr id="23" name="文本框 22">
              <a:extLst>
                <a:ext uri="{FF2B5EF4-FFF2-40B4-BE49-F238E27FC236}">
                  <a16:creationId xmlns:a16="http://schemas.microsoft.com/office/drawing/2014/main" id="{EF3FC8FA-978F-4ECE-9294-2BC79F35B280}"/>
                </a:ext>
              </a:extLst>
            </p:cNvPr>
            <p:cNvSpPr txBox="1"/>
            <p:nvPr/>
          </p:nvSpPr>
          <p:spPr>
            <a:xfrm>
              <a:off x="600330" y="759151"/>
              <a:ext cx="375008"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a:solidFill>
                    <a:srgbClr val="5B9BD5">
                      <a:lumMod val="75000"/>
                    </a:srgbClr>
                  </a:solidFill>
                  <a:latin typeface="Calibri"/>
                  <a:ea typeface="宋体" panose="02010600030101010101" pitchFamily="2" charset="-122"/>
                </a:rPr>
                <a:t>4</a:t>
              </a:r>
              <a:endParaRPr kumimoji="0" lang="en-US" altLang="zh-CN" sz="3200" b="0" i="0" u="none" strike="noStrike" kern="1200" cap="none" spc="0" normalizeH="0" baseline="0" noProof="0" dirty="0">
                <a:ln>
                  <a:noFill/>
                </a:ln>
                <a:solidFill>
                  <a:srgbClr val="5B9BD5">
                    <a:lumMod val="75000"/>
                  </a:srgbClr>
                </a:solidFill>
                <a:effectLst/>
                <a:uLnTx/>
                <a:uFillTx/>
                <a:latin typeface="Calibri"/>
                <a:ea typeface="宋体" panose="02010600030101010101" pitchFamily="2" charset="-122"/>
                <a:cs typeface="+mn-cs"/>
              </a:endParaRPr>
            </a:p>
          </p:txBody>
        </p:sp>
      </p:grpSp>
      <p:sp>
        <p:nvSpPr>
          <p:cNvPr id="17" name="文本框 16">
            <a:extLst>
              <a:ext uri="{FF2B5EF4-FFF2-40B4-BE49-F238E27FC236}">
                <a16:creationId xmlns:a16="http://schemas.microsoft.com/office/drawing/2014/main" id="{20091596-879A-46CE-B09F-289FD680CBDB}"/>
              </a:ext>
            </a:extLst>
          </p:cNvPr>
          <p:cNvSpPr txBox="1"/>
          <p:nvPr/>
        </p:nvSpPr>
        <p:spPr>
          <a:xfrm>
            <a:off x="1365163" y="618022"/>
            <a:ext cx="740026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srgbClr val="5B9BD5">
                    <a:lumMod val="75000"/>
                  </a:srgbClr>
                </a:solidFill>
                <a:effectLst/>
                <a:uLnTx/>
                <a:uFillTx/>
                <a:latin typeface="Calibri Light"/>
                <a:ea typeface="宋体" panose="02010600030101010101" pitchFamily="2" charset="-122"/>
                <a:cs typeface="Times New Roman" panose="02020603050405020304" pitchFamily="18" charset="0"/>
              </a:rPr>
              <a:t>Unconstrained optimization</a:t>
            </a:r>
          </a:p>
        </p:txBody>
      </p:sp>
      <p:pic>
        <p:nvPicPr>
          <p:cNvPr id="22" name="图片 21">
            <a:extLst>
              <a:ext uri="{FF2B5EF4-FFF2-40B4-BE49-F238E27FC236}">
                <a16:creationId xmlns:a16="http://schemas.microsoft.com/office/drawing/2014/main" id="{021854F7-E90E-43D6-BC32-133EE7F0F74F}"/>
              </a:ext>
            </a:extLst>
          </p:cNvPr>
          <p:cNvPicPr>
            <a:picLocks noChangeAspect="1"/>
          </p:cNvPicPr>
          <p:nvPr/>
        </p:nvPicPr>
        <p:blipFill>
          <a:blip r:embed="rId6"/>
          <a:stretch>
            <a:fillRect/>
          </a:stretch>
        </p:blipFill>
        <p:spPr>
          <a:xfrm>
            <a:off x="11312354" y="403225"/>
            <a:ext cx="591363" cy="600567"/>
          </a:xfrm>
          <a:prstGeom prst="rect">
            <a:avLst/>
          </a:prstGeom>
        </p:spPr>
      </p:pic>
      <p:pic>
        <p:nvPicPr>
          <p:cNvPr id="6" name="图片 5">
            <a:extLst>
              <a:ext uri="{FF2B5EF4-FFF2-40B4-BE49-F238E27FC236}">
                <a16:creationId xmlns:a16="http://schemas.microsoft.com/office/drawing/2014/main" id="{4ECFCA6E-6D4B-43FF-A387-CDC7B9F5E0F7}"/>
              </a:ext>
            </a:extLst>
          </p:cNvPr>
          <p:cNvPicPr>
            <a:picLocks noChangeAspect="1"/>
          </p:cNvPicPr>
          <p:nvPr/>
        </p:nvPicPr>
        <p:blipFill>
          <a:blip r:embed="rId7"/>
          <a:stretch>
            <a:fillRect/>
          </a:stretch>
        </p:blipFill>
        <p:spPr>
          <a:xfrm>
            <a:off x="449330" y="1974558"/>
            <a:ext cx="5572897" cy="3511218"/>
          </a:xfrm>
          <a:prstGeom prst="rect">
            <a:avLst/>
          </a:prstGeom>
        </p:spPr>
      </p:pic>
      <p:pic>
        <p:nvPicPr>
          <p:cNvPr id="9" name="图片 8">
            <a:extLst>
              <a:ext uri="{FF2B5EF4-FFF2-40B4-BE49-F238E27FC236}">
                <a16:creationId xmlns:a16="http://schemas.microsoft.com/office/drawing/2014/main" id="{6BF74185-035C-4465-9758-1134DD0B2394}"/>
              </a:ext>
            </a:extLst>
          </p:cNvPr>
          <p:cNvPicPr>
            <a:picLocks noChangeAspect="1"/>
          </p:cNvPicPr>
          <p:nvPr/>
        </p:nvPicPr>
        <p:blipFill>
          <a:blip r:embed="rId8"/>
          <a:stretch>
            <a:fillRect/>
          </a:stretch>
        </p:blipFill>
        <p:spPr>
          <a:xfrm>
            <a:off x="7058057" y="1272433"/>
            <a:ext cx="3414737" cy="2567006"/>
          </a:xfrm>
          <a:prstGeom prst="rect">
            <a:avLst/>
          </a:prstGeom>
        </p:spPr>
      </p:pic>
      <p:pic>
        <p:nvPicPr>
          <p:cNvPr id="11" name="图片 10">
            <a:extLst>
              <a:ext uri="{FF2B5EF4-FFF2-40B4-BE49-F238E27FC236}">
                <a16:creationId xmlns:a16="http://schemas.microsoft.com/office/drawing/2014/main" id="{AD6A1E6A-80F0-4A0E-9F7A-30ADE72A2A18}"/>
              </a:ext>
            </a:extLst>
          </p:cNvPr>
          <p:cNvPicPr>
            <a:picLocks noChangeAspect="1"/>
          </p:cNvPicPr>
          <p:nvPr/>
        </p:nvPicPr>
        <p:blipFill>
          <a:blip r:embed="rId9"/>
          <a:stretch>
            <a:fillRect/>
          </a:stretch>
        </p:blipFill>
        <p:spPr>
          <a:xfrm>
            <a:off x="7016564" y="4195481"/>
            <a:ext cx="3531908" cy="2258923"/>
          </a:xfrm>
          <a:prstGeom prst="rect">
            <a:avLst/>
          </a:prstGeom>
        </p:spPr>
      </p:pic>
      <p:cxnSp>
        <p:nvCxnSpPr>
          <p:cNvPr id="28" name="直接箭头连接符 27">
            <a:extLst>
              <a:ext uri="{FF2B5EF4-FFF2-40B4-BE49-F238E27FC236}">
                <a16:creationId xmlns:a16="http://schemas.microsoft.com/office/drawing/2014/main" id="{E37FD831-EB95-4F9A-8C96-F6C620B0B34A}"/>
              </a:ext>
            </a:extLst>
          </p:cNvPr>
          <p:cNvCxnSpPr/>
          <p:nvPr/>
        </p:nvCxnSpPr>
        <p:spPr>
          <a:xfrm>
            <a:off x="2695388" y="2312894"/>
            <a:ext cx="5426636" cy="4781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70242301-851F-49AF-AE46-51A6A3DA2EBA}"/>
              </a:ext>
            </a:extLst>
          </p:cNvPr>
          <p:cNvCxnSpPr/>
          <p:nvPr/>
        </p:nvCxnSpPr>
        <p:spPr>
          <a:xfrm>
            <a:off x="8145929" y="2360706"/>
            <a:ext cx="1010024" cy="30181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85F9E732-5FD5-43A4-9936-49CB9489527D}"/>
              </a:ext>
            </a:extLst>
          </p:cNvPr>
          <p:cNvCxnSpPr/>
          <p:nvPr/>
        </p:nvCxnSpPr>
        <p:spPr>
          <a:xfrm>
            <a:off x="3753224" y="3711388"/>
            <a:ext cx="5342964" cy="83670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DE009054-8719-4538-B1C8-A5FB6CB4A4D4}"/>
              </a:ext>
            </a:extLst>
          </p:cNvPr>
          <p:cNvCxnSpPr/>
          <p:nvPr/>
        </p:nvCxnSpPr>
        <p:spPr>
          <a:xfrm>
            <a:off x="3299012" y="4874237"/>
            <a:ext cx="4918635" cy="94987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8086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1" r="41020" b="-7887"/>
          <a:stretch>
            <a:fillRect/>
          </a:stretch>
        </p:blipFill>
        <p:spPr>
          <a:xfrm>
            <a:off x="6953731" y="6264725"/>
            <a:ext cx="5056088" cy="534365"/>
          </a:xfrm>
          <a:prstGeom prst="rect">
            <a:avLst/>
          </a:prstGeom>
        </p:spPr>
      </p:pic>
      <p:sp>
        <p:nvSpPr>
          <p:cNvPr id="16" name="矩形 15"/>
          <p:cNvSpPr/>
          <p:nvPr/>
        </p:nvSpPr>
        <p:spPr>
          <a:xfrm>
            <a:off x="0" y="155115"/>
            <a:ext cx="1655328" cy="257314"/>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矩形 17"/>
          <p:cNvSpPr/>
          <p:nvPr/>
        </p:nvSpPr>
        <p:spPr>
          <a:xfrm>
            <a:off x="0" y="1614"/>
            <a:ext cx="12192000" cy="164287"/>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9" name="矩形 18"/>
          <p:cNvSpPr/>
          <p:nvPr/>
        </p:nvSpPr>
        <p:spPr>
          <a:xfrm>
            <a:off x="0" y="6697897"/>
            <a:ext cx="12192000" cy="164287"/>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文本框 13"/>
          <p:cNvSpPr txBox="1"/>
          <p:nvPr/>
        </p:nvSpPr>
        <p:spPr>
          <a:xfrm>
            <a:off x="142816" y="65238"/>
            <a:ext cx="20955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sym typeface="+mn-ea"/>
              </a:rPr>
              <a:t>Presentation</a:t>
            </a:r>
            <a:endPar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pic>
        <p:nvPicPr>
          <p:cNvPr id="3" name="图片 2">
            <a:extLst>
              <a:ext uri="{FF2B5EF4-FFF2-40B4-BE49-F238E27FC236}">
                <a16:creationId xmlns:a16="http://schemas.microsoft.com/office/drawing/2014/main" id="{57F36C4F-A4CF-4E4F-BD83-CD7EB34FF0F6}"/>
              </a:ext>
            </a:extLst>
          </p:cNvPr>
          <p:cNvPicPr>
            <a:picLocks noChangeAspect="1"/>
          </p:cNvPicPr>
          <p:nvPr/>
        </p:nvPicPr>
        <p:blipFill>
          <a:blip r:embed="rId4"/>
          <a:stretch>
            <a:fillRect/>
          </a:stretch>
        </p:blipFill>
        <p:spPr>
          <a:xfrm>
            <a:off x="11317873" y="412429"/>
            <a:ext cx="591363" cy="591363"/>
          </a:xfrm>
          <a:prstGeom prst="rect">
            <a:avLst/>
          </a:prstGeom>
        </p:spPr>
      </p:pic>
      <p:grpSp>
        <p:nvGrpSpPr>
          <p:cNvPr id="13" name="组合 12">
            <a:extLst>
              <a:ext uri="{FF2B5EF4-FFF2-40B4-BE49-F238E27FC236}">
                <a16:creationId xmlns:a16="http://schemas.microsoft.com/office/drawing/2014/main" id="{3C4EF41F-9138-4C2C-A7EB-4C08CF45D211}"/>
              </a:ext>
            </a:extLst>
          </p:cNvPr>
          <p:cNvGrpSpPr/>
          <p:nvPr/>
        </p:nvGrpSpPr>
        <p:grpSpPr>
          <a:xfrm>
            <a:off x="449330" y="510745"/>
            <a:ext cx="915835" cy="867277"/>
            <a:chOff x="329917" y="617901"/>
            <a:chExt cx="915835" cy="867277"/>
          </a:xfrm>
        </p:grpSpPr>
        <p:pic>
          <p:nvPicPr>
            <p:cNvPr id="15" name="图片 14">
              <a:extLst>
                <a:ext uri="{FF2B5EF4-FFF2-40B4-BE49-F238E27FC236}">
                  <a16:creationId xmlns:a16="http://schemas.microsoft.com/office/drawing/2014/main" id="{1E5FF163-14CA-4D6B-8AF3-DCA60ACEE20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9917" y="617901"/>
              <a:ext cx="915835" cy="867277"/>
            </a:xfrm>
            <a:prstGeom prst="rect">
              <a:avLst/>
            </a:prstGeom>
          </p:spPr>
        </p:pic>
        <p:sp>
          <p:nvSpPr>
            <p:cNvPr id="23" name="文本框 22">
              <a:extLst>
                <a:ext uri="{FF2B5EF4-FFF2-40B4-BE49-F238E27FC236}">
                  <a16:creationId xmlns:a16="http://schemas.microsoft.com/office/drawing/2014/main" id="{EF3FC8FA-978F-4ECE-9294-2BC79F35B280}"/>
                </a:ext>
              </a:extLst>
            </p:cNvPr>
            <p:cNvSpPr txBox="1"/>
            <p:nvPr/>
          </p:nvSpPr>
          <p:spPr>
            <a:xfrm>
              <a:off x="600330" y="759151"/>
              <a:ext cx="375008"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a:solidFill>
                    <a:srgbClr val="5B9BD5">
                      <a:lumMod val="75000"/>
                    </a:srgbClr>
                  </a:solidFill>
                  <a:latin typeface="Calibri"/>
                  <a:ea typeface="宋体" panose="02010600030101010101" pitchFamily="2" charset="-122"/>
                </a:rPr>
                <a:t>5</a:t>
              </a:r>
              <a:endParaRPr kumimoji="0" lang="en-US" altLang="zh-CN" sz="3200" b="0" i="0" u="none" strike="noStrike" kern="1200" cap="none" spc="0" normalizeH="0" baseline="0" noProof="0" dirty="0">
                <a:ln>
                  <a:noFill/>
                </a:ln>
                <a:solidFill>
                  <a:srgbClr val="5B9BD5">
                    <a:lumMod val="75000"/>
                  </a:srgbClr>
                </a:solidFill>
                <a:effectLst/>
                <a:uLnTx/>
                <a:uFillTx/>
                <a:latin typeface="Calibri"/>
                <a:ea typeface="宋体" panose="02010600030101010101" pitchFamily="2" charset="-122"/>
                <a:cs typeface="+mn-cs"/>
              </a:endParaRPr>
            </a:p>
          </p:txBody>
        </p:sp>
      </p:grpSp>
      <p:sp>
        <p:nvSpPr>
          <p:cNvPr id="17" name="文本框 16">
            <a:extLst>
              <a:ext uri="{FF2B5EF4-FFF2-40B4-BE49-F238E27FC236}">
                <a16:creationId xmlns:a16="http://schemas.microsoft.com/office/drawing/2014/main" id="{571D3839-50CF-4E99-8952-864C5591CF2E}"/>
              </a:ext>
            </a:extLst>
          </p:cNvPr>
          <p:cNvSpPr txBox="1"/>
          <p:nvPr/>
        </p:nvSpPr>
        <p:spPr>
          <a:xfrm>
            <a:off x="1365164" y="618022"/>
            <a:ext cx="519102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a:ln>
                  <a:noFill/>
                </a:ln>
                <a:solidFill>
                  <a:srgbClr val="5B9BD5">
                    <a:lumMod val="75000"/>
                  </a:srgbClr>
                </a:solidFill>
                <a:effectLst/>
                <a:uLnTx/>
                <a:uFillTx/>
                <a:latin typeface="Calibri Light"/>
                <a:ea typeface="宋体" panose="02010600030101010101" pitchFamily="2" charset="-122"/>
                <a:cs typeface="Times New Roman" panose="02020603050405020304" pitchFamily="18" charset="0"/>
              </a:rPr>
              <a:t>Adversarial losses</a:t>
            </a:r>
            <a:endParaRPr kumimoji="0" lang="en-US" altLang="zh-CN" sz="4000" b="1" i="0" u="none" strike="noStrike" kern="1200" cap="none" spc="0" normalizeH="0" baseline="0" noProof="0" dirty="0">
              <a:ln>
                <a:noFill/>
              </a:ln>
              <a:solidFill>
                <a:srgbClr val="5B9BD5">
                  <a:lumMod val="75000"/>
                </a:srgbClr>
              </a:solidFill>
              <a:effectLst/>
              <a:uLnTx/>
              <a:uFillTx/>
              <a:latin typeface="Calibri Light"/>
              <a:ea typeface="宋体" panose="02010600030101010101" pitchFamily="2" charset="-122"/>
              <a:cs typeface="Times New Roman" panose="02020603050405020304" pitchFamily="18" charset="0"/>
            </a:endParaRPr>
          </a:p>
        </p:txBody>
      </p:sp>
      <p:pic>
        <p:nvPicPr>
          <p:cNvPr id="22" name="图片 21">
            <a:extLst>
              <a:ext uri="{FF2B5EF4-FFF2-40B4-BE49-F238E27FC236}">
                <a16:creationId xmlns:a16="http://schemas.microsoft.com/office/drawing/2014/main" id="{7F336AC5-3712-49B7-AEA1-CFBE8B0BAF6D}"/>
              </a:ext>
            </a:extLst>
          </p:cNvPr>
          <p:cNvPicPr>
            <a:picLocks noChangeAspect="1"/>
          </p:cNvPicPr>
          <p:nvPr/>
        </p:nvPicPr>
        <p:blipFill>
          <a:blip r:embed="rId6"/>
          <a:stretch>
            <a:fillRect/>
          </a:stretch>
        </p:blipFill>
        <p:spPr>
          <a:xfrm>
            <a:off x="11312354" y="403225"/>
            <a:ext cx="591363" cy="600567"/>
          </a:xfrm>
          <a:prstGeom prst="rect">
            <a:avLst/>
          </a:prstGeom>
        </p:spPr>
      </p:pic>
      <p:pic>
        <p:nvPicPr>
          <p:cNvPr id="4" name="图片 3">
            <a:extLst>
              <a:ext uri="{FF2B5EF4-FFF2-40B4-BE49-F238E27FC236}">
                <a16:creationId xmlns:a16="http://schemas.microsoft.com/office/drawing/2014/main" id="{1BBF4538-C856-4624-BA97-03BDDAD32EED}"/>
              </a:ext>
            </a:extLst>
          </p:cNvPr>
          <p:cNvPicPr>
            <a:picLocks noChangeAspect="1"/>
          </p:cNvPicPr>
          <p:nvPr/>
        </p:nvPicPr>
        <p:blipFill>
          <a:blip r:embed="rId7"/>
          <a:stretch>
            <a:fillRect/>
          </a:stretch>
        </p:blipFill>
        <p:spPr>
          <a:xfrm>
            <a:off x="449330" y="1937893"/>
            <a:ext cx="1681175" cy="309565"/>
          </a:xfrm>
          <a:prstGeom prst="rect">
            <a:avLst/>
          </a:prstGeom>
        </p:spPr>
      </p:pic>
      <p:pic>
        <p:nvPicPr>
          <p:cNvPr id="7" name="图片 6">
            <a:extLst>
              <a:ext uri="{FF2B5EF4-FFF2-40B4-BE49-F238E27FC236}">
                <a16:creationId xmlns:a16="http://schemas.microsoft.com/office/drawing/2014/main" id="{90E3F38E-36DA-43AC-B588-34A30FA2A7E5}"/>
              </a:ext>
            </a:extLst>
          </p:cNvPr>
          <p:cNvPicPr>
            <a:picLocks noChangeAspect="1"/>
          </p:cNvPicPr>
          <p:nvPr/>
        </p:nvPicPr>
        <p:blipFill>
          <a:blip r:embed="rId8"/>
          <a:stretch>
            <a:fillRect/>
          </a:stretch>
        </p:blipFill>
        <p:spPr>
          <a:xfrm>
            <a:off x="449330" y="2829017"/>
            <a:ext cx="4591084" cy="290515"/>
          </a:xfrm>
          <a:prstGeom prst="rect">
            <a:avLst/>
          </a:prstGeom>
        </p:spPr>
      </p:pic>
      <p:pic>
        <p:nvPicPr>
          <p:cNvPr id="11" name="图片 10">
            <a:extLst>
              <a:ext uri="{FF2B5EF4-FFF2-40B4-BE49-F238E27FC236}">
                <a16:creationId xmlns:a16="http://schemas.microsoft.com/office/drawing/2014/main" id="{D144C021-C1D0-4554-9B38-3AA9A6CD772D}"/>
              </a:ext>
            </a:extLst>
          </p:cNvPr>
          <p:cNvPicPr>
            <a:picLocks noChangeAspect="1"/>
          </p:cNvPicPr>
          <p:nvPr/>
        </p:nvPicPr>
        <p:blipFill>
          <a:blip r:embed="rId9"/>
          <a:stretch>
            <a:fillRect/>
          </a:stretch>
        </p:blipFill>
        <p:spPr>
          <a:xfrm>
            <a:off x="449330" y="3813719"/>
            <a:ext cx="4143405" cy="1814526"/>
          </a:xfrm>
          <a:prstGeom prst="rect">
            <a:avLst/>
          </a:prstGeom>
        </p:spPr>
      </p:pic>
      <p:sp>
        <p:nvSpPr>
          <p:cNvPr id="24" name="文本框 23">
            <a:extLst>
              <a:ext uri="{FF2B5EF4-FFF2-40B4-BE49-F238E27FC236}">
                <a16:creationId xmlns:a16="http://schemas.microsoft.com/office/drawing/2014/main" id="{0B507E20-1458-40AC-A70E-5198B8C9D2AA}"/>
              </a:ext>
            </a:extLst>
          </p:cNvPr>
          <p:cNvSpPr txBox="1"/>
          <p:nvPr/>
        </p:nvSpPr>
        <p:spPr>
          <a:xfrm>
            <a:off x="5471579" y="2829017"/>
            <a:ext cx="6203285" cy="1384995"/>
          </a:xfrm>
          <a:prstGeom prst="rect">
            <a:avLst/>
          </a:prstGeom>
          <a:noFill/>
        </p:spPr>
        <p:txBody>
          <a:bodyPr wrap="square">
            <a:spAutoFit/>
          </a:bodyPr>
          <a:lstStyle/>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sz="2800" dirty="0">
                <a:solidFill>
                  <a:srgbClr val="4472C4"/>
                </a:solidFill>
                <a:latin typeface="Calibri" panose="020F0502020204030204"/>
                <a:ea typeface="宋体" panose="02010600030101010101" pitchFamily="2" charset="-122"/>
              </a:rPr>
              <a:t>GRL</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zh-CN" sz="2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Standard loss with inverted labels</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zh-CN" sz="2800" b="0" i="0" u="none" strike="noStrike" kern="1200" cap="none" spc="0" normalizeH="0" baseline="0" noProof="0" dirty="0">
                <a:ln>
                  <a:noFill/>
                </a:ln>
                <a:solidFill>
                  <a:srgbClr val="4472C4"/>
                </a:solidFill>
                <a:effectLst/>
                <a:uLnTx/>
                <a:uFillTx/>
                <a:latin typeface="Calibri" panose="020F0502020204030204"/>
                <a:ea typeface="宋体" panose="02010600030101010101" pitchFamily="2" charset="-122"/>
                <a:cs typeface="+mn-cs"/>
              </a:rPr>
              <a:t>Cross-entropy loss</a:t>
            </a:r>
          </a:p>
        </p:txBody>
      </p:sp>
    </p:spTree>
    <p:extLst>
      <p:ext uri="{BB962C8B-B14F-4D97-AF65-F5344CB8AC3E}">
        <p14:creationId xmlns:p14="http://schemas.microsoft.com/office/powerpoint/2010/main" val="2094830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1" r="41020" b="-7887"/>
          <a:stretch>
            <a:fillRect/>
          </a:stretch>
        </p:blipFill>
        <p:spPr>
          <a:xfrm>
            <a:off x="6953731" y="6264725"/>
            <a:ext cx="5056088" cy="534365"/>
          </a:xfrm>
          <a:prstGeom prst="rect">
            <a:avLst/>
          </a:prstGeom>
        </p:spPr>
      </p:pic>
      <p:sp>
        <p:nvSpPr>
          <p:cNvPr id="16" name="矩形 15"/>
          <p:cNvSpPr/>
          <p:nvPr/>
        </p:nvSpPr>
        <p:spPr>
          <a:xfrm>
            <a:off x="0" y="155115"/>
            <a:ext cx="1655328" cy="257314"/>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矩形 17"/>
          <p:cNvSpPr/>
          <p:nvPr/>
        </p:nvSpPr>
        <p:spPr>
          <a:xfrm>
            <a:off x="0" y="1614"/>
            <a:ext cx="12192000" cy="164287"/>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9" name="矩形 18"/>
          <p:cNvSpPr/>
          <p:nvPr/>
        </p:nvSpPr>
        <p:spPr>
          <a:xfrm>
            <a:off x="0" y="6697897"/>
            <a:ext cx="12192000" cy="164287"/>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文本框 13"/>
          <p:cNvSpPr txBox="1"/>
          <p:nvPr/>
        </p:nvSpPr>
        <p:spPr>
          <a:xfrm>
            <a:off x="142816" y="65238"/>
            <a:ext cx="20955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sym typeface="+mn-ea"/>
              </a:rPr>
              <a:t>Presentation</a:t>
            </a:r>
            <a:endPar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pic>
        <p:nvPicPr>
          <p:cNvPr id="3" name="图片 2">
            <a:extLst>
              <a:ext uri="{FF2B5EF4-FFF2-40B4-BE49-F238E27FC236}">
                <a16:creationId xmlns:a16="http://schemas.microsoft.com/office/drawing/2014/main" id="{57F36C4F-A4CF-4E4F-BD83-CD7EB34FF0F6}"/>
              </a:ext>
            </a:extLst>
          </p:cNvPr>
          <p:cNvPicPr>
            <a:picLocks noChangeAspect="1"/>
          </p:cNvPicPr>
          <p:nvPr/>
        </p:nvPicPr>
        <p:blipFill>
          <a:blip r:embed="rId4"/>
          <a:stretch>
            <a:fillRect/>
          </a:stretch>
        </p:blipFill>
        <p:spPr>
          <a:xfrm>
            <a:off x="11317873" y="412429"/>
            <a:ext cx="591363" cy="591363"/>
          </a:xfrm>
          <a:prstGeom prst="rect">
            <a:avLst/>
          </a:prstGeom>
        </p:spPr>
      </p:pic>
      <p:grpSp>
        <p:nvGrpSpPr>
          <p:cNvPr id="13" name="组合 12">
            <a:extLst>
              <a:ext uri="{FF2B5EF4-FFF2-40B4-BE49-F238E27FC236}">
                <a16:creationId xmlns:a16="http://schemas.microsoft.com/office/drawing/2014/main" id="{3C4EF41F-9138-4C2C-A7EB-4C08CF45D211}"/>
              </a:ext>
            </a:extLst>
          </p:cNvPr>
          <p:cNvGrpSpPr/>
          <p:nvPr/>
        </p:nvGrpSpPr>
        <p:grpSpPr>
          <a:xfrm>
            <a:off x="449330" y="510745"/>
            <a:ext cx="915835" cy="867277"/>
            <a:chOff x="329917" y="617901"/>
            <a:chExt cx="915835" cy="867277"/>
          </a:xfrm>
        </p:grpSpPr>
        <p:pic>
          <p:nvPicPr>
            <p:cNvPr id="15" name="图片 14">
              <a:extLst>
                <a:ext uri="{FF2B5EF4-FFF2-40B4-BE49-F238E27FC236}">
                  <a16:creationId xmlns:a16="http://schemas.microsoft.com/office/drawing/2014/main" id="{1E5FF163-14CA-4D6B-8AF3-DCA60ACEE20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9917" y="617901"/>
              <a:ext cx="915835" cy="867277"/>
            </a:xfrm>
            <a:prstGeom prst="rect">
              <a:avLst/>
            </a:prstGeom>
          </p:spPr>
        </p:pic>
        <p:sp>
          <p:nvSpPr>
            <p:cNvPr id="23" name="文本框 22">
              <a:extLst>
                <a:ext uri="{FF2B5EF4-FFF2-40B4-BE49-F238E27FC236}">
                  <a16:creationId xmlns:a16="http://schemas.microsoft.com/office/drawing/2014/main" id="{EF3FC8FA-978F-4ECE-9294-2BC79F35B280}"/>
                </a:ext>
              </a:extLst>
            </p:cNvPr>
            <p:cNvSpPr txBox="1"/>
            <p:nvPr/>
          </p:nvSpPr>
          <p:spPr>
            <a:xfrm>
              <a:off x="600330" y="759151"/>
              <a:ext cx="375008"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a:solidFill>
                    <a:srgbClr val="5B9BD5">
                      <a:lumMod val="75000"/>
                    </a:srgbClr>
                  </a:solidFill>
                  <a:latin typeface="Calibri"/>
                  <a:ea typeface="宋体" panose="02010600030101010101" pitchFamily="2" charset="-122"/>
                </a:rPr>
                <a:t>6</a:t>
              </a:r>
              <a:endParaRPr kumimoji="0" lang="en-US" altLang="zh-CN" sz="3200" b="0" i="0" u="none" strike="noStrike" kern="1200" cap="none" spc="0" normalizeH="0" baseline="0" noProof="0" dirty="0">
                <a:ln>
                  <a:noFill/>
                </a:ln>
                <a:solidFill>
                  <a:srgbClr val="5B9BD5">
                    <a:lumMod val="75000"/>
                  </a:srgbClr>
                </a:solidFill>
                <a:effectLst/>
                <a:uLnTx/>
                <a:uFillTx/>
                <a:latin typeface="Calibri"/>
                <a:ea typeface="宋体" panose="02010600030101010101" pitchFamily="2" charset="-122"/>
                <a:cs typeface="+mn-cs"/>
              </a:endParaRPr>
            </a:p>
          </p:txBody>
        </p:sp>
      </p:grpSp>
      <p:sp>
        <p:nvSpPr>
          <p:cNvPr id="17" name="文本框 16">
            <a:extLst>
              <a:ext uri="{FF2B5EF4-FFF2-40B4-BE49-F238E27FC236}">
                <a16:creationId xmlns:a16="http://schemas.microsoft.com/office/drawing/2014/main" id="{7A6C2293-301E-4D99-9A55-9A1B7F7BA288}"/>
              </a:ext>
            </a:extLst>
          </p:cNvPr>
          <p:cNvSpPr txBox="1"/>
          <p:nvPr/>
        </p:nvSpPr>
        <p:spPr>
          <a:xfrm>
            <a:off x="1365164" y="618022"/>
            <a:ext cx="473083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srgbClr val="5B9BD5">
                    <a:lumMod val="75000"/>
                  </a:srgbClr>
                </a:solidFill>
                <a:effectLst/>
                <a:uLnTx/>
                <a:uFillTx/>
                <a:latin typeface="Calibri Light"/>
                <a:ea typeface="宋体" panose="02010600030101010101" pitchFamily="2" charset="-122"/>
                <a:cs typeface="Times New Roman" panose="02020603050405020304" pitchFamily="18" charset="0"/>
              </a:rPr>
              <a:t>Experiment</a:t>
            </a:r>
          </a:p>
        </p:txBody>
      </p:sp>
      <p:pic>
        <p:nvPicPr>
          <p:cNvPr id="25" name="图片 24">
            <a:extLst>
              <a:ext uri="{FF2B5EF4-FFF2-40B4-BE49-F238E27FC236}">
                <a16:creationId xmlns:a16="http://schemas.microsoft.com/office/drawing/2014/main" id="{D64EB99D-FAB3-435B-A0A7-555934A83BCC}"/>
              </a:ext>
            </a:extLst>
          </p:cNvPr>
          <p:cNvPicPr>
            <a:picLocks noChangeAspect="1"/>
          </p:cNvPicPr>
          <p:nvPr/>
        </p:nvPicPr>
        <p:blipFill>
          <a:blip r:embed="rId6"/>
          <a:stretch>
            <a:fillRect/>
          </a:stretch>
        </p:blipFill>
        <p:spPr>
          <a:xfrm>
            <a:off x="11312354" y="403225"/>
            <a:ext cx="591363" cy="600567"/>
          </a:xfrm>
          <a:prstGeom prst="rect">
            <a:avLst/>
          </a:prstGeom>
        </p:spPr>
      </p:pic>
      <p:pic>
        <p:nvPicPr>
          <p:cNvPr id="4" name="图片 3">
            <a:extLst>
              <a:ext uri="{FF2B5EF4-FFF2-40B4-BE49-F238E27FC236}">
                <a16:creationId xmlns:a16="http://schemas.microsoft.com/office/drawing/2014/main" id="{94A0CFA5-3C62-42A6-9AD2-427388A615B2}"/>
              </a:ext>
            </a:extLst>
          </p:cNvPr>
          <p:cNvPicPr>
            <a:picLocks noChangeAspect="1"/>
          </p:cNvPicPr>
          <p:nvPr/>
        </p:nvPicPr>
        <p:blipFill>
          <a:blip r:embed="rId7"/>
          <a:stretch>
            <a:fillRect/>
          </a:stretch>
        </p:blipFill>
        <p:spPr>
          <a:xfrm>
            <a:off x="449330" y="1485299"/>
            <a:ext cx="8967853" cy="2833708"/>
          </a:xfrm>
          <a:prstGeom prst="rect">
            <a:avLst/>
          </a:prstGeom>
        </p:spPr>
      </p:pic>
      <p:pic>
        <p:nvPicPr>
          <p:cNvPr id="8" name="图片 7">
            <a:extLst>
              <a:ext uri="{FF2B5EF4-FFF2-40B4-BE49-F238E27FC236}">
                <a16:creationId xmlns:a16="http://schemas.microsoft.com/office/drawing/2014/main" id="{C2BD51A5-0759-41B3-98C8-557C00F231AA}"/>
              </a:ext>
            </a:extLst>
          </p:cNvPr>
          <p:cNvPicPr>
            <a:picLocks noChangeAspect="1"/>
          </p:cNvPicPr>
          <p:nvPr/>
        </p:nvPicPr>
        <p:blipFill>
          <a:blip r:embed="rId8"/>
          <a:stretch>
            <a:fillRect/>
          </a:stretch>
        </p:blipFill>
        <p:spPr>
          <a:xfrm>
            <a:off x="10370084" y="1569646"/>
            <a:ext cx="619130" cy="2343167"/>
          </a:xfrm>
          <a:prstGeom prst="rect">
            <a:avLst/>
          </a:prstGeom>
        </p:spPr>
      </p:pic>
      <p:pic>
        <p:nvPicPr>
          <p:cNvPr id="10" name="图片 9">
            <a:extLst>
              <a:ext uri="{FF2B5EF4-FFF2-40B4-BE49-F238E27FC236}">
                <a16:creationId xmlns:a16="http://schemas.microsoft.com/office/drawing/2014/main" id="{34579B91-1072-4B1C-BFC5-2B729380E585}"/>
              </a:ext>
            </a:extLst>
          </p:cNvPr>
          <p:cNvPicPr>
            <a:picLocks noChangeAspect="1"/>
          </p:cNvPicPr>
          <p:nvPr/>
        </p:nvPicPr>
        <p:blipFill>
          <a:blip r:embed="rId9"/>
          <a:stretch>
            <a:fillRect/>
          </a:stretch>
        </p:blipFill>
        <p:spPr>
          <a:xfrm>
            <a:off x="449330" y="3912813"/>
            <a:ext cx="5510253" cy="2657494"/>
          </a:xfrm>
          <a:prstGeom prst="rect">
            <a:avLst/>
          </a:prstGeom>
        </p:spPr>
      </p:pic>
      <p:pic>
        <p:nvPicPr>
          <p:cNvPr id="6" name="图片 5">
            <a:extLst>
              <a:ext uri="{FF2B5EF4-FFF2-40B4-BE49-F238E27FC236}">
                <a16:creationId xmlns:a16="http://schemas.microsoft.com/office/drawing/2014/main" id="{01DC6EEC-603F-47DA-AD2F-F019629644F0}"/>
              </a:ext>
            </a:extLst>
          </p:cNvPr>
          <p:cNvPicPr>
            <a:picLocks noChangeAspect="1"/>
          </p:cNvPicPr>
          <p:nvPr/>
        </p:nvPicPr>
        <p:blipFill>
          <a:blip r:embed="rId10"/>
          <a:stretch>
            <a:fillRect/>
          </a:stretch>
        </p:blipFill>
        <p:spPr>
          <a:xfrm>
            <a:off x="6232417" y="4595409"/>
            <a:ext cx="5868414" cy="1263121"/>
          </a:xfrm>
          <a:prstGeom prst="rect">
            <a:avLst/>
          </a:prstGeom>
        </p:spPr>
      </p:pic>
    </p:spTree>
    <p:extLst>
      <p:ext uri="{BB962C8B-B14F-4D97-AF65-F5344CB8AC3E}">
        <p14:creationId xmlns:p14="http://schemas.microsoft.com/office/powerpoint/2010/main" val="3729669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1" r="41020" b="-7887"/>
          <a:stretch>
            <a:fillRect/>
          </a:stretch>
        </p:blipFill>
        <p:spPr>
          <a:xfrm>
            <a:off x="6953731" y="6264725"/>
            <a:ext cx="5056088" cy="534365"/>
          </a:xfrm>
          <a:prstGeom prst="rect">
            <a:avLst/>
          </a:prstGeom>
        </p:spPr>
      </p:pic>
      <p:sp>
        <p:nvSpPr>
          <p:cNvPr id="16" name="矩形 15"/>
          <p:cNvSpPr/>
          <p:nvPr/>
        </p:nvSpPr>
        <p:spPr>
          <a:xfrm>
            <a:off x="0" y="155115"/>
            <a:ext cx="1655328" cy="257314"/>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矩形 17"/>
          <p:cNvSpPr/>
          <p:nvPr/>
        </p:nvSpPr>
        <p:spPr>
          <a:xfrm>
            <a:off x="0" y="1614"/>
            <a:ext cx="12192000" cy="164287"/>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9" name="矩形 18"/>
          <p:cNvSpPr/>
          <p:nvPr/>
        </p:nvSpPr>
        <p:spPr>
          <a:xfrm>
            <a:off x="0" y="6697897"/>
            <a:ext cx="12192000" cy="164287"/>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文本框 13"/>
          <p:cNvSpPr txBox="1"/>
          <p:nvPr/>
        </p:nvSpPr>
        <p:spPr>
          <a:xfrm>
            <a:off x="142816" y="65238"/>
            <a:ext cx="20955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sym typeface="+mn-ea"/>
              </a:rPr>
              <a:t>Presentation</a:t>
            </a:r>
            <a:endPar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pic>
        <p:nvPicPr>
          <p:cNvPr id="3" name="图片 2">
            <a:extLst>
              <a:ext uri="{FF2B5EF4-FFF2-40B4-BE49-F238E27FC236}">
                <a16:creationId xmlns:a16="http://schemas.microsoft.com/office/drawing/2014/main" id="{57F36C4F-A4CF-4E4F-BD83-CD7EB34FF0F6}"/>
              </a:ext>
            </a:extLst>
          </p:cNvPr>
          <p:cNvPicPr>
            <a:picLocks noChangeAspect="1"/>
          </p:cNvPicPr>
          <p:nvPr/>
        </p:nvPicPr>
        <p:blipFill>
          <a:blip r:embed="rId4"/>
          <a:stretch>
            <a:fillRect/>
          </a:stretch>
        </p:blipFill>
        <p:spPr>
          <a:xfrm>
            <a:off x="11317873" y="412429"/>
            <a:ext cx="591363" cy="591363"/>
          </a:xfrm>
          <a:prstGeom prst="rect">
            <a:avLst/>
          </a:prstGeom>
        </p:spPr>
      </p:pic>
      <p:grpSp>
        <p:nvGrpSpPr>
          <p:cNvPr id="13" name="组合 12">
            <a:extLst>
              <a:ext uri="{FF2B5EF4-FFF2-40B4-BE49-F238E27FC236}">
                <a16:creationId xmlns:a16="http://schemas.microsoft.com/office/drawing/2014/main" id="{3C4EF41F-9138-4C2C-A7EB-4C08CF45D211}"/>
              </a:ext>
            </a:extLst>
          </p:cNvPr>
          <p:cNvGrpSpPr/>
          <p:nvPr/>
        </p:nvGrpSpPr>
        <p:grpSpPr>
          <a:xfrm>
            <a:off x="449330" y="510745"/>
            <a:ext cx="915835" cy="867277"/>
            <a:chOff x="329917" y="617901"/>
            <a:chExt cx="915835" cy="867277"/>
          </a:xfrm>
        </p:grpSpPr>
        <p:pic>
          <p:nvPicPr>
            <p:cNvPr id="15" name="图片 14">
              <a:extLst>
                <a:ext uri="{FF2B5EF4-FFF2-40B4-BE49-F238E27FC236}">
                  <a16:creationId xmlns:a16="http://schemas.microsoft.com/office/drawing/2014/main" id="{1E5FF163-14CA-4D6B-8AF3-DCA60ACEE20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9917" y="617901"/>
              <a:ext cx="915835" cy="867277"/>
            </a:xfrm>
            <a:prstGeom prst="rect">
              <a:avLst/>
            </a:prstGeom>
          </p:spPr>
        </p:pic>
        <p:sp>
          <p:nvSpPr>
            <p:cNvPr id="23" name="文本框 22">
              <a:extLst>
                <a:ext uri="{FF2B5EF4-FFF2-40B4-BE49-F238E27FC236}">
                  <a16:creationId xmlns:a16="http://schemas.microsoft.com/office/drawing/2014/main" id="{EF3FC8FA-978F-4ECE-9294-2BC79F35B280}"/>
                </a:ext>
              </a:extLst>
            </p:cNvPr>
            <p:cNvSpPr txBox="1"/>
            <p:nvPr/>
          </p:nvSpPr>
          <p:spPr>
            <a:xfrm>
              <a:off x="600330" y="759151"/>
              <a:ext cx="375008"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dirty="0">
                  <a:solidFill>
                    <a:srgbClr val="5B9BD5">
                      <a:lumMod val="75000"/>
                    </a:srgbClr>
                  </a:solidFill>
                  <a:latin typeface="Calibri"/>
                  <a:ea typeface="宋体" panose="02010600030101010101" pitchFamily="2" charset="-122"/>
                </a:rPr>
                <a:t>7</a:t>
              </a:r>
              <a:endParaRPr kumimoji="0" lang="en-US" altLang="zh-CN" sz="3200" b="0" i="0" u="none" strike="noStrike" kern="1200" cap="none" spc="0" normalizeH="0" baseline="0" noProof="0" dirty="0">
                <a:ln>
                  <a:noFill/>
                </a:ln>
                <a:solidFill>
                  <a:srgbClr val="5B9BD5">
                    <a:lumMod val="75000"/>
                  </a:srgbClr>
                </a:solidFill>
                <a:effectLst/>
                <a:uLnTx/>
                <a:uFillTx/>
                <a:latin typeface="Calibri"/>
                <a:ea typeface="宋体" panose="02010600030101010101" pitchFamily="2" charset="-122"/>
                <a:cs typeface="+mn-cs"/>
              </a:endParaRPr>
            </a:p>
          </p:txBody>
        </p:sp>
      </p:grpSp>
      <p:sp>
        <p:nvSpPr>
          <p:cNvPr id="17" name="文本框 16">
            <a:extLst>
              <a:ext uri="{FF2B5EF4-FFF2-40B4-BE49-F238E27FC236}">
                <a16:creationId xmlns:a16="http://schemas.microsoft.com/office/drawing/2014/main" id="{258CF5BE-A243-43A0-91BE-80049CC8E8DF}"/>
              </a:ext>
            </a:extLst>
          </p:cNvPr>
          <p:cNvSpPr txBox="1"/>
          <p:nvPr/>
        </p:nvSpPr>
        <p:spPr>
          <a:xfrm>
            <a:off x="1365163" y="618022"/>
            <a:ext cx="450970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err="1">
                <a:ln>
                  <a:noFill/>
                </a:ln>
                <a:solidFill>
                  <a:srgbClr val="5B9BD5">
                    <a:lumMod val="75000"/>
                  </a:srgbClr>
                </a:solidFill>
                <a:effectLst/>
                <a:uLnTx/>
                <a:uFillTx/>
                <a:latin typeface="Calibri Light"/>
                <a:ea typeface="宋体" panose="02010600030101010101" pitchFamily="2" charset="-122"/>
                <a:cs typeface="Times New Roman" panose="02020603050405020304" pitchFamily="18" charset="0"/>
              </a:rPr>
              <a:t>MedMnist</a:t>
            </a:r>
            <a:endParaRPr kumimoji="0" lang="en-US" altLang="zh-CN" sz="4000" b="1" i="0" u="none" strike="noStrike" kern="1200" cap="none" spc="0" normalizeH="0" baseline="0" noProof="0" dirty="0">
              <a:ln>
                <a:noFill/>
              </a:ln>
              <a:solidFill>
                <a:srgbClr val="5B9BD5">
                  <a:lumMod val="75000"/>
                </a:srgbClr>
              </a:solidFill>
              <a:effectLst/>
              <a:uLnTx/>
              <a:uFillTx/>
              <a:latin typeface="Calibri Light"/>
              <a:ea typeface="宋体" panose="02010600030101010101" pitchFamily="2" charset="-122"/>
              <a:cs typeface="Times New Roman" panose="02020603050405020304" pitchFamily="18" charset="0"/>
            </a:endParaRPr>
          </a:p>
        </p:txBody>
      </p:sp>
      <p:pic>
        <p:nvPicPr>
          <p:cNvPr id="24" name="图片 23">
            <a:extLst>
              <a:ext uri="{FF2B5EF4-FFF2-40B4-BE49-F238E27FC236}">
                <a16:creationId xmlns:a16="http://schemas.microsoft.com/office/drawing/2014/main" id="{EBAD4FB9-A713-4220-8473-F57D65593228}"/>
              </a:ext>
            </a:extLst>
          </p:cNvPr>
          <p:cNvPicPr>
            <a:picLocks noChangeAspect="1"/>
          </p:cNvPicPr>
          <p:nvPr/>
        </p:nvPicPr>
        <p:blipFill>
          <a:blip r:embed="rId6"/>
          <a:stretch>
            <a:fillRect/>
          </a:stretch>
        </p:blipFill>
        <p:spPr>
          <a:xfrm>
            <a:off x="11312354" y="403225"/>
            <a:ext cx="591363" cy="600567"/>
          </a:xfrm>
          <a:prstGeom prst="rect">
            <a:avLst/>
          </a:prstGeom>
        </p:spPr>
      </p:pic>
      <p:pic>
        <p:nvPicPr>
          <p:cNvPr id="4" name="图片 3">
            <a:extLst>
              <a:ext uri="{FF2B5EF4-FFF2-40B4-BE49-F238E27FC236}">
                <a16:creationId xmlns:a16="http://schemas.microsoft.com/office/drawing/2014/main" id="{C8FCB08C-D1CC-4E39-B7FD-E1079F0E5C1B}"/>
              </a:ext>
            </a:extLst>
          </p:cNvPr>
          <p:cNvPicPr>
            <a:picLocks noChangeAspect="1"/>
          </p:cNvPicPr>
          <p:nvPr/>
        </p:nvPicPr>
        <p:blipFill>
          <a:blip r:embed="rId7"/>
          <a:stretch>
            <a:fillRect/>
          </a:stretch>
        </p:blipFill>
        <p:spPr>
          <a:xfrm>
            <a:off x="3933809" y="2664323"/>
            <a:ext cx="4324382" cy="914407"/>
          </a:xfrm>
          <a:prstGeom prst="rect">
            <a:avLst/>
          </a:prstGeom>
        </p:spPr>
      </p:pic>
      <p:pic>
        <p:nvPicPr>
          <p:cNvPr id="6" name="图片 5">
            <a:extLst>
              <a:ext uri="{FF2B5EF4-FFF2-40B4-BE49-F238E27FC236}">
                <a16:creationId xmlns:a16="http://schemas.microsoft.com/office/drawing/2014/main" id="{CEC89FC9-22B6-44F3-B472-609678958E16}"/>
              </a:ext>
            </a:extLst>
          </p:cNvPr>
          <p:cNvPicPr>
            <a:picLocks noChangeAspect="1"/>
          </p:cNvPicPr>
          <p:nvPr/>
        </p:nvPicPr>
        <p:blipFill>
          <a:blip r:embed="rId8"/>
          <a:stretch>
            <a:fillRect/>
          </a:stretch>
        </p:blipFill>
        <p:spPr>
          <a:xfrm>
            <a:off x="907247" y="1485299"/>
            <a:ext cx="2586056" cy="2971822"/>
          </a:xfrm>
          <a:prstGeom prst="rect">
            <a:avLst/>
          </a:prstGeom>
        </p:spPr>
      </p:pic>
    </p:spTree>
    <p:extLst>
      <p:ext uri="{BB962C8B-B14F-4D97-AF65-F5344CB8AC3E}">
        <p14:creationId xmlns:p14="http://schemas.microsoft.com/office/powerpoint/2010/main" val="3093662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155115"/>
            <a:ext cx="1655328" cy="257314"/>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 name="文本框 1"/>
          <p:cNvSpPr txBox="1"/>
          <p:nvPr/>
        </p:nvSpPr>
        <p:spPr>
          <a:xfrm>
            <a:off x="3009418" y="2801073"/>
            <a:ext cx="5856790"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srgbClr val="5B9BD5">
                    <a:lumMod val="75000"/>
                  </a:srgbClr>
                </a:solidFill>
                <a:effectLst/>
                <a:uLnTx/>
                <a:uFillTx/>
                <a:latin typeface="Calibri"/>
                <a:ea typeface="宋体" panose="02010600030101010101" pitchFamily="2" charset="-122"/>
                <a:cs typeface="+mn-cs"/>
              </a:rPr>
              <a:t>Thanks!</a:t>
            </a:r>
            <a:endParaRPr kumimoji="0" lang="zh-CN" altLang="en-US" sz="5400" b="0" i="0" u="none" strike="noStrike" kern="1200" cap="none" spc="0" normalizeH="0" baseline="0" noProof="0" dirty="0">
              <a:ln>
                <a:noFill/>
              </a:ln>
              <a:solidFill>
                <a:srgbClr val="5B9BD5">
                  <a:lumMod val="75000"/>
                </a:srgbClr>
              </a:solidFill>
              <a:effectLst/>
              <a:uLnTx/>
              <a:uFillTx/>
              <a:latin typeface="Calibri"/>
              <a:ea typeface="宋体" panose="02010600030101010101" pitchFamily="2" charset="-122"/>
              <a:cs typeface="+mn-cs"/>
            </a:endParaRPr>
          </a:p>
        </p:txBody>
      </p:sp>
      <p:cxnSp>
        <p:nvCxnSpPr>
          <p:cNvPr id="4" name="直接连接符 3"/>
          <p:cNvCxnSpPr/>
          <p:nvPr/>
        </p:nvCxnSpPr>
        <p:spPr>
          <a:xfrm>
            <a:off x="3194613" y="3724403"/>
            <a:ext cx="3923817"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矩形 6"/>
          <p:cNvSpPr/>
          <p:nvPr/>
        </p:nvSpPr>
        <p:spPr>
          <a:xfrm>
            <a:off x="0" y="6697897"/>
            <a:ext cx="12192000" cy="164287"/>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矩形 7"/>
          <p:cNvSpPr/>
          <p:nvPr/>
        </p:nvSpPr>
        <p:spPr>
          <a:xfrm>
            <a:off x="0" y="1614"/>
            <a:ext cx="12192000" cy="164287"/>
          </a:xfrm>
          <a:prstGeom prst="rect">
            <a:avLst/>
          </a:prstGeom>
          <a:solidFill>
            <a:srgbClr val="6F8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142816" y="65238"/>
            <a:ext cx="20955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Presentation</a:t>
            </a: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pic>
        <p:nvPicPr>
          <p:cNvPr id="11" name="图片 10"/>
          <p:cNvPicPr>
            <a:picLocks noChangeAspect="1"/>
          </p:cNvPicPr>
          <p:nvPr/>
        </p:nvPicPr>
        <p:blipFill rotWithShape="1">
          <a:blip r:embed="rId2" cstate="print">
            <a:extLst>
              <a:ext uri="{28A0092B-C50C-407E-A947-70E740481C1C}">
                <a14:useLocalDpi xmlns:a14="http://schemas.microsoft.com/office/drawing/2010/main" val="0"/>
              </a:ext>
            </a:extLst>
          </a:blip>
          <a:srcRect l="17265" t="9160" r="23350"/>
          <a:stretch>
            <a:fillRect/>
          </a:stretch>
        </p:blipFill>
        <p:spPr>
          <a:xfrm>
            <a:off x="8865870" y="69152"/>
            <a:ext cx="3421380" cy="6720450"/>
          </a:xfrm>
          <a:prstGeom prst="rect">
            <a:avLst/>
          </a:prstGeom>
        </p:spPr>
      </p:pic>
      <p:pic>
        <p:nvPicPr>
          <p:cNvPr id="12" name="图片 11">
            <a:extLst>
              <a:ext uri="{FF2B5EF4-FFF2-40B4-BE49-F238E27FC236}">
                <a16:creationId xmlns:a16="http://schemas.microsoft.com/office/drawing/2014/main" id="{6395DDA5-669A-48D9-9EF6-3BA267139CEB}"/>
              </a:ext>
            </a:extLst>
          </p:cNvPr>
          <p:cNvPicPr>
            <a:picLocks noChangeAspect="1"/>
          </p:cNvPicPr>
          <p:nvPr/>
        </p:nvPicPr>
        <p:blipFill>
          <a:blip r:embed="rId3"/>
          <a:stretch>
            <a:fillRect/>
          </a:stretch>
        </p:blipFill>
        <p:spPr>
          <a:xfrm>
            <a:off x="11312354" y="403225"/>
            <a:ext cx="591363" cy="600567"/>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2871</TotalTime>
  <Words>956</Words>
  <Application>Microsoft Office PowerPoint</Application>
  <PresentationFormat>宽屏</PresentationFormat>
  <Paragraphs>75</Paragraphs>
  <Slides>9</Slides>
  <Notes>8</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9</vt:i4>
      </vt:variant>
    </vt:vector>
  </HeadingPairs>
  <TitlesOfParts>
    <vt:vector size="18" baseType="lpstr">
      <vt:lpstr>等线</vt:lpstr>
      <vt:lpstr>等线 Light</vt:lpstr>
      <vt:lpstr>微软雅黑</vt:lpstr>
      <vt:lpstr>Arial</vt:lpstr>
      <vt:lpstr>Calibri</vt:lpstr>
      <vt:lpstr>Calibri Light</vt:lpstr>
      <vt:lpstr>Open Sans</vt: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张文博</dc:creator>
  <cp:lastModifiedBy>张文博</cp:lastModifiedBy>
  <cp:revision>64</cp:revision>
  <dcterms:created xsi:type="dcterms:W3CDTF">2023-03-17T06:39:36Z</dcterms:created>
  <dcterms:modified xsi:type="dcterms:W3CDTF">2023-04-04T12:01:03Z</dcterms:modified>
</cp:coreProperties>
</file>