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400" r:id="rId3"/>
    <p:sldId id="490" r:id="rId4"/>
    <p:sldId id="456" r:id="rId5"/>
    <p:sldId id="495" r:id="rId6"/>
    <p:sldId id="491" r:id="rId7"/>
    <p:sldId id="492" r:id="rId8"/>
    <p:sldId id="493" r:id="rId9"/>
    <p:sldId id="494" r:id="rId10"/>
    <p:sldId id="342"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喆" initials="董喆" lastIdx="1" clrIdx="0">
    <p:extLst>
      <p:ext uri="{19B8F6BF-5375-455C-9EA6-DF929625EA0E}">
        <p15:presenceInfo xmlns:p15="http://schemas.microsoft.com/office/powerpoint/2012/main" userId="董喆"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542" autoAdjust="0"/>
  </p:normalViewPr>
  <p:slideViewPr>
    <p:cSldViewPr snapToGrid="0">
      <p:cViewPr varScale="1">
        <p:scale>
          <a:sx n="96" d="100"/>
          <a:sy n="96" d="100"/>
        </p:scale>
        <p:origin x="110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728C2-122E-4AC5-9470-CEE21F95B4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4747765-A75F-44DC-B2B4-B510FDC30F13}">
      <dgm:prSet phldrT="[文本]"/>
      <dgm:spPr/>
      <dgm:t>
        <a:bodyPr/>
        <a:lstStyle/>
        <a:p>
          <a:r>
            <a:rPr lang="en-US" altLang="zh-CN" dirty="0">
              <a:latin typeface="+mn-lt"/>
              <a:cs typeface="Arial" panose="020B0604020202020204" pitchFamily="34" charset="0"/>
            </a:rPr>
            <a:t>Instance-based TL</a:t>
          </a:r>
          <a:endParaRPr lang="zh-CN" altLang="en-US" dirty="0">
            <a:latin typeface="+mn-lt"/>
            <a:cs typeface="Arial" panose="020B0604020202020204" pitchFamily="34" charset="0"/>
          </a:endParaRPr>
        </a:p>
      </dgm:t>
    </dgm:pt>
    <dgm:pt modelId="{84449BC7-AD17-4C1F-82CD-8F2D5C01CCB4}" type="parTrans" cxnId="{7982EF34-5FB3-4789-B538-274129BC7BC7}">
      <dgm:prSet/>
      <dgm:spPr/>
      <dgm:t>
        <a:bodyPr/>
        <a:lstStyle/>
        <a:p>
          <a:endParaRPr lang="zh-CN" altLang="en-US">
            <a:latin typeface="Arial" panose="020B0604020202020204" pitchFamily="34" charset="0"/>
            <a:cs typeface="Arial" panose="020B0604020202020204" pitchFamily="34" charset="0"/>
          </a:endParaRPr>
        </a:p>
      </dgm:t>
    </dgm:pt>
    <dgm:pt modelId="{C72ADF2E-666A-4C22-AFDF-CC96EEFF3F09}" type="sibTrans" cxnId="{7982EF34-5FB3-4789-B538-274129BC7BC7}">
      <dgm:prSet/>
      <dgm:spPr/>
      <dgm:t>
        <a:bodyPr/>
        <a:lstStyle/>
        <a:p>
          <a:endParaRPr lang="zh-CN" altLang="en-US">
            <a:latin typeface="Arial" panose="020B0604020202020204" pitchFamily="34" charset="0"/>
            <a:cs typeface="Arial" panose="020B0604020202020204" pitchFamily="34" charset="0"/>
          </a:endParaRPr>
        </a:p>
      </dgm:t>
    </dgm:pt>
    <dgm:pt modelId="{AD0BFA6E-060B-4F20-B667-4A6A44B87BAB}">
      <dgm:prSet phldrT="[文本]"/>
      <dgm:spPr/>
      <dgm:t>
        <a:bodyPr/>
        <a:lstStyle/>
        <a:p>
          <a:r>
            <a:rPr lang="en-US" altLang="zh-CN" dirty="0">
              <a:solidFill>
                <a:srgbClr val="FF0000"/>
              </a:solidFill>
              <a:latin typeface="+mn-lt"/>
              <a:cs typeface="Arial" panose="020B0604020202020204" pitchFamily="34" charset="0"/>
            </a:rPr>
            <a:t>Select</a:t>
          </a:r>
          <a:r>
            <a:rPr lang="en-US" altLang="zh-CN" dirty="0">
              <a:latin typeface="+mn-lt"/>
              <a:cs typeface="Arial" panose="020B0604020202020204" pitchFamily="34" charset="0"/>
            </a:rPr>
            <a:t> or </a:t>
          </a:r>
          <a:r>
            <a:rPr lang="en-US" altLang="zh-CN" dirty="0">
              <a:solidFill>
                <a:srgbClr val="FF0000"/>
              </a:solidFill>
              <a:latin typeface="+mn-lt"/>
              <a:cs typeface="Arial" panose="020B0604020202020204" pitchFamily="34" charset="0"/>
            </a:rPr>
            <a:t>reweight</a:t>
          </a:r>
          <a:r>
            <a:rPr lang="en-US" altLang="zh-CN" dirty="0">
              <a:latin typeface="+mn-lt"/>
              <a:cs typeface="Arial" panose="020B0604020202020204" pitchFamily="34" charset="0"/>
            </a:rPr>
            <a:t> instance that are close to the target </a:t>
          </a:r>
          <a:endParaRPr lang="zh-CN" altLang="en-US" dirty="0">
            <a:latin typeface="+mn-lt"/>
            <a:cs typeface="Arial" panose="020B0604020202020204" pitchFamily="34" charset="0"/>
          </a:endParaRPr>
        </a:p>
      </dgm:t>
    </dgm:pt>
    <dgm:pt modelId="{4BE7C449-8CF3-4102-8B6B-1EFCF6E9DC2F}" type="parTrans" cxnId="{B0184559-D78A-4BA9-94AF-1689304A255F}">
      <dgm:prSet/>
      <dgm:spPr/>
      <dgm:t>
        <a:bodyPr/>
        <a:lstStyle/>
        <a:p>
          <a:endParaRPr lang="zh-CN" altLang="en-US">
            <a:latin typeface="Arial" panose="020B0604020202020204" pitchFamily="34" charset="0"/>
            <a:cs typeface="Arial" panose="020B0604020202020204" pitchFamily="34" charset="0"/>
          </a:endParaRPr>
        </a:p>
      </dgm:t>
    </dgm:pt>
    <dgm:pt modelId="{6408779A-6F0C-4D2F-9859-30964B2B975D}" type="sibTrans" cxnId="{B0184559-D78A-4BA9-94AF-1689304A255F}">
      <dgm:prSet/>
      <dgm:spPr/>
      <dgm:t>
        <a:bodyPr/>
        <a:lstStyle/>
        <a:p>
          <a:endParaRPr lang="zh-CN" altLang="en-US">
            <a:latin typeface="Arial" panose="020B0604020202020204" pitchFamily="34" charset="0"/>
            <a:cs typeface="Arial" panose="020B0604020202020204" pitchFamily="34" charset="0"/>
          </a:endParaRPr>
        </a:p>
      </dgm:t>
    </dgm:pt>
    <dgm:pt modelId="{61000A7B-9D8A-4C2C-801D-ED12958CD220}">
      <dgm:prSet phldrT="[文本]"/>
      <dgm:spPr/>
      <dgm:t>
        <a:bodyPr/>
        <a:lstStyle/>
        <a:p>
          <a:r>
            <a:rPr lang="en-US" altLang="zh-CN" dirty="0">
              <a:latin typeface="+mn-lt"/>
              <a:cs typeface="Arial" panose="020B0604020202020204" pitchFamily="34" charset="0"/>
            </a:rPr>
            <a:t>Feature-based TL</a:t>
          </a:r>
          <a:endParaRPr lang="zh-CN" altLang="en-US" dirty="0">
            <a:latin typeface="+mn-lt"/>
            <a:cs typeface="Arial" panose="020B0604020202020204" pitchFamily="34" charset="0"/>
          </a:endParaRPr>
        </a:p>
      </dgm:t>
    </dgm:pt>
    <dgm:pt modelId="{E6492F1D-BE65-4C8D-8C2F-53F85F2DF05E}" type="parTrans" cxnId="{5B596447-B954-4CCB-B0A9-D6FF3E7C269C}">
      <dgm:prSet/>
      <dgm:spPr/>
      <dgm:t>
        <a:bodyPr/>
        <a:lstStyle/>
        <a:p>
          <a:endParaRPr lang="zh-CN" altLang="en-US">
            <a:latin typeface="Arial" panose="020B0604020202020204" pitchFamily="34" charset="0"/>
            <a:cs typeface="Arial" panose="020B0604020202020204" pitchFamily="34" charset="0"/>
          </a:endParaRPr>
        </a:p>
      </dgm:t>
    </dgm:pt>
    <dgm:pt modelId="{C02B9B58-8E21-4EB6-A0A0-AA52397C0B96}" type="sibTrans" cxnId="{5B596447-B954-4CCB-B0A9-D6FF3E7C269C}">
      <dgm:prSet/>
      <dgm:spPr/>
      <dgm:t>
        <a:bodyPr/>
        <a:lstStyle/>
        <a:p>
          <a:endParaRPr lang="zh-CN" altLang="en-US">
            <a:latin typeface="Arial" panose="020B0604020202020204" pitchFamily="34" charset="0"/>
            <a:cs typeface="Arial" panose="020B0604020202020204" pitchFamily="34" charset="0"/>
          </a:endParaRPr>
        </a:p>
      </dgm:t>
    </dgm:pt>
    <dgm:pt modelId="{78EFFBF7-9D15-4AD7-B67F-3C98C06D06F4}">
      <dgm:prSet phldrT="[文本]"/>
      <dgm:spPr/>
      <dgm:t>
        <a:bodyPr/>
        <a:lstStyle/>
        <a:p>
          <a:r>
            <a:rPr lang="en-US" altLang="zh-CN" dirty="0">
              <a:latin typeface="+mn-lt"/>
              <a:cs typeface="Arial" panose="020B0604020202020204" pitchFamily="34" charset="0"/>
            </a:rPr>
            <a:t>Transform the data into </a:t>
          </a:r>
          <a:r>
            <a:rPr lang="en-US" altLang="zh-CN" dirty="0">
              <a:solidFill>
                <a:srgbClr val="FF0000"/>
              </a:solidFill>
              <a:latin typeface="+mn-lt"/>
              <a:cs typeface="Arial" panose="020B0604020202020204" pitchFamily="34" charset="0"/>
            </a:rPr>
            <a:t>a new subspace </a:t>
          </a:r>
          <a:r>
            <a:rPr lang="en-US" altLang="zh-CN" dirty="0">
              <a:latin typeface="+mn-lt"/>
              <a:cs typeface="Arial" panose="020B0604020202020204" pitchFamily="34" charset="0"/>
            </a:rPr>
            <a:t>where their distance is minimized</a:t>
          </a:r>
          <a:endParaRPr lang="zh-CN" altLang="en-US" dirty="0">
            <a:latin typeface="+mn-lt"/>
            <a:cs typeface="Arial" panose="020B0604020202020204" pitchFamily="34" charset="0"/>
          </a:endParaRPr>
        </a:p>
      </dgm:t>
    </dgm:pt>
    <dgm:pt modelId="{E7109C50-5643-4BA0-9A67-8123CD50251B}" type="parTrans" cxnId="{534ADF5F-19FA-4E28-9045-1BA31734CC6F}">
      <dgm:prSet/>
      <dgm:spPr/>
      <dgm:t>
        <a:bodyPr/>
        <a:lstStyle/>
        <a:p>
          <a:endParaRPr lang="zh-CN" altLang="en-US">
            <a:latin typeface="Arial" panose="020B0604020202020204" pitchFamily="34" charset="0"/>
            <a:cs typeface="Arial" panose="020B0604020202020204" pitchFamily="34" charset="0"/>
          </a:endParaRPr>
        </a:p>
      </dgm:t>
    </dgm:pt>
    <dgm:pt modelId="{1037C8B0-F197-4F7E-9842-1ED4AC09A705}" type="sibTrans" cxnId="{534ADF5F-19FA-4E28-9045-1BA31734CC6F}">
      <dgm:prSet/>
      <dgm:spPr/>
      <dgm:t>
        <a:bodyPr/>
        <a:lstStyle/>
        <a:p>
          <a:endParaRPr lang="zh-CN" altLang="en-US">
            <a:latin typeface="Arial" panose="020B0604020202020204" pitchFamily="34" charset="0"/>
            <a:cs typeface="Arial" panose="020B0604020202020204" pitchFamily="34" charset="0"/>
          </a:endParaRPr>
        </a:p>
      </dgm:t>
    </dgm:pt>
    <dgm:pt modelId="{C700D46A-7D0A-4C16-8810-E74C9A98E139}">
      <dgm:prSet phldrT="[文本]"/>
      <dgm:spPr/>
      <dgm:t>
        <a:bodyPr/>
        <a:lstStyle/>
        <a:p>
          <a:r>
            <a:rPr lang="en-US" altLang="zh-CN" dirty="0">
              <a:latin typeface="+mn-lt"/>
              <a:cs typeface="Arial" panose="020B0604020202020204" pitchFamily="34" charset="0"/>
            </a:rPr>
            <a:t>Parameter-based TL</a:t>
          </a:r>
          <a:endParaRPr lang="zh-CN" altLang="en-US" dirty="0">
            <a:latin typeface="+mn-lt"/>
            <a:cs typeface="Arial" panose="020B0604020202020204" pitchFamily="34" charset="0"/>
          </a:endParaRPr>
        </a:p>
      </dgm:t>
    </dgm:pt>
    <dgm:pt modelId="{B6023F76-03F8-433C-BDCE-B67F65C9D2C2}" type="parTrans" cxnId="{07117ED2-DFD6-41DE-A878-D3ECF65111AC}">
      <dgm:prSet/>
      <dgm:spPr/>
      <dgm:t>
        <a:bodyPr/>
        <a:lstStyle/>
        <a:p>
          <a:endParaRPr lang="zh-CN" altLang="en-US">
            <a:latin typeface="Arial" panose="020B0604020202020204" pitchFamily="34" charset="0"/>
            <a:cs typeface="Arial" panose="020B0604020202020204" pitchFamily="34" charset="0"/>
          </a:endParaRPr>
        </a:p>
      </dgm:t>
    </dgm:pt>
    <dgm:pt modelId="{8FEFA748-6AEB-4BC1-8044-D8B579D7D874}" type="sibTrans" cxnId="{07117ED2-DFD6-41DE-A878-D3ECF65111AC}">
      <dgm:prSet/>
      <dgm:spPr/>
      <dgm:t>
        <a:bodyPr/>
        <a:lstStyle/>
        <a:p>
          <a:endParaRPr lang="zh-CN" altLang="en-US">
            <a:latin typeface="Arial" panose="020B0604020202020204" pitchFamily="34" charset="0"/>
            <a:cs typeface="Arial" panose="020B0604020202020204" pitchFamily="34" charset="0"/>
          </a:endParaRPr>
        </a:p>
      </dgm:t>
    </dgm:pt>
    <dgm:pt modelId="{455CBEE7-79C4-4913-839E-DF02B164A6E6}">
      <dgm:prSet phldrT="[文本]"/>
      <dgm:spPr/>
      <dgm:t>
        <a:bodyPr/>
        <a:lstStyle/>
        <a:p>
          <a:r>
            <a:rPr lang="en-US" altLang="zh-CN" dirty="0">
              <a:solidFill>
                <a:srgbClr val="FF0000"/>
              </a:solidFill>
              <a:latin typeface="+mn-lt"/>
              <a:cs typeface="Arial" panose="020B0604020202020204" pitchFamily="34" charset="0"/>
            </a:rPr>
            <a:t>Reuse trained </a:t>
          </a:r>
          <a:r>
            <a:rPr lang="en-US" altLang="zh-CN" dirty="0">
              <a:latin typeface="+mn-lt"/>
              <a:cs typeface="Arial" panose="020B0604020202020204" pitchFamily="34" charset="0"/>
            </a:rPr>
            <a:t>models from source domain</a:t>
          </a:r>
          <a:endParaRPr lang="zh-CN" altLang="en-US" dirty="0">
            <a:latin typeface="+mn-lt"/>
            <a:cs typeface="Arial" panose="020B0604020202020204" pitchFamily="34" charset="0"/>
          </a:endParaRPr>
        </a:p>
      </dgm:t>
    </dgm:pt>
    <dgm:pt modelId="{BB321AED-8B00-49C2-BB8E-DCE409F7F466}" type="parTrans" cxnId="{47A00F44-38A9-49CB-9886-42D446BFD9D2}">
      <dgm:prSet/>
      <dgm:spPr/>
      <dgm:t>
        <a:bodyPr/>
        <a:lstStyle/>
        <a:p>
          <a:endParaRPr lang="zh-CN" altLang="en-US">
            <a:latin typeface="Arial" panose="020B0604020202020204" pitchFamily="34" charset="0"/>
            <a:cs typeface="Arial" panose="020B0604020202020204" pitchFamily="34" charset="0"/>
          </a:endParaRPr>
        </a:p>
      </dgm:t>
    </dgm:pt>
    <dgm:pt modelId="{38B4D954-4DDD-4621-951A-ACA7D69101BD}" type="sibTrans" cxnId="{47A00F44-38A9-49CB-9886-42D446BFD9D2}">
      <dgm:prSet/>
      <dgm:spPr/>
      <dgm:t>
        <a:bodyPr/>
        <a:lstStyle/>
        <a:p>
          <a:endParaRPr lang="zh-CN" altLang="en-US">
            <a:latin typeface="Arial" panose="020B0604020202020204" pitchFamily="34" charset="0"/>
            <a:cs typeface="Arial" panose="020B0604020202020204" pitchFamily="34" charset="0"/>
          </a:endParaRPr>
        </a:p>
      </dgm:t>
    </dgm:pt>
    <dgm:pt modelId="{6B5EB4C2-16F7-4FDA-AF73-B9E2FB7A9D22}" type="pres">
      <dgm:prSet presAssocID="{536728C2-122E-4AC5-9470-CEE21F95B4B6}" presName="linear" presStyleCnt="0">
        <dgm:presLayoutVars>
          <dgm:animLvl val="lvl"/>
          <dgm:resizeHandles val="exact"/>
        </dgm:presLayoutVars>
      </dgm:prSet>
      <dgm:spPr/>
    </dgm:pt>
    <dgm:pt modelId="{0FD06477-06C9-478C-8D31-289F901E9574}" type="pres">
      <dgm:prSet presAssocID="{64747765-A75F-44DC-B2B4-B510FDC30F13}" presName="parentText" presStyleLbl="node1" presStyleIdx="0" presStyleCnt="3">
        <dgm:presLayoutVars>
          <dgm:chMax val="0"/>
          <dgm:bulletEnabled val="1"/>
        </dgm:presLayoutVars>
      </dgm:prSet>
      <dgm:spPr/>
    </dgm:pt>
    <dgm:pt modelId="{35DCCE40-360E-4249-AA06-D2F7C6B378C4}" type="pres">
      <dgm:prSet presAssocID="{64747765-A75F-44DC-B2B4-B510FDC30F13}" presName="childText" presStyleLbl="revTx" presStyleIdx="0" presStyleCnt="3">
        <dgm:presLayoutVars>
          <dgm:bulletEnabled val="1"/>
        </dgm:presLayoutVars>
      </dgm:prSet>
      <dgm:spPr/>
    </dgm:pt>
    <dgm:pt modelId="{1B10ADBF-D826-46E7-8BD7-63373226ACD5}" type="pres">
      <dgm:prSet presAssocID="{61000A7B-9D8A-4C2C-801D-ED12958CD220}" presName="parentText" presStyleLbl="node1" presStyleIdx="1" presStyleCnt="3">
        <dgm:presLayoutVars>
          <dgm:chMax val="0"/>
          <dgm:bulletEnabled val="1"/>
        </dgm:presLayoutVars>
      </dgm:prSet>
      <dgm:spPr/>
    </dgm:pt>
    <dgm:pt modelId="{8C6B71B3-06AF-4D61-99EE-64812CAC9F2C}" type="pres">
      <dgm:prSet presAssocID="{61000A7B-9D8A-4C2C-801D-ED12958CD220}" presName="childText" presStyleLbl="revTx" presStyleIdx="1" presStyleCnt="3">
        <dgm:presLayoutVars>
          <dgm:bulletEnabled val="1"/>
        </dgm:presLayoutVars>
      </dgm:prSet>
      <dgm:spPr/>
    </dgm:pt>
    <dgm:pt modelId="{26C3D398-4317-414A-8D58-A4606C951283}" type="pres">
      <dgm:prSet presAssocID="{C700D46A-7D0A-4C16-8810-E74C9A98E139}" presName="parentText" presStyleLbl="node1" presStyleIdx="2" presStyleCnt="3">
        <dgm:presLayoutVars>
          <dgm:chMax val="0"/>
          <dgm:bulletEnabled val="1"/>
        </dgm:presLayoutVars>
      </dgm:prSet>
      <dgm:spPr/>
    </dgm:pt>
    <dgm:pt modelId="{9E37787A-51C9-4671-9B90-8549CD01FE7A}" type="pres">
      <dgm:prSet presAssocID="{C700D46A-7D0A-4C16-8810-E74C9A98E139}" presName="childText" presStyleLbl="revTx" presStyleIdx="2" presStyleCnt="3">
        <dgm:presLayoutVars>
          <dgm:bulletEnabled val="1"/>
        </dgm:presLayoutVars>
      </dgm:prSet>
      <dgm:spPr/>
    </dgm:pt>
  </dgm:ptLst>
  <dgm:cxnLst>
    <dgm:cxn modelId="{7982EF34-5FB3-4789-B538-274129BC7BC7}" srcId="{536728C2-122E-4AC5-9470-CEE21F95B4B6}" destId="{64747765-A75F-44DC-B2B4-B510FDC30F13}" srcOrd="0" destOrd="0" parTransId="{84449BC7-AD17-4C1F-82CD-8F2D5C01CCB4}" sibTransId="{C72ADF2E-666A-4C22-AFDF-CC96EEFF3F09}"/>
    <dgm:cxn modelId="{534ADF5F-19FA-4E28-9045-1BA31734CC6F}" srcId="{61000A7B-9D8A-4C2C-801D-ED12958CD220}" destId="{78EFFBF7-9D15-4AD7-B67F-3C98C06D06F4}" srcOrd="0" destOrd="0" parTransId="{E7109C50-5643-4BA0-9A67-8123CD50251B}" sibTransId="{1037C8B0-F197-4F7E-9842-1ED4AC09A705}"/>
    <dgm:cxn modelId="{47A00F44-38A9-49CB-9886-42D446BFD9D2}" srcId="{C700D46A-7D0A-4C16-8810-E74C9A98E139}" destId="{455CBEE7-79C4-4913-839E-DF02B164A6E6}" srcOrd="0" destOrd="0" parTransId="{BB321AED-8B00-49C2-BB8E-DCE409F7F466}" sibTransId="{38B4D954-4DDD-4621-951A-ACA7D69101BD}"/>
    <dgm:cxn modelId="{2EED5364-BA68-4A42-9FB5-7BD6EFF601BB}" type="presOf" srcId="{AD0BFA6E-060B-4F20-B667-4A6A44B87BAB}" destId="{35DCCE40-360E-4249-AA06-D2F7C6B378C4}" srcOrd="0" destOrd="0" presId="urn:microsoft.com/office/officeart/2005/8/layout/vList2"/>
    <dgm:cxn modelId="{5B596447-B954-4CCB-B0A9-D6FF3E7C269C}" srcId="{536728C2-122E-4AC5-9470-CEE21F95B4B6}" destId="{61000A7B-9D8A-4C2C-801D-ED12958CD220}" srcOrd="1" destOrd="0" parTransId="{E6492F1D-BE65-4C8D-8C2F-53F85F2DF05E}" sibTransId="{C02B9B58-8E21-4EB6-A0A0-AA52397C0B96}"/>
    <dgm:cxn modelId="{B0184559-D78A-4BA9-94AF-1689304A255F}" srcId="{64747765-A75F-44DC-B2B4-B510FDC30F13}" destId="{AD0BFA6E-060B-4F20-B667-4A6A44B87BAB}" srcOrd="0" destOrd="0" parTransId="{4BE7C449-8CF3-4102-8B6B-1EFCF6E9DC2F}" sibTransId="{6408779A-6F0C-4D2F-9859-30964B2B975D}"/>
    <dgm:cxn modelId="{B0BC7CA1-B567-4726-A172-20B91CDC0616}" type="presOf" srcId="{536728C2-122E-4AC5-9470-CEE21F95B4B6}" destId="{6B5EB4C2-16F7-4FDA-AF73-B9E2FB7A9D22}" srcOrd="0" destOrd="0" presId="urn:microsoft.com/office/officeart/2005/8/layout/vList2"/>
    <dgm:cxn modelId="{47EB0AB2-2AE7-40E3-A113-241E5537E385}" type="presOf" srcId="{64747765-A75F-44DC-B2B4-B510FDC30F13}" destId="{0FD06477-06C9-478C-8D31-289F901E9574}" srcOrd="0" destOrd="0" presId="urn:microsoft.com/office/officeart/2005/8/layout/vList2"/>
    <dgm:cxn modelId="{BC9B2EBD-671E-4CDF-B467-09C3436F2D24}" type="presOf" srcId="{78EFFBF7-9D15-4AD7-B67F-3C98C06D06F4}" destId="{8C6B71B3-06AF-4D61-99EE-64812CAC9F2C}" srcOrd="0" destOrd="0" presId="urn:microsoft.com/office/officeart/2005/8/layout/vList2"/>
    <dgm:cxn modelId="{48E0A9C5-B0AE-4BC6-935F-9C25DBDB6D5E}" type="presOf" srcId="{C700D46A-7D0A-4C16-8810-E74C9A98E139}" destId="{26C3D398-4317-414A-8D58-A4606C951283}" srcOrd="0" destOrd="0" presId="urn:microsoft.com/office/officeart/2005/8/layout/vList2"/>
    <dgm:cxn modelId="{094139CB-5C44-45A4-A724-6B3A9B07CC03}" type="presOf" srcId="{61000A7B-9D8A-4C2C-801D-ED12958CD220}" destId="{1B10ADBF-D826-46E7-8BD7-63373226ACD5}" srcOrd="0" destOrd="0" presId="urn:microsoft.com/office/officeart/2005/8/layout/vList2"/>
    <dgm:cxn modelId="{07117ED2-DFD6-41DE-A878-D3ECF65111AC}" srcId="{536728C2-122E-4AC5-9470-CEE21F95B4B6}" destId="{C700D46A-7D0A-4C16-8810-E74C9A98E139}" srcOrd="2" destOrd="0" parTransId="{B6023F76-03F8-433C-BDCE-B67F65C9D2C2}" sibTransId="{8FEFA748-6AEB-4BC1-8044-D8B579D7D874}"/>
    <dgm:cxn modelId="{BD4F99F7-E0D5-41C8-A29A-A44AFD0127E1}" type="presOf" srcId="{455CBEE7-79C4-4913-839E-DF02B164A6E6}" destId="{9E37787A-51C9-4671-9B90-8549CD01FE7A}" srcOrd="0" destOrd="0" presId="urn:microsoft.com/office/officeart/2005/8/layout/vList2"/>
    <dgm:cxn modelId="{3DA41CE1-B143-47A1-AA1D-963798775775}" type="presParOf" srcId="{6B5EB4C2-16F7-4FDA-AF73-B9E2FB7A9D22}" destId="{0FD06477-06C9-478C-8D31-289F901E9574}" srcOrd="0" destOrd="0" presId="urn:microsoft.com/office/officeart/2005/8/layout/vList2"/>
    <dgm:cxn modelId="{19C053F5-5A35-4B8E-AF06-7E6B0DE602EE}" type="presParOf" srcId="{6B5EB4C2-16F7-4FDA-AF73-B9E2FB7A9D22}" destId="{35DCCE40-360E-4249-AA06-D2F7C6B378C4}" srcOrd="1" destOrd="0" presId="urn:microsoft.com/office/officeart/2005/8/layout/vList2"/>
    <dgm:cxn modelId="{8B67ADC5-8A32-4539-8C83-471697C231DD}" type="presParOf" srcId="{6B5EB4C2-16F7-4FDA-AF73-B9E2FB7A9D22}" destId="{1B10ADBF-D826-46E7-8BD7-63373226ACD5}" srcOrd="2" destOrd="0" presId="urn:microsoft.com/office/officeart/2005/8/layout/vList2"/>
    <dgm:cxn modelId="{0A75F9E3-38CB-4CC6-9047-190802EBD920}" type="presParOf" srcId="{6B5EB4C2-16F7-4FDA-AF73-B9E2FB7A9D22}" destId="{8C6B71B3-06AF-4D61-99EE-64812CAC9F2C}" srcOrd="3" destOrd="0" presId="urn:microsoft.com/office/officeart/2005/8/layout/vList2"/>
    <dgm:cxn modelId="{1946EAD3-4FE8-4241-9373-D6EF898DDF26}" type="presParOf" srcId="{6B5EB4C2-16F7-4FDA-AF73-B9E2FB7A9D22}" destId="{26C3D398-4317-414A-8D58-A4606C951283}" srcOrd="4" destOrd="0" presId="urn:microsoft.com/office/officeart/2005/8/layout/vList2"/>
    <dgm:cxn modelId="{09ECDCA0-5B4B-467F-A4A2-AEE99FBB2568}" type="presParOf" srcId="{6B5EB4C2-16F7-4FDA-AF73-B9E2FB7A9D22}" destId="{9E37787A-51C9-4671-9B90-8549CD01FE7A}"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6728C2-122E-4AC5-9470-CEE21F95B4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4747765-A75F-44DC-B2B4-B510FDC30F13}">
      <dgm:prSet phldrT="[文本]"/>
      <dgm:spPr/>
      <dgm:t>
        <a:bodyPr/>
        <a:lstStyle/>
        <a:p>
          <a:r>
            <a:rPr lang="zh-CN" altLang="en-US" dirty="0">
              <a:latin typeface="+mn-lt"/>
              <a:cs typeface="Arial" panose="020B0604020202020204" pitchFamily="34" charset="0"/>
            </a:rPr>
            <a:t>数据分布自适应</a:t>
          </a:r>
        </a:p>
      </dgm:t>
    </dgm:pt>
    <dgm:pt modelId="{84449BC7-AD17-4C1F-82CD-8F2D5C01CCB4}" type="parTrans" cxnId="{7982EF34-5FB3-4789-B538-274129BC7BC7}">
      <dgm:prSet/>
      <dgm:spPr/>
      <dgm:t>
        <a:bodyPr/>
        <a:lstStyle/>
        <a:p>
          <a:endParaRPr lang="zh-CN" altLang="en-US">
            <a:latin typeface="Arial" panose="020B0604020202020204" pitchFamily="34" charset="0"/>
            <a:cs typeface="Arial" panose="020B0604020202020204" pitchFamily="34" charset="0"/>
          </a:endParaRPr>
        </a:p>
      </dgm:t>
    </dgm:pt>
    <dgm:pt modelId="{C72ADF2E-666A-4C22-AFDF-CC96EEFF3F09}" type="sibTrans" cxnId="{7982EF34-5FB3-4789-B538-274129BC7BC7}">
      <dgm:prSet/>
      <dgm:spPr/>
      <dgm:t>
        <a:bodyPr/>
        <a:lstStyle/>
        <a:p>
          <a:endParaRPr lang="zh-CN" altLang="en-US">
            <a:latin typeface="Arial" panose="020B0604020202020204" pitchFamily="34" charset="0"/>
            <a:cs typeface="Arial" panose="020B0604020202020204" pitchFamily="34" charset="0"/>
          </a:endParaRPr>
        </a:p>
      </dgm:t>
    </dgm:pt>
    <dgm:pt modelId="{AD0BFA6E-060B-4F20-B667-4A6A44B87BAB}">
      <dgm:prSet phldrT="[文本]"/>
      <dgm:spPr/>
      <dgm:t>
        <a:bodyPr/>
        <a:lstStyle/>
        <a:p>
          <a:r>
            <a:rPr lang="en-US" altLang="en-US" dirty="0">
              <a:solidFill>
                <a:srgbClr val="FF0000"/>
              </a:solidFill>
              <a:latin typeface="+mn-lt"/>
              <a:cs typeface="Arial" panose="020B0604020202020204" pitchFamily="34" charset="0"/>
            </a:rPr>
            <a:t>Domain-Adversarial Neural Network(DANN)</a:t>
          </a:r>
          <a:endParaRPr lang="zh-CN" altLang="en-US" dirty="0">
            <a:solidFill>
              <a:srgbClr val="FF0000"/>
            </a:solidFill>
            <a:latin typeface="+mn-lt"/>
            <a:cs typeface="Arial" panose="020B0604020202020204" pitchFamily="34" charset="0"/>
          </a:endParaRPr>
        </a:p>
      </dgm:t>
    </dgm:pt>
    <dgm:pt modelId="{4BE7C449-8CF3-4102-8B6B-1EFCF6E9DC2F}" type="parTrans" cxnId="{B0184559-D78A-4BA9-94AF-1689304A255F}">
      <dgm:prSet/>
      <dgm:spPr/>
      <dgm:t>
        <a:bodyPr/>
        <a:lstStyle/>
        <a:p>
          <a:endParaRPr lang="zh-CN" altLang="en-US">
            <a:latin typeface="Arial" panose="020B0604020202020204" pitchFamily="34" charset="0"/>
            <a:cs typeface="Arial" panose="020B0604020202020204" pitchFamily="34" charset="0"/>
          </a:endParaRPr>
        </a:p>
      </dgm:t>
    </dgm:pt>
    <dgm:pt modelId="{6408779A-6F0C-4D2F-9859-30964B2B975D}" type="sibTrans" cxnId="{B0184559-D78A-4BA9-94AF-1689304A255F}">
      <dgm:prSet/>
      <dgm:spPr/>
      <dgm:t>
        <a:bodyPr/>
        <a:lstStyle/>
        <a:p>
          <a:endParaRPr lang="zh-CN" altLang="en-US">
            <a:latin typeface="Arial" panose="020B0604020202020204" pitchFamily="34" charset="0"/>
            <a:cs typeface="Arial" panose="020B0604020202020204" pitchFamily="34" charset="0"/>
          </a:endParaRPr>
        </a:p>
      </dgm:t>
    </dgm:pt>
    <dgm:pt modelId="{61000A7B-9D8A-4C2C-801D-ED12958CD220}">
      <dgm:prSet phldrT="[文本]"/>
      <dgm:spPr/>
      <dgm:t>
        <a:bodyPr/>
        <a:lstStyle/>
        <a:p>
          <a:r>
            <a:rPr lang="zh-CN" altLang="en-US" dirty="0">
              <a:latin typeface="+mn-lt"/>
              <a:cs typeface="Arial" panose="020B0604020202020204" pitchFamily="34" charset="0"/>
            </a:rPr>
            <a:t>信息解耦</a:t>
          </a:r>
        </a:p>
      </dgm:t>
    </dgm:pt>
    <dgm:pt modelId="{E6492F1D-BE65-4C8D-8C2F-53F85F2DF05E}" type="parTrans" cxnId="{5B596447-B954-4CCB-B0A9-D6FF3E7C269C}">
      <dgm:prSet/>
      <dgm:spPr/>
      <dgm:t>
        <a:bodyPr/>
        <a:lstStyle/>
        <a:p>
          <a:endParaRPr lang="zh-CN" altLang="en-US">
            <a:latin typeface="Arial" panose="020B0604020202020204" pitchFamily="34" charset="0"/>
            <a:cs typeface="Arial" panose="020B0604020202020204" pitchFamily="34" charset="0"/>
          </a:endParaRPr>
        </a:p>
      </dgm:t>
    </dgm:pt>
    <dgm:pt modelId="{C02B9B58-8E21-4EB6-A0A0-AA52397C0B96}" type="sibTrans" cxnId="{5B596447-B954-4CCB-B0A9-D6FF3E7C269C}">
      <dgm:prSet/>
      <dgm:spPr/>
      <dgm:t>
        <a:bodyPr/>
        <a:lstStyle/>
        <a:p>
          <a:endParaRPr lang="zh-CN" altLang="en-US">
            <a:latin typeface="Arial" panose="020B0604020202020204" pitchFamily="34" charset="0"/>
            <a:cs typeface="Arial" panose="020B0604020202020204" pitchFamily="34" charset="0"/>
          </a:endParaRPr>
        </a:p>
      </dgm:t>
    </dgm:pt>
    <dgm:pt modelId="{78EFFBF7-9D15-4AD7-B67F-3C98C06D06F4}">
      <dgm:prSet phldrT="[文本]"/>
      <dgm:spPr/>
      <dgm:t>
        <a:bodyPr/>
        <a:lstStyle/>
        <a:p>
          <a:r>
            <a:rPr lang="en-US" altLang="en-US" dirty="0">
              <a:latin typeface="+mn-lt"/>
              <a:cs typeface="Arial" panose="020B0604020202020204" pitchFamily="34" charset="0"/>
            </a:rPr>
            <a:t>Domain Separation Networks(DSN)</a:t>
          </a:r>
          <a:endParaRPr lang="zh-CN" altLang="en-US" dirty="0">
            <a:latin typeface="+mn-lt"/>
            <a:cs typeface="Arial" panose="020B0604020202020204" pitchFamily="34" charset="0"/>
          </a:endParaRPr>
        </a:p>
      </dgm:t>
    </dgm:pt>
    <dgm:pt modelId="{E7109C50-5643-4BA0-9A67-8123CD50251B}" type="parTrans" cxnId="{534ADF5F-19FA-4E28-9045-1BA31734CC6F}">
      <dgm:prSet/>
      <dgm:spPr/>
      <dgm:t>
        <a:bodyPr/>
        <a:lstStyle/>
        <a:p>
          <a:endParaRPr lang="zh-CN" altLang="en-US">
            <a:latin typeface="Arial" panose="020B0604020202020204" pitchFamily="34" charset="0"/>
            <a:cs typeface="Arial" panose="020B0604020202020204" pitchFamily="34" charset="0"/>
          </a:endParaRPr>
        </a:p>
      </dgm:t>
    </dgm:pt>
    <dgm:pt modelId="{1037C8B0-F197-4F7E-9842-1ED4AC09A705}" type="sibTrans" cxnId="{534ADF5F-19FA-4E28-9045-1BA31734CC6F}">
      <dgm:prSet/>
      <dgm:spPr/>
      <dgm:t>
        <a:bodyPr/>
        <a:lstStyle/>
        <a:p>
          <a:endParaRPr lang="zh-CN" altLang="en-US">
            <a:latin typeface="Arial" panose="020B0604020202020204" pitchFamily="34" charset="0"/>
            <a:cs typeface="Arial" panose="020B0604020202020204" pitchFamily="34" charset="0"/>
          </a:endParaRPr>
        </a:p>
      </dgm:t>
    </dgm:pt>
    <dgm:pt modelId="{C700D46A-7D0A-4C16-8810-E74C9A98E139}">
      <dgm:prSet phldrT="[文本]"/>
      <dgm:spPr/>
      <dgm:t>
        <a:bodyPr/>
        <a:lstStyle/>
        <a:p>
          <a:r>
            <a:rPr lang="zh-CN" altLang="en-US" dirty="0">
              <a:latin typeface="+mn-lt"/>
              <a:cs typeface="Arial" panose="020B0604020202020204" pitchFamily="34" charset="0"/>
            </a:rPr>
            <a:t>数据生成</a:t>
          </a:r>
        </a:p>
      </dgm:t>
    </dgm:pt>
    <dgm:pt modelId="{B6023F76-03F8-433C-BDCE-B67F65C9D2C2}" type="parTrans" cxnId="{07117ED2-DFD6-41DE-A878-D3ECF65111AC}">
      <dgm:prSet/>
      <dgm:spPr/>
      <dgm:t>
        <a:bodyPr/>
        <a:lstStyle/>
        <a:p>
          <a:endParaRPr lang="zh-CN" altLang="en-US">
            <a:latin typeface="Arial" panose="020B0604020202020204" pitchFamily="34" charset="0"/>
            <a:cs typeface="Arial" panose="020B0604020202020204" pitchFamily="34" charset="0"/>
          </a:endParaRPr>
        </a:p>
      </dgm:t>
    </dgm:pt>
    <dgm:pt modelId="{8FEFA748-6AEB-4BC1-8044-D8B579D7D874}" type="sibTrans" cxnId="{07117ED2-DFD6-41DE-A878-D3ECF65111AC}">
      <dgm:prSet/>
      <dgm:spPr/>
      <dgm:t>
        <a:bodyPr/>
        <a:lstStyle/>
        <a:p>
          <a:endParaRPr lang="zh-CN" altLang="en-US">
            <a:latin typeface="Arial" panose="020B0604020202020204" pitchFamily="34" charset="0"/>
            <a:cs typeface="Arial" panose="020B0604020202020204" pitchFamily="34" charset="0"/>
          </a:endParaRPr>
        </a:p>
      </dgm:t>
    </dgm:pt>
    <dgm:pt modelId="{455CBEE7-79C4-4913-839E-DF02B164A6E6}">
      <dgm:prSet phldrT="[文本]"/>
      <dgm:spPr/>
      <dgm:t>
        <a:bodyPr/>
        <a:lstStyle/>
        <a:p>
          <a:r>
            <a:rPr lang="en-US" altLang="en-US" dirty="0">
              <a:latin typeface="+mn-lt"/>
              <a:cs typeface="Arial" panose="020B0604020202020204" pitchFamily="34" charset="0"/>
            </a:rPr>
            <a:t>Cycle-Consistent Adversarial Networks(</a:t>
          </a:r>
          <a:r>
            <a:rPr lang="en-US" altLang="en-US" dirty="0" err="1">
              <a:latin typeface="+mn-lt"/>
              <a:cs typeface="Arial" panose="020B0604020202020204" pitchFamily="34" charset="0"/>
            </a:rPr>
            <a:t>CycleGAN</a:t>
          </a:r>
          <a:r>
            <a:rPr lang="en-US" altLang="en-US" dirty="0">
              <a:latin typeface="+mn-lt"/>
              <a:cs typeface="Arial" panose="020B0604020202020204" pitchFamily="34" charset="0"/>
            </a:rPr>
            <a:t>)</a:t>
          </a:r>
          <a:endParaRPr lang="zh-CN" altLang="en-US" dirty="0">
            <a:latin typeface="+mn-lt"/>
            <a:cs typeface="Arial" panose="020B0604020202020204" pitchFamily="34" charset="0"/>
          </a:endParaRPr>
        </a:p>
      </dgm:t>
    </dgm:pt>
    <dgm:pt modelId="{BB321AED-8B00-49C2-BB8E-DCE409F7F466}" type="parTrans" cxnId="{47A00F44-38A9-49CB-9886-42D446BFD9D2}">
      <dgm:prSet/>
      <dgm:spPr/>
      <dgm:t>
        <a:bodyPr/>
        <a:lstStyle/>
        <a:p>
          <a:endParaRPr lang="zh-CN" altLang="en-US">
            <a:latin typeface="Arial" panose="020B0604020202020204" pitchFamily="34" charset="0"/>
            <a:cs typeface="Arial" panose="020B0604020202020204" pitchFamily="34" charset="0"/>
          </a:endParaRPr>
        </a:p>
      </dgm:t>
    </dgm:pt>
    <dgm:pt modelId="{38B4D954-4DDD-4621-951A-ACA7D69101BD}" type="sibTrans" cxnId="{47A00F44-38A9-49CB-9886-42D446BFD9D2}">
      <dgm:prSet/>
      <dgm:spPr/>
      <dgm:t>
        <a:bodyPr/>
        <a:lstStyle/>
        <a:p>
          <a:endParaRPr lang="zh-CN" altLang="en-US">
            <a:latin typeface="Arial" panose="020B0604020202020204" pitchFamily="34" charset="0"/>
            <a:cs typeface="Arial" panose="020B0604020202020204" pitchFamily="34" charset="0"/>
          </a:endParaRPr>
        </a:p>
      </dgm:t>
    </dgm:pt>
    <dgm:pt modelId="{9185FB7E-F730-41C1-A7AB-C6DD4E2D4A08}">
      <dgm:prSet phldrT="[文本]"/>
      <dgm:spPr/>
      <dgm:t>
        <a:bodyPr/>
        <a:lstStyle/>
        <a:p>
          <a:r>
            <a:rPr lang="en-US" altLang="en-US" dirty="0">
              <a:latin typeface="+mn-lt"/>
              <a:cs typeface="Arial" panose="020B0604020202020204" pitchFamily="34" charset="0"/>
            </a:rPr>
            <a:t>Dynamic Adversarial Adaptation Networks(DAAN)</a:t>
          </a:r>
          <a:endParaRPr lang="zh-CN" altLang="en-US" dirty="0">
            <a:latin typeface="+mn-lt"/>
            <a:cs typeface="Arial" panose="020B0604020202020204" pitchFamily="34" charset="0"/>
          </a:endParaRPr>
        </a:p>
      </dgm:t>
    </dgm:pt>
    <dgm:pt modelId="{27E071BF-4005-4ABC-A0FF-E31053A03FF1}" type="parTrans" cxnId="{28570DFA-C5C6-4D5C-9053-F8A3A1E42DAD}">
      <dgm:prSet/>
      <dgm:spPr/>
      <dgm:t>
        <a:bodyPr/>
        <a:lstStyle/>
        <a:p>
          <a:endParaRPr lang="zh-CN" altLang="en-US"/>
        </a:p>
      </dgm:t>
    </dgm:pt>
    <dgm:pt modelId="{835E133C-8B98-41C1-99E1-64E3E8474908}" type="sibTrans" cxnId="{28570DFA-C5C6-4D5C-9053-F8A3A1E42DAD}">
      <dgm:prSet/>
      <dgm:spPr/>
      <dgm:t>
        <a:bodyPr/>
        <a:lstStyle/>
        <a:p>
          <a:endParaRPr lang="zh-CN" altLang="en-US"/>
        </a:p>
      </dgm:t>
    </dgm:pt>
    <dgm:pt modelId="{6B5EB4C2-16F7-4FDA-AF73-B9E2FB7A9D22}" type="pres">
      <dgm:prSet presAssocID="{536728C2-122E-4AC5-9470-CEE21F95B4B6}" presName="linear" presStyleCnt="0">
        <dgm:presLayoutVars>
          <dgm:animLvl val="lvl"/>
          <dgm:resizeHandles val="exact"/>
        </dgm:presLayoutVars>
      </dgm:prSet>
      <dgm:spPr/>
    </dgm:pt>
    <dgm:pt modelId="{0FD06477-06C9-478C-8D31-289F901E9574}" type="pres">
      <dgm:prSet presAssocID="{64747765-A75F-44DC-B2B4-B510FDC30F13}" presName="parentText" presStyleLbl="node1" presStyleIdx="0" presStyleCnt="3">
        <dgm:presLayoutVars>
          <dgm:chMax val="0"/>
          <dgm:bulletEnabled val="1"/>
        </dgm:presLayoutVars>
      </dgm:prSet>
      <dgm:spPr/>
    </dgm:pt>
    <dgm:pt modelId="{35DCCE40-360E-4249-AA06-D2F7C6B378C4}" type="pres">
      <dgm:prSet presAssocID="{64747765-A75F-44DC-B2B4-B510FDC30F13}" presName="childText" presStyleLbl="revTx" presStyleIdx="0" presStyleCnt="3">
        <dgm:presLayoutVars>
          <dgm:bulletEnabled val="1"/>
        </dgm:presLayoutVars>
      </dgm:prSet>
      <dgm:spPr/>
    </dgm:pt>
    <dgm:pt modelId="{1B10ADBF-D826-46E7-8BD7-63373226ACD5}" type="pres">
      <dgm:prSet presAssocID="{61000A7B-9D8A-4C2C-801D-ED12958CD220}" presName="parentText" presStyleLbl="node1" presStyleIdx="1" presStyleCnt="3">
        <dgm:presLayoutVars>
          <dgm:chMax val="0"/>
          <dgm:bulletEnabled val="1"/>
        </dgm:presLayoutVars>
      </dgm:prSet>
      <dgm:spPr/>
    </dgm:pt>
    <dgm:pt modelId="{8C6B71B3-06AF-4D61-99EE-64812CAC9F2C}" type="pres">
      <dgm:prSet presAssocID="{61000A7B-9D8A-4C2C-801D-ED12958CD220}" presName="childText" presStyleLbl="revTx" presStyleIdx="1" presStyleCnt="3">
        <dgm:presLayoutVars>
          <dgm:bulletEnabled val="1"/>
        </dgm:presLayoutVars>
      </dgm:prSet>
      <dgm:spPr/>
    </dgm:pt>
    <dgm:pt modelId="{26C3D398-4317-414A-8D58-A4606C951283}" type="pres">
      <dgm:prSet presAssocID="{C700D46A-7D0A-4C16-8810-E74C9A98E139}" presName="parentText" presStyleLbl="node1" presStyleIdx="2" presStyleCnt="3">
        <dgm:presLayoutVars>
          <dgm:chMax val="0"/>
          <dgm:bulletEnabled val="1"/>
        </dgm:presLayoutVars>
      </dgm:prSet>
      <dgm:spPr/>
    </dgm:pt>
    <dgm:pt modelId="{9E37787A-51C9-4671-9B90-8549CD01FE7A}" type="pres">
      <dgm:prSet presAssocID="{C700D46A-7D0A-4C16-8810-E74C9A98E139}" presName="childText" presStyleLbl="revTx" presStyleIdx="2" presStyleCnt="3">
        <dgm:presLayoutVars>
          <dgm:bulletEnabled val="1"/>
        </dgm:presLayoutVars>
      </dgm:prSet>
      <dgm:spPr/>
    </dgm:pt>
  </dgm:ptLst>
  <dgm:cxnLst>
    <dgm:cxn modelId="{7982EF34-5FB3-4789-B538-274129BC7BC7}" srcId="{536728C2-122E-4AC5-9470-CEE21F95B4B6}" destId="{64747765-A75F-44DC-B2B4-B510FDC30F13}" srcOrd="0" destOrd="0" parTransId="{84449BC7-AD17-4C1F-82CD-8F2D5C01CCB4}" sibTransId="{C72ADF2E-666A-4C22-AFDF-CC96EEFF3F09}"/>
    <dgm:cxn modelId="{534ADF5F-19FA-4E28-9045-1BA31734CC6F}" srcId="{61000A7B-9D8A-4C2C-801D-ED12958CD220}" destId="{78EFFBF7-9D15-4AD7-B67F-3C98C06D06F4}" srcOrd="0" destOrd="0" parTransId="{E7109C50-5643-4BA0-9A67-8123CD50251B}" sibTransId="{1037C8B0-F197-4F7E-9842-1ED4AC09A705}"/>
    <dgm:cxn modelId="{6DE71943-47F3-47CB-B6DF-A5BFBAF3AC77}" type="presOf" srcId="{9185FB7E-F730-41C1-A7AB-C6DD4E2D4A08}" destId="{35DCCE40-360E-4249-AA06-D2F7C6B378C4}" srcOrd="0" destOrd="1" presId="urn:microsoft.com/office/officeart/2005/8/layout/vList2"/>
    <dgm:cxn modelId="{47A00F44-38A9-49CB-9886-42D446BFD9D2}" srcId="{C700D46A-7D0A-4C16-8810-E74C9A98E139}" destId="{455CBEE7-79C4-4913-839E-DF02B164A6E6}" srcOrd="0" destOrd="0" parTransId="{BB321AED-8B00-49C2-BB8E-DCE409F7F466}" sibTransId="{38B4D954-4DDD-4621-951A-ACA7D69101BD}"/>
    <dgm:cxn modelId="{2EED5364-BA68-4A42-9FB5-7BD6EFF601BB}" type="presOf" srcId="{AD0BFA6E-060B-4F20-B667-4A6A44B87BAB}" destId="{35DCCE40-360E-4249-AA06-D2F7C6B378C4}" srcOrd="0" destOrd="0" presId="urn:microsoft.com/office/officeart/2005/8/layout/vList2"/>
    <dgm:cxn modelId="{5B596447-B954-4CCB-B0A9-D6FF3E7C269C}" srcId="{536728C2-122E-4AC5-9470-CEE21F95B4B6}" destId="{61000A7B-9D8A-4C2C-801D-ED12958CD220}" srcOrd="1" destOrd="0" parTransId="{E6492F1D-BE65-4C8D-8C2F-53F85F2DF05E}" sibTransId="{C02B9B58-8E21-4EB6-A0A0-AA52397C0B96}"/>
    <dgm:cxn modelId="{B0184559-D78A-4BA9-94AF-1689304A255F}" srcId="{64747765-A75F-44DC-B2B4-B510FDC30F13}" destId="{AD0BFA6E-060B-4F20-B667-4A6A44B87BAB}" srcOrd="0" destOrd="0" parTransId="{4BE7C449-8CF3-4102-8B6B-1EFCF6E9DC2F}" sibTransId="{6408779A-6F0C-4D2F-9859-30964B2B975D}"/>
    <dgm:cxn modelId="{B0BC7CA1-B567-4726-A172-20B91CDC0616}" type="presOf" srcId="{536728C2-122E-4AC5-9470-CEE21F95B4B6}" destId="{6B5EB4C2-16F7-4FDA-AF73-B9E2FB7A9D22}" srcOrd="0" destOrd="0" presId="urn:microsoft.com/office/officeart/2005/8/layout/vList2"/>
    <dgm:cxn modelId="{47EB0AB2-2AE7-40E3-A113-241E5537E385}" type="presOf" srcId="{64747765-A75F-44DC-B2B4-B510FDC30F13}" destId="{0FD06477-06C9-478C-8D31-289F901E9574}" srcOrd="0" destOrd="0" presId="urn:microsoft.com/office/officeart/2005/8/layout/vList2"/>
    <dgm:cxn modelId="{BC9B2EBD-671E-4CDF-B467-09C3436F2D24}" type="presOf" srcId="{78EFFBF7-9D15-4AD7-B67F-3C98C06D06F4}" destId="{8C6B71B3-06AF-4D61-99EE-64812CAC9F2C}" srcOrd="0" destOrd="0" presId="urn:microsoft.com/office/officeart/2005/8/layout/vList2"/>
    <dgm:cxn modelId="{48E0A9C5-B0AE-4BC6-935F-9C25DBDB6D5E}" type="presOf" srcId="{C700D46A-7D0A-4C16-8810-E74C9A98E139}" destId="{26C3D398-4317-414A-8D58-A4606C951283}" srcOrd="0" destOrd="0" presId="urn:microsoft.com/office/officeart/2005/8/layout/vList2"/>
    <dgm:cxn modelId="{094139CB-5C44-45A4-A724-6B3A9B07CC03}" type="presOf" srcId="{61000A7B-9D8A-4C2C-801D-ED12958CD220}" destId="{1B10ADBF-D826-46E7-8BD7-63373226ACD5}" srcOrd="0" destOrd="0" presId="urn:microsoft.com/office/officeart/2005/8/layout/vList2"/>
    <dgm:cxn modelId="{07117ED2-DFD6-41DE-A878-D3ECF65111AC}" srcId="{536728C2-122E-4AC5-9470-CEE21F95B4B6}" destId="{C700D46A-7D0A-4C16-8810-E74C9A98E139}" srcOrd="2" destOrd="0" parTransId="{B6023F76-03F8-433C-BDCE-B67F65C9D2C2}" sibTransId="{8FEFA748-6AEB-4BC1-8044-D8B579D7D874}"/>
    <dgm:cxn modelId="{BD4F99F7-E0D5-41C8-A29A-A44AFD0127E1}" type="presOf" srcId="{455CBEE7-79C4-4913-839E-DF02B164A6E6}" destId="{9E37787A-51C9-4671-9B90-8549CD01FE7A}" srcOrd="0" destOrd="0" presId="urn:microsoft.com/office/officeart/2005/8/layout/vList2"/>
    <dgm:cxn modelId="{28570DFA-C5C6-4D5C-9053-F8A3A1E42DAD}" srcId="{64747765-A75F-44DC-B2B4-B510FDC30F13}" destId="{9185FB7E-F730-41C1-A7AB-C6DD4E2D4A08}" srcOrd="1" destOrd="0" parTransId="{27E071BF-4005-4ABC-A0FF-E31053A03FF1}" sibTransId="{835E133C-8B98-41C1-99E1-64E3E8474908}"/>
    <dgm:cxn modelId="{3DA41CE1-B143-47A1-AA1D-963798775775}" type="presParOf" srcId="{6B5EB4C2-16F7-4FDA-AF73-B9E2FB7A9D22}" destId="{0FD06477-06C9-478C-8D31-289F901E9574}" srcOrd="0" destOrd="0" presId="urn:microsoft.com/office/officeart/2005/8/layout/vList2"/>
    <dgm:cxn modelId="{19C053F5-5A35-4B8E-AF06-7E6B0DE602EE}" type="presParOf" srcId="{6B5EB4C2-16F7-4FDA-AF73-B9E2FB7A9D22}" destId="{35DCCE40-360E-4249-AA06-D2F7C6B378C4}" srcOrd="1" destOrd="0" presId="urn:microsoft.com/office/officeart/2005/8/layout/vList2"/>
    <dgm:cxn modelId="{8B67ADC5-8A32-4539-8C83-471697C231DD}" type="presParOf" srcId="{6B5EB4C2-16F7-4FDA-AF73-B9E2FB7A9D22}" destId="{1B10ADBF-D826-46E7-8BD7-63373226ACD5}" srcOrd="2" destOrd="0" presId="urn:microsoft.com/office/officeart/2005/8/layout/vList2"/>
    <dgm:cxn modelId="{0A75F9E3-38CB-4CC6-9047-190802EBD920}" type="presParOf" srcId="{6B5EB4C2-16F7-4FDA-AF73-B9E2FB7A9D22}" destId="{8C6B71B3-06AF-4D61-99EE-64812CAC9F2C}" srcOrd="3" destOrd="0" presId="urn:microsoft.com/office/officeart/2005/8/layout/vList2"/>
    <dgm:cxn modelId="{1946EAD3-4FE8-4241-9373-D6EF898DDF26}" type="presParOf" srcId="{6B5EB4C2-16F7-4FDA-AF73-B9E2FB7A9D22}" destId="{26C3D398-4317-414A-8D58-A4606C951283}" srcOrd="4" destOrd="0" presId="urn:microsoft.com/office/officeart/2005/8/layout/vList2"/>
    <dgm:cxn modelId="{09ECDCA0-5B4B-467F-A4A2-AEE99FBB2568}" type="presParOf" srcId="{6B5EB4C2-16F7-4FDA-AF73-B9E2FB7A9D22}" destId="{9E37787A-51C9-4671-9B90-8549CD01FE7A}"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06477-06C9-478C-8D31-289F901E9574}">
      <dsp:nvSpPr>
        <dsp:cNvPr id="0" name=""/>
        <dsp:cNvSpPr/>
      </dsp:nvSpPr>
      <dsp:spPr>
        <a:xfrm>
          <a:off x="0" y="14616"/>
          <a:ext cx="469427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mn-lt"/>
              <a:cs typeface="Arial" panose="020B0604020202020204" pitchFamily="34" charset="0"/>
            </a:rPr>
            <a:t>Instance-based TL</a:t>
          </a:r>
          <a:endParaRPr lang="zh-CN" altLang="en-US" sz="2000" kern="1200" dirty="0">
            <a:latin typeface="+mn-lt"/>
            <a:cs typeface="Arial" panose="020B0604020202020204" pitchFamily="34" charset="0"/>
          </a:endParaRPr>
        </a:p>
      </dsp:txBody>
      <dsp:txXfrm>
        <a:off x="23417" y="38033"/>
        <a:ext cx="4647443" cy="432866"/>
      </dsp:txXfrm>
    </dsp:sp>
    <dsp:sp modelId="{35DCCE40-360E-4249-AA06-D2F7C6B378C4}">
      <dsp:nvSpPr>
        <dsp:cNvPr id="0" name=""/>
        <dsp:cNvSpPr/>
      </dsp:nvSpPr>
      <dsp:spPr>
        <a:xfrm>
          <a:off x="0" y="494316"/>
          <a:ext cx="4694277"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altLang="zh-CN" sz="1600" kern="1200" dirty="0">
              <a:solidFill>
                <a:srgbClr val="FF0000"/>
              </a:solidFill>
              <a:latin typeface="+mn-lt"/>
              <a:cs typeface="Arial" panose="020B0604020202020204" pitchFamily="34" charset="0"/>
            </a:rPr>
            <a:t>Select</a:t>
          </a:r>
          <a:r>
            <a:rPr lang="en-US" altLang="zh-CN" sz="1600" kern="1200" dirty="0">
              <a:latin typeface="+mn-lt"/>
              <a:cs typeface="Arial" panose="020B0604020202020204" pitchFamily="34" charset="0"/>
            </a:rPr>
            <a:t> or </a:t>
          </a:r>
          <a:r>
            <a:rPr lang="en-US" altLang="zh-CN" sz="1600" kern="1200" dirty="0">
              <a:solidFill>
                <a:srgbClr val="FF0000"/>
              </a:solidFill>
              <a:latin typeface="+mn-lt"/>
              <a:cs typeface="Arial" panose="020B0604020202020204" pitchFamily="34" charset="0"/>
            </a:rPr>
            <a:t>reweight</a:t>
          </a:r>
          <a:r>
            <a:rPr lang="en-US" altLang="zh-CN" sz="1600" kern="1200" dirty="0">
              <a:latin typeface="+mn-lt"/>
              <a:cs typeface="Arial" panose="020B0604020202020204" pitchFamily="34" charset="0"/>
            </a:rPr>
            <a:t> instance that are close to the target </a:t>
          </a:r>
          <a:endParaRPr lang="zh-CN" altLang="en-US" sz="1600" kern="1200" dirty="0">
            <a:latin typeface="+mn-lt"/>
            <a:cs typeface="Arial" panose="020B0604020202020204" pitchFamily="34" charset="0"/>
          </a:endParaRPr>
        </a:p>
      </dsp:txBody>
      <dsp:txXfrm>
        <a:off x="0" y="494316"/>
        <a:ext cx="4694277" cy="507150"/>
      </dsp:txXfrm>
    </dsp:sp>
    <dsp:sp modelId="{1B10ADBF-D826-46E7-8BD7-63373226ACD5}">
      <dsp:nvSpPr>
        <dsp:cNvPr id="0" name=""/>
        <dsp:cNvSpPr/>
      </dsp:nvSpPr>
      <dsp:spPr>
        <a:xfrm>
          <a:off x="0" y="1001466"/>
          <a:ext cx="469427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mn-lt"/>
              <a:cs typeface="Arial" panose="020B0604020202020204" pitchFamily="34" charset="0"/>
            </a:rPr>
            <a:t>Feature-based TL</a:t>
          </a:r>
          <a:endParaRPr lang="zh-CN" altLang="en-US" sz="2000" kern="1200" dirty="0">
            <a:latin typeface="+mn-lt"/>
            <a:cs typeface="Arial" panose="020B0604020202020204" pitchFamily="34" charset="0"/>
          </a:endParaRPr>
        </a:p>
      </dsp:txBody>
      <dsp:txXfrm>
        <a:off x="23417" y="1024883"/>
        <a:ext cx="4647443" cy="432866"/>
      </dsp:txXfrm>
    </dsp:sp>
    <dsp:sp modelId="{8C6B71B3-06AF-4D61-99EE-64812CAC9F2C}">
      <dsp:nvSpPr>
        <dsp:cNvPr id="0" name=""/>
        <dsp:cNvSpPr/>
      </dsp:nvSpPr>
      <dsp:spPr>
        <a:xfrm>
          <a:off x="0" y="1481167"/>
          <a:ext cx="4694277"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altLang="zh-CN" sz="1600" kern="1200" dirty="0">
              <a:latin typeface="+mn-lt"/>
              <a:cs typeface="Arial" panose="020B0604020202020204" pitchFamily="34" charset="0"/>
            </a:rPr>
            <a:t>Transform the data into </a:t>
          </a:r>
          <a:r>
            <a:rPr lang="en-US" altLang="zh-CN" sz="1600" kern="1200" dirty="0">
              <a:solidFill>
                <a:srgbClr val="FF0000"/>
              </a:solidFill>
              <a:latin typeface="+mn-lt"/>
              <a:cs typeface="Arial" panose="020B0604020202020204" pitchFamily="34" charset="0"/>
            </a:rPr>
            <a:t>a new subspace </a:t>
          </a:r>
          <a:r>
            <a:rPr lang="en-US" altLang="zh-CN" sz="1600" kern="1200" dirty="0">
              <a:latin typeface="+mn-lt"/>
              <a:cs typeface="Arial" panose="020B0604020202020204" pitchFamily="34" charset="0"/>
            </a:rPr>
            <a:t>where their distance is minimized</a:t>
          </a:r>
          <a:endParaRPr lang="zh-CN" altLang="en-US" sz="1600" kern="1200" dirty="0">
            <a:latin typeface="+mn-lt"/>
            <a:cs typeface="Arial" panose="020B0604020202020204" pitchFamily="34" charset="0"/>
          </a:endParaRPr>
        </a:p>
      </dsp:txBody>
      <dsp:txXfrm>
        <a:off x="0" y="1481167"/>
        <a:ext cx="4694277" cy="507150"/>
      </dsp:txXfrm>
    </dsp:sp>
    <dsp:sp modelId="{26C3D398-4317-414A-8D58-A4606C951283}">
      <dsp:nvSpPr>
        <dsp:cNvPr id="0" name=""/>
        <dsp:cNvSpPr/>
      </dsp:nvSpPr>
      <dsp:spPr>
        <a:xfrm>
          <a:off x="0" y="1988317"/>
          <a:ext cx="469427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mn-lt"/>
              <a:cs typeface="Arial" panose="020B0604020202020204" pitchFamily="34" charset="0"/>
            </a:rPr>
            <a:t>Parameter-based TL</a:t>
          </a:r>
          <a:endParaRPr lang="zh-CN" altLang="en-US" sz="2000" kern="1200" dirty="0">
            <a:latin typeface="+mn-lt"/>
            <a:cs typeface="Arial" panose="020B0604020202020204" pitchFamily="34" charset="0"/>
          </a:endParaRPr>
        </a:p>
      </dsp:txBody>
      <dsp:txXfrm>
        <a:off x="23417" y="2011734"/>
        <a:ext cx="4647443" cy="432866"/>
      </dsp:txXfrm>
    </dsp:sp>
    <dsp:sp modelId="{9E37787A-51C9-4671-9B90-8549CD01FE7A}">
      <dsp:nvSpPr>
        <dsp:cNvPr id="0" name=""/>
        <dsp:cNvSpPr/>
      </dsp:nvSpPr>
      <dsp:spPr>
        <a:xfrm>
          <a:off x="0" y="2468017"/>
          <a:ext cx="4694277"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altLang="zh-CN" sz="1600" kern="1200" dirty="0">
              <a:solidFill>
                <a:srgbClr val="FF0000"/>
              </a:solidFill>
              <a:latin typeface="+mn-lt"/>
              <a:cs typeface="Arial" panose="020B0604020202020204" pitchFamily="34" charset="0"/>
            </a:rPr>
            <a:t>Reuse trained </a:t>
          </a:r>
          <a:r>
            <a:rPr lang="en-US" altLang="zh-CN" sz="1600" kern="1200" dirty="0">
              <a:latin typeface="+mn-lt"/>
              <a:cs typeface="Arial" panose="020B0604020202020204" pitchFamily="34" charset="0"/>
            </a:rPr>
            <a:t>models from source domain</a:t>
          </a:r>
          <a:endParaRPr lang="zh-CN" altLang="en-US" sz="1600" kern="1200" dirty="0">
            <a:latin typeface="+mn-lt"/>
            <a:cs typeface="Arial" panose="020B0604020202020204" pitchFamily="34" charset="0"/>
          </a:endParaRPr>
        </a:p>
      </dsp:txBody>
      <dsp:txXfrm>
        <a:off x="0" y="2468017"/>
        <a:ext cx="4694277" cy="331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06477-06C9-478C-8D31-289F901E9574}">
      <dsp:nvSpPr>
        <dsp:cNvPr id="0" name=""/>
        <dsp:cNvSpPr/>
      </dsp:nvSpPr>
      <dsp:spPr>
        <a:xfrm>
          <a:off x="0" y="46791"/>
          <a:ext cx="4694277" cy="503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mn-lt"/>
              <a:cs typeface="Arial" panose="020B0604020202020204" pitchFamily="34" charset="0"/>
            </a:rPr>
            <a:t>数据分布自适应</a:t>
          </a:r>
        </a:p>
      </dsp:txBody>
      <dsp:txXfrm>
        <a:off x="24559" y="71350"/>
        <a:ext cx="4645159" cy="453982"/>
      </dsp:txXfrm>
    </dsp:sp>
    <dsp:sp modelId="{35DCCE40-360E-4249-AA06-D2F7C6B378C4}">
      <dsp:nvSpPr>
        <dsp:cNvPr id="0" name=""/>
        <dsp:cNvSpPr/>
      </dsp:nvSpPr>
      <dsp:spPr>
        <a:xfrm>
          <a:off x="0" y="549891"/>
          <a:ext cx="4694277"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altLang="en-US" sz="1600" kern="1200" dirty="0">
              <a:solidFill>
                <a:srgbClr val="FF0000"/>
              </a:solidFill>
              <a:latin typeface="+mn-lt"/>
              <a:cs typeface="Arial" panose="020B0604020202020204" pitchFamily="34" charset="0"/>
            </a:rPr>
            <a:t>Domain-Adversarial Neural Network(DANN)</a:t>
          </a:r>
          <a:endParaRPr lang="zh-CN" altLang="en-US" sz="1600" kern="1200" dirty="0">
            <a:solidFill>
              <a:srgbClr val="FF0000"/>
            </a:solidFill>
            <a:latin typeface="+mn-lt"/>
            <a:cs typeface="Arial" panose="020B0604020202020204" pitchFamily="34" charset="0"/>
          </a:endParaRPr>
        </a:p>
        <a:p>
          <a:pPr marL="171450" lvl="1" indent="-171450" algn="l" defTabSz="711200">
            <a:lnSpc>
              <a:spcPct val="90000"/>
            </a:lnSpc>
            <a:spcBef>
              <a:spcPct val="0"/>
            </a:spcBef>
            <a:spcAft>
              <a:spcPct val="20000"/>
            </a:spcAft>
            <a:buChar char="•"/>
          </a:pPr>
          <a:r>
            <a:rPr lang="en-US" altLang="en-US" sz="1600" kern="1200" dirty="0">
              <a:latin typeface="+mn-lt"/>
              <a:cs typeface="Arial" panose="020B0604020202020204" pitchFamily="34" charset="0"/>
            </a:rPr>
            <a:t>Dynamic Adversarial Adaptation Networks(DAAN)</a:t>
          </a:r>
          <a:endParaRPr lang="zh-CN" altLang="en-US" sz="1600" kern="1200" dirty="0">
            <a:latin typeface="+mn-lt"/>
            <a:cs typeface="Arial" panose="020B0604020202020204" pitchFamily="34" charset="0"/>
          </a:endParaRPr>
        </a:p>
      </dsp:txBody>
      <dsp:txXfrm>
        <a:off x="0" y="549891"/>
        <a:ext cx="4694277" cy="548550"/>
      </dsp:txXfrm>
    </dsp:sp>
    <dsp:sp modelId="{1B10ADBF-D826-46E7-8BD7-63373226ACD5}">
      <dsp:nvSpPr>
        <dsp:cNvPr id="0" name=""/>
        <dsp:cNvSpPr/>
      </dsp:nvSpPr>
      <dsp:spPr>
        <a:xfrm>
          <a:off x="0" y="1098441"/>
          <a:ext cx="4694277" cy="503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mn-lt"/>
              <a:cs typeface="Arial" panose="020B0604020202020204" pitchFamily="34" charset="0"/>
            </a:rPr>
            <a:t>信息解耦</a:t>
          </a:r>
        </a:p>
      </dsp:txBody>
      <dsp:txXfrm>
        <a:off x="24559" y="1123000"/>
        <a:ext cx="4645159" cy="453982"/>
      </dsp:txXfrm>
    </dsp:sp>
    <dsp:sp modelId="{8C6B71B3-06AF-4D61-99EE-64812CAC9F2C}">
      <dsp:nvSpPr>
        <dsp:cNvPr id="0" name=""/>
        <dsp:cNvSpPr/>
      </dsp:nvSpPr>
      <dsp:spPr>
        <a:xfrm>
          <a:off x="0" y="1601541"/>
          <a:ext cx="4694277"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altLang="en-US" sz="1600" kern="1200" dirty="0">
              <a:latin typeface="+mn-lt"/>
              <a:cs typeface="Arial" panose="020B0604020202020204" pitchFamily="34" charset="0"/>
            </a:rPr>
            <a:t>Domain Separation Networks(DSN)</a:t>
          </a:r>
          <a:endParaRPr lang="zh-CN" altLang="en-US" sz="1600" kern="1200" dirty="0">
            <a:latin typeface="+mn-lt"/>
            <a:cs typeface="Arial" panose="020B0604020202020204" pitchFamily="34" charset="0"/>
          </a:endParaRPr>
        </a:p>
      </dsp:txBody>
      <dsp:txXfrm>
        <a:off x="0" y="1601541"/>
        <a:ext cx="4694277" cy="331200"/>
      </dsp:txXfrm>
    </dsp:sp>
    <dsp:sp modelId="{26C3D398-4317-414A-8D58-A4606C951283}">
      <dsp:nvSpPr>
        <dsp:cNvPr id="0" name=""/>
        <dsp:cNvSpPr/>
      </dsp:nvSpPr>
      <dsp:spPr>
        <a:xfrm>
          <a:off x="0" y="1932742"/>
          <a:ext cx="4694277" cy="503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mn-lt"/>
              <a:cs typeface="Arial" panose="020B0604020202020204" pitchFamily="34" charset="0"/>
            </a:rPr>
            <a:t>数据生成</a:t>
          </a:r>
        </a:p>
      </dsp:txBody>
      <dsp:txXfrm>
        <a:off x="24559" y="1957301"/>
        <a:ext cx="4645159" cy="453982"/>
      </dsp:txXfrm>
    </dsp:sp>
    <dsp:sp modelId="{9E37787A-51C9-4671-9B90-8549CD01FE7A}">
      <dsp:nvSpPr>
        <dsp:cNvPr id="0" name=""/>
        <dsp:cNvSpPr/>
      </dsp:nvSpPr>
      <dsp:spPr>
        <a:xfrm>
          <a:off x="0" y="2435842"/>
          <a:ext cx="4694277"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altLang="en-US" sz="1600" kern="1200" dirty="0">
              <a:latin typeface="+mn-lt"/>
              <a:cs typeface="Arial" panose="020B0604020202020204" pitchFamily="34" charset="0"/>
            </a:rPr>
            <a:t>Cycle-Consistent Adversarial Networks(</a:t>
          </a:r>
          <a:r>
            <a:rPr lang="en-US" altLang="en-US" sz="1600" kern="1200" dirty="0" err="1">
              <a:latin typeface="+mn-lt"/>
              <a:cs typeface="Arial" panose="020B0604020202020204" pitchFamily="34" charset="0"/>
            </a:rPr>
            <a:t>CycleGAN</a:t>
          </a:r>
          <a:r>
            <a:rPr lang="en-US" altLang="en-US" sz="1600" kern="1200" dirty="0">
              <a:latin typeface="+mn-lt"/>
              <a:cs typeface="Arial" panose="020B0604020202020204" pitchFamily="34" charset="0"/>
            </a:rPr>
            <a:t>)</a:t>
          </a:r>
          <a:endParaRPr lang="zh-CN" altLang="en-US" sz="1600" kern="1200" dirty="0">
            <a:latin typeface="+mn-lt"/>
            <a:cs typeface="Arial" panose="020B0604020202020204" pitchFamily="34" charset="0"/>
          </a:endParaRPr>
        </a:p>
      </dsp:txBody>
      <dsp:txXfrm>
        <a:off x="0" y="2435842"/>
        <a:ext cx="4694277"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D1D5DB"/>
                </a:solidFill>
                <a:effectLst/>
                <a:latin typeface="Söhne"/>
              </a:rPr>
              <a:t>这篇文章的标题为 </a:t>
            </a:r>
            <a:r>
              <a:rPr lang="en-US" altLang="zh-CN" b="0" i="0" dirty="0">
                <a:solidFill>
                  <a:srgbClr val="D1D5DB"/>
                </a:solidFill>
                <a:effectLst/>
                <a:latin typeface="Söhne"/>
              </a:rPr>
              <a:t>"Domain-Adversarial Training of Neural Networks"</a:t>
            </a:r>
            <a:r>
              <a:rPr lang="zh-CN" altLang="en-US" b="0" i="0" dirty="0">
                <a:solidFill>
                  <a:srgbClr val="D1D5DB"/>
                </a:solidFill>
                <a:effectLst/>
                <a:latin typeface="Söhne"/>
              </a:rPr>
              <a:t>，它探讨了如何使用领域对抗训练（</a:t>
            </a:r>
            <a:r>
              <a:rPr lang="en-US" altLang="zh-CN" b="0" i="0" dirty="0">
                <a:solidFill>
                  <a:srgbClr val="D1D5DB"/>
                </a:solidFill>
                <a:effectLst/>
                <a:latin typeface="Söhne"/>
              </a:rPr>
              <a:t>Domain-Adversarial Training</a:t>
            </a:r>
            <a:r>
              <a:rPr lang="zh-CN" altLang="en-US" b="0" i="0" dirty="0">
                <a:solidFill>
                  <a:srgbClr val="D1D5DB"/>
                </a:solidFill>
                <a:effectLst/>
                <a:latin typeface="Söhne"/>
              </a:rPr>
              <a:t>）的方法来改善神经网络的泛化能力，从而提高模型在不同领域的性能。</a:t>
            </a:r>
          </a:p>
          <a:p>
            <a:pPr algn="l"/>
            <a:r>
              <a:rPr lang="zh-CN" altLang="en-US" b="0" i="0" dirty="0">
                <a:solidFill>
                  <a:srgbClr val="D1D5DB"/>
                </a:solidFill>
                <a:effectLst/>
                <a:latin typeface="Söhne"/>
              </a:rPr>
              <a:t>在文章中，作者介绍了领域自适应（</a:t>
            </a:r>
            <a:r>
              <a:rPr lang="en-US" altLang="zh-CN" b="0" i="0" dirty="0">
                <a:solidFill>
                  <a:srgbClr val="D1D5DB"/>
                </a:solidFill>
                <a:effectLst/>
                <a:latin typeface="Söhne"/>
              </a:rPr>
              <a:t>Domain Adaptation</a:t>
            </a:r>
            <a:r>
              <a:rPr lang="zh-CN" altLang="en-US" b="0" i="0" dirty="0">
                <a:solidFill>
                  <a:srgbClr val="D1D5DB"/>
                </a:solidFill>
                <a:effectLst/>
                <a:latin typeface="Söhne"/>
              </a:rPr>
              <a:t>）的问题，即训练集和测试集之间存在不同的数据分布，导致模型在测试集上的性能下降。为了解决这个问题，作者提出了一种新的训练方法，称为领域对抗训练（</a:t>
            </a:r>
            <a:r>
              <a:rPr lang="en-US" altLang="zh-CN" b="0" i="0" dirty="0">
                <a:solidFill>
                  <a:srgbClr val="D1D5DB"/>
                </a:solidFill>
                <a:effectLst/>
                <a:latin typeface="Söhne"/>
              </a:rPr>
              <a:t>Domain-Adversarial Training</a:t>
            </a:r>
            <a:r>
              <a:rPr lang="zh-CN" altLang="en-US" b="0" i="0" dirty="0">
                <a:solidFill>
                  <a:srgbClr val="D1D5DB"/>
                </a:solidFill>
                <a:effectLst/>
                <a:latin typeface="Söhne"/>
              </a:rPr>
              <a:t>），它可以将模型训练成具有良好的泛化能力，从而在不同领域中都具有较好的性能。</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、样本自适应：将源域中样本重采样，使其分布趋近于目标域分布；从源域中找出那些长的最像目标域的样本，让他们带着高权重加入目标域的数据学习。</a:t>
            </a:r>
            <a:endParaRPr lang="en-US" altLang="zh-CN" dirty="0"/>
          </a:p>
          <a:p>
            <a:r>
              <a:rPr lang="en-US" altLang="zh-CN" dirty="0"/>
              <a:t>2</a:t>
            </a:r>
            <a:r>
              <a:rPr lang="zh-CN" altLang="en-US" dirty="0"/>
              <a:t>、特征层面自适应：与一般的将源域映射到目标域方法不同，该类方法将源域和目标域投影到公共特征子空间，进而使得源域上的训练知识可以直接应用于目标域；</a:t>
            </a:r>
            <a:endParaRPr lang="en-US" altLang="zh-CN" dirty="0"/>
          </a:p>
          <a:p>
            <a:r>
              <a:rPr lang="en-US" altLang="zh-CN" dirty="0"/>
              <a:t>3</a:t>
            </a:r>
            <a:r>
              <a:rPr lang="zh-CN" altLang="en-US" dirty="0"/>
              <a:t>、模型层面自适应：对源域误差函数进行修改，考虑到目标与的误差。</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D1D5DB"/>
                </a:solidFill>
                <a:effectLst/>
                <a:latin typeface="Söhne"/>
              </a:rPr>
              <a:t>源域和目标域服从不同的分布</a:t>
            </a:r>
            <a:endParaRPr lang="en-US" altLang="zh-CN" b="0" i="0" dirty="0">
              <a:solidFill>
                <a:srgbClr val="D1D5DB"/>
              </a:solidFill>
              <a:effectLst/>
              <a:latin typeface="Söhne"/>
            </a:endParaRPr>
          </a:p>
          <a:p>
            <a:r>
              <a:rPr lang="zh-CN" altLang="en-US" b="0" i="0" dirty="0">
                <a:solidFill>
                  <a:srgbClr val="D1D5DB"/>
                </a:solidFill>
                <a:effectLst/>
                <a:latin typeface="Söhne"/>
              </a:rPr>
              <a:t>领域自适应是指当训练集和测试集中的数据分布不同或存在领域偏移时，模型在测试集上的性能会下降。例如，在图像分类问题中，如果模型在训练集中只看到过白天的图片，那么在测试集中出现的夜晚图片就会导致模型的性能下降。</a:t>
            </a:r>
            <a:endParaRPr lang="en-US" altLang="zh-CN"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D1D5DB"/>
                </a:solidFill>
                <a:effectLst/>
                <a:latin typeface="Söhne"/>
              </a:rPr>
              <a:t>DA</a:t>
            </a:r>
            <a:r>
              <a:rPr lang="zh-CN" altLang="en-US" b="0" i="0" dirty="0">
                <a:solidFill>
                  <a:srgbClr val="D1D5DB"/>
                </a:solidFill>
                <a:effectLst/>
                <a:latin typeface="Söhne"/>
              </a:rPr>
              <a:t>的工作就是降低两者之间数据分布的差异</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领域自适应方法的吸引力在于当目标领域数据要么是完全无标签的</a:t>
            </a:r>
            <a:r>
              <a:rPr lang="en-US" altLang="zh-CN" dirty="0"/>
              <a:t>(</a:t>
            </a:r>
            <a:r>
              <a:rPr lang="zh-CN" altLang="en-US" dirty="0"/>
              <a:t>无监督领域标注</a:t>
            </a:r>
            <a:r>
              <a:rPr lang="en-US" altLang="zh-CN" dirty="0"/>
              <a:t>)</a:t>
            </a:r>
            <a:r>
              <a:rPr lang="zh-CN" altLang="en-US" dirty="0"/>
              <a:t>，要么是有标签样本很少的</a:t>
            </a:r>
            <a:r>
              <a:rPr lang="en-US" altLang="zh-CN" dirty="0"/>
              <a:t>(</a:t>
            </a:r>
            <a:r>
              <a:rPr lang="zh-CN" altLang="en-US" dirty="0"/>
              <a:t>半监督域适应</a:t>
            </a:r>
            <a:r>
              <a:rPr lang="en-US" altLang="zh-CN" dirty="0"/>
              <a:t>)</a:t>
            </a:r>
            <a:r>
              <a:rPr lang="zh-CN" altLang="en-US" dirty="0"/>
              <a:t>时，学习领域间映射的能力。下面我们关注更难的无监督情况，尽管所提出的方法</a:t>
            </a:r>
            <a:r>
              <a:rPr lang="en-US" altLang="zh-CN" dirty="0"/>
              <a:t>(</a:t>
            </a:r>
            <a:r>
              <a:rPr lang="zh-CN" altLang="en-US" dirty="0"/>
              <a:t>域对抗学习</a:t>
            </a:r>
            <a:r>
              <a:rPr lang="en-US" altLang="zh-CN" dirty="0"/>
              <a:t>)</a:t>
            </a:r>
            <a:r>
              <a:rPr lang="zh-CN" altLang="en-US" dirty="0"/>
              <a:t>可以很直观地推广到半监督情况。</a:t>
            </a:r>
          </a:p>
          <a:p>
            <a:endParaRPr lang="zh-CN" altLang="en-US" dirty="0"/>
          </a:p>
        </p:txBody>
      </p:sp>
    </p:spTree>
    <p:extLst>
      <p:ext uri="{BB962C8B-B14F-4D97-AF65-F5344CB8AC3E}">
        <p14:creationId xmlns:p14="http://schemas.microsoft.com/office/powerpoint/2010/main" val="205857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加号之前的公式</a:t>
            </a:r>
            <a:r>
              <a:rPr lang="en-US" altLang="zh-CN" dirty="0"/>
              <a:t>Empirical risk minimization (ERM)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回到之前的公式（</a:t>
            </a:r>
            <a:r>
              <a:rPr lang="en-US" altLang="zh-CN" dirty="0"/>
              <a:t>4.3.1</a:t>
            </a:r>
            <a:r>
              <a:rPr lang="zh-CN" altLang="en-US" dirty="0"/>
              <a:t>），我们已经知道，可以将迁移正则化项</a:t>
            </a:r>
            <a:r>
              <a:rPr lang="en-US" altLang="zh-CN" dirty="0"/>
              <a:t>R</a:t>
            </a:r>
            <a:r>
              <a:rPr lang="zh-CN" altLang="en-US" dirty="0"/>
              <a:t>（</a:t>
            </a:r>
            <a:r>
              <a:rPr lang="en-US" altLang="zh-CN" dirty="0"/>
              <a:t>·,·</a:t>
            </a:r>
            <a:r>
              <a:rPr lang="zh-CN" altLang="en-US" dirty="0"/>
              <a:t>）形式 化为两个领域之间的分布距离</a:t>
            </a:r>
            <a:r>
              <a:rPr lang="en-US" altLang="zh-CN" dirty="0"/>
              <a:t>Distance</a:t>
            </a:r>
            <a:r>
              <a:rPr lang="zh-CN" altLang="en-US" dirty="0"/>
              <a:t>（</a:t>
            </a:r>
            <a:r>
              <a:rPr lang="en-US" altLang="zh-CN" dirty="0"/>
              <a:t>·,·</a:t>
            </a:r>
            <a:r>
              <a:rPr lang="zh-CN" altLang="en-US" dirty="0"/>
              <a:t>）。此时，这个距离函数是预先被定义 好的，例如</a:t>
            </a:r>
            <a:r>
              <a:rPr lang="en-US" altLang="zh-CN" dirty="0"/>
              <a:t>MMD</a:t>
            </a:r>
            <a:r>
              <a:rPr lang="zh-CN" altLang="en-US" dirty="0"/>
              <a:t>距离、余弦相似度等；另一种方式则是将其形式化为一种可以被学习到 的度量</a:t>
            </a:r>
            <a:r>
              <a:rPr lang="en-US" altLang="zh-CN" dirty="0"/>
              <a:t>Metric</a:t>
            </a:r>
            <a:r>
              <a:rPr lang="zh-CN" altLang="en-US" dirty="0"/>
              <a:t>（</a:t>
            </a:r>
            <a:r>
              <a:rPr lang="en-US" altLang="zh-CN" dirty="0"/>
              <a:t>·,·</a:t>
            </a:r>
            <a:r>
              <a:rPr lang="zh-CN" altLang="en-US" dirty="0"/>
              <a:t>），使得模型能够自动地从数据中学习到这个度量，而不用去显 式地指定其函数形式。 利用上面的思路，本章将</a:t>
            </a:r>
            <a:r>
              <a:rPr lang="en-US" altLang="zh-CN" dirty="0"/>
              <a:t>GAN</a:t>
            </a:r>
            <a:r>
              <a:rPr lang="zh-CN" altLang="en-US" dirty="0"/>
              <a:t>引入迁移学习中，利用</a:t>
            </a:r>
            <a:r>
              <a:rPr lang="en-US" altLang="zh-CN" dirty="0"/>
              <a:t>GAN</a:t>
            </a:r>
            <a:r>
              <a:rPr lang="zh-CN" altLang="en-US" dirty="0"/>
              <a:t>的思想来自动地学习源域 和目标域的隐式度量函数。具体而言，我们将</a:t>
            </a:r>
            <a:r>
              <a:rPr lang="en-US" altLang="zh-CN" dirty="0"/>
              <a:t>GAN</a:t>
            </a:r>
            <a:r>
              <a:rPr lang="zh-CN" altLang="en-US" dirty="0"/>
              <a:t>中的判别器对应于</a:t>
            </a:r>
            <a:r>
              <a:rPr lang="en-US" altLang="zh-CN" dirty="0"/>
              <a:t>Metric</a:t>
            </a:r>
            <a:r>
              <a:rPr lang="zh-CN" altLang="en-US" dirty="0"/>
              <a:t>（</a:t>
            </a:r>
            <a:r>
              <a:rPr lang="en-US" altLang="zh-CN" dirty="0"/>
              <a:t>·,·</a:t>
            </a:r>
            <a:r>
              <a:rPr lang="zh-CN" altLang="en-US" dirty="0"/>
              <a:t>） 函数。由于判别器对应于一个神经网络，因此，其可以充当此角色。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显然，我们需要将</a:t>
            </a:r>
            <a:r>
              <a:rPr lang="en-US" altLang="zh-CN" dirty="0"/>
              <a:t>GAN</a:t>
            </a:r>
            <a:r>
              <a:rPr lang="zh-CN" altLang="en-US" dirty="0"/>
              <a:t>中的真实样本和随机噪声，分别对应于迁移学习中的源域和 目标域。这是因为真实样本往往具有自己的标签，与源域的性质相似；而随机噪声往往杂乱无章且无标签，因此可以对应于目标域。生成器本身可以完成特征提取，但是 迁移学习本身并不专注于数据生成，因此，可以将生成器对应于特征提取器。</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本文提出了一种新的前馈神经网络领域自适应方法，该方法允许基于源领域的大量标注数据和目标领域的大量未标注数据进行大规模训练。与之前的许多浅层和深层</a:t>
            </a:r>
            <a:r>
              <a:rPr lang="en-US" altLang="zh-CN" dirty="0"/>
              <a:t>DA</a:t>
            </a:r>
            <a:r>
              <a:rPr lang="zh-CN" altLang="en-US" dirty="0"/>
              <a:t>技术类似，自适应是通过对齐两个域中的特征分布来实现的。然而，与以前的方法不同，对齐是通过标准的反向传播训练完成的。</a:t>
            </a:r>
            <a:endParaRPr lang="en-US" altLang="zh-CN" dirty="0"/>
          </a:p>
          <a:p>
            <a:r>
              <a:rPr lang="zh-CN" altLang="en-US" dirty="0"/>
              <a:t>主要思想让网络隐含层学习一个对源示例标签具有预测性，但对输入</a:t>
            </a:r>
            <a:r>
              <a:rPr lang="en-US" altLang="zh-CN" dirty="0"/>
              <a:t>(</a:t>
            </a:r>
            <a:r>
              <a:rPr lang="zh-CN" altLang="en-US" dirty="0"/>
              <a:t>源或目标</a:t>
            </a:r>
            <a:r>
              <a:rPr lang="en-US" altLang="zh-CN" dirty="0"/>
              <a:t>)</a:t>
            </a:r>
            <a:r>
              <a:rPr lang="zh-CN" altLang="en-US" dirty="0"/>
              <a:t>的域缺乏信息的表示。我们在浅层和深层前馈结构中实现了这一新方法。后者通过引入简单的梯度反转层，允许在几乎任何深度学习包中简单实现。</a:t>
            </a:r>
            <a:endParaRPr lang="en-US" altLang="zh-CN" dirty="0"/>
          </a:p>
          <a:p>
            <a:endParaRPr lang="en-US" altLang="zh-CN" dirty="0"/>
          </a:p>
        </p:txBody>
      </p:sp>
    </p:spTree>
    <p:extLst>
      <p:ext uri="{BB962C8B-B14F-4D97-AF65-F5344CB8AC3E}">
        <p14:creationId xmlns:p14="http://schemas.microsoft.com/office/powerpoint/2010/main" val="379123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D1D5DB"/>
                </a:solidFill>
                <a:effectLst/>
                <a:latin typeface="Söhne"/>
              </a:rPr>
              <a:t>本文的主要研究重点是领域对抗训练（</a:t>
            </a:r>
            <a:r>
              <a:rPr lang="en-US" altLang="zh-CN" b="0" i="0" dirty="0">
                <a:solidFill>
                  <a:srgbClr val="D1D5DB"/>
                </a:solidFill>
                <a:effectLst/>
                <a:latin typeface="Söhne"/>
              </a:rPr>
              <a:t>Domain-Adversarial Training</a:t>
            </a:r>
            <a:r>
              <a:rPr lang="zh-CN" altLang="en-US" b="0" i="0" dirty="0">
                <a:solidFill>
                  <a:srgbClr val="D1D5DB"/>
                </a:solidFill>
                <a:effectLst/>
                <a:latin typeface="Söhne"/>
              </a:rPr>
              <a:t>）的方法，该方法可以帮助神经网络在不同领域中实现更好的泛化能力。具体来说，领域对抗训练的方法是通过在神经网络中加入一个领域分类器和一个领域对抗器，使得神经网络的特征提取器在保持分类准确率的同时，学习如何将领域信息从特征中消除，从而提高模型的泛化能力。</a:t>
            </a:r>
          </a:p>
          <a:p>
            <a:pPr algn="l"/>
            <a:r>
              <a:rPr lang="zh-CN" altLang="en-US" b="0" i="0" dirty="0">
                <a:solidFill>
                  <a:srgbClr val="D1D5DB"/>
                </a:solidFill>
                <a:effectLst/>
                <a:latin typeface="Söhne"/>
              </a:rPr>
              <a:t>本文的另一个重点是领域自适应（</a:t>
            </a:r>
            <a:r>
              <a:rPr lang="en-US" altLang="zh-CN" b="0" i="0" dirty="0">
                <a:solidFill>
                  <a:srgbClr val="D1D5DB"/>
                </a:solidFill>
                <a:effectLst/>
                <a:latin typeface="Söhne"/>
              </a:rPr>
              <a:t>Domain Adaptation</a:t>
            </a:r>
            <a:r>
              <a:rPr lang="zh-CN" altLang="en-US" b="0" i="0" dirty="0">
                <a:solidFill>
                  <a:srgbClr val="D1D5DB"/>
                </a:solidFill>
                <a:effectLst/>
                <a:latin typeface="Söhne"/>
              </a:rPr>
              <a:t>）问题的研究，该问题是指在训练集和测试集之间存在数据分布差异时，模型在测试集上的性能下降的情况。本文通过对领域自适应方法的概述和对比，说明了领域对抗训练方法的优点和创新之处。</a:t>
            </a:r>
          </a:p>
          <a:p>
            <a:pPr algn="l"/>
            <a:r>
              <a:rPr lang="zh-CN" altLang="en-US" b="0" i="0" dirty="0">
                <a:solidFill>
                  <a:srgbClr val="D1D5DB"/>
                </a:solidFill>
                <a:effectLst/>
                <a:latin typeface="Söhne"/>
              </a:rPr>
              <a:t>领域对抗训练（</a:t>
            </a:r>
            <a:r>
              <a:rPr lang="en-US" altLang="zh-CN" b="0" i="0" dirty="0">
                <a:solidFill>
                  <a:srgbClr val="D1D5DB"/>
                </a:solidFill>
                <a:effectLst/>
                <a:latin typeface="Söhne"/>
              </a:rPr>
              <a:t>Domain-Adversarial Training</a:t>
            </a:r>
            <a:r>
              <a:rPr lang="zh-CN" altLang="en-US" b="0" i="0" dirty="0">
                <a:solidFill>
                  <a:srgbClr val="D1D5DB"/>
                </a:solidFill>
                <a:effectLst/>
                <a:latin typeface="Söhne"/>
              </a:rPr>
              <a:t>）是一种用于提高神经网络泛化能力的训练方法，可以有效地解决领域自适应问题。为了解决这个问题，领域对抗训练方法提出了一个双重学习框架，其中一个子网络用于分类任务，另一个子网络用于领域分类任务。同时，还引入了一个领域对抗器，用于学习将领域信息从特征中去除，从而提高模型的泛化能力。</a:t>
            </a:r>
          </a:p>
          <a:p>
            <a:pPr algn="l"/>
            <a:r>
              <a:rPr lang="zh-CN" altLang="en-US" b="0" i="0" dirty="0">
                <a:solidFill>
                  <a:srgbClr val="D1D5DB"/>
                </a:solidFill>
                <a:effectLst/>
                <a:latin typeface="Söhne"/>
              </a:rPr>
              <a:t>领域对抗训练的方法是通过在神经网络中引入领域对抗器，使得网络能够学习到在不同领域之间共享的特征，从而提高模型的泛化能力。领域对抗器的作用是尝试从特征中区分不同的领域，并将其作为一个损失函数反向传播到特征提取器中，从而强制特征提取器在不同领域之间生成相似的特征。因此，领域对抗训练方法可以帮助神经网络在不同领域之间实现更好的泛化能力。</a:t>
            </a:r>
          </a:p>
          <a:p>
            <a:pPr algn="l"/>
            <a:r>
              <a:rPr lang="zh-CN" altLang="en-US" b="0" i="0" dirty="0">
                <a:solidFill>
                  <a:srgbClr val="D1D5DB"/>
                </a:solidFill>
                <a:effectLst/>
                <a:latin typeface="Söhne"/>
              </a:rPr>
              <a:t>在具体实现方面，领域对抗训练方法可以使用反向传播算法来更新特征提取器和领域对抗器的参数。在训练过程中，网络会先根据训练集对分类器和特征提取器进行训练，然后再根据领域分类器对领域对抗器进行训练。最后，将领域对抗器的损失函数作为一个惩罚项加到分类器的损失函数中，从而让网络在保持分类准确率的同时，尽可能减少领域之间的差异。</a:t>
            </a:r>
          </a:p>
          <a:p>
            <a:pPr algn="l"/>
            <a:endParaRPr lang="en-US" altLang="zh-CN" b="0" i="0" dirty="0">
              <a:solidFill>
                <a:srgbClr val="D1D5DB"/>
              </a:solidFill>
              <a:effectLst/>
              <a:latin typeface="Söhne"/>
            </a:endParaRPr>
          </a:p>
          <a:p>
            <a:endParaRPr lang="zh-CN" altLang="en-US" dirty="0"/>
          </a:p>
        </p:txBody>
      </p:sp>
    </p:spTree>
    <p:extLst>
      <p:ext uri="{BB962C8B-B14F-4D97-AF65-F5344CB8AC3E}">
        <p14:creationId xmlns:p14="http://schemas.microsoft.com/office/powerpoint/2010/main" val="33839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t>深度对抗网络的损失也由两部分构成：网络训练的损失和领域判别损失 </a:t>
            </a:r>
            <a:endParaRPr lang="en-US" altLang="zh-CN" dirty="0"/>
          </a:p>
          <a:p>
            <a:pPr algn="l"/>
            <a:r>
              <a:rPr lang="en-US" altLang="zh-CN" dirty="0"/>
              <a:t>DANN</a:t>
            </a:r>
            <a:r>
              <a:rPr lang="zh-CN" altLang="en-US" dirty="0"/>
              <a:t>首先通过最小化分类损失与特征提取器的损失来优化 特征提取器</a:t>
            </a:r>
            <a:r>
              <a:rPr lang="en-US" altLang="zh-CN" dirty="0"/>
              <a:t>Gf</a:t>
            </a:r>
            <a:r>
              <a:rPr lang="zh-CN" altLang="en-US" dirty="0"/>
              <a:t>和分类器</a:t>
            </a:r>
            <a:r>
              <a:rPr lang="en-US" altLang="zh-CN" dirty="0" err="1"/>
              <a:t>Gy</a:t>
            </a:r>
            <a:r>
              <a:rPr lang="zh-CN" altLang="en-US" dirty="0"/>
              <a:t>的参数</a:t>
            </a:r>
            <a:r>
              <a:rPr lang="en-US" altLang="zh-CN" dirty="0" err="1"/>
              <a:t>θf</a:t>
            </a:r>
            <a:r>
              <a:rPr lang="zh-CN" altLang="en-US" dirty="0"/>
              <a:t>和</a:t>
            </a:r>
            <a:r>
              <a:rPr lang="en-US" altLang="zh-CN" dirty="0" err="1"/>
              <a:t>θy</a:t>
            </a:r>
            <a:endParaRPr lang="en-US" altLang="zh-CN" b="0" i="0" dirty="0">
              <a:solidFill>
                <a:srgbClr val="D1D5DB"/>
              </a:solidFill>
              <a:effectLst/>
              <a:latin typeface="Söhne"/>
            </a:endParaRPr>
          </a:p>
          <a:p>
            <a:pPr algn="l"/>
            <a:r>
              <a:rPr lang="zh-CN" altLang="en-US" dirty="0"/>
              <a:t>然后，</a:t>
            </a:r>
            <a:r>
              <a:rPr lang="en-US" altLang="zh-CN" dirty="0"/>
              <a:t>DANN</a:t>
            </a:r>
            <a:r>
              <a:rPr lang="zh-CN" altLang="en-US" dirty="0"/>
              <a:t>通过最大化领域判别器</a:t>
            </a:r>
            <a:r>
              <a:rPr lang="en-US" altLang="zh-CN" dirty="0"/>
              <a:t>Gd</a:t>
            </a:r>
            <a:r>
              <a:rPr lang="zh-CN" altLang="en-US" dirty="0"/>
              <a:t>的损失来优化其参数</a:t>
            </a:r>
            <a:r>
              <a:rPr lang="en-US" altLang="zh-CN" dirty="0" err="1"/>
              <a:t>θd</a:t>
            </a:r>
            <a:r>
              <a:rPr lang="zh-CN" altLang="en-US" dirty="0"/>
              <a:t>，与</a:t>
            </a:r>
            <a:r>
              <a:rPr lang="en-US" altLang="zh-CN" dirty="0"/>
              <a:t>GAN</a:t>
            </a:r>
            <a:r>
              <a:rPr lang="zh-CN" altLang="en-US" dirty="0"/>
              <a:t>的训练类似，两个步骤交替进行，直到网络收敛</a:t>
            </a:r>
            <a:endParaRPr lang="zh-CN" altLang="en-US" b="0" i="0" dirty="0">
              <a:solidFill>
                <a:srgbClr val="D1D5DB"/>
              </a:solidFill>
              <a:effectLst/>
              <a:latin typeface="Söhne"/>
            </a:endParaRPr>
          </a:p>
          <a:p>
            <a:endParaRPr lang="zh-CN" altLang="en-US" dirty="0"/>
          </a:p>
        </p:txBody>
      </p:sp>
    </p:spTree>
    <p:extLst>
      <p:ext uri="{BB962C8B-B14F-4D97-AF65-F5344CB8AC3E}">
        <p14:creationId xmlns:p14="http://schemas.microsoft.com/office/powerpoint/2010/main" val="3929407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为了实现上的方便，作者引入一种梯度反转层（</a:t>
            </a:r>
            <a:r>
              <a:rPr lang="en-US" altLang="zh-CN" dirty="0"/>
              <a:t>Gradient Reversal Layer</a:t>
            </a:r>
            <a:r>
              <a:rPr lang="zh-CN" altLang="en-US" dirty="0"/>
              <a:t>，</a:t>
            </a:r>
            <a:r>
              <a:rPr lang="en-US" altLang="zh-CN" dirty="0"/>
              <a:t>GRL</a:t>
            </a:r>
            <a:r>
              <a:rPr lang="zh-CN" altLang="en-US" dirty="0"/>
              <a:t>） 到网络的反向传播中。</a:t>
            </a:r>
            <a:endParaRPr lang="en-US" altLang="zh-CN" dirty="0"/>
          </a:p>
          <a:p>
            <a:pPr algn="l"/>
            <a:r>
              <a:rPr lang="en-US" altLang="zh-CN" b="0" i="0" dirty="0">
                <a:solidFill>
                  <a:srgbClr val="D1D5DB"/>
                </a:solidFill>
                <a:effectLst/>
                <a:latin typeface="Söhne"/>
              </a:rPr>
              <a:t>GRL</a:t>
            </a:r>
            <a:r>
              <a:rPr lang="zh-CN" altLang="en-US" b="0" i="0" dirty="0">
                <a:solidFill>
                  <a:srgbClr val="D1D5DB"/>
                </a:solidFill>
                <a:effectLst/>
                <a:latin typeface="Söhne"/>
              </a:rPr>
              <a:t>是指</a:t>
            </a:r>
            <a:r>
              <a:rPr lang="en-US" altLang="zh-CN" b="0" i="0" dirty="0">
                <a:solidFill>
                  <a:srgbClr val="D1D5DB"/>
                </a:solidFill>
                <a:effectLst/>
                <a:latin typeface="Söhne"/>
              </a:rPr>
              <a:t>Gradient Reversal Layer</a:t>
            </a:r>
            <a:r>
              <a:rPr lang="zh-CN" altLang="en-US" b="0" i="0" dirty="0">
                <a:solidFill>
                  <a:srgbClr val="D1D5DB"/>
                </a:solidFill>
                <a:effectLst/>
                <a:latin typeface="Söhne"/>
              </a:rPr>
              <a:t>，梯度反转层，该方法通过在神经网络中引入一个特殊的反向传播层，来使神经网络在进行域适应训练时能够更好地控制领域之间的相似度。</a:t>
            </a:r>
          </a:p>
          <a:p>
            <a:pPr algn="l"/>
            <a:r>
              <a:rPr lang="zh-CN" altLang="en-US" b="0" i="0" dirty="0">
                <a:solidFill>
                  <a:srgbClr val="D1D5DB"/>
                </a:solidFill>
                <a:effectLst/>
                <a:latin typeface="Söhne"/>
              </a:rPr>
              <a:t>在具体实现上，</a:t>
            </a:r>
            <a:r>
              <a:rPr lang="en-US" altLang="zh-CN" b="0" i="0" dirty="0">
                <a:solidFill>
                  <a:srgbClr val="D1D5DB"/>
                </a:solidFill>
                <a:effectLst/>
                <a:latin typeface="Söhne"/>
              </a:rPr>
              <a:t>GRL</a:t>
            </a:r>
            <a:r>
              <a:rPr lang="zh-CN" altLang="en-US" b="0" i="0" dirty="0">
                <a:solidFill>
                  <a:srgbClr val="D1D5DB"/>
                </a:solidFill>
                <a:effectLst/>
                <a:latin typeface="Söhne"/>
              </a:rPr>
              <a:t>层的作用是将反向传播时的梯度方向反转，使得原本是最大化的目标函数变为最小化，同时在不改变模型其他部分的情况下，将模型的梯度方向“隐藏”起来，从而使领域分类器无法区分当前样本属于哪个领域。</a:t>
            </a:r>
          </a:p>
          <a:p>
            <a:pPr algn="l"/>
            <a:r>
              <a:rPr lang="zh-CN" altLang="en-US" b="0" i="0" dirty="0">
                <a:solidFill>
                  <a:srgbClr val="D1D5DB"/>
                </a:solidFill>
                <a:effectLst/>
                <a:latin typeface="Söhne"/>
              </a:rPr>
              <a:t>在领域对抗训练中，</a:t>
            </a:r>
            <a:r>
              <a:rPr lang="en-US" altLang="zh-CN" b="0" i="0" dirty="0">
                <a:solidFill>
                  <a:srgbClr val="D1D5DB"/>
                </a:solidFill>
                <a:effectLst/>
                <a:latin typeface="Söhne"/>
              </a:rPr>
              <a:t>GRL</a:t>
            </a:r>
            <a:r>
              <a:rPr lang="zh-CN" altLang="en-US" b="0" i="0" dirty="0">
                <a:solidFill>
                  <a:srgbClr val="D1D5DB"/>
                </a:solidFill>
                <a:effectLst/>
                <a:latin typeface="Söhne"/>
              </a:rPr>
              <a:t>通常被用于将领域分类器的输出与特征提取器的输出连接在一起，从而使特征提取器在学习特征的同时，也能够通过领域分类器的误差信号来进行领域的适应性学习。通过这种方式，模型可以在不需要标注数据的情况下，学习到如何适应新的领域，并提高模型的泛化能力。</a:t>
            </a:r>
          </a:p>
          <a:p>
            <a:pPr algn="l"/>
            <a:r>
              <a:rPr lang="zh-CN" altLang="en-US" b="0" i="0" dirty="0">
                <a:solidFill>
                  <a:srgbClr val="D1D5DB"/>
                </a:solidFill>
                <a:effectLst/>
                <a:latin typeface="Söhne"/>
              </a:rPr>
              <a:t>总之，</a:t>
            </a:r>
            <a:r>
              <a:rPr lang="en-US" altLang="zh-CN" b="0" i="0" dirty="0">
                <a:solidFill>
                  <a:srgbClr val="D1D5DB"/>
                </a:solidFill>
                <a:effectLst/>
                <a:latin typeface="Söhne"/>
              </a:rPr>
              <a:t>GRL</a:t>
            </a:r>
            <a:r>
              <a:rPr lang="zh-CN" altLang="en-US" b="0" i="0" dirty="0">
                <a:solidFill>
                  <a:srgbClr val="D1D5DB"/>
                </a:solidFill>
                <a:effectLst/>
                <a:latin typeface="Söhne"/>
              </a:rPr>
              <a:t>是一种有效的神经网络层，可以帮助提高模型在领域适应任务中的性能，同时可以灵活地控制领域之间的相似度，从而使得模型更加鲁棒和泛化能力更强。</a:t>
            </a:r>
            <a:endParaRPr lang="en-US" altLang="zh-CN" b="0" i="0" dirty="0">
              <a:solidFill>
                <a:srgbClr val="D1D5DB"/>
              </a:solidFill>
              <a:effectLst/>
              <a:latin typeface="Söhne"/>
            </a:endParaRPr>
          </a:p>
          <a:p>
            <a:pPr algn="l"/>
            <a:endParaRPr lang="zh-CN" altLang="en-US" b="0" i="0" dirty="0">
              <a:solidFill>
                <a:srgbClr val="D1D5DB"/>
              </a:solidFill>
              <a:effectLst/>
              <a:latin typeface="Söhne"/>
            </a:endParaRPr>
          </a:p>
          <a:p>
            <a:endParaRPr lang="en-US" altLang="zh-CN" dirty="0"/>
          </a:p>
          <a:p>
            <a:endParaRPr lang="en-US" altLang="zh-CN" dirty="0"/>
          </a:p>
          <a:p>
            <a:r>
              <a:rPr lang="zh-CN" altLang="en-US" dirty="0"/>
              <a:t>在前向传播时，</a:t>
            </a:r>
            <a:r>
              <a:rPr lang="en-US" altLang="zh-CN" dirty="0"/>
              <a:t>GRL</a:t>
            </a:r>
            <a:r>
              <a:rPr lang="zh-CN" altLang="en-US" dirty="0"/>
              <a:t>是一个恒等映射（</a:t>
            </a:r>
            <a:r>
              <a:rPr lang="en-US" altLang="zh-CN" dirty="0"/>
              <a:t>Identity Map</a:t>
            </a:r>
            <a:r>
              <a:rPr lang="zh-CN" altLang="en-US" dirty="0"/>
              <a:t>）</a:t>
            </a:r>
            <a:endParaRPr lang="en-US" altLang="zh-CN" dirty="0"/>
          </a:p>
          <a:p>
            <a:r>
              <a:rPr lang="zh-CN" altLang="en-US" dirty="0"/>
              <a:t>在反向传播时，通过乘以一个负单位（单位矩阵</a:t>
            </a:r>
            <a:r>
              <a:rPr lang="en-US" altLang="zh-CN" dirty="0"/>
              <a:t>I</a:t>
            </a:r>
            <a:r>
              <a:rPr lang="zh-CN" altLang="en-US" dirty="0"/>
              <a:t>），将梯度进行反转</a:t>
            </a:r>
            <a:endParaRPr lang="en-US" altLang="zh-CN" dirty="0"/>
          </a:p>
          <a:p>
            <a:r>
              <a:rPr lang="zh-CN" altLang="en-US" dirty="0"/>
              <a:t>由此，上述两个训练过程可以被合并到一个目标函数中</a:t>
            </a:r>
            <a:endParaRPr lang="en-US" altLang="zh-CN" dirty="0"/>
          </a:p>
          <a:p>
            <a:r>
              <a:rPr lang="zh-CN" altLang="en-US" dirty="0"/>
              <a:t>其中</a:t>
            </a:r>
            <a:r>
              <a:rPr lang="en-US" altLang="zh-CN" dirty="0"/>
              <a:t>Ly</a:t>
            </a:r>
            <a:r>
              <a:rPr lang="zh-CN" altLang="en-US" dirty="0"/>
              <a:t>为分类损失，</a:t>
            </a:r>
            <a:r>
              <a:rPr lang="en-US" altLang="zh-CN" dirty="0" err="1"/>
              <a:t>Ld</a:t>
            </a:r>
            <a:r>
              <a:rPr lang="zh-CN" altLang="en-US" dirty="0"/>
              <a:t>为判别器损失，</a:t>
            </a:r>
            <a:r>
              <a:rPr lang="en-US" altLang="zh-CN" dirty="0"/>
              <a:t>di</a:t>
            </a:r>
            <a:r>
              <a:rPr lang="zh-CN" altLang="en-US" dirty="0"/>
              <a:t>为领域的标签：当数据来自源域时，</a:t>
            </a:r>
            <a:r>
              <a:rPr lang="en-US" altLang="zh-CN" dirty="0"/>
              <a:t>di=0</a:t>
            </a:r>
            <a:r>
              <a:rPr lang="zh-CN" altLang="en-US" dirty="0"/>
              <a:t>；否 则</a:t>
            </a:r>
            <a:r>
              <a:rPr lang="en-US" altLang="zh-CN" dirty="0"/>
              <a:t>di=1</a:t>
            </a:r>
          </a:p>
          <a:p>
            <a:r>
              <a:rPr lang="zh-CN" altLang="en-US" dirty="0"/>
              <a:t>在 </a:t>
            </a:r>
            <a:r>
              <a:rPr lang="en-US" altLang="zh-CN" dirty="0"/>
              <a:t>DANN</a:t>
            </a:r>
            <a:r>
              <a:rPr lang="zh-CN" altLang="en-US" dirty="0"/>
              <a:t>中，对抗网络被用作隐式距离度量来度量源域和目标域的分布相似性。</a:t>
            </a:r>
          </a:p>
        </p:txBody>
      </p:sp>
    </p:spTree>
    <p:extLst>
      <p:ext uri="{BB962C8B-B14F-4D97-AF65-F5344CB8AC3E}">
        <p14:creationId xmlns:p14="http://schemas.microsoft.com/office/powerpoint/2010/main" val="209834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第一行对应性能下限</a:t>
            </a:r>
            <a:r>
              <a:rPr lang="en-US" altLang="zh-CN" dirty="0"/>
              <a:t>(</a:t>
            </a:r>
            <a:r>
              <a:rPr lang="zh-CN" altLang="en-US" dirty="0"/>
              <a:t>即</a:t>
            </a:r>
            <a:r>
              <a:rPr lang="en-US" altLang="zh-CN" dirty="0"/>
              <a:t>,</a:t>
            </a:r>
            <a:r>
              <a:rPr lang="zh-CN" altLang="en-US" dirty="0"/>
              <a:t>如果没有进行适应</a:t>
            </a:r>
            <a:r>
              <a:rPr lang="en-US" altLang="zh-CN" dirty="0"/>
              <a:t>)</a:t>
            </a:r>
            <a:r>
              <a:rPr lang="zh-CN" altLang="en-US" dirty="0"/>
              <a:t>。最后一行对应在已知类别标签</a:t>
            </a:r>
            <a:r>
              <a:rPr lang="en-US" altLang="zh-CN" dirty="0"/>
              <a:t>( DA</a:t>
            </a:r>
            <a:r>
              <a:rPr lang="zh-CN" altLang="en-US" dirty="0"/>
              <a:t>性能的上界</a:t>
            </a:r>
            <a:r>
              <a:rPr lang="en-US" altLang="zh-CN" dirty="0"/>
              <a:t>)</a:t>
            </a:r>
            <a:r>
              <a:rPr lang="zh-CN" altLang="en-US" dirty="0"/>
              <a:t>的目标域数据上进行训练。</a:t>
            </a:r>
          </a:p>
        </p:txBody>
      </p:sp>
    </p:spTree>
    <p:extLst>
      <p:ext uri="{BB962C8B-B14F-4D97-AF65-F5344CB8AC3E}">
        <p14:creationId xmlns:p14="http://schemas.microsoft.com/office/powerpoint/2010/main" val="64606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6.png"/><Relationship Id="rId4" Type="http://schemas.openxmlformats.org/officeDocument/2006/relationships/image" Target="../media/image5.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4.jpeg"/><Relationship Id="rId7" Type="http://schemas.openxmlformats.org/officeDocument/2006/relationships/diagramData" Target="../diagrams/data2.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11" Type="http://schemas.microsoft.com/office/2007/relationships/diagramDrawing" Target="../diagrams/drawing2.xml"/><Relationship Id="rId5" Type="http://schemas.openxmlformats.org/officeDocument/2006/relationships/image" Target="../media/image7.png"/><Relationship Id="rId10" Type="http://schemas.openxmlformats.org/officeDocument/2006/relationships/diagramColors" Target="../diagrams/colors2.xml"/><Relationship Id="rId4" Type="http://schemas.openxmlformats.org/officeDocument/2006/relationships/image" Target="../media/image6.png"/><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3970D3FE-3805-467C-9BAD-D6FA77FAD001}"/>
              </a:ext>
            </a:extLst>
          </p:cNvPr>
          <p:cNvGrpSpPr/>
          <p:nvPr/>
        </p:nvGrpSpPr>
        <p:grpSpPr>
          <a:xfrm>
            <a:off x="279111" y="3425720"/>
            <a:ext cx="7107054" cy="182881"/>
            <a:chOff x="279111" y="3052331"/>
            <a:chExt cx="7107054" cy="182881"/>
          </a:xfrm>
        </p:grpSpPr>
        <p:sp>
          <p:nvSpPr>
            <p:cNvPr id="16" name="矩形 15"/>
            <p:cNvSpPr/>
            <p:nvPr/>
          </p:nvSpPr>
          <p:spPr>
            <a:xfrm flipV="1">
              <a:off x="279111" y="3127313"/>
              <a:ext cx="667375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7093761" y="3052331"/>
              <a:ext cx="99060" cy="18288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7287105" y="3052332"/>
              <a:ext cx="99060" cy="18288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79111" y="1490443"/>
            <a:ext cx="8954536" cy="1323439"/>
          </a:xfrm>
          <a:prstGeom prst="rect">
            <a:avLst/>
          </a:prstGeom>
          <a:noFill/>
        </p:spPr>
        <p:txBody>
          <a:bodyPr wrap="square" rtlCol="0">
            <a:spAutoFit/>
          </a:bodyPr>
          <a:lstStyle/>
          <a:p>
            <a:r>
              <a:rPr lang="en-US" altLang="zh-CN" sz="4000" b="1" dirty="0">
                <a:solidFill>
                  <a:schemeClr val="accent1">
                    <a:lumMod val="75000"/>
                  </a:schemeClr>
                </a:solidFill>
                <a:latin typeface="+mj-lt"/>
                <a:cs typeface="Times New Roman" panose="02020603050405020304" pitchFamily="18" charset="0"/>
              </a:rPr>
              <a:t>Domain-Adversarial Training of Neural Networks</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7265" t="9160" r="23350"/>
          <a:stretch>
            <a:fillRect/>
          </a:stretch>
        </p:blipFill>
        <p:spPr>
          <a:xfrm>
            <a:off x="8848725" y="69152"/>
            <a:ext cx="3421380" cy="6720450"/>
          </a:xfrm>
          <a:prstGeom prst="rect">
            <a:avLst/>
          </a:prstGeom>
        </p:spPr>
      </p:pic>
      <p:cxnSp>
        <p:nvCxnSpPr>
          <p:cNvPr id="15" name="直接连接符 14"/>
          <p:cNvCxnSpPr/>
          <p:nvPr/>
        </p:nvCxnSpPr>
        <p:spPr>
          <a:xfrm>
            <a:off x="5631199" y="5755794"/>
            <a:ext cx="0" cy="571500"/>
          </a:xfrm>
          <a:prstGeom prst="line">
            <a:avLst/>
          </a:prstGeom>
          <a:ln>
            <a:solidFill>
              <a:srgbClr val="6F8BBE"/>
            </a:solidFill>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42816" y="65238"/>
            <a:ext cx="2095500" cy="369332"/>
          </a:xfrm>
          <a:prstGeom prst="rect">
            <a:avLst/>
          </a:prstGeom>
          <a:noFill/>
        </p:spPr>
        <p:txBody>
          <a:bodyPr wrap="square" rtlCol="0">
            <a:spAutoFit/>
          </a:bodyPr>
          <a:lstStyle/>
          <a:p>
            <a:r>
              <a:rPr lang="en-US" altLang="zh-CN" dirty="0">
                <a:solidFill>
                  <a:schemeClr val="bg1"/>
                </a:solidFill>
              </a:rPr>
              <a:t>Presentation</a:t>
            </a:r>
            <a:endParaRPr lang="zh-CN" altLang="en-US" dirty="0">
              <a:solidFill>
                <a:schemeClr val="bg1"/>
              </a:solidFill>
            </a:endParaRPr>
          </a:p>
        </p:txBody>
      </p:sp>
      <p:sp>
        <p:nvSpPr>
          <p:cNvPr id="26" name="矩形 25"/>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3246094D-9CB1-46B8-8E10-524E413AC3C6}"/>
              </a:ext>
            </a:extLst>
          </p:cNvPr>
          <p:cNvPicPr>
            <a:picLocks noChangeAspect="1"/>
          </p:cNvPicPr>
          <p:nvPr/>
        </p:nvPicPr>
        <p:blipFill>
          <a:blip r:embed="rId4"/>
          <a:stretch>
            <a:fillRect/>
          </a:stretch>
        </p:blipFill>
        <p:spPr>
          <a:xfrm>
            <a:off x="3476672" y="5735639"/>
            <a:ext cx="591655" cy="591655"/>
          </a:xfrm>
          <a:prstGeom prst="rect">
            <a:avLst/>
          </a:prstGeom>
        </p:spPr>
      </p:pic>
      <p:pic>
        <p:nvPicPr>
          <p:cNvPr id="9" name="图片 8">
            <a:extLst>
              <a:ext uri="{FF2B5EF4-FFF2-40B4-BE49-F238E27FC236}">
                <a16:creationId xmlns:a16="http://schemas.microsoft.com/office/drawing/2014/main" id="{163E4894-6FF8-463F-9FA5-FFDDD624A3C5}"/>
              </a:ext>
            </a:extLst>
          </p:cNvPr>
          <p:cNvPicPr>
            <a:picLocks noChangeAspect="1"/>
          </p:cNvPicPr>
          <p:nvPr/>
        </p:nvPicPr>
        <p:blipFill>
          <a:blip r:embed="rId5"/>
          <a:stretch>
            <a:fillRect/>
          </a:stretch>
        </p:blipFill>
        <p:spPr>
          <a:xfrm>
            <a:off x="4186088" y="5826100"/>
            <a:ext cx="1327350" cy="395118"/>
          </a:xfrm>
          <a:prstGeom prst="rect">
            <a:avLst/>
          </a:prstGeom>
        </p:spPr>
      </p:pic>
      <p:sp>
        <p:nvSpPr>
          <p:cNvPr id="22" name="文本框 21">
            <a:extLst>
              <a:ext uri="{FF2B5EF4-FFF2-40B4-BE49-F238E27FC236}">
                <a16:creationId xmlns:a16="http://schemas.microsoft.com/office/drawing/2014/main" id="{4DBBBF47-67C7-4A29-8864-2C53EB9C53DB}"/>
              </a:ext>
            </a:extLst>
          </p:cNvPr>
          <p:cNvSpPr txBox="1"/>
          <p:nvPr/>
        </p:nvSpPr>
        <p:spPr>
          <a:xfrm>
            <a:off x="5748962" y="5826100"/>
            <a:ext cx="1286152" cy="430887"/>
          </a:xfrm>
          <a:prstGeom prst="rect">
            <a:avLst/>
          </a:prstGeom>
          <a:noFill/>
        </p:spPr>
        <p:txBody>
          <a:bodyPr wrap="square" rtlCol="0">
            <a:spAutoFit/>
          </a:bodyPr>
          <a:lstStyle/>
          <a:p>
            <a:pPr algn="dist"/>
            <a:r>
              <a:rPr lang="zh-CN" altLang="en-US" sz="1100" dirty="0">
                <a:solidFill>
                  <a:srgbClr val="5B6666"/>
                </a:solidFill>
                <a:latin typeface="微软雅黑" panose="020B0503020204020204" pitchFamily="34" charset="-122"/>
                <a:ea typeface="微软雅黑" panose="020B0503020204020204" pitchFamily="34" charset="-122"/>
              </a:rPr>
              <a:t>智能计算与医学影像分析实验室</a:t>
            </a:r>
          </a:p>
        </p:txBody>
      </p:sp>
      <p:sp>
        <p:nvSpPr>
          <p:cNvPr id="23" name="文本框 22">
            <a:extLst>
              <a:ext uri="{FF2B5EF4-FFF2-40B4-BE49-F238E27FC236}">
                <a16:creationId xmlns:a16="http://schemas.microsoft.com/office/drawing/2014/main" id="{16B7EFA0-D71C-4FB5-81AC-3CB29B3C9942}"/>
              </a:ext>
            </a:extLst>
          </p:cNvPr>
          <p:cNvSpPr txBox="1"/>
          <p:nvPr/>
        </p:nvSpPr>
        <p:spPr>
          <a:xfrm>
            <a:off x="479891" y="3858326"/>
            <a:ext cx="6613870" cy="1200329"/>
          </a:xfrm>
          <a:prstGeom prst="rect">
            <a:avLst/>
          </a:prstGeom>
          <a:noFill/>
        </p:spPr>
        <p:txBody>
          <a:bodyPr wrap="square" rtlCol="0">
            <a:spAutoFit/>
          </a:bodyPr>
          <a:lstStyle/>
          <a:p>
            <a:r>
              <a:rPr lang="en-US" altLang="zh-CN" dirty="0">
                <a:cs typeface="Times New Roman" panose="02020603050405020304" pitchFamily="18" charset="0"/>
              </a:rPr>
              <a:t>Author: </a:t>
            </a:r>
            <a:r>
              <a:rPr lang="en-US" altLang="zh-CN" dirty="0" err="1">
                <a:cs typeface="Times New Roman" panose="02020603050405020304" pitchFamily="18" charset="0"/>
              </a:rPr>
              <a:t>Yaroslav</a:t>
            </a:r>
            <a:r>
              <a:rPr lang="en-US" altLang="zh-CN" dirty="0">
                <a:cs typeface="Times New Roman" panose="02020603050405020304" pitchFamily="18" charset="0"/>
              </a:rPr>
              <a:t> </a:t>
            </a:r>
            <a:r>
              <a:rPr lang="en-US" altLang="zh-CN" dirty="0" err="1">
                <a:cs typeface="Times New Roman" panose="02020603050405020304" pitchFamily="18" charset="0"/>
              </a:rPr>
              <a:t>Ganin</a:t>
            </a:r>
            <a:r>
              <a:rPr lang="en-US" altLang="zh-CN" dirty="0">
                <a:cs typeface="Times New Roman" panose="02020603050405020304" pitchFamily="18" charset="0"/>
              </a:rPr>
              <a:t>, Evgeniya </a:t>
            </a:r>
            <a:r>
              <a:rPr lang="en-US" altLang="zh-CN" dirty="0" err="1">
                <a:cs typeface="Times New Roman" panose="02020603050405020304" pitchFamily="18" charset="0"/>
              </a:rPr>
              <a:t>Ustinova</a:t>
            </a:r>
            <a:endParaRPr lang="en-US" altLang="zh-CN" dirty="0">
              <a:cs typeface="Times New Roman" panose="02020603050405020304" pitchFamily="18" charset="0"/>
            </a:endParaRPr>
          </a:p>
          <a:p>
            <a:r>
              <a:rPr lang="en-US" altLang="zh-CN" dirty="0" err="1">
                <a:cs typeface="Times New Roman" panose="02020603050405020304" pitchFamily="18" charset="0"/>
              </a:rPr>
              <a:t>Insitution</a:t>
            </a:r>
            <a:r>
              <a:rPr lang="en-US" altLang="zh-CN" dirty="0">
                <a:cs typeface="Times New Roman" panose="02020603050405020304" pitchFamily="18" charset="0"/>
              </a:rPr>
              <a:t>: Skolkovo Institute of Science and Technology (</a:t>
            </a:r>
            <a:r>
              <a:rPr lang="en-US" altLang="zh-CN" dirty="0" err="1">
                <a:cs typeface="Times New Roman" panose="02020603050405020304" pitchFamily="18" charset="0"/>
              </a:rPr>
              <a:t>Skoltech</a:t>
            </a:r>
            <a:r>
              <a:rPr lang="en-US" altLang="zh-CN" dirty="0">
                <a:cs typeface="Times New Roman" panose="02020603050405020304" pitchFamily="18" charset="0"/>
              </a:rPr>
              <a:t>)</a:t>
            </a:r>
          </a:p>
          <a:p>
            <a:r>
              <a:rPr lang="en-US" altLang="zh-CN" dirty="0">
                <a:cs typeface="Times New Roman" panose="02020603050405020304" pitchFamily="18" charset="0"/>
              </a:rPr>
              <a:t>Journal of Machine Learning Research 17 (2016) 1-35</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3009418" y="2801073"/>
            <a:ext cx="5856790" cy="923330"/>
          </a:xfrm>
          <a:prstGeom prst="rect">
            <a:avLst/>
          </a:prstGeom>
          <a:noFill/>
        </p:spPr>
        <p:txBody>
          <a:bodyPr wrap="square" rtlCol="0">
            <a:spAutoFit/>
          </a:bodyPr>
          <a:lstStyle/>
          <a:p>
            <a:r>
              <a:rPr lang="en-US" altLang="zh-CN" sz="5400" dirty="0">
                <a:solidFill>
                  <a:schemeClr val="accent1">
                    <a:lumMod val="75000"/>
                  </a:schemeClr>
                </a:solidFill>
              </a:rPr>
              <a:t>Thanks!</a:t>
            </a:r>
            <a:endParaRPr lang="zh-CN" altLang="en-US" sz="5400" dirty="0">
              <a:solidFill>
                <a:schemeClr val="accent1">
                  <a:lumMod val="75000"/>
                </a:schemeClr>
              </a:solidFill>
            </a:endParaRPr>
          </a:p>
        </p:txBody>
      </p:sp>
      <p:cxnSp>
        <p:nvCxnSpPr>
          <p:cNvPr id="4" name="直接连接符 3"/>
          <p:cNvCxnSpPr/>
          <p:nvPr/>
        </p:nvCxnSpPr>
        <p:spPr>
          <a:xfrm>
            <a:off x="3194613" y="3724403"/>
            <a:ext cx="3923817"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矩形 6"/>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142816" y="65238"/>
            <a:ext cx="2095500" cy="369332"/>
          </a:xfrm>
          <a:prstGeom prst="rect">
            <a:avLst/>
          </a:prstGeom>
          <a:noFill/>
        </p:spPr>
        <p:txBody>
          <a:bodyPr wrap="square" rtlCol="0">
            <a:spAutoFit/>
          </a:bodyPr>
          <a:lstStyle/>
          <a:p>
            <a:r>
              <a:rPr lang="en-US" altLang="zh-CN" dirty="0">
                <a:solidFill>
                  <a:schemeClr val="bg1"/>
                </a:solidFill>
              </a:rPr>
              <a:t>Presentation</a:t>
            </a:r>
            <a:endParaRPr lang="zh-CN" altLang="en-US" dirty="0">
              <a:solidFill>
                <a:schemeClr val="bg1"/>
              </a:solidFill>
            </a:endParaRPr>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17265" t="9160" r="23350"/>
          <a:stretch>
            <a:fillRect/>
          </a:stretch>
        </p:blipFill>
        <p:spPr>
          <a:xfrm>
            <a:off x="8865870" y="69152"/>
            <a:ext cx="3421380" cy="6720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2816" y="65238"/>
            <a:ext cx="2095500" cy="368300"/>
          </a:xfrm>
          <a:prstGeom prst="rect">
            <a:avLst/>
          </a:prstGeom>
          <a:noFill/>
        </p:spPr>
        <p:txBody>
          <a:bodyPr wrap="square" rtlCol="0">
            <a:spAutoFit/>
          </a:bodyPr>
          <a:lstStyle/>
          <a:p>
            <a:r>
              <a:rPr lang="en-US" altLang="zh-CN" dirty="0">
                <a:solidFill>
                  <a:schemeClr val="bg1"/>
                </a:solidFill>
                <a:sym typeface="+mn-ea"/>
              </a:rPr>
              <a:t>Presentation</a:t>
            </a:r>
            <a:endParaRPr lang="en-US" altLang="zh-CN" dirty="0">
              <a:solidFill>
                <a:schemeClr val="bg1"/>
              </a:solidFill>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sp>
        <p:nvSpPr>
          <p:cNvPr id="17" name="内容占位符 2">
            <a:extLst>
              <a:ext uri="{FF2B5EF4-FFF2-40B4-BE49-F238E27FC236}">
                <a16:creationId xmlns:a16="http://schemas.microsoft.com/office/drawing/2014/main" id="{B862E07A-D800-49B1-BF4D-A0AD7F07A86D}"/>
              </a:ext>
            </a:extLst>
          </p:cNvPr>
          <p:cNvSpPr txBox="1">
            <a:spLocks/>
          </p:cNvSpPr>
          <p:nvPr/>
        </p:nvSpPr>
        <p:spPr>
          <a:xfrm>
            <a:off x="1365165" y="1497300"/>
            <a:ext cx="6555259" cy="34612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Times New Roman" panose="02020603050405020304" pitchFamily="18" charset="0"/>
              </a:rPr>
              <a:t>Three basic transfer learning methods</a:t>
            </a:r>
            <a:endParaRPr lang="zh-CN" altLang="en-US" dirty="0">
              <a:cs typeface="Times New Roman" panose="02020603050405020304" pitchFamily="18" charset="0"/>
            </a:endParaRPr>
          </a:p>
        </p:txBody>
      </p:sp>
      <p:graphicFrame>
        <p:nvGraphicFramePr>
          <p:cNvPr id="20" name="图示 19">
            <a:extLst>
              <a:ext uri="{FF2B5EF4-FFF2-40B4-BE49-F238E27FC236}">
                <a16:creationId xmlns:a16="http://schemas.microsoft.com/office/drawing/2014/main" id="{703B0692-B332-4CEF-A896-06FB5E69687E}"/>
              </a:ext>
            </a:extLst>
          </p:cNvPr>
          <p:cNvGraphicFramePr/>
          <p:nvPr>
            <p:extLst>
              <p:ext uri="{D42A27DB-BD31-4B8C-83A1-F6EECF244321}">
                <p14:modId xmlns:p14="http://schemas.microsoft.com/office/powerpoint/2010/main" val="148958342"/>
              </p:ext>
            </p:extLst>
          </p:nvPr>
        </p:nvGraphicFramePr>
        <p:xfrm>
          <a:off x="1723406" y="1970597"/>
          <a:ext cx="4694278" cy="2813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8906447" cy="867277"/>
            <a:chOff x="329917" y="617901"/>
            <a:chExt cx="8906447"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r>
                <a:rPr lang="en-US" altLang="zh-CN" sz="3200" dirty="0">
                  <a:solidFill>
                    <a:schemeClr val="accent1">
                      <a:lumMod val="75000"/>
                    </a:schemeClr>
                  </a:solidFill>
                </a:rPr>
                <a:t>1</a:t>
              </a:r>
            </a:p>
          </p:txBody>
        </p:sp>
        <p:sp>
          <p:nvSpPr>
            <p:cNvPr id="24" name="文本框 23">
              <a:extLst>
                <a:ext uri="{FF2B5EF4-FFF2-40B4-BE49-F238E27FC236}">
                  <a16:creationId xmlns:a16="http://schemas.microsoft.com/office/drawing/2014/main" id="{F7C409E6-1689-46D0-82DB-456E7620A146}"/>
                </a:ext>
              </a:extLst>
            </p:cNvPr>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altLang="zh-CN" sz="3200" dirty="0">
                  <a:solidFill>
                    <a:srgbClr val="0070C0"/>
                  </a:solidFill>
                  <a:ea typeface="宋体" panose="02010600030101010101" pitchFamily="2" charset="-122"/>
                  <a:cs typeface="+mn-lt"/>
                  <a:sym typeface="+mn-ea"/>
                </a:rPr>
                <a:t>Background</a:t>
              </a:r>
              <a:endParaRPr lang="en-US" altLang="zh-CN" sz="3200" dirty="0">
                <a:solidFill>
                  <a:srgbClr val="0070C0"/>
                </a:solidFill>
                <a:ea typeface="宋体" panose="02010600030101010101" pitchFamily="2" charset="-122"/>
                <a:cs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651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F6CDE0FB-D1B6-46DE-94E9-3DE98FFF6600}"/>
              </a:ext>
            </a:extLst>
          </p:cNvPr>
          <p:cNvGrpSpPr/>
          <p:nvPr/>
        </p:nvGrpSpPr>
        <p:grpSpPr>
          <a:xfrm>
            <a:off x="476128" y="523415"/>
            <a:ext cx="8906447" cy="867277"/>
            <a:chOff x="329917" y="617901"/>
            <a:chExt cx="8906447" cy="867277"/>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3" name="文本框 2"/>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2</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sp>
          <p:nvSpPr>
            <p:cNvPr id="15" name="文本框 14"/>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70C0"/>
                  </a:solidFill>
                  <a:latin typeface="Calibri"/>
                  <a:ea typeface="宋体" panose="02010600030101010101" pitchFamily="2" charset="-122"/>
                  <a:cs typeface="Calibri"/>
                  <a:sym typeface="+mn-ea"/>
                </a:rPr>
                <a:t>Domain adaption(DA)</a:t>
              </a:r>
              <a:endParaRPr kumimoji="0" lang="en-US" altLang="zh-CN" sz="3200" b="0" i="0" u="none" strike="noStrike" kern="1200" cap="none" spc="0" normalizeH="0" baseline="0" noProof="0" dirty="0">
                <a:ln>
                  <a:noFill/>
                </a:ln>
                <a:solidFill>
                  <a:srgbClr val="0070C0"/>
                </a:solidFill>
                <a:effectLst/>
                <a:uLnTx/>
                <a:uFillTx/>
                <a:latin typeface="Calibri"/>
                <a:ea typeface="宋体" panose="02010600030101010101" pitchFamily="2" charset="-122"/>
                <a:cs typeface="Calibri"/>
              </a:endParaRPr>
            </a:p>
          </p:txBody>
        </p:sp>
      </p:grpSp>
      <p:pic>
        <p:nvPicPr>
          <p:cNvPr id="7" name="图片 6">
            <a:extLst>
              <a:ext uri="{FF2B5EF4-FFF2-40B4-BE49-F238E27FC236}">
                <a16:creationId xmlns:a16="http://schemas.microsoft.com/office/drawing/2014/main" id="{CD1F1A41-A648-4B67-A60A-1147F6FD8CD3}"/>
              </a:ext>
            </a:extLst>
          </p:cNvPr>
          <p:cNvPicPr>
            <a:picLocks noChangeAspect="1"/>
          </p:cNvPicPr>
          <p:nvPr/>
        </p:nvPicPr>
        <p:blipFill>
          <a:blip r:embed="rId5"/>
          <a:stretch>
            <a:fillRect/>
          </a:stretch>
        </p:blipFill>
        <p:spPr>
          <a:xfrm>
            <a:off x="11329992" y="474934"/>
            <a:ext cx="591363" cy="591363"/>
          </a:xfrm>
          <a:prstGeom prst="rect">
            <a:avLst/>
          </a:prstGeom>
        </p:spPr>
      </p:pic>
      <p:pic>
        <p:nvPicPr>
          <p:cNvPr id="6" name="图片 5">
            <a:extLst>
              <a:ext uri="{FF2B5EF4-FFF2-40B4-BE49-F238E27FC236}">
                <a16:creationId xmlns:a16="http://schemas.microsoft.com/office/drawing/2014/main" id="{39A074A4-CC4A-4EAC-A7EC-74BEF171737E}"/>
              </a:ext>
            </a:extLst>
          </p:cNvPr>
          <p:cNvPicPr>
            <a:picLocks noChangeAspect="1"/>
          </p:cNvPicPr>
          <p:nvPr/>
        </p:nvPicPr>
        <p:blipFill>
          <a:blip r:embed="rId6"/>
          <a:stretch>
            <a:fillRect/>
          </a:stretch>
        </p:blipFill>
        <p:spPr>
          <a:xfrm>
            <a:off x="1190566" y="1747829"/>
            <a:ext cx="4310664" cy="2857899"/>
          </a:xfrm>
          <a:prstGeom prst="rect">
            <a:avLst/>
          </a:prstGeom>
        </p:spPr>
      </p:pic>
      <p:sp>
        <p:nvSpPr>
          <p:cNvPr id="8" name="文本框 7">
            <a:extLst>
              <a:ext uri="{FF2B5EF4-FFF2-40B4-BE49-F238E27FC236}">
                <a16:creationId xmlns:a16="http://schemas.microsoft.com/office/drawing/2014/main" id="{8BE0033B-0879-4FFE-9F1B-E49723A01185}"/>
              </a:ext>
            </a:extLst>
          </p:cNvPr>
          <p:cNvSpPr txBox="1"/>
          <p:nvPr/>
        </p:nvSpPr>
        <p:spPr>
          <a:xfrm>
            <a:off x="6116385" y="1891073"/>
            <a:ext cx="5213607" cy="369332"/>
          </a:xfrm>
          <a:prstGeom prst="rect">
            <a:avLst/>
          </a:prstGeom>
          <a:noFill/>
        </p:spPr>
        <p:txBody>
          <a:bodyPr wrap="none" rtlCol="0">
            <a:spAutoFit/>
          </a:bodyPr>
          <a:lstStyle/>
          <a:p>
            <a:r>
              <a:rPr lang="en-US" altLang="zh-CN" dirty="0"/>
              <a:t>Source domain (Labeled)   target domain (No labeled)</a:t>
            </a:r>
            <a:endParaRPr lang="zh-CN" altLang="en-US" dirty="0"/>
          </a:p>
        </p:txBody>
      </p:sp>
      <p:sp>
        <p:nvSpPr>
          <p:cNvPr id="12" name="文本框 11">
            <a:extLst>
              <a:ext uri="{FF2B5EF4-FFF2-40B4-BE49-F238E27FC236}">
                <a16:creationId xmlns:a16="http://schemas.microsoft.com/office/drawing/2014/main" id="{E80E783B-73C0-486C-ACA0-AB02A79D1E8F}"/>
              </a:ext>
            </a:extLst>
          </p:cNvPr>
          <p:cNvSpPr txBox="1"/>
          <p:nvPr/>
        </p:nvSpPr>
        <p:spPr>
          <a:xfrm>
            <a:off x="7408545" y="2536781"/>
            <a:ext cx="2178545" cy="369332"/>
          </a:xfrm>
          <a:prstGeom prst="rect">
            <a:avLst/>
          </a:prstGeom>
          <a:noFill/>
        </p:spPr>
        <p:txBody>
          <a:bodyPr wrap="none" rtlCol="0">
            <a:spAutoFit/>
          </a:bodyPr>
          <a:lstStyle/>
          <a:p>
            <a:r>
              <a:rPr lang="en-US" altLang="zh-CN" dirty="0"/>
              <a:t>Same Category space</a:t>
            </a:r>
            <a:endParaRPr lang="zh-CN" altLang="en-US" dirty="0"/>
          </a:p>
        </p:txBody>
      </p:sp>
      <p:sp>
        <p:nvSpPr>
          <p:cNvPr id="21" name="文本框 20">
            <a:extLst>
              <a:ext uri="{FF2B5EF4-FFF2-40B4-BE49-F238E27FC236}">
                <a16:creationId xmlns:a16="http://schemas.microsoft.com/office/drawing/2014/main" id="{C0246713-0BB2-4D03-9155-4FCF33727A33}"/>
              </a:ext>
            </a:extLst>
          </p:cNvPr>
          <p:cNvSpPr txBox="1"/>
          <p:nvPr/>
        </p:nvSpPr>
        <p:spPr>
          <a:xfrm>
            <a:off x="7467984" y="3278983"/>
            <a:ext cx="2059666" cy="369332"/>
          </a:xfrm>
          <a:prstGeom prst="rect">
            <a:avLst/>
          </a:prstGeom>
          <a:noFill/>
        </p:spPr>
        <p:txBody>
          <a:bodyPr wrap="none" rtlCol="0">
            <a:spAutoFit/>
          </a:bodyPr>
          <a:lstStyle/>
          <a:p>
            <a:r>
              <a:rPr lang="en-US" altLang="zh-CN" dirty="0"/>
              <a:t>Same Feature space</a:t>
            </a:r>
            <a:endParaRPr lang="zh-CN" altLang="en-US" dirty="0"/>
          </a:p>
        </p:txBody>
      </p:sp>
      <p:sp>
        <p:nvSpPr>
          <p:cNvPr id="23" name="文本框 22">
            <a:extLst>
              <a:ext uri="{FF2B5EF4-FFF2-40B4-BE49-F238E27FC236}">
                <a16:creationId xmlns:a16="http://schemas.microsoft.com/office/drawing/2014/main" id="{A13A2FB1-9D33-4963-B01C-574C9F258AB9}"/>
              </a:ext>
            </a:extLst>
          </p:cNvPr>
          <p:cNvSpPr txBox="1"/>
          <p:nvPr/>
        </p:nvSpPr>
        <p:spPr>
          <a:xfrm>
            <a:off x="7147030" y="4049055"/>
            <a:ext cx="2701573" cy="369332"/>
          </a:xfrm>
          <a:prstGeom prst="rect">
            <a:avLst/>
          </a:prstGeom>
          <a:noFill/>
        </p:spPr>
        <p:txBody>
          <a:bodyPr wrap="none" rtlCol="0">
            <a:spAutoFit/>
          </a:bodyPr>
          <a:lstStyle/>
          <a:p>
            <a:r>
              <a:rPr lang="en-US" altLang="zh-CN" dirty="0"/>
              <a:t>Different  Data distribution</a:t>
            </a:r>
            <a:endParaRPr lang="zh-CN" altLang="en-US" dirty="0"/>
          </a:p>
        </p:txBody>
      </p:sp>
    </p:spTree>
    <p:extLst>
      <p:ext uri="{BB962C8B-B14F-4D97-AF65-F5344CB8AC3E}">
        <p14:creationId xmlns:p14="http://schemas.microsoft.com/office/powerpoint/2010/main" val="354449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51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2816" y="65238"/>
            <a:ext cx="2095500" cy="368300"/>
          </a:xfrm>
          <a:prstGeom prst="rect">
            <a:avLst/>
          </a:prstGeom>
          <a:noFill/>
        </p:spPr>
        <p:txBody>
          <a:bodyPr wrap="square" rtlCol="0">
            <a:spAutoFit/>
          </a:bodyPr>
          <a:lstStyle/>
          <a:p>
            <a:r>
              <a:rPr lang="en-US" altLang="zh-CN" dirty="0">
                <a:solidFill>
                  <a:schemeClr val="bg1"/>
                </a:solidFill>
                <a:sym typeface="+mn-ea"/>
              </a:rPr>
              <a:t>Presentation</a:t>
            </a:r>
            <a:endParaRPr lang="en-US" altLang="zh-CN" dirty="0">
              <a:solidFill>
                <a:schemeClr val="bg1"/>
              </a:solidFill>
            </a:endParaRPr>
          </a:p>
        </p:txBody>
      </p:sp>
      <p:grpSp>
        <p:nvGrpSpPr>
          <p:cNvPr id="11" name="组合 10">
            <a:extLst>
              <a:ext uri="{FF2B5EF4-FFF2-40B4-BE49-F238E27FC236}">
                <a16:creationId xmlns:a16="http://schemas.microsoft.com/office/drawing/2014/main" id="{F6CDE0FB-D1B6-46DE-94E9-3DE98FFF6600}"/>
              </a:ext>
            </a:extLst>
          </p:cNvPr>
          <p:cNvGrpSpPr/>
          <p:nvPr/>
        </p:nvGrpSpPr>
        <p:grpSpPr>
          <a:xfrm>
            <a:off x="476128" y="545061"/>
            <a:ext cx="8906447" cy="867277"/>
            <a:chOff x="329917" y="617901"/>
            <a:chExt cx="8906447" cy="867277"/>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3" name="文本框 2"/>
            <p:cNvSpPr txBox="1"/>
            <p:nvPr/>
          </p:nvSpPr>
          <p:spPr>
            <a:xfrm>
              <a:off x="600330" y="759151"/>
              <a:ext cx="375008" cy="583565"/>
            </a:xfrm>
            <a:prstGeom prst="rect">
              <a:avLst/>
            </a:prstGeom>
            <a:noFill/>
          </p:spPr>
          <p:txBody>
            <a:bodyPr wrap="square" rtlCol="0">
              <a:spAutoFit/>
            </a:bodyPr>
            <a:lstStyle/>
            <a:p>
              <a:r>
                <a:rPr lang="en-US" altLang="zh-CN" sz="3200" dirty="0">
                  <a:solidFill>
                    <a:schemeClr val="accent1">
                      <a:lumMod val="75000"/>
                    </a:schemeClr>
                  </a:solidFill>
                </a:rPr>
                <a:t>3</a:t>
              </a:r>
            </a:p>
          </p:txBody>
        </p:sp>
        <p:sp>
          <p:nvSpPr>
            <p:cNvPr id="15" name="文本框 14"/>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altLang="zh-CN" sz="3200" dirty="0">
                  <a:solidFill>
                    <a:srgbClr val="0070C0"/>
                  </a:solidFill>
                  <a:ea typeface="宋体" panose="02010600030101010101" pitchFamily="2" charset="-122"/>
                  <a:cs typeface="+mn-lt"/>
                  <a:sym typeface="+mn-ea"/>
                </a:rPr>
                <a:t>Adversarial transfer learning</a:t>
              </a:r>
              <a:endParaRPr lang="en-US" altLang="zh-CN" sz="3200" dirty="0">
                <a:solidFill>
                  <a:srgbClr val="0070C0"/>
                </a:solidFill>
                <a:ea typeface="宋体" panose="02010600030101010101" pitchFamily="2" charset="-122"/>
                <a:cs typeface="+mn-lt"/>
              </a:endParaRPr>
            </a:p>
          </p:txBody>
        </p:sp>
      </p:grpSp>
      <p:pic>
        <p:nvPicPr>
          <p:cNvPr id="7" name="图片 6">
            <a:extLst>
              <a:ext uri="{FF2B5EF4-FFF2-40B4-BE49-F238E27FC236}">
                <a16:creationId xmlns:a16="http://schemas.microsoft.com/office/drawing/2014/main" id="{CD1F1A41-A648-4B67-A60A-1147F6FD8CD3}"/>
              </a:ext>
            </a:extLst>
          </p:cNvPr>
          <p:cNvPicPr>
            <a:picLocks noChangeAspect="1"/>
          </p:cNvPicPr>
          <p:nvPr/>
        </p:nvPicPr>
        <p:blipFill>
          <a:blip r:embed="rId5"/>
          <a:stretch>
            <a:fillRect/>
          </a:stretch>
        </p:blipFill>
        <p:spPr>
          <a:xfrm>
            <a:off x="11329992" y="474934"/>
            <a:ext cx="591363" cy="591363"/>
          </a:xfrm>
          <a:prstGeom prst="rect">
            <a:avLst/>
          </a:prstGeom>
        </p:spPr>
      </p:pic>
      <p:pic>
        <p:nvPicPr>
          <p:cNvPr id="6" name="图片 5">
            <a:extLst>
              <a:ext uri="{FF2B5EF4-FFF2-40B4-BE49-F238E27FC236}">
                <a16:creationId xmlns:a16="http://schemas.microsoft.com/office/drawing/2014/main" id="{22130A95-16C9-49BE-9013-82BEA7BD7CA5}"/>
              </a:ext>
            </a:extLst>
          </p:cNvPr>
          <p:cNvPicPr>
            <a:picLocks noChangeAspect="1"/>
          </p:cNvPicPr>
          <p:nvPr/>
        </p:nvPicPr>
        <p:blipFill>
          <a:blip r:embed="rId6"/>
          <a:stretch>
            <a:fillRect/>
          </a:stretch>
        </p:blipFill>
        <p:spPr>
          <a:xfrm>
            <a:off x="1391963" y="1522833"/>
            <a:ext cx="4915586" cy="681133"/>
          </a:xfrm>
          <a:prstGeom prst="rect">
            <a:avLst/>
          </a:prstGeom>
        </p:spPr>
      </p:pic>
      <p:graphicFrame>
        <p:nvGraphicFramePr>
          <p:cNvPr id="17" name="表格 10">
            <a:extLst>
              <a:ext uri="{FF2B5EF4-FFF2-40B4-BE49-F238E27FC236}">
                <a16:creationId xmlns:a16="http://schemas.microsoft.com/office/drawing/2014/main" id="{6371F2E3-E17D-4473-8097-949744ADC50C}"/>
              </a:ext>
            </a:extLst>
          </p:cNvPr>
          <p:cNvGraphicFramePr>
            <a:graphicFrameLocks noGrp="1"/>
          </p:cNvGraphicFramePr>
          <p:nvPr>
            <p:extLst>
              <p:ext uri="{D42A27DB-BD31-4B8C-83A1-F6EECF244321}">
                <p14:modId xmlns:p14="http://schemas.microsoft.com/office/powerpoint/2010/main" val="1269550955"/>
              </p:ext>
            </p:extLst>
          </p:nvPr>
        </p:nvGraphicFramePr>
        <p:xfrm>
          <a:off x="6953731" y="4347431"/>
          <a:ext cx="4064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07151682"/>
                    </a:ext>
                  </a:extLst>
                </a:gridCol>
                <a:gridCol w="2032000">
                  <a:extLst>
                    <a:ext uri="{9D8B030D-6E8A-4147-A177-3AD203B41FA5}">
                      <a16:colId xmlns:a16="http://schemas.microsoft.com/office/drawing/2014/main" val="685929866"/>
                    </a:ext>
                  </a:extLst>
                </a:gridCol>
              </a:tblGrid>
              <a:tr h="370840">
                <a:tc>
                  <a:txBody>
                    <a:bodyPr/>
                    <a:lstStyle/>
                    <a:p>
                      <a:r>
                        <a:rPr lang="en-US" altLang="zh-CN" dirty="0">
                          <a:latin typeface="Arial" panose="020B0604020202020204" pitchFamily="34" charset="0"/>
                          <a:cs typeface="Arial" panose="020B0604020202020204" pitchFamily="34" charset="0"/>
                        </a:rPr>
                        <a:t>GAN</a:t>
                      </a:r>
                      <a:endParaRPr lang="zh-CN" altLang="en-US"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GAN-based TL</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54952490"/>
                  </a:ext>
                </a:extLst>
              </a:tr>
              <a:tr h="370840">
                <a:tc>
                  <a:txBody>
                    <a:bodyPr/>
                    <a:lstStyle/>
                    <a:p>
                      <a:r>
                        <a:rPr lang="en-US" altLang="zh-CN" dirty="0">
                          <a:latin typeface="Arial" panose="020B0604020202020204" pitchFamily="34" charset="0"/>
                          <a:cs typeface="Arial" panose="020B0604020202020204" pitchFamily="34" charset="0"/>
                        </a:rPr>
                        <a:t>Real faces</a:t>
                      </a:r>
                      <a:endParaRPr lang="zh-CN" alt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Source domain</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2455156"/>
                  </a:ext>
                </a:extLst>
              </a:tr>
              <a:tr h="370840">
                <a:tc>
                  <a:txBody>
                    <a:bodyPr/>
                    <a:lstStyle/>
                    <a:p>
                      <a:r>
                        <a:rPr lang="en-US" altLang="zh-CN" dirty="0">
                          <a:latin typeface="Arial" panose="020B0604020202020204" pitchFamily="34" charset="0"/>
                          <a:cs typeface="Arial" panose="020B0604020202020204" pitchFamily="34" charset="0"/>
                        </a:rPr>
                        <a:t>Random noise</a:t>
                      </a:r>
                      <a:endParaRPr lang="zh-CN" alt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Target domain</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2644203"/>
                  </a:ext>
                </a:extLst>
              </a:tr>
              <a:tr h="370840">
                <a:tc>
                  <a:txBody>
                    <a:bodyPr/>
                    <a:lstStyle/>
                    <a:p>
                      <a:r>
                        <a:rPr lang="en-US" altLang="zh-CN" dirty="0">
                          <a:latin typeface="Arial" panose="020B0604020202020204" pitchFamily="34" charset="0"/>
                          <a:cs typeface="Arial" panose="020B0604020202020204" pitchFamily="34" charset="0"/>
                        </a:rPr>
                        <a:t>Generator</a:t>
                      </a:r>
                      <a:endParaRPr lang="zh-CN" alt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Generator</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77480106"/>
                  </a:ext>
                </a:extLst>
              </a:tr>
              <a:tr h="370840">
                <a:tc>
                  <a:txBody>
                    <a:bodyPr/>
                    <a:lstStyle/>
                    <a:p>
                      <a:r>
                        <a:rPr lang="en-US" altLang="zh-CN" dirty="0">
                          <a:latin typeface="Arial" panose="020B0604020202020204" pitchFamily="34" charset="0"/>
                          <a:cs typeface="Arial" panose="020B0604020202020204" pitchFamily="34" charset="0"/>
                        </a:rPr>
                        <a:t>Discriminator</a:t>
                      </a:r>
                      <a:endParaRPr lang="zh-CN" altLang="en-US"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Discriminator</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67063612"/>
                  </a:ext>
                </a:extLst>
              </a:tr>
            </a:tbl>
          </a:graphicData>
        </a:graphic>
      </p:graphicFrame>
      <p:graphicFrame>
        <p:nvGraphicFramePr>
          <p:cNvPr id="20" name="图示 19">
            <a:extLst>
              <a:ext uri="{FF2B5EF4-FFF2-40B4-BE49-F238E27FC236}">
                <a16:creationId xmlns:a16="http://schemas.microsoft.com/office/drawing/2014/main" id="{4E1B3F6D-57AC-4C31-AB93-40A75F0926FD}"/>
              </a:ext>
            </a:extLst>
          </p:cNvPr>
          <p:cNvGraphicFramePr/>
          <p:nvPr>
            <p:extLst>
              <p:ext uri="{D42A27DB-BD31-4B8C-83A1-F6EECF244321}">
                <p14:modId xmlns:p14="http://schemas.microsoft.com/office/powerpoint/2010/main" val="2444221950"/>
              </p:ext>
            </p:extLst>
          </p:nvPr>
        </p:nvGraphicFramePr>
        <p:xfrm>
          <a:off x="971009" y="3537202"/>
          <a:ext cx="4694278" cy="2813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CA26D00-E1BB-40C7-ADD2-9EC09867C117}"/>
                  </a:ext>
                </a:extLst>
              </p:cNvPr>
              <p:cNvSpPr txBox="1"/>
              <p:nvPr/>
            </p:nvSpPr>
            <p:spPr>
              <a:xfrm>
                <a:off x="934045" y="2411170"/>
                <a:ext cx="8665838" cy="1154547"/>
              </a:xfrm>
              <a:prstGeom prst="rect">
                <a:avLst/>
              </a:prstGeom>
              <a:noFill/>
            </p:spPr>
            <p:txBody>
              <a:bodyPr wrap="square">
                <a:spAutoFit/>
              </a:bodyPr>
              <a:lstStyle/>
              <a:p>
                <a:pPr lvl="1"/>
                <a:r>
                  <a:rPr lang="en-US" altLang="zh-CN" dirty="0"/>
                  <a:t>Effectively measure </a:t>
                </a:r>
                <a14:m>
                  <m:oMath xmlns:m="http://schemas.openxmlformats.org/officeDocument/2006/math">
                    <m:r>
                      <a:rPr lang="en-US" altLang="zh-CN" i="1">
                        <a:latin typeface="Cambria Math" panose="02040503050406030204" pitchFamily="18" charset="0"/>
                      </a:rPr>
                      <m:t>𝐷𝑖𝑠𝑡𝑎𝑛𝑐𝑒</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𝑠</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e>
                    </m:d>
                  </m:oMath>
                </a14:m>
                <a:r>
                  <a:rPr lang="zh-CN" altLang="en-US" dirty="0"/>
                  <a:t> </a:t>
                </a:r>
                <a:r>
                  <a:rPr lang="en-US" altLang="zh-CN" dirty="0"/>
                  <a:t>and </a:t>
                </a:r>
                <a14:m>
                  <m:oMath xmlns:m="http://schemas.openxmlformats.org/officeDocument/2006/math">
                    <m:r>
                      <a:rPr lang="en-US" altLang="zh-CN" i="1">
                        <a:latin typeface="Cambria Math" panose="02040503050406030204" pitchFamily="18" charset="0"/>
                      </a:rPr>
                      <m:t>𝑆𝑒𝑝𝑎𝑟𝑎𝑏𝑖𝑙𝑖𝑡𝑦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𝑠</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a14:m>
                <a:endParaRPr lang="en-US" altLang="zh-CN" dirty="0"/>
              </a:p>
              <a:p>
                <a:pPr lvl="2"/>
                <a:r>
                  <a:rPr lang="en-US" altLang="zh-CN" dirty="0"/>
                  <a:t>Explicit distance: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𝑓</m:t>
                                </m:r>
                              </m:sub>
                            </m:sSub>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𝑚</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e>
                            </m:nary>
                          </m:e>
                        </m:func>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m:t>
                        </m:r>
                        <m:r>
                          <a:rPr lang="en-US" altLang="zh-CN" i="1" smtClean="0">
                            <a:solidFill>
                              <a:srgbClr val="FF0000"/>
                            </a:solidFill>
                            <a:latin typeface="Cambria Math" panose="02040503050406030204" pitchFamily="18" charset="0"/>
                          </a:rPr>
                          <m:t>𝐷𝑖𝑠𝑡𝑎𝑛𝑐𝑒</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𝐷</m:t>
                                </m:r>
                              </m:e>
                              <m:sub>
                                <m:r>
                                  <a:rPr lang="en-US" altLang="zh-CN" b="0" i="1" smtClean="0">
                                    <a:solidFill>
                                      <a:srgbClr val="FF0000"/>
                                    </a:solidFill>
                                    <a:latin typeface="Cambria Math" panose="02040503050406030204" pitchFamily="18" charset="0"/>
                                  </a:rPr>
                                  <m:t>𝑠</m:t>
                                </m:r>
                              </m:sub>
                            </m:sSub>
                            <m:r>
                              <a:rPr lang="en-US" altLang="zh-CN" i="1">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𝐷</m:t>
                                </m:r>
                              </m:e>
                              <m:sub>
                                <m:r>
                                  <a:rPr lang="en-US" altLang="zh-CN" b="0" i="1" smtClean="0">
                                    <a:solidFill>
                                      <a:srgbClr val="FF0000"/>
                                    </a:solidFill>
                                    <a:latin typeface="Cambria Math" panose="02040503050406030204" pitchFamily="18" charset="0"/>
                                  </a:rPr>
                                  <m:t>𝑡</m:t>
                                </m:r>
                              </m:sub>
                            </m:sSub>
                          </m:e>
                        </m:d>
                        <m:r>
                          <a:rPr lang="en-US" altLang="zh-CN" b="0" i="1" smtClean="0">
                            <a:solidFill>
                              <a:srgbClr val="FF0000"/>
                            </a:solidFill>
                            <a:latin typeface="Cambria Math" panose="02040503050406030204" pitchFamily="18" charset="0"/>
                          </a:rPr>
                          <m:t> </m:t>
                        </m:r>
                      </m:e>
                    </m:func>
                  </m:oMath>
                </a14:m>
                <a:endParaRPr lang="en-US" altLang="zh-CN" dirty="0"/>
              </a:p>
              <a:p>
                <a:pPr lvl="2"/>
                <a:r>
                  <a:rPr lang="en-US" altLang="zh-CN" dirty="0"/>
                  <a:t>Implicit distance: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𝑓</m:t>
                                </m:r>
                              </m:sub>
                            </m:sSub>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𝑚</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e>
                            </m:nary>
                          </m:e>
                        </m:func>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𝑆𝑒𝑝𝑎𝑟𝑎𝑏𝑖𝑙𝑖𝑡𝑦</m:t>
                        </m:r>
                        <m:d>
                          <m:dPr>
                            <m:ctrlPr>
                              <a:rPr lang="en-US" altLang="zh-CN" b="0"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𝐷</m:t>
                                </m:r>
                              </m:e>
                              <m:sub>
                                <m:r>
                                  <a:rPr lang="en-US" altLang="zh-CN" i="1">
                                    <a:solidFill>
                                      <a:srgbClr val="FF0000"/>
                                    </a:solidFill>
                                    <a:latin typeface="Cambria Math" panose="02040503050406030204" pitchFamily="18" charset="0"/>
                                  </a:rPr>
                                  <m:t>𝑠</m:t>
                                </m:r>
                              </m:sub>
                            </m:sSub>
                            <m:r>
                              <a:rPr lang="en-US" altLang="zh-CN" i="1">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𝐷</m:t>
                                </m:r>
                              </m:e>
                              <m:sub>
                                <m:r>
                                  <a:rPr lang="en-US" altLang="zh-CN" i="1">
                                    <a:solidFill>
                                      <a:srgbClr val="FF0000"/>
                                    </a:solidFill>
                                    <a:latin typeface="Cambria Math" panose="02040503050406030204" pitchFamily="18" charset="0"/>
                                  </a:rPr>
                                  <m:t>𝑡</m:t>
                                </m:r>
                              </m:sub>
                            </m:sSub>
                          </m:e>
                        </m:d>
                        <m:r>
                          <a:rPr lang="en-US" altLang="zh-CN" b="0" i="1" smtClean="0">
                            <a:latin typeface="Cambria Math" panose="02040503050406030204" pitchFamily="18" charset="0"/>
                          </a:rPr>
                          <m:t> </m:t>
                        </m:r>
                      </m:e>
                    </m:func>
                  </m:oMath>
                </a14:m>
                <a:endParaRPr lang="zh-CN" altLang="en-US" dirty="0"/>
              </a:p>
            </p:txBody>
          </p:sp>
        </mc:Choice>
        <mc:Fallback>
          <p:sp>
            <p:nvSpPr>
              <p:cNvPr id="21" name="文本框 20">
                <a:extLst>
                  <a:ext uri="{FF2B5EF4-FFF2-40B4-BE49-F238E27FC236}">
                    <a16:creationId xmlns:a16="http://schemas.microsoft.com/office/drawing/2014/main" id="{BCA26D00-E1BB-40C7-ADD2-9EC09867C117}"/>
                  </a:ext>
                </a:extLst>
              </p:cNvPr>
              <p:cNvSpPr txBox="1">
                <a:spLocks noRot="1" noChangeAspect="1" noMove="1" noResize="1" noEditPoints="1" noAdjustHandles="1" noChangeArrowheads="1" noChangeShapeType="1" noTextEdit="1"/>
              </p:cNvSpPr>
              <p:nvPr/>
            </p:nvSpPr>
            <p:spPr>
              <a:xfrm>
                <a:off x="934045" y="2411170"/>
                <a:ext cx="8665838" cy="1154547"/>
              </a:xfrm>
              <a:prstGeom prst="rect">
                <a:avLst/>
              </a:prstGeom>
              <a:blipFill>
                <a:blip r:embed="rId12"/>
                <a:stretch>
                  <a:fillRect t="-9524" b="-53968"/>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651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F6CDE0FB-D1B6-46DE-94E9-3DE98FFF6600}"/>
              </a:ext>
            </a:extLst>
          </p:cNvPr>
          <p:cNvGrpSpPr/>
          <p:nvPr/>
        </p:nvGrpSpPr>
        <p:grpSpPr>
          <a:xfrm>
            <a:off x="476128" y="523415"/>
            <a:ext cx="8906447" cy="867277"/>
            <a:chOff x="329917" y="617901"/>
            <a:chExt cx="8906447" cy="867277"/>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3" name="文本框 2"/>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rPr>
                <a:t>4</a:t>
              </a:r>
            </a:p>
          </p:txBody>
        </p:sp>
        <p:sp>
          <p:nvSpPr>
            <p:cNvPr id="15" name="文本框 14"/>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70C0"/>
                  </a:solidFill>
                  <a:latin typeface="Calibri"/>
                  <a:ea typeface="宋体" panose="02010600030101010101" pitchFamily="2" charset="-122"/>
                  <a:cs typeface="Calibri"/>
                  <a:sym typeface="+mn-ea"/>
                </a:rPr>
                <a:t>W</a:t>
              </a:r>
              <a:r>
                <a:rPr kumimoji="0" lang="en-US" altLang="zh-CN" sz="3200" b="0" i="0" u="none" strike="noStrike" kern="1200" cap="none" spc="0" normalizeH="0" baseline="0" noProof="0" dirty="0" err="1">
                  <a:ln>
                    <a:noFill/>
                  </a:ln>
                  <a:solidFill>
                    <a:srgbClr val="0070C0"/>
                  </a:solidFill>
                  <a:effectLst/>
                  <a:uLnTx/>
                  <a:uFillTx/>
                  <a:latin typeface="Calibri"/>
                  <a:ea typeface="宋体" panose="02010600030101010101" pitchFamily="2" charset="-122"/>
                  <a:cs typeface="Calibri"/>
                  <a:sym typeface="+mn-ea"/>
                </a:rPr>
                <a:t>ork</a:t>
              </a:r>
              <a:endParaRPr kumimoji="0" lang="en-US" altLang="zh-CN" sz="3200" b="0" i="0" u="none" strike="noStrike" kern="1200" cap="none" spc="0" normalizeH="0" baseline="0" noProof="0" dirty="0">
                <a:ln>
                  <a:noFill/>
                </a:ln>
                <a:solidFill>
                  <a:srgbClr val="0070C0"/>
                </a:solidFill>
                <a:effectLst/>
                <a:uLnTx/>
                <a:uFillTx/>
                <a:latin typeface="Calibri"/>
                <a:ea typeface="宋体" panose="02010600030101010101" pitchFamily="2" charset="-122"/>
                <a:cs typeface="Calibri"/>
              </a:endParaRPr>
            </a:p>
          </p:txBody>
        </p:sp>
      </p:grpSp>
      <p:pic>
        <p:nvPicPr>
          <p:cNvPr id="7" name="图片 6">
            <a:extLst>
              <a:ext uri="{FF2B5EF4-FFF2-40B4-BE49-F238E27FC236}">
                <a16:creationId xmlns:a16="http://schemas.microsoft.com/office/drawing/2014/main" id="{CD1F1A41-A648-4B67-A60A-1147F6FD8CD3}"/>
              </a:ext>
            </a:extLst>
          </p:cNvPr>
          <p:cNvPicPr>
            <a:picLocks noChangeAspect="1"/>
          </p:cNvPicPr>
          <p:nvPr/>
        </p:nvPicPr>
        <p:blipFill>
          <a:blip r:embed="rId5"/>
          <a:stretch>
            <a:fillRect/>
          </a:stretch>
        </p:blipFill>
        <p:spPr>
          <a:xfrm>
            <a:off x="11329992" y="474934"/>
            <a:ext cx="591363" cy="591363"/>
          </a:xfrm>
          <a:prstGeom prst="rect">
            <a:avLst/>
          </a:prstGeom>
        </p:spPr>
      </p:pic>
      <p:sp>
        <p:nvSpPr>
          <p:cNvPr id="20" name="文本框 19">
            <a:extLst>
              <a:ext uri="{FF2B5EF4-FFF2-40B4-BE49-F238E27FC236}">
                <a16:creationId xmlns:a16="http://schemas.microsoft.com/office/drawing/2014/main" id="{488FB8A1-1229-4134-AC6A-23FC0B6D3324}"/>
              </a:ext>
            </a:extLst>
          </p:cNvPr>
          <p:cNvSpPr txBox="1"/>
          <p:nvPr/>
        </p:nvSpPr>
        <p:spPr>
          <a:xfrm>
            <a:off x="934045" y="2594084"/>
            <a:ext cx="6998109" cy="369332"/>
          </a:xfrm>
          <a:prstGeom prst="rect">
            <a:avLst/>
          </a:prstGeom>
          <a:noFill/>
        </p:spPr>
        <p:txBody>
          <a:bodyPr wrap="square">
            <a:spAutoFit/>
          </a:bodyPr>
          <a:lstStyle/>
          <a:p>
            <a:r>
              <a:rPr lang="en-US" altLang="zh-CN" dirty="0"/>
              <a:t>A new approach to domain adaptation of feed-forward neural networks</a:t>
            </a:r>
            <a:endParaRPr lang="zh-CN" altLang="en-US" dirty="0"/>
          </a:p>
        </p:txBody>
      </p:sp>
      <p:sp>
        <p:nvSpPr>
          <p:cNvPr id="22" name="文本框 21">
            <a:extLst>
              <a:ext uri="{FF2B5EF4-FFF2-40B4-BE49-F238E27FC236}">
                <a16:creationId xmlns:a16="http://schemas.microsoft.com/office/drawing/2014/main" id="{4F44A78A-911F-450B-BC46-B68DFE7F9204}"/>
              </a:ext>
            </a:extLst>
          </p:cNvPr>
          <p:cNvSpPr txBox="1"/>
          <p:nvPr/>
        </p:nvSpPr>
        <p:spPr>
          <a:xfrm>
            <a:off x="934045" y="3286900"/>
            <a:ext cx="8142584" cy="369332"/>
          </a:xfrm>
          <a:prstGeom prst="rect">
            <a:avLst/>
          </a:prstGeom>
          <a:noFill/>
        </p:spPr>
        <p:txBody>
          <a:bodyPr wrap="square">
            <a:spAutoFit/>
          </a:bodyPr>
          <a:lstStyle/>
          <a:p>
            <a:r>
              <a:rPr lang="en-US" altLang="zh-CN" dirty="0"/>
              <a:t>Aligning the distributions of features across the two domains</a:t>
            </a:r>
            <a:endParaRPr lang="zh-CN" altLang="en-US" dirty="0"/>
          </a:p>
        </p:txBody>
      </p:sp>
      <p:sp>
        <p:nvSpPr>
          <p:cNvPr id="24" name="文本框 23">
            <a:extLst>
              <a:ext uri="{FF2B5EF4-FFF2-40B4-BE49-F238E27FC236}">
                <a16:creationId xmlns:a16="http://schemas.microsoft.com/office/drawing/2014/main" id="{C61BDAFC-2618-4A57-9ECD-3904B4036FB0}"/>
              </a:ext>
            </a:extLst>
          </p:cNvPr>
          <p:cNvSpPr txBox="1"/>
          <p:nvPr/>
        </p:nvSpPr>
        <p:spPr>
          <a:xfrm>
            <a:off x="934045" y="4168019"/>
            <a:ext cx="7785201" cy="369332"/>
          </a:xfrm>
          <a:prstGeom prst="rect">
            <a:avLst/>
          </a:prstGeom>
          <a:noFill/>
        </p:spPr>
        <p:txBody>
          <a:bodyPr wrap="square">
            <a:spAutoFit/>
          </a:bodyPr>
          <a:lstStyle/>
          <a:p>
            <a:r>
              <a:rPr lang="en-US" altLang="zh-CN" dirty="0"/>
              <a:t>The alignment is accomplished through standard backpropagation training</a:t>
            </a:r>
            <a:endParaRPr lang="zh-CN" altLang="en-US" dirty="0"/>
          </a:p>
        </p:txBody>
      </p:sp>
    </p:spTree>
    <p:extLst>
      <p:ext uri="{BB962C8B-B14F-4D97-AF65-F5344CB8AC3E}">
        <p14:creationId xmlns:p14="http://schemas.microsoft.com/office/powerpoint/2010/main" val="43568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651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F6CDE0FB-D1B6-46DE-94E9-3DE98FFF6600}"/>
              </a:ext>
            </a:extLst>
          </p:cNvPr>
          <p:cNvGrpSpPr/>
          <p:nvPr/>
        </p:nvGrpSpPr>
        <p:grpSpPr>
          <a:xfrm>
            <a:off x="476128" y="523415"/>
            <a:ext cx="8906447" cy="867277"/>
            <a:chOff x="329917" y="617901"/>
            <a:chExt cx="8906447" cy="867277"/>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3" name="文本框 2"/>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5</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sp>
          <p:nvSpPr>
            <p:cNvPr id="15" name="文本框 14"/>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70C0"/>
                  </a:solidFill>
                  <a:latin typeface="Calibri"/>
                  <a:ea typeface="宋体" panose="02010600030101010101" pitchFamily="2" charset="-122"/>
                  <a:cs typeface="Calibri"/>
                  <a:sym typeface="+mn-ea"/>
                </a:rPr>
                <a:t>Model</a:t>
              </a:r>
              <a:endParaRPr kumimoji="0" lang="en-US" altLang="zh-CN" sz="3200" b="0" i="0" u="none" strike="noStrike" kern="1200" cap="none" spc="0" normalizeH="0" baseline="0" noProof="0" dirty="0">
                <a:ln>
                  <a:noFill/>
                </a:ln>
                <a:solidFill>
                  <a:srgbClr val="0070C0"/>
                </a:solidFill>
                <a:effectLst/>
                <a:uLnTx/>
                <a:uFillTx/>
                <a:latin typeface="Calibri"/>
                <a:ea typeface="宋体" panose="02010600030101010101" pitchFamily="2" charset="-122"/>
                <a:cs typeface="Calibri"/>
              </a:endParaRPr>
            </a:p>
          </p:txBody>
        </p:sp>
      </p:grpSp>
      <p:pic>
        <p:nvPicPr>
          <p:cNvPr id="7" name="图片 6">
            <a:extLst>
              <a:ext uri="{FF2B5EF4-FFF2-40B4-BE49-F238E27FC236}">
                <a16:creationId xmlns:a16="http://schemas.microsoft.com/office/drawing/2014/main" id="{CD1F1A41-A648-4B67-A60A-1147F6FD8CD3}"/>
              </a:ext>
            </a:extLst>
          </p:cNvPr>
          <p:cNvPicPr>
            <a:picLocks noChangeAspect="1"/>
          </p:cNvPicPr>
          <p:nvPr/>
        </p:nvPicPr>
        <p:blipFill>
          <a:blip r:embed="rId5"/>
          <a:stretch>
            <a:fillRect/>
          </a:stretch>
        </p:blipFill>
        <p:spPr>
          <a:xfrm>
            <a:off x="11329992" y="474934"/>
            <a:ext cx="591363" cy="591363"/>
          </a:xfrm>
          <a:prstGeom prst="rect">
            <a:avLst/>
          </a:prstGeom>
        </p:spPr>
      </p:pic>
      <p:pic>
        <p:nvPicPr>
          <p:cNvPr id="4" name="图片 3">
            <a:extLst>
              <a:ext uri="{FF2B5EF4-FFF2-40B4-BE49-F238E27FC236}">
                <a16:creationId xmlns:a16="http://schemas.microsoft.com/office/drawing/2014/main" id="{8E6D9253-10AB-47AF-9A6B-0462F235D72F}"/>
              </a:ext>
            </a:extLst>
          </p:cNvPr>
          <p:cNvPicPr>
            <a:picLocks noChangeAspect="1"/>
          </p:cNvPicPr>
          <p:nvPr/>
        </p:nvPicPr>
        <p:blipFill>
          <a:blip r:embed="rId6"/>
          <a:stretch>
            <a:fillRect/>
          </a:stretch>
        </p:blipFill>
        <p:spPr>
          <a:xfrm>
            <a:off x="591973" y="1714112"/>
            <a:ext cx="6946747" cy="2940997"/>
          </a:xfrm>
          <a:prstGeom prst="rect">
            <a:avLst/>
          </a:prstGeom>
        </p:spPr>
      </p:pic>
      <p:sp>
        <p:nvSpPr>
          <p:cNvPr id="13" name="文本框 12">
            <a:extLst>
              <a:ext uri="{FF2B5EF4-FFF2-40B4-BE49-F238E27FC236}">
                <a16:creationId xmlns:a16="http://schemas.microsoft.com/office/drawing/2014/main" id="{5FF28BE9-19E3-42F7-BA41-D325EF7E7FD5}"/>
              </a:ext>
            </a:extLst>
          </p:cNvPr>
          <p:cNvSpPr txBox="1"/>
          <p:nvPr/>
        </p:nvSpPr>
        <p:spPr>
          <a:xfrm>
            <a:off x="8046720" y="2346785"/>
            <a:ext cx="3998749" cy="2308324"/>
          </a:xfrm>
          <a:prstGeom prst="rect">
            <a:avLst/>
          </a:prstGeom>
          <a:noFill/>
        </p:spPr>
        <p:txBody>
          <a:bodyPr wrap="square" rtlCol="0">
            <a:spAutoFit/>
          </a:bodyPr>
          <a:lstStyle/>
          <a:p>
            <a:r>
              <a:rPr lang="en-US" altLang="zh-CN" dirty="0">
                <a:solidFill>
                  <a:srgbClr val="FF0000"/>
                </a:solidFill>
              </a:rPr>
              <a:t>Feature extractor</a:t>
            </a:r>
            <a:r>
              <a:rPr lang="en-US" altLang="zh-CN" dirty="0"/>
              <a:t>: Accept data from source and target domains for feature extraction.</a:t>
            </a:r>
          </a:p>
          <a:p>
            <a:r>
              <a:rPr lang="en-US" altLang="zh-CN" dirty="0">
                <a:solidFill>
                  <a:srgbClr val="FF0000"/>
                </a:solidFill>
              </a:rPr>
              <a:t>Label predictor</a:t>
            </a:r>
            <a:r>
              <a:rPr lang="en-US" altLang="zh-CN" dirty="0"/>
              <a:t>: Accept the extracted features for classification.</a:t>
            </a:r>
          </a:p>
          <a:p>
            <a:r>
              <a:rPr lang="en-US" altLang="zh-CN" dirty="0">
                <a:solidFill>
                  <a:srgbClr val="FF0000"/>
                </a:solidFill>
              </a:rPr>
              <a:t>Domain classifier</a:t>
            </a:r>
            <a:r>
              <a:rPr lang="en-US" altLang="zh-CN" dirty="0"/>
              <a:t>: Discriminative feature belongs to source domain or target domain</a:t>
            </a:r>
            <a:endParaRPr lang="zh-CN" altLang="en-US" dirty="0"/>
          </a:p>
        </p:txBody>
      </p:sp>
      <p:pic>
        <p:nvPicPr>
          <p:cNvPr id="8" name="图片 7">
            <a:extLst>
              <a:ext uri="{FF2B5EF4-FFF2-40B4-BE49-F238E27FC236}">
                <a16:creationId xmlns:a16="http://schemas.microsoft.com/office/drawing/2014/main" id="{F6097436-E90D-46FB-8AF1-740836812078}"/>
              </a:ext>
            </a:extLst>
          </p:cNvPr>
          <p:cNvPicPr>
            <a:picLocks noChangeAspect="1"/>
          </p:cNvPicPr>
          <p:nvPr/>
        </p:nvPicPr>
        <p:blipFill>
          <a:blip r:embed="rId7"/>
          <a:stretch>
            <a:fillRect/>
          </a:stretch>
        </p:blipFill>
        <p:spPr>
          <a:xfrm>
            <a:off x="521232" y="4884996"/>
            <a:ext cx="7342608" cy="1615761"/>
          </a:xfrm>
          <a:prstGeom prst="rect">
            <a:avLst/>
          </a:prstGeom>
        </p:spPr>
      </p:pic>
    </p:spTree>
    <p:extLst>
      <p:ext uri="{BB962C8B-B14F-4D97-AF65-F5344CB8AC3E}">
        <p14:creationId xmlns:p14="http://schemas.microsoft.com/office/powerpoint/2010/main" val="384571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651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F6CDE0FB-D1B6-46DE-94E9-3DE98FFF6600}"/>
              </a:ext>
            </a:extLst>
          </p:cNvPr>
          <p:cNvGrpSpPr/>
          <p:nvPr/>
        </p:nvGrpSpPr>
        <p:grpSpPr>
          <a:xfrm>
            <a:off x="476128" y="523415"/>
            <a:ext cx="8906447" cy="867277"/>
            <a:chOff x="329917" y="617901"/>
            <a:chExt cx="8906447" cy="867277"/>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3" name="文本框 2"/>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6</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sp>
          <p:nvSpPr>
            <p:cNvPr id="15" name="文本框 14"/>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70C0"/>
                  </a:solidFill>
                  <a:latin typeface="Calibri"/>
                  <a:ea typeface="宋体" panose="02010600030101010101" pitchFamily="2" charset="-122"/>
                  <a:cs typeface="Calibri"/>
                  <a:sym typeface="+mn-ea"/>
                </a:rPr>
                <a:t>Formulation</a:t>
              </a:r>
              <a:endParaRPr kumimoji="0" lang="en-US" altLang="zh-CN" sz="3200" b="0" i="0" u="none" strike="noStrike" kern="1200" cap="none" spc="0" normalizeH="0" baseline="0" noProof="0" dirty="0">
                <a:ln>
                  <a:noFill/>
                </a:ln>
                <a:solidFill>
                  <a:srgbClr val="0070C0"/>
                </a:solidFill>
                <a:effectLst/>
                <a:uLnTx/>
                <a:uFillTx/>
                <a:latin typeface="Calibri"/>
                <a:ea typeface="宋体" panose="02010600030101010101" pitchFamily="2" charset="-122"/>
                <a:cs typeface="Calibri"/>
              </a:endParaRPr>
            </a:p>
          </p:txBody>
        </p:sp>
      </p:grpSp>
      <p:pic>
        <p:nvPicPr>
          <p:cNvPr id="7" name="图片 6">
            <a:extLst>
              <a:ext uri="{FF2B5EF4-FFF2-40B4-BE49-F238E27FC236}">
                <a16:creationId xmlns:a16="http://schemas.microsoft.com/office/drawing/2014/main" id="{CD1F1A41-A648-4B67-A60A-1147F6FD8CD3}"/>
              </a:ext>
            </a:extLst>
          </p:cNvPr>
          <p:cNvPicPr>
            <a:picLocks noChangeAspect="1"/>
          </p:cNvPicPr>
          <p:nvPr/>
        </p:nvPicPr>
        <p:blipFill>
          <a:blip r:embed="rId5"/>
          <a:stretch>
            <a:fillRect/>
          </a:stretch>
        </p:blipFill>
        <p:spPr>
          <a:xfrm>
            <a:off x="11329992" y="474934"/>
            <a:ext cx="591363" cy="591363"/>
          </a:xfrm>
          <a:prstGeom prst="rect">
            <a:avLst/>
          </a:prstGeom>
        </p:spPr>
      </p:pic>
      <p:pic>
        <p:nvPicPr>
          <p:cNvPr id="17" name="图片 16">
            <a:extLst>
              <a:ext uri="{FF2B5EF4-FFF2-40B4-BE49-F238E27FC236}">
                <a16:creationId xmlns:a16="http://schemas.microsoft.com/office/drawing/2014/main" id="{96DB3E0C-34E5-4D3C-ACE0-80D7C54D68CE}"/>
              </a:ext>
            </a:extLst>
          </p:cNvPr>
          <p:cNvPicPr>
            <a:picLocks noChangeAspect="1"/>
          </p:cNvPicPr>
          <p:nvPr/>
        </p:nvPicPr>
        <p:blipFill>
          <a:blip r:embed="rId6"/>
          <a:stretch>
            <a:fillRect/>
          </a:stretch>
        </p:blipFill>
        <p:spPr>
          <a:xfrm>
            <a:off x="1263304" y="1579496"/>
            <a:ext cx="2846910" cy="444959"/>
          </a:xfrm>
          <a:prstGeom prst="rect">
            <a:avLst/>
          </a:prstGeom>
        </p:spPr>
      </p:pic>
      <p:pic>
        <p:nvPicPr>
          <p:cNvPr id="21" name="图片 20">
            <a:extLst>
              <a:ext uri="{FF2B5EF4-FFF2-40B4-BE49-F238E27FC236}">
                <a16:creationId xmlns:a16="http://schemas.microsoft.com/office/drawing/2014/main" id="{1B7D0335-D4E7-40F9-AC29-24AA271C729D}"/>
              </a:ext>
            </a:extLst>
          </p:cNvPr>
          <p:cNvPicPr>
            <a:picLocks noChangeAspect="1"/>
          </p:cNvPicPr>
          <p:nvPr/>
        </p:nvPicPr>
        <p:blipFill rotWithShape="1">
          <a:blip r:embed="rId7"/>
          <a:srcRect b="49644"/>
          <a:stretch/>
        </p:blipFill>
        <p:spPr>
          <a:xfrm>
            <a:off x="2471057" y="2301706"/>
            <a:ext cx="6300724" cy="556685"/>
          </a:xfrm>
          <a:prstGeom prst="rect">
            <a:avLst/>
          </a:prstGeom>
        </p:spPr>
      </p:pic>
      <p:sp>
        <p:nvSpPr>
          <p:cNvPr id="22" name="文本框 21">
            <a:extLst>
              <a:ext uri="{FF2B5EF4-FFF2-40B4-BE49-F238E27FC236}">
                <a16:creationId xmlns:a16="http://schemas.microsoft.com/office/drawing/2014/main" id="{BDC17AAB-E568-4DFC-919B-FD11E1CD86C2}"/>
              </a:ext>
            </a:extLst>
          </p:cNvPr>
          <p:cNvSpPr txBox="1"/>
          <p:nvPr/>
        </p:nvSpPr>
        <p:spPr>
          <a:xfrm>
            <a:off x="1306286" y="2354574"/>
            <a:ext cx="1164771" cy="369332"/>
          </a:xfrm>
          <a:prstGeom prst="rect">
            <a:avLst/>
          </a:prstGeom>
          <a:noFill/>
        </p:spPr>
        <p:txBody>
          <a:bodyPr wrap="square">
            <a:spAutoFit/>
          </a:bodyPr>
          <a:lstStyle/>
          <a:p>
            <a:r>
              <a:rPr lang="en-US" altLang="zh-CN" dirty="0"/>
              <a:t>Objective:</a:t>
            </a:r>
            <a:endParaRPr lang="zh-CN" altLang="en-US" dirty="0"/>
          </a:p>
        </p:txBody>
      </p:sp>
      <p:sp>
        <p:nvSpPr>
          <p:cNvPr id="23" name="文本框 22">
            <a:extLst>
              <a:ext uri="{FF2B5EF4-FFF2-40B4-BE49-F238E27FC236}">
                <a16:creationId xmlns:a16="http://schemas.microsoft.com/office/drawing/2014/main" id="{05682D54-36B7-4E2F-9D27-9443D61ACF9F}"/>
              </a:ext>
            </a:extLst>
          </p:cNvPr>
          <p:cNvSpPr txBox="1"/>
          <p:nvPr/>
        </p:nvSpPr>
        <p:spPr>
          <a:xfrm>
            <a:off x="4110214" y="2966365"/>
            <a:ext cx="1811714"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Classification loss</a:t>
            </a:r>
            <a:endParaRPr lang="zh-CN" altLang="en-US" sz="1600" dirty="0">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AF02A429-CF7E-4D25-A447-B4D21DEA254E}"/>
              </a:ext>
            </a:extLst>
          </p:cNvPr>
          <p:cNvSpPr txBox="1"/>
          <p:nvPr/>
        </p:nvSpPr>
        <p:spPr>
          <a:xfrm>
            <a:off x="7095245" y="2952714"/>
            <a:ext cx="159691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Separation loss</a:t>
            </a:r>
            <a:endParaRPr lang="zh-CN" altLang="en-US" sz="1600" dirty="0">
              <a:latin typeface="Arial" panose="020B0604020202020204" pitchFamily="34" charset="0"/>
              <a:cs typeface="Arial" panose="020B0604020202020204" pitchFamily="34" charset="0"/>
            </a:endParaRPr>
          </a:p>
        </p:txBody>
      </p:sp>
      <p:pic>
        <p:nvPicPr>
          <p:cNvPr id="25" name="图片 24">
            <a:extLst>
              <a:ext uri="{FF2B5EF4-FFF2-40B4-BE49-F238E27FC236}">
                <a16:creationId xmlns:a16="http://schemas.microsoft.com/office/drawing/2014/main" id="{CB8839B0-17A5-41B2-9283-F63A7B6488F5}"/>
              </a:ext>
            </a:extLst>
          </p:cNvPr>
          <p:cNvPicPr>
            <a:picLocks noChangeAspect="1"/>
          </p:cNvPicPr>
          <p:nvPr/>
        </p:nvPicPr>
        <p:blipFill rotWithShape="1">
          <a:blip r:embed="rId7"/>
          <a:srcRect l="8720" t="60093" r="50023"/>
          <a:stretch/>
        </p:blipFill>
        <p:spPr>
          <a:xfrm>
            <a:off x="1306286" y="3567682"/>
            <a:ext cx="2886075" cy="528996"/>
          </a:xfrm>
          <a:prstGeom prst="rect">
            <a:avLst/>
          </a:prstGeom>
        </p:spPr>
      </p:pic>
      <p:sp>
        <p:nvSpPr>
          <p:cNvPr id="26" name="文本框 25">
            <a:extLst>
              <a:ext uri="{FF2B5EF4-FFF2-40B4-BE49-F238E27FC236}">
                <a16:creationId xmlns:a16="http://schemas.microsoft.com/office/drawing/2014/main" id="{7D493143-1D48-4024-8B74-817B69EFE94C}"/>
              </a:ext>
            </a:extLst>
          </p:cNvPr>
          <p:cNvSpPr txBox="1"/>
          <p:nvPr/>
        </p:nvSpPr>
        <p:spPr>
          <a:xfrm>
            <a:off x="3423557" y="3622379"/>
            <a:ext cx="5791200" cy="369332"/>
          </a:xfrm>
          <a:prstGeom prst="rect">
            <a:avLst/>
          </a:prstGeom>
          <a:noFill/>
        </p:spPr>
        <p:txBody>
          <a:bodyPr wrap="square">
            <a:spAutoFit/>
          </a:bodyPr>
          <a:lstStyle/>
          <a:p>
            <a:pPr lvl="2"/>
            <a:r>
              <a:rPr lang="en-US" altLang="zh-CN" dirty="0"/>
              <a:t>Minimize feature extraction and classification loss</a:t>
            </a:r>
          </a:p>
        </p:txBody>
      </p:sp>
      <p:pic>
        <p:nvPicPr>
          <p:cNvPr id="27" name="图片 26">
            <a:extLst>
              <a:ext uri="{FF2B5EF4-FFF2-40B4-BE49-F238E27FC236}">
                <a16:creationId xmlns:a16="http://schemas.microsoft.com/office/drawing/2014/main" id="{09CF9F8E-68EC-4046-90DE-C582EE35F48D}"/>
              </a:ext>
            </a:extLst>
          </p:cNvPr>
          <p:cNvPicPr>
            <a:picLocks noChangeAspect="1"/>
          </p:cNvPicPr>
          <p:nvPr/>
        </p:nvPicPr>
        <p:blipFill rotWithShape="1">
          <a:blip r:embed="rId7"/>
          <a:srcRect l="52178" t="60093" r="8608"/>
          <a:stretch/>
        </p:blipFill>
        <p:spPr>
          <a:xfrm>
            <a:off x="1263304" y="4617687"/>
            <a:ext cx="2743200" cy="528996"/>
          </a:xfrm>
          <a:prstGeom prst="rect">
            <a:avLst/>
          </a:prstGeom>
        </p:spPr>
      </p:pic>
      <p:sp>
        <p:nvSpPr>
          <p:cNvPr id="28" name="文本框 27">
            <a:extLst>
              <a:ext uri="{FF2B5EF4-FFF2-40B4-BE49-F238E27FC236}">
                <a16:creationId xmlns:a16="http://schemas.microsoft.com/office/drawing/2014/main" id="{247B1802-8720-44F4-B88C-24A0656119F3}"/>
              </a:ext>
            </a:extLst>
          </p:cNvPr>
          <p:cNvSpPr txBox="1"/>
          <p:nvPr/>
        </p:nvSpPr>
        <p:spPr>
          <a:xfrm>
            <a:off x="3423557" y="4697519"/>
            <a:ext cx="6096000" cy="369332"/>
          </a:xfrm>
          <a:prstGeom prst="rect">
            <a:avLst/>
          </a:prstGeom>
          <a:noFill/>
        </p:spPr>
        <p:txBody>
          <a:bodyPr wrap="square">
            <a:spAutoFit/>
          </a:bodyPr>
          <a:lstStyle/>
          <a:p>
            <a:pPr lvl="2"/>
            <a:r>
              <a:rPr lang="en-US" altLang="zh-CN" dirty="0"/>
              <a:t>Maximize domain confusion</a:t>
            </a:r>
          </a:p>
        </p:txBody>
      </p:sp>
    </p:spTree>
    <p:extLst>
      <p:ext uri="{BB962C8B-B14F-4D97-AF65-F5344CB8AC3E}">
        <p14:creationId xmlns:p14="http://schemas.microsoft.com/office/powerpoint/2010/main" val="127693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651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F6CDE0FB-D1B6-46DE-94E9-3DE98FFF6600}"/>
              </a:ext>
            </a:extLst>
          </p:cNvPr>
          <p:cNvGrpSpPr/>
          <p:nvPr/>
        </p:nvGrpSpPr>
        <p:grpSpPr>
          <a:xfrm>
            <a:off x="476128" y="523415"/>
            <a:ext cx="8906447" cy="867277"/>
            <a:chOff x="329917" y="617901"/>
            <a:chExt cx="8906447" cy="867277"/>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3" name="文本框 2"/>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rPr>
                <a:t>7</a:t>
              </a:r>
            </a:p>
          </p:txBody>
        </p:sp>
        <p:sp>
          <p:nvSpPr>
            <p:cNvPr id="15" name="文本框 14"/>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70C0"/>
                  </a:solidFill>
                  <a:effectLst/>
                  <a:uLnTx/>
                  <a:uFillTx/>
                  <a:latin typeface="Calibri"/>
                  <a:ea typeface="宋体" panose="02010600030101010101" pitchFamily="2" charset="-122"/>
                  <a:cs typeface="Calibri"/>
                  <a:sym typeface="+mn-ea"/>
                </a:rPr>
                <a:t>Gradient reversal layer (GRL)</a:t>
              </a:r>
            </a:p>
          </p:txBody>
        </p:sp>
      </p:grpSp>
      <p:pic>
        <p:nvPicPr>
          <p:cNvPr id="7" name="图片 6">
            <a:extLst>
              <a:ext uri="{FF2B5EF4-FFF2-40B4-BE49-F238E27FC236}">
                <a16:creationId xmlns:a16="http://schemas.microsoft.com/office/drawing/2014/main" id="{CD1F1A41-A648-4B67-A60A-1147F6FD8CD3}"/>
              </a:ext>
            </a:extLst>
          </p:cNvPr>
          <p:cNvPicPr>
            <a:picLocks noChangeAspect="1"/>
          </p:cNvPicPr>
          <p:nvPr/>
        </p:nvPicPr>
        <p:blipFill>
          <a:blip r:embed="rId5"/>
          <a:stretch>
            <a:fillRect/>
          </a:stretch>
        </p:blipFill>
        <p:spPr>
          <a:xfrm>
            <a:off x="11329992" y="474934"/>
            <a:ext cx="591363" cy="591363"/>
          </a:xfrm>
          <a:prstGeom prst="rect">
            <a:avLst/>
          </a:prstGeom>
        </p:spPr>
      </p:pic>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1AAFCD89-6AA5-476F-9FFA-8B0A41162AC9}"/>
                  </a:ext>
                </a:extLst>
              </p:cNvPr>
              <p:cNvSpPr txBox="1"/>
              <p:nvPr/>
            </p:nvSpPr>
            <p:spPr>
              <a:xfrm>
                <a:off x="934045" y="1894404"/>
                <a:ext cx="7752037" cy="2187907"/>
              </a:xfrm>
              <a:prstGeom prst="rect">
                <a:avLst/>
              </a:prstGeom>
              <a:noFill/>
            </p:spPr>
            <p:txBody>
              <a:bodyPr wrap="square">
                <a:spAutoFit/>
              </a:bodyPr>
              <a:lstStyle/>
              <a:p>
                <a:pPr lvl="2"/>
                <a:r>
                  <a:rPr lang="en-US" altLang="zh-CN" dirty="0"/>
                  <a:t>Forward propagation: GRL is an identity map</a:t>
                </a:r>
              </a:p>
              <a:p>
                <a:pPr lvl="2"/>
                <a:endParaRPr lang="en-US" altLang="zh-CN" sz="200" dirty="0"/>
              </a:p>
              <a:p>
                <a:pPr marL="914400" lvl="2"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𝜆</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en-US" altLang="zh-CN" dirty="0"/>
              </a:p>
              <a:p>
                <a:pPr marL="914400" lvl="2" indent="0">
                  <a:buNone/>
                </a:pPr>
                <a:endParaRPr lang="en-US" altLang="zh-CN" sz="100" dirty="0"/>
              </a:p>
              <a:p>
                <a:pPr lvl="2"/>
                <a:r>
                  <a:rPr lang="en-US" altLang="zh-CN" dirty="0"/>
                  <a:t>Backward propagation: </a:t>
                </a:r>
                <a:r>
                  <a:rPr lang="en-US" altLang="zh-CN" dirty="0">
                    <a:solidFill>
                      <a:srgbClr val="FF0000"/>
                    </a:solidFill>
                  </a:rPr>
                  <a:t>take gradient from subsequent level, and </a:t>
                </a:r>
                <a14:m>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𝜆</m:t>
                    </m:r>
                    <m:r>
                      <a:rPr lang="en-US" altLang="zh-CN" b="0" i="1" smtClean="0">
                        <a:solidFill>
                          <a:srgbClr val="FF0000"/>
                        </a:solidFill>
                        <a:latin typeface="Cambria Math" panose="02040503050406030204" pitchFamily="18" charset="0"/>
                      </a:rPr>
                      <m:t>)</m:t>
                    </m:r>
                  </m:oMath>
                </a14:m>
                <a:endParaRPr lang="en-US" altLang="zh-CN" dirty="0"/>
              </a:p>
              <a:p>
                <a:pPr lvl="2"/>
                <a:endParaRPr lang="en-US" altLang="zh-CN" sz="400" dirty="0"/>
              </a:p>
              <a:p>
                <a:pPr marL="914400" lvl="2" indent="0">
                  <a:buNone/>
                </a:pPr>
                <a14:m>
                  <m:oMathPara xmlns:m="http://schemas.openxmlformats.org/officeDocument/2006/math">
                    <m:oMathParaPr>
                      <m:jc m:val="center"/>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𝜆</m:t>
                              </m:r>
                            </m:sub>
                          </m:sSub>
                        </m:num>
                        <m:den>
                          <m:r>
                            <a:rPr lang="en-US" altLang="zh-CN" b="0" i="1" smtClean="0">
                              <a:latin typeface="Cambria Math" panose="02040503050406030204" pitchFamily="18" charset="0"/>
                            </a:rPr>
                            <m:t>𝑑𝑥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1" i="0" smtClean="0">
                          <a:latin typeface="Cambria Math" panose="02040503050406030204" pitchFamily="18" charset="0"/>
                        </a:rPr>
                        <m:t>𝐈</m:t>
                      </m:r>
                    </m:oMath>
                  </m:oMathPara>
                </a14:m>
                <a:endParaRPr lang="en-US" altLang="zh-CN" b="1" dirty="0"/>
              </a:p>
              <a:p>
                <a:pPr marL="914400" lvl="2" indent="0">
                  <a:buNone/>
                </a:pPr>
                <a:endParaRPr lang="en-US" altLang="zh-CN" sz="500" b="1" dirty="0"/>
              </a:p>
              <a:p>
                <a:pPr lvl="2"/>
                <a:r>
                  <a:rPr lang="en-US" altLang="zh-CN" dirty="0"/>
                  <a:t>Transformed objective function:</a:t>
                </a:r>
              </a:p>
            </p:txBody>
          </p:sp>
        </mc:Choice>
        <mc:Fallback>
          <p:sp>
            <p:nvSpPr>
              <p:cNvPr id="29" name="文本框 28">
                <a:extLst>
                  <a:ext uri="{FF2B5EF4-FFF2-40B4-BE49-F238E27FC236}">
                    <a16:creationId xmlns:a16="http://schemas.microsoft.com/office/drawing/2014/main" id="{1AAFCD89-6AA5-476F-9FFA-8B0A41162AC9}"/>
                  </a:ext>
                </a:extLst>
              </p:cNvPr>
              <p:cNvSpPr txBox="1">
                <a:spLocks noRot="1" noChangeAspect="1" noMove="1" noResize="1" noEditPoints="1" noAdjustHandles="1" noChangeArrowheads="1" noChangeShapeType="1" noTextEdit="1"/>
              </p:cNvSpPr>
              <p:nvPr/>
            </p:nvSpPr>
            <p:spPr>
              <a:xfrm>
                <a:off x="934045" y="1894404"/>
                <a:ext cx="7752037" cy="2187907"/>
              </a:xfrm>
              <a:prstGeom prst="rect">
                <a:avLst/>
              </a:prstGeom>
              <a:blipFill>
                <a:blip r:embed="rId6"/>
                <a:stretch>
                  <a:fillRect t="-1671" b="-3621"/>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24F0BF8B-0EC7-4864-9B75-56CB59247448}"/>
              </a:ext>
            </a:extLst>
          </p:cNvPr>
          <p:cNvPicPr>
            <a:picLocks noChangeAspect="1"/>
          </p:cNvPicPr>
          <p:nvPr/>
        </p:nvPicPr>
        <p:blipFill rotWithShape="1">
          <a:blip r:embed="rId7"/>
          <a:srcRect b="49644"/>
          <a:stretch/>
        </p:blipFill>
        <p:spPr>
          <a:xfrm>
            <a:off x="2039635" y="4515483"/>
            <a:ext cx="5540856" cy="528702"/>
          </a:xfrm>
          <a:prstGeom prst="rect">
            <a:avLst/>
          </a:prstGeom>
        </p:spPr>
      </p:pic>
    </p:spTree>
    <p:extLst>
      <p:ext uri="{BB962C8B-B14F-4D97-AF65-F5344CB8AC3E}">
        <p14:creationId xmlns:p14="http://schemas.microsoft.com/office/powerpoint/2010/main" val="68725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651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F6CDE0FB-D1B6-46DE-94E9-3DE98FFF6600}"/>
              </a:ext>
            </a:extLst>
          </p:cNvPr>
          <p:cNvGrpSpPr/>
          <p:nvPr/>
        </p:nvGrpSpPr>
        <p:grpSpPr>
          <a:xfrm>
            <a:off x="476128" y="523415"/>
            <a:ext cx="8906447" cy="867277"/>
            <a:chOff x="329917" y="617901"/>
            <a:chExt cx="8906447" cy="867277"/>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3" name="文本框 2"/>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8</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sp>
          <p:nvSpPr>
            <p:cNvPr id="15" name="文本框 14"/>
            <p:cNvSpPr txBox="1"/>
            <p:nvPr/>
          </p:nvSpPr>
          <p:spPr>
            <a:xfrm>
              <a:off x="1655328" y="825578"/>
              <a:ext cx="7581036" cy="5835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70C0"/>
                  </a:solidFill>
                  <a:latin typeface="Calibri"/>
                  <a:ea typeface="宋体" panose="02010600030101010101" pitchFamily="2" charset="-122"/>
                  <a:cs typeface="Calibri"/>
                  <a:sym typeface="+mn-ea"/>
                </a:rPr>
                <a:t>E</a:t>
              </a:r>
              <a:r>
                <a:rPr kumimoji="0" lang="en-US" altLang="zh-CN" sz="3200" b="0" i="0" u="none" strike="noStrike" kern="1200" cap="none" spc="0" normalizeH="0" baseline="0" noProof="0" dirty="0" err="1">
                  <a:ln>
                    <a:noFill/>
                  </a:ln>
                  <a:solidFill>
                    <a:srgbClr val="0070C0"/>
                  </a:solidFill>
                  <a:effectLst/>
                  <a:uLnTx/>
                  <a:uFillTx/>
                  <a:latin typeface="Calibri"/>
                  <a:ea typeface="宋体" panose="02010600030101010101" pitchFamily="2" charset="-122"/>
                  <a:cs typeface="Calibri"/>
                  <a:sym typeface="+mn-ea"/>
                </a:rPr>
                <a:t>xperiment</a:t>
              </a:r>
              <a:endParaRPr kumimoji="0" lang="en-US" altLang="zh-CN" sz="3200" b="0" i="0" u="none" strike="noStrike" kern="1200" cap="none" spc="0" normalizeH="0" baseline="0" noProof="0" dirty="0">
                <a:ln>
                  <a:noFill/>
                </a:ln>
                <a:solidFill>
                  <a:srgbClr val="0070C0"/>
                </a:solidFill>
                <a:effectLst/>
                <a:uLnTx/>
                <a:uFillTx/>
                <a:latin typeface="Calibri"/>
                <a:ea typeface="宋体" panose="02010600030101010101" pitchFamily="2" charset="-122"/>
                <a:cs typeface="Calibri"/>
                <a:sym typeface="+mn-ea"/>
              </a:endParaRPr>
            </a:p>
          </p:txBody>
        </p:sp>
      </p:grpSp>
      <p:pic>
        <p:nvPicPr>
          <p:cNvPr id="7" name="图片 6">
            <a:extLst>
              <a:ext uri="{FF2B5EF4-FFF2-40B4-BE49-F238E27FC236}">
                <a16:creationId xmlns:a16="http://schemas.microsoft.com/office/drawing/2014/main" id="{CD1F1A41-A648-4B67-A60A-1147F6FD8CD3}"/>
              </a:ext>
            </a:extLst>
          </p:cNvPr>
          <p:cNvPicPr>
            <a:picLocks noChangeAspect="1"/>
          </p:cNvPicPr>
          <p:nvPr/>
        </p:nvPicPr>
        <p:blipFill>
          <a:blip r:embed="rId5"/>
          <a:stretch>
            <a:fillRect/>
          </a:stretch>
        </p:blipFill>
        <p:spPr>
          <a:xfrm>
            <a:off x="11329992" y="474934"/>
            <a:ext cx="591363" cy="591363"/>
          </a:xfrm>
          <a:prstGeom prst="rect">
            <a:avLst/>
          </a:prstGeom>
        </p:spPr>
      </p:pic>
      <p:pic>
        <p:nvPicPr>
          <p:cNvPr id="6" name="图片 5">
            <a:extLst>
              <a:ext uri="{FF2B5EF4-FFF2-40B4-BE49-F238E27FC236}">
                <a16:creationId xmlns:a16="http://schemas.microsoft.com/office/drawing/2014/main" id="{38F5D06F-345A-4B84-A06D-65C8343B3BFC}"/>
              </a:ext>
            </a:extLst>
          </p:cNvPr>
          <p:cNvPicPr>
            <a:picLocks noChangeAspect="1"/>
          </p:cNvPicPr>
          <p:nvPr/>
        </p:nvPicPr>
        <p:blipFill>
          <a:blip r:embed="rId6"/>
          <a:stretch>
            <a:fillRect/>
          </a:stretch>
        </p:blipFill>
        <p:spPr>
          <a:xfrm>
            <a:off x="1055509" y="1844835"/>
            <a:ext cx="6988213" cy="1584165"/>
          </a:xfrm>
          <a:prstGeom prst="rect">
            <a:avLst/>
          </a:prstGeom>
        </p:spPr>
      </p:pic>
      <p:pic>
        <p:nvPicPr>
          <p:cNvPr id="9" name="图片 8">
            <a:extLst>
              <a:ext uri="{FF2B5EF4-FFF2-40B4-BE49-F238E27FC236}">
                <a16:creationId xmlns:a16="http://schemas.microsoft.com/office/drawing/2014/main" id="{9618BBBB-B0C0-47FF-8398-440F3ECF610A}"/>
              </a:ext>
            </a:extLst>
          </p:cNvPr>
          <p:cNvPicPr>
            <a:picLocks noChangeAspect="1"/>
          </p:cNvPicPr>
          <p:nvPr/>
        </p:nvPicPr>
        <p:blipFill>
          <a:blip r:embed="rId7"/>
          <a:stretch>
            <a:fillRect/>
          </a:stretch>
        </p:blipFill>
        <p:spPr>
          <a:xfrm>
            <a:off x="1055509" y="4253511"/>
            <a:ext cx="5108509" cy="1283095"/>
          </a:xfrm>
          <a:prstGeom prst="rect">
            <a:avLst/>
          </a:prstGeom>
        </p:spPr>
      </p:pic>
    </p:spTree>
    <p:extLst>
      <p:ext uri="{BB962C8B-B14F-4D97-AF65-F5344CB8AC3E}">
        <p14:creationId xmlns:p14="http://schemas.microsoft.com/office/powerpoint/2010/main" val="32406651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c98e0778-ecd3-4eff-8486-4ab34b9043a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4766</TotalTime>
  <Words>2029</Words>
  <Application>Microsoft Office PowerPoint</Application>
  <PresentationFormat>宽屏</PresentationFormat>
  <Paragraphs>120</Paragraphs>
  <Slides>10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Söhne</vt:lpstr>
      <vt:lpstr>等线</vt:lpstr>
      <vt:lpstr>微软雅黑</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张文博</cp:lastModifiedBy>
  <cp:revision>531</cp:revision>
  <dcterms:created xsi:type="dcterms:W3CDTF">2019-01-17T08:19:00Z</dcterms:created>
  <dcterms:modified xsi:type="dcterms:W3CDTF">2023-03-08T13:24:13Z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