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32"/>
  </p:notesMasterIdLst>
  <p:sldIdLst>
    <p:sldId id="374" r:id="rId11"/>
    <p:sldId id="296" r:id="rId12"/>
    <p:sldId id="297" r:id="rId13"/>
    <p:sldId id="342" r:id="rId14"/>
    <p:sldId id="343" r:id="rId15"/>
    <p:sldId id="329" r:id="rId16"/>
    <p:sldId id="300" r:id="rId17"/>
    <p:sldId id="311" r:id="rId18"/>
    <p:sldId id="386" r:id="rId19"/>
    <p:sldId id="377" r:id="rId20"/>
    <p:sldId id="376" r:id="rId21"/>
    <p:sldId id="378" r:id="rId22"/>
    <p:sldId id="381" r:id="rId23"/>
    <p:sldId id="382" r:id="rId24"/>
    <p:sldId id="380" r:id="rId25"/>
    <p:sldId id="383" r:id="rId26"/>
    <p:sldId id="384" r:id="rId27"/>
    <p:sldId id="301" r:id="rId28"/>
    <p:sldId id="302" r:id="rId29"/>
    <p:sldId id="385" r:id="rId30"/>
    <p:sldId id="375" r:id="rId31"/>
  </p:sldIdLst>
  <p:sldSz cx="12190413" cy="68595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3445A"/>
    <a:srgbClr val="0B4F5C"/>
    <a:srgbClr val="737D7F"/>
    <a:srgbClr val="3598DB"/>
    <a:srgbClr val="0067B4"/>
    <a:srgbClr val="0079A4"/>
    <a:srgbClr val="3AB7AF"/>
    <a:srgbClr val="01ACBE"/>
    <a:srgbClr val="1B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4" autoAdjust="0"/>
    <p:restoredTop sz="94660"/>
  </p:normalViewPr>
  <p:slideViewPr>
    <p:cSldViewPr snapToGrid="0" showGuides="1">
      <p:cViewPr varScale="1">
        <p:scale>
          <a:sx n="78" d="100"/>
          <a:sy n="78" d="100"/>
        </p:scale>
        <p:origin x="274" y="43"/>
      </p:cViewPr>
      <p:guideLst>
        <p:guide orient="horz" pos="2184"/>
        <p:guide pos="382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0904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2844291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833854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1311398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4098192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313098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746852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129174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1530593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338074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4020422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68138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91602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259513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34187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37914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42128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17490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85503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44190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170678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18043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t>5/20/2022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t>5/20/2022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t>5/20/2022</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t>5/20/2022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p:spPr>
        <p:txBody>
          <a:bodyPr/>
          <a:lstStyle/>
          <a:p>
            <a:r>
              <a:rPr lang="zh-CN" altLang="en-US"/>
              <a:t>单击此处编辑母版标题样式</a:t>
            </a:r>
          </a:p>
        </p:txBody>
      </p:sp>
      <p:sp>
        <p:nvSpPr>
          <p:cNvPr id="3" name="日期占位符 2"/>
          <p:cNvSpPr>
            <a:spLocks noGrp="1"/>
          </p:cNvSpPr>
          <p:nvPr>
            <p:ph type="dt" sz="half" idx="10"/>
          </p:nvPr>
        </p:nvSpPr>
        <p:spPr>
          <a:xfrm>
            <a:off x="838091" y="6357822"/>
            <a:ext cx="2742843" cy="365210"/>
          </a:xfrm>
        </p:spPr>
        <p:txBody>
          <a:bodyPr/>
          <a:lstStyle>
            <a:lvl1pPr>
              <a:defRPr/>
            </a:lvl1pPr>
          </a:lstStyle>
          <a:p>
            <a:fld id="{80F42DC0-2E3F-F440-A3AA-64F0AA1F84F2}" type="datetime1">
              <a:rPr lang="zh-CN" altLang="en-US"/>
              <a:t>2022/5/20</a:t>
            </a:fld>
            <a:endParaRPr lang="zh-CN" altLang="en-US" sz="1900">
              <a:solidFill>
                <a:schemeClr val="tx1"/>
              </a:solidFill>
            </a:endParaRPr>
          </a:p>
        </p:txBody>
      </p:sp>
      <p:sp>
        <p:nvSpPr>
          <p:cNvPr id="4" name="页脚占位符 3"/>
          <p:cNvSpPr>
            <a:spLocks noGrp="1"/>
          </p:cNvSpPr>
          <p:nvPr>
            <p:ph type="ftr" sz="quarter" idx="11"/>
          </p:nvPr>
        </p:nvSpPr>
        <p:spPr>
          <a:xfrm>
            <a:off x="4038075" y="6357822"/>
            <a:ext cx="4114264" cy="365210"/>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09479" y="6357822"/>
            <a:ext cx="2742843" cy="365210"/>
          </a:xfrm>
        </p:spPr>
        <p:txBody>
          <a:bodyPr/>
          <a:lstStyle>
            <a:lvl1pPr>
              <a:defRPr/>
            </a:lvl1pPr>
          </a:lstStyle>
          <a:p>
            <a:fld id="{C5FC99A0-26D8-5E4B-82FB-70809BCEE9F6}" type="slidenum">
              <a:rPr lang="zh-CN" altLang="en-US"/>
              <a:t>‹#›</a:t>
            </a:fld>
            <a:endParaRPr lang="zh-CN" altLang="en-US" sz="19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2022/5/20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1.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1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2022/5/20</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5/20/2022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3.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3039" y="2392283"/>
            <a:ext cx="3504812" cy="2427888"/>
          </a:xfrm>
          <a:prstGeom prst="rect">
            <a:avLst/>
          </a:prstGeom>
        </p:spPr>
      </p:pic>
      <p:sp>
        <p:nvSpPr>
          <p:cNvPr id="34" name="矩形 33"/>
          <p:cNvSpPr/>
          <p:nvPr/>
        </p:nvSpPr>
        <p:spPr>
          <a:xfrm>
            <a:off x="977615" y="2320930"/>
            <a:ext cx="6853158" cy="707886"/>
          </a:xfrm>
          <a:prstGeom prst="rect">
            <a:avLst/>
          </a:prstGeom>
        </p:spPr>
        <p:txBody>
          <a:bodyPr wrap="none">
            <a:spAutoFit/>
          </a:bodyPr>
          <a:lstStyle/>
          <a:p>
            <a:pPr algn="ctr"/>
            <a:r>
              <a:rPr lang="zh-CN" altLang="en-US" sz="4000" b="1" dirty="0">
                <a:solidFill>
                  <a:srgbClr val="00B0F0"/>
                </a:solidFill>
                <a:latin typeface="微软雅黑" panose="020B0503020204020204" pitchFamily="34" charset="-122"/>
                <a:ea typeface="微软雅黑" panose="020B0503020204020204" pitchFamily="34" charset="-122"/>
              </a:rPr>
              <a:t>大规模信息系统构建技术导论</a:t>
            </a:r>
          </a:p>
        </p:txBody>
      </p:sp>
      <p:sp>
        <p:nvSpPr>
          <p:cNvPr id="35" name="文本框 136"/>
          <p:cNvSpPr txBox="1"/>
          <p:nvPr/>
        </p:nvSpPr>
        <p:spPr>
          <a:xfrm>
            <a:off x="2846180" y="3354529"/>
            <a:ext cx="3013967" cy="400110"/>
          </a:xfrm>
          <a:prstGeom prst="rect">
            <a:avLst/>
          </a:prstGeom>
          <a:noFill/>
        </p:spPr>
        <p:txBody>
          <a:bodyPr wrap="none" rtlCol="0">
            <a:spAutoFit/>
          </a:bodyPr>
          <a:lstStyle/>
          <a:p>
            <a:r>
              <a:rPr lang="zh-CN" altLang="en-US" sz="2000" dirty="0">
                <a:solidFill>
                  <a:srgbClr val="0B4F5C"/>
                </a:solidFill>
                <a:latin typeface="微软雅黑" panose="020B0503020204020204" pitchFamily="34" charset="-122"/>
                <a:ea typeface="微软雅黑" panose="020B0503020204020204" pitchFamily="34" charset="-122"/>
              </a:rPr>
              <a:t>分布式</a:t>
            </a:r>
            <a:r>
              <a:rPr lang="en-US" altLang="zh-CN" sz="2000" dirty="0" err="1">
                <a:solidFill>
                  <a:srgbClr val="0B4F5C"/>
                </a:solidFill>
                <a:latin typeface="微软雅黑" panose="020B0503020204020204" pitchFamily="34" charset="-122"/>
                <a:ea typeface="微软雅黑" panose="020B0503020204020204" pitchFamily="34" charset="-122"/>
              </a:rPr>
              <a:t>MiniSQL</a:t>
            </a:r>
            <a:r>
              <a:rPr lang="zh-CN" altLang="en-US" sz="2000" dirty="0">
                <a:solidFill>
                  <a:srgbClr val="0B4F5C"/>
                </a:solidFill>
                <a:latin typeface="微软雅黑" panose="020B0503020204020204" pitchFamily="34" charset="-122"/>
                <a:ea typeface="微软雅黑" panose="020B0503020204020204" pitchFamily="34" charset="-122"/>
              </a:rPr>
              <a:t>项目答辩</a:t>
            </a:r>
          </a:p>
        </p:txBody>
      </p:sp>
      <p:sp>
        <p:nvSpPr>
          <p:cNvPr id="37" name="文本框 138"/>
          <p:cNvSpPr txBox="1"/>
          <p:nvPr/>
        </p:nvSpPr>
        <p:spPr>
          <a:xfrm>
            <a:off x="3502134" y="4293950"/>
            <a:ext cx="2236510"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指导教师：鲁伟明</a:t>
            </a:r>
          </a:p>
        </p:txBody>
      </p:sp>
      <p:grpSp>
        <p:nvGrpSpPr>
          <p:cNvPr id="38" name="组合 37"/>
          <p:cNvGrpSpPr/>
          <p:nvPr/>
        </p:nvGrpSpPr>
        <p:grpSpPr>
          <a:xfrm>
            <a:off x="2556343" y="4943921"/>
            <a:ext cx="365349" cy="570236"/>
            <a:chOff x="4763" y="15501938"/>
            <a:chExt cx="3094038" cy="4829175"/>
          </a:xfrm>
          <a:solidFill>
            <a:srgbClr val="03445A"/>
          </a:solidFill>
        </p:grpSpPr>
        <p:sp>
          <p:nvSpPr>
            <p:cNvPr id="39" name="Freeform 13"/>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14"/>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15"/>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16"/>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17"/>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18"/>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19"/>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20"/>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21"/>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22"/>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Freeform 23"/>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Freeform 24"/>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64" name="组合 63"/>
          <p:cNvGrpSpPr/>
          <p:nvPr/>
        </p:nvGrpSpPr>
        <p:grpSpPr>
          <a:xfrm>
            <a:off x="3010663" y="4122425"/>
            <a:ext cx="396185" cy="565304"/>
            <a:chOff x="33337500" y="3175"/>
            <a:chExt cx="2930525" cy="4181475"/>
          </a:xfrm>
          <a:solidFill>
            <a:srgbClr val="03445A"/>
          </a:solidFill>
        </p:grpSpPr>
        <p:sp>
          <p:nvSpPr>
            <p:cNvPr id="65" name="Freeform 25"/>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26"/>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27"/>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28"/>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9"/>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30"/>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31"/>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32"/>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33"/>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34"/>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Rectangle 35"/>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36"/>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87" name="文本框 175"/>
          <p:cNvSpPr txBox="1"/>
          <p:nvPr/>
        </p:nvSpPr>
        <p:spPr>
          <a:xfrm>
            <a:off x="3008416" y="5089127"/>
            <a:ext cx="3413114"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组员：裴睿韬 赵文琛 张柏涵</a:t>
            </a:r>
          </a:p>
        </p:txBody>
      </p:sp>
      <p:cxnSp>
        <p:nvCxnSpPr>
          <p:cNvPr id="89" name="直接连接符 88"/>
          <p:cNvCxnSpPr/>
          <p:nvPr/>
        </p:nvCxnSpPr>
        <p:spPr>
          <a:xfrm>
            <a:off x="3563097" y="4687729"/>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cxnSpLocks/>
          </p:cNvCxnSpPr>
          <p:nvPr/>
        </p:nvCxnSpPr>
        <p:spPr>
          <a:xfrm>
            <a:off x="3069379" y="5489237"/>
            <a:ext cx="3352151"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6343" y="821282"/>
            <a:ext cx="3695700" cy="1351034"/>
          </a:xfrm>
          <a:prstGeom prst="rect">
            <a:avLst/>
          </a:prstGeom>
        </p:spPr>
      </p:pic>
    </p:spTree>
    <p:extLst>
      <p:ext uri="{BB962C8B-B14F-4D97-AF65-F5344CB8AC3E}">
        <p14:creationId xmlns:p14="http://schemas.microsoft.com/office/powerpoint/2010/main" val="13690160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模块类图：</a:t>
            </a:r>
            <a:endParaRPr lang="en-US" altLang="zh-CN" sz="2400" dirty="0">
              <a:solidFill>
                <a:schemeClr val="bg1">
                  <a:lumMod val="50000"/>
                </a:schemeClr>
              </a:solidFill>
            </a:endParaRPr>
          </a:p>
        </p:txBody>
      </p:sp>
      <p:pic>
        <p:nvPicPr>
          <p:cNvPr id="2050" name="Picture 2" descr="类图">
            <a:extLst>
              <a:ext uri="{FF2B5EF4-FFF2-40B4-BE49-F238E27FC236}">
                <a16:creationId xmlns:a16="http://schemas.microsoft.com/office/drawing/2014/main" id="{7196B41C-560E-47B0-A843-873CB96EB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05" y="1844204"/>
            <a:ext cx="7390498" cy="432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6105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模块流程图：</a:t>
            </a:r>
            <a:endParaRPr lang="en-US" altLang="zh-CN" sz="2400" dirty="0">
              <a:solidFill>
                <a:schemeClr val="bg1">
                  <a:lumMod val="50000"/>
                </a:schemeClr>
              </a:solidFill>
            </a:endParaRPr>
          </a:p>
        </p:txBody>
      </p:sp>
      <p:pic>
        <p:nvPicPr>
          <p:cNvPr id="3074" name="Picture 2" descr="Master流程">
            <a:extLst>
              <a:ext uri="{FF2B5EF4-FFF2-40B4-BE49-F238E27FC236}">
                <a16:creationId xmlns:a16="http://schemas.microsoft.com/office/drawing/2014/main" id="{74B57C6C-BD3C-417F-BC07-0287E568C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515" y="1308344"/>
            <a:ext cx="5273675"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4437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模块主要有以下功能：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利用</a:t>
            </a:r>
            <a:r>
              <a:rPr lang="en-US" altLang="zh-CN" sz="2000" dirty="0">
                <a:solidFill>
                  <a:schemeClr val="bg1">
                    <a:lumMod val="50000"/>
                  </a:schemeClr>
                </a:solidFill>
              </a:rPr>
              <a:t>socket</a:t>
            </a:r>
            <a:r>
              <a:rPr lang="zh-CN" altLang="en-US" sz="2000" dirty="0">
                <a:solidFill>
                  <a:schemeClr val="bg1">
                    <a:lumMod val="50000"/>
                  </a:schemeClr>
                </a:solidFill>
              </a:rPr>
              <a:t>实现与</a:t>
            </a:r>
            <a:r>
              <a:rPr lang="en-US" altLang="zh-CN" sz="2000" dirty="0">
                <a:solidFill>
                  <a:schemeClr val="bg1">
                    <a:lumMod val="50000"/>
                  </a:schemeClr>
                </a:solidFill>
              </a:rPr>
              <a:t>Master</a:t>
            </a:r>
            <a:r>
              <a:rPr lang="zh-CN" altLang="en-US" sz="2000" dirty="0">
                <a:solidFill>
                  <a:schemeClr val="bg1">
                    <a:lumMod val="50000"/>
                  </a:schemeClr>
                </a:solidFill>
              </a:rPr>
              <a:t>通信，表明身份后发送</a:t>
            </a:r>
            <a:r>
              <a:rPr lang="en-US" altLang="zh-CN" sz="2000" dirty="0" err="1">
                <a:solidFill>
                  <a:schemeClr val="bg1">
                    <a:lumMod val="50000"/>
                  </a:schemeClr>
                </a:solidFill>
              </a:rPr>
              <a:t>sql</a:t>
            </a:r>
            <a:r>
              <a:rPr lang="zh-CN" altLang="en-US" sz="2000" dirty="0">
                <a:solidFill>
                  <a:schemeClr val="bg1">
                    <a:lumMod val="50000"/>
                  </a:schemeClr>
                </a:solidFill>
              </a:rPr>
              <a:t>语句，获取</a:t>
            </a:r>
            <a:r>
              <a:rPr lang="en-US" altLang="zh-CN" sz="2000" dirty="0">
                <a:solidFill>
                  <a:schemeClr val="bg1">
                    <a:lumMod val="50000"/>
                  </a:schemeClr>
                </a:solidFill>
              </a:rPr>
              <a:t>Master</a:t>
            </a:r>
            <a:r>
              <a:rPr lang="zh-CN" altLang="en-US" sz="2000" dirty="0">
                <a:solidFill>
                  <a:schemeClr val="bg1">
                    <a:lumMod val="50000"/>
                  </a:schemeClr>
                </a:solidFill>
              </a:rPr>
              <a:t>返回的</a:t>
            </a:r>
            <a:r>
              <a:rPr lang="en-US" altLang="zh-CN" sz="2000" dirty="0">
                <a:solidFill>
                  <a:schemeClr val="bg1">
                    <a:lumMod val="50000"/>
                  </a:schemeClr>
                </a:solidFill>
              </a:rPr>
              <a:t>Region Server</a:t>
            </a:r>
            <a:r>
              <a:rPr lang="zh-CN" altLang="en-US" sz="2000" dirty="0">
                <a:solidFill>
                  <a:schemeClr val="bg1">
                    <a:lumMod val="50000"/>
                  </a:schemeClr>
                </a:solidFill>
              </a:rPr>
              <a:t>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返回的</a:t>
            </a:r>
            <a:r>
              <a:rPr lang="en-US" altLang="zh-CN" sz="2000" dirty="0">
                <a:solidFill>
                  <a:schemeClr val="bg1">
                    <a:lumMod val="50000"/>
                  </a:schemeClr>
                </a:solidFill>
              </a:rPr>
              <a:t>Region Server</a:t>
            </a:r>
            <a:r>
              <a:rPr lang="zh-CN" altLang="en-US" sz="2000" dirty="0">
                <a:solidFill>
                  <a:schemeClr val="bg1">
                    <a:lumMod val="50000"/>
                  </a:schemeClr>
                </a:solidFill>
              </a:rPr>
              <a:t>信息判断主副本，存储相关信息的</a:t>
            </a:r>
            <a:r>
              <a:rPr lang="en-US" altLang="zh-CN" sz="2000" dirty="0">
                <a:solidFill>
                  <a:schemeClr val="bg1">
                    <a:lumMod val="50000"/>
                  </a:schemeClr>
                </a:solidFill>
              </a:rPr>
              <a:t>HashMap</a:t>
            </a: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根据得到的</a:t>
            </a:r>
            <a:r>
              <a:rPr lang="en-US" altLang="zh-CN" sz="2000" dirty="0">
                <a:solidFill>
                  <a:schemeClr val="bg1">
                    <a:lumMod val="50000"/>
                  </a:schemeClr>
                </a:solidFill>
              </a:rPr>
              <a:t>Region Server</a:t>
            </a:r>
            <a:r>
              <a:rPr lang="zh-CN" altLang="en-US" sz="2000" dirty="0">
                <a:solidFill>
                  <a:schemeClr val="bg1">
                    <a:lumMod val="50000"/>
                  </a:schemeClr>
                </a:solidFill>
              </a:rPr>
              <a:t>信息（</a:t>
            </a:r>
            <a:r>
              <a:rPr lang="en-US" altLang="zh-CN" sz="2000" dirty="0">
                <a:solidFill>
                  <a:schemeClr val="bg1">
                    <a:lumMod val="50000"/>
                  </a:schemeClr>
                </a:solidFill>
              </a:rPr>
              <a:t>IP, port</a:t>
            </a:r>
            <a:r>
              <a:rPr lang="zh-CN" altLang="en-US" sz="2000" dirty="0">
                <a:solidFill>
                  <a:schemeClr val="bg1">
                    <a:lumMod val="50000"/>
                  </a:schemeClr>
                </a:solidFill>
              </a:rPr>
              <a:t>），向对应的</a:t>
            </a:r>
            <a:r>
              <a:rPr lang="en-US" altLang="zh-CN" sz="2000" dirty="0">
                <a:solidFill>
                  <a:schemeClr val="bg1">
                    <a:lumMod val="50000"/>
                  </a:schemeClr>
                </a:solidFill>
              </a:rPr>
              <a:t>Region Server</a:t>
            </a:r>
            <a:r>
              <a:rPr lang="zh-CN" altLang="en-US" sz="2000" dirty="0">
                <a:solidFill>
                  <a:schemeClr val="bg1">
                    <a:lumMod val="50000"/>
                  </a:schemeClr>
                </a:solidFill>
              </a:rPr>
              <a:t>发送数据库查询请求</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采用多线程，保证能够同时</a:t>
            </a:r>
            <a:r>
              <a:rPr lang="en-US" altLang="zh-CN" sz="2000" dirty="0">
                <a:solidFill>
                  <a:schemeClr val="bg1">
                    <a:lumMod val="50000"/>
                  </a:schemeClr>
                </a:solidFill>
              </a:rPr>
              <a:t>Master</a:t>
            </a:r>
            <a:r>
              <a:rPr lang="zh-CN" altLang="en-US" sz="2000" dirty="0">
                <a:solidFill>
                  <a:schemeClr val="bg1">
                    <a:lumMod val="50000"/>
                  </a:schemeClr>
                </a:solidFill>
              </a:rPr>
              <a:t>与</a:t>
            </a:r>
            <a:r>
              <a:rPr lang="en-US" altLang="zh-CN" sz="2000" dirty="0">
                <a:solidFill>
                  <a:schemeClr val="bg1">
                    <a:lumMod val="50000"/>
                  </a:schemeClr>
                </a:solidFill>
              </a:rPr>
              <a:t>Region Server</a:t>
            </a:r>
            <a:r>
              <a:rPr lang="zh-CN" altLang="en-US" sz="2000" dirty="0">
                <a:solidFill>
                  <a:schemeClr val="bg1">
                    <a:lumMod val="50000"/>
                  </a:schemeClr>
                </a:solidFill>
              </a:rPr>
              <a:t>进行通信。</a:t>
            </a:r>
            <a:endParaRPr lang="en-US" altLang="zh-CN" sz="2000" dirty="0">
              <a:solidFill>
                <a:schemeClr val="bg1">
                  <a:lumMod val="50000"/>
                </a:schemeClr>
              </a:solidFill>
            </a:endParaRPr>
          </a:p>
        </p:txBody>
      </p:sp>
    </p:spTree>
    <p:extLst>
      <p:ext uri="{BB962C8B-B14F-4D97-AF65-F5344CB8AC3E}">
        <p14:creationId xmlns:p14="http://schemas.microsoft.com/office/powerpoint/2010/main" val="23426744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模块类图：</a:t>
            </a:r>
            <a:endParaRPr lang="en-US" altLang="zh-CN" sz="2400" dirty="0">
              <a:solidFill>
                <a:schemeClr val="bg1">
                  <a:lumMod val="50000"/>
                </a:schemeClr>
              </a:solidFill>
            </a:endParaRPr>
          </a:p>
        </p:txBody>
      </p:sp>
      <p:pic>
        <p:nvPicPr>
          <p:cNvPr id="4099" name="图片 1">
            <a:extLst>
              <a:ext uri="{FF2B5EF4-FFF2-40B4-BE49-F238E27FC236}">
                <a16:creationId xmlns:a16="http://schemas.microsoft.com/office/drawing/2014/main" id="{FBABE38E-38CA-4D9E-97BF-55CA794CB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645" y="1977721"/>
            <a:ext cx="6921173" cy="404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80934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Client</a:t>
            </a:r>
            <a:r>
              <a:rPr lang="zh-CN" altLang="en-US" sz="2400" dirty="0">
                <a:solidFill>
                  <a:schemeClr val="bg1">
                    <a:lumMod val="50000"/>
                  </a:schemeClr>
                </a:solidFill>
              </a:rPr>
              <a:t>模块流程图：</a:t>
            </a:r>
            <a:endParaRPr lang="en-US" altLang="zh-CN" sz="2400" dirty="0">
              <a:solidFill>
                <a:schemeClr val="bg1">
                  <a:lumMod val="50000"/>
                </a:schemeClr>
              </a:solidFill>
            </a:endParaRPr>
          </a:p>
        </p:txBody>
      </p:sp>
      <p:pic>
        <p:nvPicPr>
          <p:cNvPr id="4098" name="图片 1">
            <a:extLst>
              <a:ext uri="{FF2B5EF4-FFF2-40B4-BE49-F238E27FC236}">
                <a16:creationId xmlns:a16="http://schemas.microsoft.com/office/drawing/2014/main" id="{87CF40A7-4696-4DCD-8590-AF6238C69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116" y="1580291"/>
            <a:ext cx="4321430" cy="50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11598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Region Server</a:t>
            </a:r>
            <a:r>
              <a:rPr lang="zh-CN" altLang="en-US" sz="2400" dirty="0">
                <a:solidFill>
                  <a:schemeClr val="bg1">
                    <a:lumMod val="50000"/>
                  </a:schemeClr>
                </a:solidFill>
              </a:rPr>
              <a:t>模块主要有以下功能：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获取与本地</a:t>
            </a:r>
            <a:r>
              <a:rPr lang="en-US" altLang="zh-CN" sz="2000" dirty="0">
                <a:solidFill>
                  <a:schemeClr val="bg1">
                    <a:lumMod val="50000"/>
                  </a:schemeClr>
                </a:solidFill>
              </a:rPr>
              <a:t>MySQL</a:t>
            </a:r>
            <a:r>
              <a:rPr lang="zh-CN" altLang="en-US" sz="2000" dirty="0">
                <a:solidFill>
                  <a:schemeClr val="bg1">
                    <a:lumMod val="50000"/>
                  </a:schemeClr>
                </a:solidFill>
              </a:rPr>
              <a:t>和</a:t>
            </a:r>
            <a:r>
              <a:rPr lang="en-US" altLang="zh-CN" sz="2000" dirty="0">
                <a:solidFill>
                  <a:schemeClr val="bg1">
                    <a:lumMod val="50000"/>
                  </a:schemeClr>
                </a:solidFill>
              </a:rPr>
              <a:t>Zookeeper Client</a:t>
            </a:r>
            <a:r>
              <a:rPr lang="zh-CN" altLang="en-US" sz="2000" dirty="0">
                <a:solidFill>
                  <a:schemeClr val="bg1">
                    <a:lumMod val="50000"/>
                  </a:schemeClr>
                </a:solidFill>
              </a:rPr>
              <a:t>的连接，并在</a:t>
            </a:r>
            <a:r>
              <a:rPr lang="en-US" altLang="zh-CN" sz="2000" dirty="0" err="1">
                <a:solidFill>
                  <a:schemeClr val="bg1">
                    <a:lumMod val="50000"/>
                  </a:schemeClr>
                </a:solidFill>
              </a:rPr>
              <a:t>ZooKeeper</a:t>
            </a:r>
            <a:r>
              <a:rPr lang="zh-CN" altLang="en-US" sz="2000" dirty="0">
                <a:solidFill>
                  <a:schemeClr val="bg1">
                    <a:lumMod val="50000"/>
                  </a:schemeClr>
                </a:solidFill>
              </a:rPr>
              <a:t>集群上注册</a:t>
            </a:r>
            <a:r>
              <a:rPr lang="en-US" altLang="zh-CN" sz="2000" dirty="0">
                <a:solidFill>
                  <a:schemeClr val="bg1">
                    <a:lumMod val="50000"/>
                  </a:schemeClr>
                </a:solidFill>
              </a:rPr>
              <a:t>Region Server</a:t>
            </a:r>
            <a:r>
              <a:rPr lang="zh-CN" altLang="en-US" sz="2000" dirty="0">
                <a:solidFill>
                  <a:schemeClr val="bg1">
                    <a:lumMod val="50000"/>
                  </a:schemeClr>
                </a:solidFill>
              </a:rPr>
              <a:t>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创建多线程等待</a:t>
            </a:r>
            <a:r>
              <a:rPr lang="en-US" altLang="zh-CN" sz="2000" dirty="0">
                <a:solidFill>
                  <a:schemeClr val="bg1">
                    <a:lumMod val="50000"/>
                  </a:schemeClr>
                </a:solidFill>
              </a:rPr>
              <a:t>Master</a:t>
            </a:r>
            <a:r>
              <a:rPr lang="zh-CN" altLang="en-US" sz="2000" dirty="0">
                <a:solidFill>
                  <a:schemeClr val="bg1">
                    <a:lumMod val="50000"/>
                  </a:schemeClr>
                </a:solidFill>
              </a:rPr>
              <a:t>和</a:t>
            </a:r>
            <a:r>
              <a:rPr lang="en-US" altLang="zh-CN" sz="2000" dirty="0">
                <a:solidFill>
                  <a:schemeClr val="bg1">
                    <a:lumMod val="50000"/>
                  </a:schemeClr>
                </a:solidFill>
              </a:rPr>
              <a:t>Client</a:t>
            </a:r>
            <a:r>
              <a:rPr lang="zh-CN" altLang="en-US" sz="2000" dirty="0">
                <a:solidFill>
                  <a:schemeClr val="bg1">
                    <a:lumMod val="50000"/>
                  </a:schemeClr>
                </a:solidFill>
              </a:rPr>
              <a:t>的通信</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Client</a:t>
            </a:r>
            <a:r>
              <a:rPr lang="zh-CN" altLang="en-US" sz="2000" dirty="0">
                <a:solidFill>
                  <a:schemeClr val="bg1">
                    <a:lumMod val="50000"/>
                  </a:schemeClr>
                </a:solidFill>
              </a:rPr>
              <a:t>的数据库查询请求进行数据查询并返回查询结果</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的负载均衡和容错容灾请求处理数据迁移与数据备份</a:t>
            </a:r>
            <a:endParaRPr lang="en-US" altLang="zh-CN" sz="2000" dirty="0">
              <a:solidFill>
                <a:schemeClr val="bg1">
                  <a:lumMod val="50000"/>
                </a:schemeClr>
              </a:solidFill>
            </a:endParaRPr>
          </a:p>
        </p:txBody>
      </p:sp>
    </p:spTree>
    <p:extLst>
      <p:ext uri="{BB962C8B-B14F-4D97-AF65-F5344CB8AC3E}">
        <p14:creationId xmlns:p14="http://schemas.microsoft.com/office/powerpoint/2010/main" val="144837415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err="1">
                <a:solidFill>
                  <a:schemeClr val="bg1">
                    <a:lumMod val="50000"/>
                  </a:schemeClr>
                </a:solidFill>
              </a:rPr>
              <a:t>ZooKeeper</a:t>
            </a:r>
            <a:r>
              <a:rPr lang="zh-CN" altLang="en-US" sz="2400" dirty="0">
                <a:solidFill>
                  <a:schemeClr val="bg1">
                    <a:lumMod val="50000"/>
                  </a:schemeClr>
                </a:solidFill>
              </a:rPr>
              <a:t>集群节点设计：</a:t>
            </a:r>
            <a:endParaRPr lang="en-US" altLang="zh-CN" sz="2400" dirty="0">
              <a:solidFill>
                <a:schemeClr val="bg1">
                  <a:lumMod val="50000"/>
                </a:schemeClr>
              </a:solidFill>
            </a:endParaRPr>
          </a:p>
        </p:txBody>
      </p:sp>
      <p:pic>
        <p:nvPicPr>
          <p:cNvPr id="5122" name="Picture 2" descr="znode structure">
            <a:extLst>
              <a:ext uri="{FF2B5EF4-FFF2-40B4-BE49-F238E27FC236}">
                <a16:creationId xmlns:a16="http://schemas.microsoft.com/office/drawing/2014/main" id="{74B02D83-FFAB-403C-9D7A-E0977D632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39" y="1770063"/>
            <a:ext cx="5265737"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7537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696940" cy="2038507"/>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err="1">
                <a:solidFill>
                  <a:schemeClr val="bg1">
                    <a:lumMod val="50000"/>
                  </a:schemeClr>
                </a:solidFill>
              </a:rPr>
              <a:t>ZooKeeper</a:t>
            </a:r>
            <a:r>
              <a:rPr lang="zh-CN" altLang="en-US" sz="2400" dirty="0">
                <a:solidFill>
                  <a:schemeClr val="bg1">
                    <a:lumMod val="50000"/>
                  </a:schemeClr>
                </a:solidFill>
              </a:rPr>
              <a:t>集群主要实现以下功能：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创建临时节点，存储</a:t>
            </a:r>
            <a:r>
              <a:rPr lang="en-US" altLang="zh-CN" sz="2000" dirty="0">
                <a:solidFill>
                  <a:schemeClr val="bg1">
                    <a:lumMod val="50000"/>
                  </a:schemeClr>
                </a:solidFill>
              </a:rPr>
              <a:t>Region Server</a:t>
            </a:r>
            <a:r>
              <a:rPr lang="zh-CN" altLang="en-US" sz="2000" dirty="0">
                <a:solidFill>
                  <a:schemeClr val="bg1">
                    <a:lumMod val="50000"/>
                  </a:schemeClr>
                </a:solidFill>
              </a:rPr>
              <a:t>的相关信息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a:t>
            </a:r>
            <a:r>
              <a:rPr lang="en-US" altLang="zh-CN" sz="2000" dirty="0">
                <a:solidFill>
                  <a:schemeClr val="bg1">
                    <a:lumMod val="50000"/>
                  </a:schemeClr>
                </a:solidFill>
              </a:rPr>
              <a:t>Master</a:t>
            </a:r>
            <a:r>
              <a:rPr lang="zh-CN" altLang="en-US" sz="2000" dirty="0">
                <a:solidFill>
                  <a:schemeClr val="bg1">
                    <a:lumMod val="50000"/>
                  </a:schemeClr>
                </a:solidFill>
              </a:rPr>
              <a:t>的指示进行节点的操作，包括创建节点、获取节点数据、删除节点、监听节点状态等功能</a:t>
            </a:r>
            <a:endParaRPr lang="en-US" altLang="zh-CN" sz="2000" dirty="0">
              <a:solidFill>
                <a:schemeClr val="bg1">
                  <a:lumMod val="50000"/>
                </a:schemeClr>
              </a:solidFill>
            </a:endParaRPr>
          </a:p>
        </p:txBody>
      </p:sp>
    </p:spTree>
    <p:extLst>
      <p:ext uri="{BB962C8B-B14F-4D97-AF65-F5344CB8AC3E}">
        <p14:creationId xmlns:p14="http://schemas.microsoft.com/office/powerpoint/2010/main" val="120302860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3</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系统展示</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4</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提问总结</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78652" y="1935807"/>
            <a:ext cx="1447546" cy="1149156"/>
            <a:chOff x="3419345" y="385660"/>
            <a:chExt cx="1447546" cy="1149156"/>
          </a:xfrm>
          <a:effectLst/>
        </p:grpSpPr>
        <p:sp>
          <p:nvSpPr>
            <p:cNvPr id="43" name="椭圆 42"/>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4" name="椭圆 43"/>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5" name="椭圆 44"/>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6" name="椭圆 45"/>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47" name="组合 46"/>
          <p:cNvGrpSpPr/>
          <p:nvPr/>
        </p:nvGrpSpPr>
        <p:grpSpPr>
          <a:xfrm flipH="1" flipV="1">
            <a:off x="4224607" y="4323785"/>
            <a:ext cx="1447546" cy="1149156"/>
            <a:chOff x="3419345" y="385660"/>
            <a:chExt cx="1447546" cy="1149156"/>
          </a:xfrm>
          <a:effectLst/>
        </p:grpSpPr>
        <p:sp>
          <p:nvSpPr>
            <p:cNvPr id="48" name="椭圆 47"/>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9" name="椭圆 48"/>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0" name="椭圆 49"/>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椭圆 50"/>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52" name="组合 51"/>
          <p:cNvGrpSpPr/>
          <p:nvPr/>
        </p:nvGrpSpPr>
        <p:grpSpPr>
          <a:xfrm>
            <a:off x="2432333" y="2710506"/>
            <a:ext cx="1996576" cy="1996574"/>
            <a:chOff x="3606461" y="1664340"/>
            <a:chExt cx="1040024" cy="1040024"/>
          </a:xfrm>
          <a:effectLst/>
        </p:grpSpPr>
        <p:sp>
          <p:nvSpPr>
            <p:cNvPr id="53" name="椭圆 52"/>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4" name="文本框 1"/>
            <p:cNvSpPr txBox="1"/>
            <p:nvPr/>
          </p:nvSpPr>
          <p:spPr>
            <a:xfrm>
              <a:off x="3718006" y="1919472"/>
              <a:ext cx="817642" cy="480967"/>
            </a:xfrm>
            <a:prstGeom prst="rect">
              <a:avLst/>
            </a:prstGeom>
            <a:noFill/>
            <a:ln>
              <a:noFill/>
            </a:ln>
            <a:effectLst/>
          </p:spPr>
          <p:txBody>
            <a:bodyPr wrap="none" rtlCol="0">
              <a:spAutoFit/>
            </a:bodyPr>
            <a:lstStyle/>
            <a:p>
              <a:pPr algn="ctr"/>
              <a:r>
                <a:rPr lang="zh-CN" altLang="en-US" sz="5400" b="1" dirty="0">
                  <a:solidFill>
                    <a:schemeClr val="bg1"/>
                  </a:solidFill>
                  <a:effectLst/>
                  <a:latin typeface="微软雅黑" panose="020B0503020204020204" pitchFamily="34" charset="-122"/>
                  <a:ea typeface="微软雅黑" panose="020B0503020204020204" pitchFamily="34" charset="-122"/>
                </a:rPr>
                <a:t>目录</a:t>
              </a:r>
            </a:p>
          </p:txBody>
        </p:sp>
      </p:grpSp>
      <p:sp>
        <p:nvSpPr>
          <p:cNvPr id="140" name="MH_Number_1"/>
          <p:cNvSpPr/>
          <p:nvPr>
            <p:custDataLst>
              <p:tags r:id="rId1"/>
            </p:custDataLst>
          </p:nvPr>
        </p:nvSpPr>
        <p:spPr>
          <a:xfrm>
            <a:off x="6051833" y="2249506"/>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1" name="MH_Number_2"/>
          <p:cNvSpPr/>
          <p:nvPr>
            <p:custDataLst>
              <p:tags r:id="rId2"/>
            </p:custDataLst>
          </p:nvPr>
        </p:nvSpPr>
        <p:spPr>
          <a:xfrm>
            <a:off x="6051833" y="3079107"/>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MH_Number_1"/>
          <p:cNvSpPr/>
          <p:nvPr>
            <p:custDataLst>
              <p:tags r:id="rId3"/>
            </p:custDataLst>
          </p:nvPr>
        </p:nvSpPr>
        <p:spPr>
          <a:xfrm>
            <a:off x="6051833" y="3908708"/>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 name="MH_Number_2"/>
          <p:cNvSpPr/>
          <p:nvPr>
            <p:custDataLst>
              <p:tags r:id="rId4"/>
            </p:custDataLst>
          </p:nvPr>
        </p:nvSpPr>
        <p:spPr>
          <a:xfrm>
            <a:off x="6051833" y="4738309"/>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4" name="MH_Entry_1"/>
          <p:cNvSpPr/>
          <p:nvPr>
            <p:custDataLst>
              <p:tags r:id="rId5"/>
            </p:custDataLst>
          </p:nvPr>
        </p:nvSpPr>
        <p:spPr>
          <a:xfrm>
            <a:off x="6745185" y="2249506"/>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项目基本情况</a:t>
            </a:r>
          </a:p>
        </p:txBody>
      </p:sp>
      <p:sp>
        <p:nvSpPr>
          <p:cNvPr id="145" name="MH_Entry_2"/>
          <p:cNvSpPr/>
          <p:nvPr>
            <p:custDataLst>
              <p:tags r:id="rId6"/>
            </p:custDataLst>
          </p:nvPr>
        </p:nvSpPr>
        <p:spPr>
          <a:xfrm>
            <a:off x="6745185" y="3079107"/>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项目模块</a:t>
            </a:r>
          </a:p>
        </p:txBody>
      </p:sp>
      <p:sp>
        <p:nvSpPr>
          <p:cNvPr id="146" name="MH_Entry_1"/>
          <p:cNvSpPr/>
          <p:nvPr>
            <p:custDataLst>
              <p:tags r:id="rId7"/>
            </p:custDataLst>
          </p:nvPr>
        </p:nvSpPr>
        <p:spPr>
          <a:xfrm>
            <a:off x="6745185" y="3908708"/>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系统展示</a:t>
            </a:r>
          </a:p>
        </p:txBody>
      </p:sp>
      <p:sp>
        <p:nvSpPr>
          <p:cNvPr id="147" name="MH_Entry_2"/>
          <p:cNvSpPr/>
          <p:nvPr>
            <p:custDataLst>
              <p:tags r:id="rId8"/>
            </p:custDataLst>
          </p:nvPr>
        </p:nvSpPr>
        <p:spPr>
          <a:xfrm>
            <a:off x="6745185" y="4738309"/>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提问总结</a:t>
            </a:r>
          </a:p>
        </p:txBody>
      </p:sp>
      <p:pic>
        <p:nvPicPr>
          <p:cNvPr id="148" name="图片 14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78652" y="4987616"/>
            <a:ext cx="2802290" cy="19412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提问总结</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1011703" y="2291570"/>
            <a:ext cx="10696940" cy="1884618"/>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2000" dirty="0">
                <a:solidFill>
                  <a:schemeClr val="bg1">
                    <a:lumMod val="50000"/>
                  </a:schemeClr>
                </a:solidFill>
              </a:rPr>
              <a:t>通过此次的分布式</a:t>
            </a:r>
            <a:r>
              <a:rPr lang="en-US" altLang="zh-CN" sz="2000" dirty="0" err="1">
                <a:solidFill>
                  <a:schemeClr val="bg1">
                    <a:lumMod val="50000"/>
                  </a:schemeClr>
                </a:solidFill>
              </a:rPr>
              <a:t>MiniSQL</a:t>
            </a:r>
            <a:r>
              <a:rPr lang="zh-CN" altLang="en-US" sz="2000" dirty="0">
                <a:solidFill>
                  <a:schemeClr val="bg1">
                    <a:lumMod val="50000"/>
                  </a:schemeClr>
                </a:solidFill>
              </a:rPr>
              <a:t>系统开发，我们了解了分布式存储系统的基本工作原理，并在项目的开发过程中切身体会到了各种功能对于一个稳定的分布式系统的重要作用。虽然项目开发过程比较艰难，并且仍旧存在很多不足，但仍旧收获满满。相信通过此次的开发经验，在今后的分布式系统的相关学习与接触中会有更深入的了解。</a:t>
            </a:r>
            <a:endParaRPr lang="en-US" altLang="zh-CN" sz="2000" dirty="0">
              <a:solidFill>
                <a:schemeClr val="bg1">
                  <a:lumMod val="50000"/>
                </a:schemeClr>
              </a:solidFill>
            </a:endParaRPr>
          </a:p>
        </p:txBody>
      </p:sp>
    </p:spTree>
    <p:extLst>
      <p:ext uri="{BB962C8B-B14F-4D97-AF65-F5344CB8AC3E}">
        <p14:creationId xmlns:p14="http://schemas.microsoft.com/office/powerpoint/2010/main" val="57142211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3039" y="2392283"/>
            <a:ext cx="3504812" cy="2427888"/>
          </a:xfrm>
          <a:prstGeom prst="rect">
            <a:avLst/>
          </a:prstGeom>
        </p:spPr>
      </p:pic>
      <p:sp>
        <p:nvSpPr>
          <p:cNvPr id="34" name="矩形 33"/>
          <p:cNvSpPr/>
          <p:nvPr/>
        </p:nvSpPr>
        <p:spPr>
          <a:xfrm>
            <a:off x="3235000" y="2523521"/>
            <a:ext cx="2749471" cy="707886"/>
          </a:xfrm>
          <a:prstGeom prst="rect">
            <a:avLst/>
          </a:prstGeom>
        </p:spPr>
        <p:txBody>
          <a:bodyPr wrap="none">
            <a:spAutoFit/>
          </a:bodyPr>
          <a:lstStyle/>
          <a:p>
            <a:pPr algn="ctr"/>
            <a:r>
              <a:rPr lang="zh-CN" altLang="en-US" sz="4000" b="1" dirty="0">
                <a:solidFill>
                  <a:srgbClr val="00B0F0"/>
                </a:solidFill>
                <a:latin typeface="微软雅黑" panose="020B0503020204020204" pitchFamily="34" charset="-122"/>
                <a:ea typeface="微软雅黑" panose="020B0503020204020204" pitchFamily="34" charset="-122"/>
              </a:rPr>
              <a:t>感谢观看！</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6343" y="821282"/>
            <a:ext cx="3695700" cy="1351034"/>
          </a:xfrm>
          <a:prstGeom prst="rect">
            <a:avLst/>
          </a:prstGeom>
        </p:spPr>
      </p:pic>
      <p:sp>
        <p:nvSpPr>
          <p:cNvPr id="93" name="文本框 138">
            <a:extLst>
              <a:ext uri="{FF2B5EF4-FFF2-40B4-BE49-F238E27FC236}">
                <a16:creationId xmlns:a16="http://schemas.microsoft.com/office/drawing/2014/main" id="{37E6F636-CDA4-47AF-9881-1F752DC78764}"/>
              </a:ext>
            </a:extLst>
          </p:cNvPr>
          <p:cNvSpPr txBox="1"/>
          <p:nvPr/>
        </p:nvSpPr>
        <p:spPr>
          <a:xfrm>
            <a:off x="3502134" y="4293950"/>
            <a:ext cx="2236510"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指导教师：鲁伟明</a:t>
            </a:r>
          </a:p>
        </p:txBody>
      </p:sp>
      <p:grpSp>
        <p:nvGrpSpPr>
          <p:cNvPr id="94" name="组合 93">
            <a:extLst>
              <a:ext uri="{FF2B5EF4-FFF2-40B4-BE49-F238E27FC236}">
                <a16:creationId xmlns:a16="http://schemas.microsoft.com/office/drawing/2014/main" id="{0234A185-7045-4AF2-82EA-105A900026D3}"/>
              </a:ext>
            </a:extLst>
          </p:cNvPr>
          <p:cNvGrpSpPr/>
          <p:nvPr/>
        </p:nvGrpSpPr>
        <p:grpSpPr>
          <a:xfrm>
            <a:off x="2556343" y="4943921"/>
            <a:ext cx="365349" cy="570236"/>
            <a:chOff x="4763" y="15501938"/>
            <a:chExt cx="3094038" cy="4829175"/>
          </a:xfrm>
          <a:solidFill>
            <a:srgbClr val="03445A"/>
          </a:solidFill>
        </p:grpSpPr>
        <p:sp>
          <p:nvSpPr>
            <p:cNvPr id="95" name="Freeform 13">
              <a:extLst>
                <a:ext uri="{FF2B5EF4-FFF2-40B4-BE49-F238E27FC236}">
                  <a16:creationId xmlns:a16="http://schemas.microsoft.com/office/drawing/2014/main" id="{27EC6791-D4CD-4761-BBED-520449A95CFA}"/>
                </a:ext>
              </a:extLst>
            </p:cNvPr>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14">
              <a:extLst>
                <a:ext uri="{FF2B5EF4-FFF2-40B4-BE49-F238E27FC236}">
                  <a16:creationId xmlns:a16="http://schemas.microsoft.com/office/drawing/2014/main" id="{5B567C4B-B28C-41D4-9BF6-C18A89A8CE22}"/>
                </a:ext>
              </a:extLst>
            </p:cNvPr>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15">
              <a:extLst>
                <a:ext uri="{FF2B5EF4-FFF2-40B4-BE49-F238E27FC236}">
                  <a16:creationId xmlns:a16="http://schemas.microsoft.com/office/drawing/2014/main" id="{318661DE-FF87-4210-926C-9EA3038098E1}"/>
                </a:ext>
              </a:extLst>
            </p:cNvPr>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16">
              <a:extLst>
                <a:ext uri="{FF2B5EF4-FFF2-40B4-BE49-F238E27FC236}">
                  <a16:creationId xmlns:a16="http://schemas.microsoft.com/office/drawing/2014/main" id="{37760633-8971-4422-B328-E1E9462A50E0}"/>
                </a:ext>
              </a:extLst>
            </p:cNvPr>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7">
              <a:extLst>
                <a:ext uri="{FF2B5EF4-FFF2-40B4-BE49-F238E27FC236}">
                  <a16:creationId xmlns:a16="http://schemas.microsoft.com/office/drawing/2014/main" id="{EB7FF2D7-269B-4688-ADA2-F6D3D586C8CB}"/>
                </a:ext>
              </a:extLst>
            </p:cNvPr>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8">
              <a:extLst>
                <a:ext uri="{FF2B5EF4-FFF2-40B4-BE49-F238E27FC236}">
                  <a16:creationId xmlns:a16="http://schemas.microsoft.com/office/drawing/2014/main" id="{87182BD2-A37E-41B2-9174-CFEF9103BB13}"/>
                </a:ext>
              </a:extLst>
            </p:cNvPr>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9">
              <a:extLst>
                <a:ext uri="{FF2B5EF4-FFF2-40B4-BE49-F238E27FC236}">
                  <a16:creationId xmlns:a16="http://schemas.microsoft.com/office/drawing/2014/main" id="{4C59C747-6E15-4ABE-A302-8C3862BF1E9D}"/>
                </a:ext>
              </a:extLst>
            </p:cNvPr>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20">
              <a:extLst>
                <a:ext uri="{FF2B5EF4-FFF2-40B4-BE49-F238E27FC236}">
                  <a16:creationId xmlns:a16="http://schemas.microsoft.com/office/drawing/2014/main" id="{1815C0B7-4E57-4791-86FE-EEDC3E79D11C}"/>
                </a:ext>
              </a:extLst>
            </p:cNvPr>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21">
              <a:extLst>
                <a:ext uri="{FF2B5EF4-FFF2-40B4-BE49-F238E27FC236}">
                  <a16:creationId xmlns:a16="http://schemas.microsoft.com/office/drawing/2014/main" id="{DDA087AC-CA2E-4F16-B260-3D15558FE4E7}"/>
                </a:ext>
              </a:extLst>
            </p:cNvPr>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22">
              <a:extLst>
                <a:ext uri="{FF2B5EF4-FFF2-40B4-BE49-F238E27FC236}">
                  <a16:creationId xmlns:a16="http://schemas.microsoft.com/office/drawing/2014/main" id="{8D823A19-D794-4547-9600-28C3B4E4FD51}"/>
                </a:ext>
              </a:extLst>
            </p:cNvPr>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23">
              <a:extLst>
                <a:ext uri="{FF2B5EF4-FFF2-40B4-BE49-F238E27FC236}">
                  <a16:creationId xmlns:a16="http://schemas.microsoft.com/office/drawing/2014/main" id="{BD207E09-18AE-42F1-9ACE-52A2E2154397}"/>
                </a:ext>
              </a:extLst>
            </p:cNvPr>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Freeform 24">
              <a:extLst>
                <a:ext uri="{FF2B5EF4-FFF2-40B4-BE49-F238E27FC236}">
                  <a16:creationId xmlns:a16="http://schemas.microsoft.com/office/drawing/2014/main" id="{0D6C6B9E-DC14-48BD-AB6B-1CE111CD798B}"/>
                </a:ext>
              </a:extLst>
            </p:cNvPr>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7" name="组合 106">
            <a:extLst>
              <a:ext uri="{FF2B5EF4-FFF2-40B4-BE49-F238E27FC236}">
                <a16:creationId xmlns:a16="http://schemas.microsoft.com/office/drawing/2014/main" id="{67176408-EFFA-4ACA-9AE6-B1D6B896C40F}"/>
              </a:ext>
            </a:extLst>
          </p:cNvPr>
          <p:cNvGrpSpPr/>
          <p:nvPr/>
        </p:nvGrpSpPr>
        <p:grpSpPr>
          <a:xfrm>
            <a:off x="3010663" y="4122425"/>
            <a:ext cx="396185" cy="565304"/>
            <a:chOff x="33337500" y="3175"/>
            <a:chExt cx="2930525" cy="4181475"/>
          </a:xfrm>
          <a:solidFill>
            <a:srgbClr val="03445A"/>
          </a:solidFill>
        </p:grpSpPr>
        <p:sp>
          <p:nvSpPr>
            <p:cNvPr id="108" name="Freeform 25">
              <a:extLst>
                <a:ext uri="{FF2B5EF4-FFF2-40B4-BE49-F238E27FC236}">
                  <a16:creationId xmlns:a16="http://schemas.microsoft.com/office/drawing/2014/main" id="{C0B78590-E3B9-45CF-A5A7-E3E64DD5A0D4}"/>
                </a:ext>
              </a:extLst>
            </p:cNvPr>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26">
              <a:extLst>
                <a:ext uri="{FF2B5EF4-FFF2-40B4-BE49-F238E27FC236}">
                  <a16:creationId xmlns:a16="http://schemas.microsoft.com/office/drawing/2014/main" id="{29D13BD0-43CC-458D-AFB5-EA7C328CB5A1}"/>
                </a:ext>
              </a:extLst>
            </p:cNvPr>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27">
              <a:extLst>
                <a:ext uri="{FF2B5EF4-FFF2-40B4-BE49-F238E27FC236}">
                  <a16:creationId xmlns:a16="http://schemas.microsoft.com/office/drawing/2014/main" id="{8AD4AA6B-9249-4A2A-BBBA-E35853151385}"/>
                </a:ext>
              </a:extLst>
            </p:cNvPr>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28">
              <a:extLst>
                <a:ext uri="{FF2B5EF4-FFF2-40B4-BE49-F238E27FC236}">
                  <a16:creationId xmlns:a16="http://schemas.microsoft.com/office/drawing/2014/main" id="{E590CB2A-36E0-42B3-9EEE-ACF8AA7675DB}"/>
                </a:ext>
              </a:extLst>
            </p:cNvPr>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29">
              <a:extLst>
                <a:ext uri="{FF2B5EF4-FFF2-40B4-BE49-F238E27FC236}">
                  <a16:creationId xmlns:a16="http://schemas.microsoft.com/office/drawing/2014/main" id="{A55123B9-424C-41DC-B367-5074525333BA}"/>
                </a:ext>
              </a:extLst>
            </p:cNvPr>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30">
              <a:extLst>
                <a:ext uri="{FF2B5EF4-FFF2-40B4-BE49-F238E27FC236}">
                  <a16:creationId xmlns:a16="http://schemas.microsoft.com/office/drawing/2014/main" id="{0181D5E2-7803-4904-B8C6-A8253788EAC6}"/>
                </a:ext>
              </a:extLst>
            </p:cNvPr>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31">
              <a:extLst>
                <a:ext uri="{FF2B5EF4-FFF2-40B4-BE49-F238E27FC236}">
                  <a16:creationId xmlns:a16="http://schemas.microsoft.com/office/drawing/2014/main" id="{3CF29594-AE24-4575-B634-E2BFDD17025C}"/>
                </a:ext>
              </a:extLst>
            </p:cNvPr>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32">
              <a:extLst>
                <a:ext uri="{FF2B5EF4-FFF2-40B4-BE49-F238E27FC236}">
                  <a16:creationId xmlns:a16="http://schemas.microsoft.com/office/drawing/2014/main" id="{8C5F10DC-5F71-46D1-96E5-C2C73DF22B11}"/>
                </a:ext>
              </a:extLst>
            </p:cNvPr>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33">
              <a:extLst>
                <a:ext uri="{FF2B5EF4-FFF2-40B4-BE49-F238E27FC236}">
                  <a16:creationId xmlns:a16="http://schemas.microsoft.com/office/drawing/2014/main" id="{F044A843-ABEF-470D-A462-F9911CE945EA}"/>
                </a:ext>
              </a:extLst>
            </p:cNvPr>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34">
              <a:extLst>
                <a:ext uri="{FF2B5EF4-FFF2-40B4-BE49-F238E27FC236}">
                  <a16:creationId xmlns:a16="http://schemas.microsoft.com/office/drawing/2014/main" id="{E08A963D-6377-43BE-9B86-BE5A5887393E}"/>
                </a:ext>
              </a:extLst>
            </p:cNvPr>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Rectangle 35">
              <a:extLst>
                <a:ext uri="{FF2B5EF4-FFF2-40B4-BE49-F238E27FC236}">
                  <a16:creationId xmlns:a16="http://schemas.microsoft.com/office/drawing/2014/main" id="{909DF22E-12FC-49A1-87AA-C794657B21EB}"/>
                </a:ext>
              </a:extLst>
            </p:cNvPr>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36">
              <a:extLst>
                <a:ext uri="{FF2B5EF4-FFF2-40B4-BE49-F238E27FC236}">
                  <a16:creationId xmlns:a16="http://schemas.microsoft.com/office/drawing/2014/main" id="{4A8630B8-74CB-4131-B6F2-0F5BF9517D78}"/>
                </a:ext>
              </a:extLst>
            </p:cNvPr>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120" name="文本框 175">
            <a:extLst>
              <a:ext uri="{FF2B5EF4-FFF2-40B4-BE49-F238E27FC236}">
                <a16:creationId xmlns:a16="http://schemas.microsoft.com/office/drawing/2014/main" id="{192D2496-FA37-4F81-9B57-E0682A046724}"/>
              </a:ext>
            </a:extLst>
          </p:cNvPr>
          <p:cNvSpPr txBox="1"/>
          <p:nvPr/>
        </p:nvSpPr>
        <p:spPr>
          <a:xfrm>
            <a:off x="3008416" y="5089127"/>
            <a:ext cx="3413114"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组员：裴睿韬 赵文琛 张柏涵</a:t>
            </a:r>
          </a:p>
        </p:txBody>
      </p:sp>
      <p:cxnSp>
        <p:nvCxnSpPr>
          <p:cNvPr id="121" name="直接连接符 120">
            <a:extLst>
              <a:ext uri="{FF2B5EF4-FFF2-40B4-BE49-F238E27FC236}">
                <a16:creationId xmlns:a16="http://schemas.microsoft.com/office/drawing/2014/main" id="{D8AECA4A-CA70-4107-828E-AD45A810F2CD}"/>
              </a:ext>
            </a:extLst>
          </p:cNvPr>
          <p:cNvCxnSpPr/>
          <p:nvPr/>
        </p:nvCxnSpPr>
        <p:spPr>
          <a:xfrm>
            <a:off x="3563097" y="4687729"/>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A8C7AFA-7EE2-4123-B91A-02BD86428F4B}"/>
              </a:ext>
            </a:extLst>
          </p:cNvPr>
          <p:cNvCxnSpPr>
            <a:cxnSpLocks/>
          </p:cNvCxnSpPr>
          <p:nvPr/>
        </p:nvCxnSpPr>
        <p:spPr>
          <a:xfrm>
            <a:off x="3069379" y="5489237"/>
            <a:ext cx="3352151"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04854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1</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项目基本情况</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3" name="组合 32"/>
          <p:cNvGrpSpPr/>
          <p:nvPr/>
        </p:nvGrpSpPr>
        <p:grpSpPr>
          <a:xfrm>
            <a:off x="1095075" y="1289429"/>
            <a:ext cx="2033851" cy="2709961"/>
            <a:chOff x="900113" y="1241425"/>
            <a:chExt cx="1525587" cy="2032000"/>
          </a:xfrm>
        </p:grpSpPr>
        <p:sp>
          <p:nvSpPr>
            <p:cNvPr id="34" name="任意多边形 33"/>
            <p:cNvSpPr/>
            <p:nvPr/>
          </p:nvSpPr>
          <p:spPr>
            <a:xfrm>
              <a:off x="900113" y="1744662"/>
              <a:ext cx="1525587"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数据库查询</a:t>
              </a:r>
            </a:p>
          </p:txBody>
        </p:sp>
        <p:sp>
          <p:nvSpPr>
            <p:cNvPr id="35" name="椭圆 34"/>
            <p:cNvSpPr/>
            <p:nvPr/>
          </p:nvSpPr>
          <p:spPr>
            <a:xfrm>
              <a:off x="1566863" y="1839912"/>
              <a:ext cx="192087"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6" name="任意多边形 35"/>
            <p:cNvSpPr/>
            <p:nvPr/>
          </p:nvSpPr>
          <p:spPr>
            <a:xfrm>
              <a:off x="1554163" y="1323975"/>
              <a:ext cx="173037"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7" name="椭圆 36"/>
            <p:cNvSpPr/>
            <p:nvPr/>
          </p:nvSpPr>
          <p:spPr>
            <a:xfrm>
              <a:off x="155733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9" name="组合 38"/>
          <p:cNvGrpSpPr/>
          <p:nvPr/>
        </p:nvGrpSpPr>
        <p:grpSpPr>
          <a:xfrm>
            <a:off x="3672840" y="1289429"/>
            <a:ext cx="2035968" cy="2709961"/>
            <a:chOff x="2833688" y="1241425"/>
            <a:chExt cx="1527175" cy="2032000"/>
          </a:xfrm>
        </p:grpSpPr>
        <p:sp>
          <p:nvSpPr>
            <p:cNvPr id="40" name="任意多边形 39"/>
            <p:cNvSpPr/>
            <p:nvPr/>
          </p:nvSpPr>
          <p:spPr>
            <a:xfrm>
              <a:off x="2833688"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副本管理</a:t>
              </a:r>
            </a:p>
          </p:txBody>
        </p:sp>
        <p:sp>
          <p:nvSpPr>
            <p:cNvPr id="41" name="椭圆 40"/>
            <p:cNvSpPr/>
            <p:nvPr/>
          </p:nvSpPr>
          <p:spPr>
            <a:xfrm>
              <a:off x="3502025"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42" name="任意多边形 41"/>
            <p:cNvSpPr/>
            <p:nvPr/>
          </p:nvSpPr>
          <p:spPr>
            <a:xfrm>
              <a:off x="3487738"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59" name="椭圆 58"/>
            <p:cNvSpPr/>
            <p:nvPr/>
          </p:nvSpPr>
          <p:spPr>
            <a:xfrm>
              <a:off x="3492500"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0" name="组合 59"/>
          <p:cNvGrpSpPr/>
          <p:nvPr/>
        </p:nvGrpSpPr>
        <p:grpSpPr>
          <a:xfrm>
            <a:off x="6265418" y="1289429"/>
            <a:ext cx="2035968" cy="2709961"/>
            <a:chOff x="4778375" y="1241425"/>
            <a:chExt cx="1527175" cy="2032000"/>
          </a:xfrm>
        </p:grpSpPr>
        <p:sp>
          <p:nvSpPr>
            <p:cNvPr id="61" name="任意多边形 60"/>
            <p:cNvSpPr/>
            <p:nvPr/>
          </p:nvSpPr>
          <p:spPr>
            <a:xfrm>
              <a:off x="4778375"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负载均衡</a:t>
              </a:r>
            </a:p>
          </p:txBody>
        </p:sp>
        <p:sp>
          <p:nvSpPr>
            <p:cNvPr id="62" name="椭圆 61"/>
            <p:cNvSpPr/>
            <p:nvPr/>
          </p:nvSpPr>
          <p:spPr>
            <a:xfrm>
              <a:off x="5446713"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3" name="任意多边形 62"/>
            <p:cNvSpPr/>
            <p:nvPr/>
          </p:nvSpPr>
          <p:spPr>
            <a:xfrm>
              <a:off x="5432425"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4" name="椭圆 63"/>
            <p:cNvSpPr/>
            <p:nvPr/>
          </p:nvSpPr>
          <p:spPr>
            <a:xfrm>
              <a:off x="543718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5" name="组合 64"/>
          <p:cNvGrpSpPr/>
          <p:nvPr/>
        </p:nvGrpSpPr>
        <p:grpSpPr>
          <a:xfrm>
            <a:off x="8857998" y="1289429"/>
            <a:ext cx="2035968" cy="2709961"/>
            <a:chOff x="6723063" y="1241425"/>
            <a:chExt cx="1527175" cy="2032000"/>
          </a:xfrm>
        </p:grpSpPr>
        <p:sp>
          <p:nvSpPr>
            <p:cNvPr id="66" name="任意多边形 65"/>
            <p:cNvSpPr/>
            <p:nvPr/>
          </p:nvSpPr>
          <p:spPr>
            <a:xfrm>
              <a:off x="6723063"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容错容灾</a:t>
              </a:r>
            </a:p>
          </p:txBody>
        </p:sp>
        <p:sp>
          <p:nvSpPr>
            <p:cNvPr id="67" name="椭圆 66"/>
            <p:cNvSpPr/>
            <p:nvPr/>
          </p:nvSpPr>
          <p:spPr>
            <a:xfrm>
              <a:off x="7391400"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8" name="任意多边形 67"/>
            <p:cNvSpPr/>
            <p:nvPr/>
          </p:nvSpPr>
          <p:spPr>
            <a:xfrm>
              <a:off x="7377113"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9" name="椭圆 68"/>
            <p:cNvSpPr/>
            <p:nvPr/>
          </p:nvSpPr>
          <p:spPr>
            <a:xfrm>
              <a:off x="7381875"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44" name="文本框 19">
            <a:extLst>
              <a:ext uri="{FF2B5EF4-FFF2-40B4-BE49-F238E27FC236}">
                <a16:creationId xmlns:a16="http://schemas.microsoft.com/office/drawing/2014/main" id="{2B1BAF4E-F7DA-4379-A3D4-C415EAB4D81B}"/>
              </a:ext>
            </a:extLst>
          </p:cNvPr>
          <p:cNvSpPr txBox="1"/>
          <p:nvPr/>
        </p:nvSpPr>
        <p:spPr>
          <a:xfrm>
            <a:off x="699065" y="4158563"/>
            <a:ext cx="7245400" cy="2305568"/>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2400" dirty="0">
                <a:solidFill>
                  <a:schemeClr val="bg1">
                    <a:lumMod val="50000"/>
                  </a:schemeClr>
                </a:solidFill>
              </a:rPr>
              <a:t>项目环境搭建：</a:t>
            </a:r>
            <a:endParaRPr lang="en-US" altLang="zh-CN" sz="2400" dirty="0">
              <a:solidFill>
                <a:schemeClr val="bg1">
                  <a:lumMod val="50000"/>
                </a:schemeClr>
              </a:solidFill>
            </a:endParaRPr>
          </a:p>
          <a:p>
            <a:pPr>
              <a:lnSpc>
                <a:spcPct val="150000"/>
              </a:lnSpc>
            </a:pP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语言：</a:t>
            </a:r>
            <a:r>
              <a:rPr lang="en-US" altLang="zh-CN" sz="1800" dirty="0">
                <a:solidFill>
                  <a:schemeClr val="bg1">
                    <a:lumMod val="50000"/>
                  </a:schemeClr>
                </a:solidFill>
              </a:rPr>
              <a:t>Java JDK 16</a:t>
            </a: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项目包管理：</a:t>
            </a:r>
            <a:r>
              <a:rPr lang="en-US" altLang="zh-CN" sz="1800" dirty="0">
                <a:solidFill>
                  <a:schemeClr val="bg1">
                    <a:lumMod val="50000"/>
                  </a:schemeClr>
                </a:solidFill>
              </a:rPr>
              <a:t>Maven 3.8.5</a:t>
            </a:r>
          </a:p>
          <a:p>
            <a:pPr marL="342900" indent="-342900">
              <a:lnSpc>
                <a:spcPct val="150000"/>
              </a:lnSpc>
              <a:buFont typeface="Wingdings" panose="05000000000000000000" pitchFamily="2" charset="2"/>
              <a:buChar char="Ø"/>
            </a:pPr>
            <a:r>
              <a:rPr lang="zh-CN" altLang="en-US" sz="1800" dirty="0">
                <a:solidFill>
                  <a:schemeClr val="bg1">
                    <a:lumMod val="50000"/>
                  </a:schemeClr>
                </a:solidFill>
              </a:rPr>
              <a:t>数据库：</a:t>
            </a:r>
            <a:r>
              <a:rPr lang="en-US" altLang="zh-CN" sz="1800" dirty="0">
                <a:solidFill>
                  <a:schemeClr val="bg1">
                    <a:lumMod val="50000"/>
                  </a:schemeClr>
                </a:solidFill>
              </a:rPr>
              <a:t>MySQL 8.023</a:t>
            </a:r>
            <a:r>
              <a:rPr lang="zh-CN" altLang="en-US" sz="1800" dirty="0">
                <a:solidFill>
                  <a:schemeClr val="bg1">
                    <a:lumMod val="50000"/>
                  </a:schemeClr>
                </a:solidFill>
              </a:rPr>
              <a:t>以及</a:t>
            </a:r>
            <a:r>
              <a:rPr lang="en-US" altLang="zh-CN" sz="1800" dirty="0" err="1">
                <a:solidFill>
                  <a:schemeClr val="bg1">
                    <a:lumMod val="50000"/>
                  </a:schemeClr>
                </a:solidFill>
              </a:rPr>
              <a:t>mysql</a:t>
            </a:r>
            <a:r>
              <a:rPr lang="en-US" altLang="zh-CN" sz="1800" dirty="0">
                <a:solidFill>
                  <a:schemeClr val="bg1">
                    <a:lumMod val="50000"/>
                  </a:schemeClr>
                </a:solidFill>
              </a:rPr>
              <a:t>-java-connecter 8.0.23</a:t>
            </a:r>
          </a:p>
        </p:txBody>
      </p:sp>
      <p:sp>
        <p:nvSpPr>
          <p:cNvPr id="7" name="矩形 6">
            <a:extLst>
              <a:ext uri="{FF2B5EF4-FFF2-40B4-BE49-F238E27FC236}">
                <a16:creationId xmlns:a16="http://schemas.microsoft.com/office/drawing/2014/main" id="{76E70F62-1BB7-4216-8D5E-E1A837F08E5B}"/>
              </a:ext>
            </a:extLst>
          </p:cNvPr>
          <p:cNvSpPr/>
          <p:nvPr/>
        </p:nvSpPr>
        <p:spPr>
          <a:xfrm>
            <a:off x="7156419" y="5250140"/>
            <a:ext cx="6092825" cy="875881"/>
          </a:xfrm>
          <a:prstGeom prst="rect">
            <a:avLst/>
          </a:prstGeom>
        </p:spPr>
        <p:txBody>
          <a:bodyPr>
            <a:spAutoFit/>
          </a:bodyPr>
          <a:lstStyle/>
          <a:p>
            <a:pPr marL="342900" indent="-342900">
              <a:lnSpc>
                <a:spcPct val="150000"/>
              </a:lnSpc>
              <a:buFont typeface="Wingdings" panose="05000000000000000000" pitchFamily="2" charset="2"/>
              <a:buChar char="Ø"/>
            </a:pPr>
            <a:r>
              <a:rPr lang="en-US" altLang="zh-CN" dirty="0" err="1">
                <a:solidFill>
                  <a:schemeClr val="bg1">
                    <a:lumMod val="50000"/>
                  </a:schemeClr>
                </a:solidFill>
              </a:rPr>
              <a:t>ZooKeeper</a:t>
            </a:r>
            <a:r>
              <a:rPr lang="en-US" altLang="zh-CN" dirty="0">
                <a:solidFill>
                  <a:schemeClr val="bg1">
                    <a:lumMod val="50000"/>
                  </a:schemeClr>
                </a:solidFill>
              </a:rPr>
              <a:t> 3.8.0</a:t>
            </a:r>
          </a:p>
          <a:p>
            <a:pPr marL="342900" indent="-342900">
              <a:lnSpc>
                <a:spcPct val="150000"/>
              </a:lnSpc>
              <a:buFont typeface="Wingdings" panose="05000000000000000000" pitchFamily="2" charset="2"/>
              <a:buChar char="Ø"/>
            </a:pPr>
            <a:r>
              <a:rPr lang="en-US" altLang="zh-CN" dirty="0">
                <a:solidFill>
                  <a:schemeClr val="bg1">
                    <a:lumMod val="50000"/>
                  </a:schemeClr>
                </a:solidFill>
              </a:rPr>
              <a:t>Curator </a:t>
            </a:r>
            <a:r>
              <a:rPr lang="zh-CN" altLang="en-US" dirty="0">
                <a:solidFill>
                  <a:schemeClr val="bg1">
                    <a:lumMod val="50000"/>
                  </a:schemeClr>
                </a:solidFill>
              </a:rPr>
              <a:t>框架 </a:t>
            </a:r>
            <a:r>
              <a:rPr lang="en-US" altLang="zh-CN" dirty="0">
                <a:solidFill>
                  <a:schemeClr val="bg1">
                    <a:lumMod val="50000"/>
                  </a:schemeClr>
                </a:solidFill>
              </a:rPr>
              <a:t>5.2.1</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25" name="文本框 19">
            <a:extLst>
              <a:ext uri="{FF2B5EF4-FFF2-40B4-BE49-F238E27FC236}">
                <a16:creationId xmlns:a16="http://schemas.microsoft.com/office/drawing/2014/main" id="{D0FB2BC4-2593-4F19-86A3-A8C25B74D16E}"/>
              </a:ext>
            </a:extLst>
          </p:cNvPr>
          <p:cNvSpPr txBox="1"/>
          <p:nvPr/>
        </p:nvSpPr>
        <p:spPr>
          <a:xfrm>
            <a:off x="619990" y="1248215"/>
            <a:ext cx="5702152"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lumMod val="50000"/>
                  </a:schemeClr>
                </a:solidFill>
              </a:rPr>
              <a:t>项目管理：使用</a:t>
            </a:r>
            <a:r>
              <a:rPr lang="en-US" altLang="zh-CN" sz="2400" dirty="0">
                <a:solidFill>
                  <a:schemeClr val="bg1">
                    <a:lumMod val="50000"/>
                  </a:schemeClr>
                </a:solidFill>
              </a:rPr>
              <a:t>GitHub</a:t>
            </a:r>
            <a:r>
              <a:rPr lang="zh-CN" altLang="en-US" sz="2400" dirty="0">
                <a:solidFill>
                  <a:schemeClr val="bg1">
                    <a:lumMod val="50000"/>
                  </a:schemeClr>
                </a:solidFill>
              </a:rPr>
              <a:t>进行版本控制</a:t>
            </a:r>
          </a:p>
        </p:txBody>
      </p:sp>
      <p:pic>
        <p:nvPicPr>
          <p:cNvPr id="7" name="图片 6">
            <a:extLst>
              <a:ext uri="{FF2B5EF4-FFF2-40B4-BE49-F238E27FC236}">
                <a16:creationId xmlns:a16="http://schemas.microsoft.com/office/drawing/2014/main" id="{ADEA9AD0-FF78-482A-B0E5-45DE78F807F2}"/>
              </a:ext>
            </a:extLst>
          </p:cNvPr>
          <p:cNvPicPr>
            <a:picLocks noChangeAspect="1"/>
          </p:cNvPicPr>
          <p:nvPr/>
        </p:nvPicPr>
        <p:blipFill>
          <a:blip r:embed="rId5"/>
          <a:stretch>
            <a:fillRect/>
          </a:stretch>
        </p:blipFill>
        <p:spPr>
          <a:xfrm>
            <a:off x="619990" y="1984217"/>
            <a:ext cx="10943304" cy="34539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项目基本情况</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54" name="图片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55" name="文本框 19">
            <a:extLst>
              <a:ext uri="{FF2B5EF4-FFF2-40B4-BE49-F238E27FC236}">
                <a16:creationId xmlns:a16="http://schemas.microsoft.com/office/drawing/2014/main" id="{43EA30DA-745E-4D61-8DEB-4F31C3082F74}"/>
              </a:ext>
            </a:extLst>
          </p:cNvPr>
          <p:cNvSpPr txBox="1"/>
          <p:nvPr/>
        </p:nvSpPr>
        <p:spPr>
          <a:xfrm>
            <a:off x="737976" y="1308344"/>
            <a:ext cx="10018513" cy="400110"/>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lumMod val="50000"/>
                  </a:schemeClr>
                </a:solidFill>
              </a:rPr>
              <a:t>项目基本架构：</a:t>
            </a:r>
            <a:endParaRPr lang="en-US" altLang="zh-CN" sz="2400" dirty="0">
              <a:solidFill>
                <a:schemeClr val="bg1">
                  <a:lumMod val="50000"/>
                </a:schemeClr>
              </a:solidFill>
            </a:endParaRPr>
          </a:p>
        </p:txBody>
      </p:sp>
      <p:pic>
        <p:nvPicPr>
          <p:cNvPr id="1026" name="图片 1">
            <a:extLst>
              <a:ext uri="{FF2B5EF4-FFF2-40B4-BE49-F238E27FC236}">
                <a16:creationId xmlns:a16="http://schemas.microsoft.com/office/drawing/2014/main" id="{C61C8A95-8F50-444B-89BA-505EBAE91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80" y="1865747"/>
            <a:ext cx="7653669" cy="447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2</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项目模块</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1015663"/>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lumMod val="50000"/>
                  </a:schemeClr>
                </a:solidFill>
              </a:rPr>
              <a:t>主要模块开发：</a:t>
            </a:r>
            <a:endParaRPr lang="en-US" altLang="zh-CN" sz="2400" dirty="0">
              <a:solidFill>
                <a:schemeClr val="bg1">
                  <a:lumMod val="50000"/>
                </a:schemeClr>
              </a:solidFill>
            </a:endParaRPr>
          </a:p>
          <a:p>
            <a:endParaRPr lang="en-US" altLang="zh-CN" sz="2400" dirty="0">
              <a:solidFill>
                <a:schemeClr val="bg1">
                  <a:lumMod val="50000"/>
                </a:schemeClr>
              </a:solidFill>
            </a:endParaRPr>
          </a:p>
          <a:p>
            <a:endParaRPr lang="en-US" altLang="zh-CN" sz="2000" dirty="0">
              <a:solidFill>
                <a:schemeClr val="bg1">
                  <a:lumMod val="50000"/>
                </a:schemeClr>
              </a:solidFill>
            </a:endParaRPr>
          </a:p>
        </p:txBody>
      </p:sp>
      <p:graphicFrame>
        <p:nvGraphicFramePr>
          <p:cNvPr id="7" name="表格 6">
            <a:extLst>
              <a:ext uri="{FF2B5EF4-FFF2-40B4-BE49-F238E27FC236}">
                <a16:creationId xmlns:a16="http://schemas.microsoft.com/office/drawing/2014/main" id="{79C01749-C9EA-44A4-AEAA-9168541ECB33}"/>
              </a:ext>
            </a:extLst>
          </p:cNvPr>
          <p:cNvGraphicFramePr>
            <a:graphicFrameLocks noGrp="1"/>
          </p:cNvGraphicFramePr>
          <p:nvPr>
            <p:extLst>
              <p:ext uri="{D42A27DB-BD31-4B8C-83A1-F6EECF244321}">
                <p14:modId xmlns:p14="http://schemas.microsoft.com/office/powerpoint/2010/main" val="939102270"/>
              </p:ext>
            </p:extLst>
          </p:nvPr>
        </p:nvGraphicFramePr>
        <p:xfrm>
          <a:off x="1952348" y="2152312"/>
          <a:ext cx="8126942" cy="1188720"/>
        </p:xfrm>
        <a:graphic>
          <a:graphicData uri="http://schemas.openxmlformats.org/drawingml/2006/table">
            <a:tbl>
              <a:tblPr firstRow="1" bandRow="1">
                <a:tableStyleId>{C083E6E3-FA7D-4D7B-A595-EF9225AFEA82}</a:tableStyleId>
              </a:tblPr>
              <a:tblGrid>
                <a:gridCol w="4063471">
                  <a:extLst>
                    <a:ext uri="{9D8B030D-6E8A-4147-A177-3AD203B41FA5}">
                      <a16:colId xmlns:a16="http://schemas.microsoft.com/office/drawing/2014/main" val="2182234384"/>
                    </a:ext>
                  </a:extLst>
                </a:gridCol>
                <a:gridCol w="4063471">
                  <a:extLst>
                    <a:ext uri="{9D8B030D-6E8A-4147-A177-3AD203B41FA5}">
                      <a16:colId xmlns:a16="http://schemas.microsoft.com/office/drawing/2014/main" val="3450678025"/>
                    </a:ext>
                  </a:extLst>
                </a:gridCol>
              </a:tblGrid>
              <a:tr h="370840">
                <a:tc>
                  <a:txBody>
                    <a:bodyPr/>
                    <a:lstStyle/>
                    <a:p>
                      <a:r>
                        <a:rPr lang="zh-CN" altLang="en-US" sz="2000" b="0" dirty="0">
                          <a:solidFill>
                            <a:schemeClr val="bg1">
                              <a:lumMod val="50000"/>
                            </a:schemeClr>
                          </a:solidFill>
                          <a:latin typeface="微软雅黑" panose="020B0503020204020204" pitchFamily="34" charset="-122"/>
                          <a:ea typeface="微软雅黑" panose="020B0503020204020204" pitchFamily="34" charset="-122"/>
                        </a:rPr>
                        <a:t>赵文琛</a:t>
                      </a:r>
                    </a:p>
                  </a:txBody>
                  <a:tcPr/>
                </a:tc>
                <a:tc>
                  <a:txBody>
                    <a:bodyPr/>
                    <a:lstStyle/>
                    <a:p>
                      <a:r>
                        <a:rPr lang="en-US" altLang="zh-CN" sz="2000" b="0" dirty="0">
                          <a:solidFill>
                            <a:schemeClr val="bg1">
                              <a:lumMod val="50000"/>
                            </a:schemeClr>
                          </a:solidFill>
                          <a:latin typeface="微软雅黑" panose="020B0503020204020204" pitchFamily="34" charset="-122"/>
                          <a:ea typeface="微软雅黑" panose="020B0503020204020204" pitchFamily="34" charset="-122"/>
                        </a:rPr>
                        <a:t>Region Server</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模块</a:t>
                      </a:r>
                    </a:p>
                  </a:txBody>
                  <a:tcPr/>
                </a:tc>
                <a:extLst>
                  <a:ext uri="{0D108BD9-81ED-4DB2-BD59-A6C34878D82A}">
                    <a16:rowId xmlns:a16="http://schemas.microsoft.com/office/drawing/2014/main" val="2790240816"/>
                  </a:ext>
                </a:extLst>
              </a:tr>
              <a:tr h="370840">
                <a:tc>
                  <a:txBody>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裴睿韬</a:t>
                      </a:r>
                    </a:p>
                  </a:txBody>
                  <a:tcPr/>
                </a:tc>
                <a:tc>
                  <a:txBody>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Client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模块</a:t>
                      </a:r>
                    </a:p>
                  </a:txBody>
                  <a:tcPr/>
                </a:tc>
                <a:extLst>
                  <a:ext uri="{0D108BD9-81ED-4DB2-BD59-A6C34878D82A}">
                    <a16:rowId xmlns:a16="http://schemas.microsoft.com/office/drawing/2014/main" val="2520448462"/>
                  </a:ext>
                </a:extLst>
              </a:tr>
              <a:tr h="370840">
                <a:tc>
                  <a:txBody>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张柏涵</a:t>
                      </a:r>
                    </a:p>
                  </a:txBody>
                  <a:tcPr/>
                </a:tc>
                <a:tc>
                  <a:txBody>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Master </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模块</a:t>
                      </a:r>
                    </a:p>
                  </a:txBody>
                  <a:tcPr/>
                </a:tc>
                <a:extLst>
                  <a:ext uri="{0D108BD9-81ED-4DB2-BD59-A6C34878D82A}">
                    <a16:rowId xmlns:a16="http://schemas.microsoft.com/office/drawing/2014/main" val="1154521825"/>
                  </a:ext>
                </a:extLst>
              </a:tr>
            </a:tbl>
          </a:graphicData>
        </a:graphic>
      </p:graphicFrame>
      <p:sp>
        <p:nvSpPr>
          <p:cNvPr id="17" name="文本框 19">
            <a:extLst>
              <a:ext uri="{FF2B5EF4-FFF2-40B4-BE49-F238E27FC236}">
                <a16:creationId xmlns:a16="http://schemas.microsoft.com/office/drawing/2014/main" id="{9E88E9D9-B391-4756-8C56-C8E88F65059F}"/>
              </a:ext>
            </a:extLst>
          </p:cNvPr>
          <p:cNvSpPr txBox="1"/>
          <p:nvPr/>
        </p:nvSpPr>
        <p:spPr>
          <a:xfrm>
            <a:off x="1085949" y="4175003"/>
            <a:ext cx="10018513" cy="96128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2000" dirty="0">
                <a:solidFill>
                  <a:schemeClr val="bg1">
                    <a:lumMod val="50000"/>
                  </a:schemeClr>
                </a:solidFill>
              </a:rPr>
              <a:t>由于该项目重心更偏向于分布式系统处理，</a:t>
            </a:r>
            <a:r>
              <a:rPr lang="en-US" altLang="zh-CN" sz="2000" dirty="0" err="1">
                <a:solidFill>
                  <a:schemeClr val="bg1">
                    <a:lumMod val="50000"/>
                  </a:schemeClr>
                </a:solidFill>
              </a:rPr>
              <a:t>minisql</a:t>
            </a:r>
            <a:r>
              <a:rPr lang="zh-CN" altLang="en-US" sz="2000" dirty="0">
                <a:solidFill>
                  <a:schemeClr val="bg1">
                    <a:lumMod val="50000"/>
                  </a:schemeClr>
                </a:solidFill>
              </a:rPr>
              <a:t>部分由功能更加成熟完善的</a:t>
            </a:r>
            <a:r>
              <a:rPr lang="en-US" altLang="zh-CN" sz="2000" dirty="0">
                <a:solidFill>
                  <a:schemeClr val="bg1">
                    <a:lumMod val="50000"/>
                  </a:schemeClr>
                </a:solidFill>
              </a:rPr>
              <a:t>MySQL</a:t>
            </a:r>
            <a:r>
              <a:rPr lang="zh-CN" altLang="en-US" sz="2000" dirty="0">
                <a:solidFill>
                  <a:schemeClr val="bg1">
                    <a:lumMod val="50000"/>
                  </a:schemeClr>
                </a:solidFill>
              </a:rPr>
              <a:t>代替，项目中由</a:t>
            </a:r>
            <a:r>
              <a:rPr lang="en-US" altLang="zh-CN" sz="2000" dirty="0">
                <a:solidFill>
                  <a:schemeClr val="bg1">
                    <a:lumMod val="50000"/>
                  </a:schemeClr>
                </a:solidFill>
              </a:rPr>
              <a:t>MySQL</a:t>
            </a:r>
            <a:r>
              <a:rPr lang="zh-CN" altLang="en-US" sz="2000" dirty="0">
                <a:solidFill>
                  <a:schemeClr val="bg1">
                    <a:lumMod val="50000"/>
                  </a:schemeClr>
                </a:solidFill>
              </a:rPr>
              <a:t>提供</a:t>
            </a:r>
            <a:r>
              <a:rPr lang="en-US" altLang="zh-CN" sz="2000" dirty="0" err="1">
                <a:solidFill>
                  <a:schemeClr val="bg1">
                    <a:lumMod val="50000"/>
                  </a:schemeClr>
                </a:solidFill>
              </a:rPr>
              <a:t>sql</a:t>
            </a:r>
            <a:r>
              <a:rPr lang="zh-CN" altLang="en-US" sz="2000" dirty="0">
                <a:solidFill>
                  <a:schemeClr val="bg1">
                    <a:lumMod val="50000"/>
                  </a:schemeClr>
                </a:solidFill>
              </a:rPr>
              <a:t>技术支持</a:t>
            </a:r>
            <a:endParaRPr lang="en-US" altLang="zh-CN" sz="20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198964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项目模块</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文本框 19">
            <a:extLst>
              <a:ext uri="{FF2B5EF4-FFF2-40B4-BE49-F238E27FC236}">
                <a16:creationId xmlns:a16="http://schemas.microsoft.com/office/drawing/2014/main" id="{7D0603BD-325C-4B1C-920A-C6D0B8E06E19}"/>
              </a:ext>
            </a:extLst>
          </p:cNvPr>
          <p:cNvSpPr txBox="1"/>
          <p:nvPr/>
        </p:nvSpPr>
        <p:spPr>
          <a:xfrm>
            <a:off x="737976" y="1308344"/>
            <a:ext cx="10018513" cy="2961836"/>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en-US" altLang="zh-CN" sz="2400" dirty="0">
                <a:solidFill>
                  <a:schemeClr val="bg1">
                    <a:lumMod val="50000"/>
                  </a:schemeClr>
                </a:solidFill>
              </a:rPr>
              <a:t>Master</a:t>
            </a:r>
            <a:r>
              <a:rPr lang="zh-CN" altLang="en-US" sz="2400" dirty="0">
                <a:solidFill>
                  <a:schemeClr val="bg1">
                    <a:lumMod val="50000"/>
                  </a:schemeClr>
                </a:solidFill>
              </a:rPr>
              <a:t>模块主要实现以下功能：</a:t>
            </a:r>
            <a:endParaRPr lang="en-US" altLang="zh-CN" sz="2400" dirty="0">
              <a:solidFill>
                <a:schemeClr val="bg1">
                  <a:lumMod val="50000"/>
                </a:schemeClr>
              </a:solidFill>
            </a:endParaRPr>
          </a:p>
          <a:p>
            <a:endParaRPr lang="en-US" altLang="zh-CN" sz="24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根据客户端的请求语句得到对应的</a:t>
            </a:r>
            <a:r>
              <a:rPr lang="en-US" altLang="zh-CN" sz="2000" dirty="0">
                <a:solidFill>
                  <a:schemeClr val="bg1">
                    <a:lumMod val="50000"/>
                  </a:schemeClr>
                </a:solidFill>
              </a:rPr>
              <a:t>Region Server</a:t>
            </a:r>
            <a:r>
              <a:rPr lang="zh-CN" altLang="en-US" sz="2000" dirty="0">
                <a:solidFill>
                  <a:schemeClr val="bg1">
                    <a:lumMod val="50000"/>
                  </a:schemeClr>
                </a:solidFill>
              </a:rPr>
              <a:t>信息，并将其返回至客户端</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建立与</a:t>
            </a:r>
            <a:r>
              <a:rPr lang="en-US" altLang="zh-CN" sz="2000" dirty="0">
                <a:solidFill>
                  <a:schemeClr val="bg1">
                    <a:lumMod val="50000"/>
                  </a:schemeClr>
                </a:solidFill>
              </a:rPr>
              <a:t>Zookeeper</a:t>
            </a:r>
            <a:r>
              <a:rPr lang="zh-CN" altLang="en-US" sz="2000" dirty="0">
                <a:solidFill>
                  <a:schemeClr val="bg1">
                    <a:lumMod val="50000"/>
                  </a:schemeClr>
                </a:solidFill>
              </a:rPr>
              <a:t>的连接，实现数据集群管理，对节点的状态改变进行监听，基于此可以实现容错容灾等功能；储存维护主节点的重要信息。例如</a:t>
            </a:r>
            <a:r>
              <a:rPr lang="en-US" altLang="zh-CN" sz="2000" dirty="0">
                <a:solidFill>
                  <a:schemeClr val="bg1">
                    <a:lumMod val="50000"/>
                  </a:schemeClr>
                </a:solidFill>
              </a:rPr>
              <a:t>Region Server</a:t>
            </a:r>
            <a:r>
              <a:rPr lang="zh-CN" altLang="en-US" sz="2000" dirty="0">
                <a:solidFill>
                  <a:schemeClr val="bg1">
                    <a:lumMod val="50000"/>
                  </a:schemeClr>
                </a:solidFill>
              </a:rPr>
              <a:t>列表以及</a:t>
            </a:r>
            <a:r>
              <a:rPr lang="en-US" altLang="zh-CN" sz="2000" dirty="0" err="1">
                <a:solidFill>
                  <a:schemeClr val="bg1">
                    <a:lumMod val="50000"/>
                  </a:schemeClr>
                </a:solidFill>
              </a:rPr>
              <a:t>ip</a:t>
            </a:r>
            <a:r>
              <a:rPr lang="zh-CN" altLang="en-US" sz="2000" dirty="0">
                <a:solidFill>
                  <a:schemeClr val="bg1">
                    <a:lumMod val="50000"/>
                  </a:schemeClr>
                </a:solidFill>
              </a:rPr>
              <a:t>的相关信息等，基于此可实现容错容灾，副本管理等功能。</a:t>
            </a:r>
            <a:endParaRPr lang="en-US" altLang="zh-CN" sz="2000" dirty="0">
              <a:solidFill>
                <a:schemeClr val="bg1">
                  <a:lumMod val="50000"/>
                </a:schemeClr>
              </a:solidFill>
            </a:endParaRPr>
          </a:p>
          <a:p>
            <a:pPr marL="342900" indent="-342900">
              <a:lnSpc>
                <a:spcPct val="150000"/>
              </a:lnSpc>
              <a:buFont typeface="Wingdings" panose="05000000000000000000" pitchFamily="2" charset="2"/>
              <a:buChar char="Ø"/>
            </a:pPr>
            <a:r>
              <a:rPr lang="zh-CN" altLang="en-US" sz="2000" dirty="0">
                <a:solidFill>
                  <a:schemeClr val="bg1">
                    <a:lumMod val="50000"/>
                  </a:schemeClr>
                </a:solidFill>
              </a:rPr>
              <a:t>采用多线程，保证能够同时处理多个</a:t>
            </a:r>
            <a:r>
              <a:rPr lang="en-US" altLang="zh-CN" sz="2000" dirty="0">
                <a:solidFill>
                  <a:schemeClr val="bg1">
                    <a:lumMod val="50000"/>
                  </a:schemeClr>
                </a:solidFill>
              </a:rPr>
              <a:t>Client</a:t>
            </a:r>
            <a:r>
              <a:rPr lang="zh-CN" altLang="en-US" sz="2000" dirty="0">
                <a:solidFill>
                  <a:schemeClr val="bg1">
                    <a:lumMod val="50000"/>
                  </a:schemeClr>
                </a:solidFill>
              </a:rPr>
              <a:t>的请求。</a:t>
            </a:r>
            <a:endParaRPr lang="en-US" altLang="zh-CN" sz="2000" dirty="0">
              <a:solidFill>
                <a:schemeClr val="bg1">
                  <a:lumMod val="50000"/>
                </a:schemeClr>
              </a:solidFill>
            </a:endParaRPr>
          </a:p>
        </p:txBody>
      </p:sp>
    </p:spTree>
    <p:extLst>
      <p:ext uri="{BB962C8B-B14F-4D97-AF65-F5344CB8AC3E}">
        <p14:creationId xmlns:p14="http://schemas.microsoft.com/office/powerpoint/2010/main" val="247420978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625</Words>
  <Application>Microsoft Office PowerPoint</Application>
  <PresentationFormat>自定义</PresentationFormat>
  <Paragraphs>107</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10</vt:i4>
      </vt:variant>
      <vt:variant>
        <vt:lpstr>幻灯片标题</vt:lpstr>
      </vt:variant>
      <vt:variant>
        <vt:i4>21</vt:i4>
      </vt:variant>
    </vt:vector>
  </HeadingPairs>
  <TitlesOfParts>
    <vt:vector size="45" baseType="lpstr">
      <vt:lpstr>ITC Avant Garde Std Bk</vt:lpstr>
      <vt:lpstr>LiHei Pro</vt:lpstr>
      <vt:lpstr>Open Sans Extrabold</vt:lpstr>
      <vt:lpstr>Signika</vt:lpstr>
      <vt:lpstr>等线</vt:lpstr>
      <vt:lpstr>等线 Light</vt:lpstr>
      <vt:lpstr>迷你简汉真广标</vt:lpstr>
      <vt:lpstr>宋体</vt:lpstr>
      <vt:lpstr>微软雅黑</vt:lpstr>
      <vt:lpstr>Arial</vt:lpstr>
      <vt:lpstr>Calibri</vt:lpstr>
      <vt:lpstr>Impact</vt:lpstr>
      <vt:lpstr>Times New Roman</vt:lpstr>
      <vt:lpstr>Wingdings</vt:lpstr>
      <vt:lpstr>夏雨家 https://xnwe.taobao.com/</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张柏涵</dc:creator>
  <cp:lastModifiedBy>lenovo</cp:lastModifiedBy>
  <cp:revision>950</cp:revision>
  <dcterms:created xsi:type="dcterms:W3CDTF">2018-11-08T00:30:15Z</dcterms:created>
  <dcterms:modified xsi:type="dcterms:W3CDTF">2022-05-20T14:22:29Z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