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Presentor: Juan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dc01ae7e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dc01ae7e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Presentor: Matusola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dc02220c0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dc02220c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Presentor: Juan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80f9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Presentor: Juan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e0ba40db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e0ba40d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Presentor: Juan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1583bf65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1583bf65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Presentor: James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1583bf65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1583bf65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Presentor: James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Presentor: Zack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dc01ae7ed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dc01ae7e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Presentor: Zack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01374c2f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01374c2f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Presentor: Matusola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simplemaps.com/data/us-counties" TargetMode="External"/><Relationship Id="rId5" Type="http://schemas.openxmlformats.org/officeDocument/2006/relationships/hyperlink" Target="https://eric.clst.org/tech/usgeojson/" TargetMode="External"/><Relationship Id="rId4" Type="http://schemas.openxmlformats.org/officeDocument/2006/relationships/hyperlink" Target="https://resilience.climate.gov/datasets/FEMA::national-risk-index-counties/abou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zwcrowley.github.io/Project_3_Team_7/"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t>Home Value and National Climate Risk</a:t>
            </a:r>
            <a:endParaRPr sz="420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3 Team 7 </a:t>
            </a:r>
            <a:endParaRPr/>
          </a:p>
          <a:p>
            <a:pPr marL="0" lvl="0" indent="0" algn="ctr" rtl="0">
              <a:spcBef>
                <a:spcPts val="0"/>
              </a:spcBef>
              <a:spcAft>
                <a:spcPts val="0"/>
              </a:spcAft>
              <a:buNone/>
            </a:pPr>
            <a:r>
              <a:rPr lang="en"/>
              <a:t>Zack Crowley, Juan Marin, James Lamotte, Matusola Bein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Limitations/Future Possibilities</a:t>
            </a:r>
            <a:endParaRPr/>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Limitation: Certain counties did not have a natural risk index scores so the scatter plots and bar charts were not populating.</a:t>
            </a:r>
            <a:br>
              <a:rPr lang="en"/>
            </a:br>
            <a:endParaRPr/>
          </a:p>
          <a:p>
            <a:pPr marL="457200" lvl="0" indent="-342900" algn="l" rtl="0">
              <a:spcBef>
                <a:spcPts val="0"/>
              </a:spcBef>
              <a:spcAft>
                <a:spcPts val="0"/>
              </a:spcAft>
              <a:buSzPts val="1800"/>
              <a:buChar char="●"/>
            </a:pPr>
            <a:r>
              <a:rPr lang="en"/>
              <a:t>Future Possibilities: adding a correlation number or a linear regression to the scatterplot in order to see if there was a significant relationship between home prices and natural risk scores. </a:t>
            </a:r>
            <a:br>
              <a:rPr lang="en"/>
            </a:br>
            <a:endParaRPr/>
          </a:p>
          <a:p>
            <a:pPr marL="457200" lvl="0" indent="-342900" algn="l" rtl="0">
              <a:spcBef>
                <a:spcPts val="0"/>
              </a:spcBef>
              <a:spcAft>
                <a:spcPts val="0"/>
              </a:spcAft>
              <a:buSzPts val="1800"/>
              <a:buChar char="●"/>
            </a:pPr>
            <a:r>
              <a:rPr lang="en"/>
              <a:t>Use more of the times series data, add a dropdown to change the home value index to further back in time (had data from 2000-2022).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526350"/>
            <a:ext cx="76569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Project question: </a:t>
            </a:r>
            <a:endParaRPr sz="4200" b="1"/>
          </a:p>
          <a:p>
            <a:pPr marL="0" lvl="0" indent="0" algn="l" rtl="0">
              <a:spcBef>
                <a:spcPts val="0"/>
              </a:spcBef>
              <a:spcAft>
                <a:spcPts val="0"/>
              </a:spcAft>
              <a:buNone/>
            </a:pPr>
            <a:r>
              <a:rPr lang="en" sz="3100"/>
              <a:t>Do counties that experience more risk of natural disasters and climate change have lower home value growth?</a:t>
            </a:r>
            <a:endParaRPr sz="2700">
              <a:solidFill>
                <a:srgbClr val="24292F"/>
              </a:solidFill>
              <a:highlight>
                <a:srgbClr val="FFFFFF"/>
              </a:highlight>
              <a:latin typeface="Arial"/>
              <a:ea typeface="Arial"/>
              <a:cs typeface="Arial"/>
              <a:sym typeface="Arial"/>
            </a:endParaRPr>
          </a:p>
          <a:p>
            <a:pPr marL="0" lvl="0" indent="0" algn="l" rtl="0">
              <a:spcBef>
                <a:spcPts val="0"/>
              </a:spcBef>
              <a:spcAft>
                <a:spcPts val="0"/>
              </a:spcAft>
              <a:buNone/>
            </a:pP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Sets</a:t>
            </a:r>
            <a:endParaRPr/>
          </a:p>
        </p:txBody>
      </p:sp>
      <p:sp>
        <p:nvSpPr>
          <p:cNvPr id="71" name="Google Shape;71;p15"/>
          <p:cNvSpPr txBox="1">
            <a:spLocks noGrp="1"/>
          </p:cNvSpPr>
          <p:nvPr>
            <p:ph type="body" idx="1"/>
          </p:nvPr>
        </p:nvSpPr>
        <p:spPr>
          <a:xfrm>
            <a:off x="311700" y="1017725"/>
            <a:ext cx="8310900" cy="39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We needed to obtain data for average home price per county in the United States, climate change/natural disaster scores per county. We also required GeoJSon county bounds and US county centroids in order to build our map. </a:t>
            </a:r>
            <a:br>
              <a:rPr lang="en" sz="1600"/>
            </a:br>
            <a:r>
              <a:rPr lang="en" sz="1600"/>
              <a:t>Below are the datasets we obtained and used in building our website:</a:t>
            </a:r>
            <a:endParaRPr sz="1600"/>
          </a:p>
          <a:p>
            <a:pPr marL="457200" lvl="0" indent="-330200" algn="l" rtl="0">
              <a:spcBef>
                <a:spcPts val="1600"/>
              </a:spcBef>
              <a:spcAft>
                <a:spcPts val="0"/>
              </a:spcAft>
              <a:buSzPts val="1600"/>
              <a:buChar char="●"/>
            </a:pPr>
            <a:r>
              <a:rPr lang="en" sz="1600"/>
              <a:t>Zillow dataset of average home prices per county of United States from 2000-2022: </a:t>
            </a:r>
            <a:r>
              <a:rPr lang="en" sz="1600" u="sng">
                <a:solidFill>
                  <a:schemeClr val="hlink"/>
                </a:solidFill>
                <a:hlinkClick r:id="rId3"/>
              </a:rPr>
              <a:t>https://www.zillow.com/research/data/</a:t>
            </a:r>
            <a:br>
              <a:rPr lang="en" sz="1600"/>
            </a:br>
            <a:endParaRPr sz="1600"/>
          </a:p>
          <a:p>
            <a:pPr marL="457200" lvl="0" indent="-330200" algn="l" rtl="0">
              <a:lnSpc>
                <a:spcPct val="100000"/>
              </a:lnSpc>
              <a:spcBef>
                <a:spcPts val="0"/>
              </a:spcBef>
              <a:spcAft>
                <a:spcPts val="0"/>
              </a:spcAft>
              <a:buSzPts val="1600"/>
              <a:buChar char="●"/>
            </a:pPr>
            <a:r>
              <a:rPr lang="en" sz="1600"/>
              <a:t>Resilience climate.gov provided natural disaster risk scores per county: </a:t>
            </a:r>
            <a:r>
              <a:rPr lang="en" sz="1600">
                <a:uFill>
                  <a:noFill/>
                </a:uFill>
                <a:hlinkClick r:id="rId4"/>
              </a:rPr>
              <a:t>https://resilience.climate.gov/datasets/FEMA::national-risk-index-counties/abou</a:t>
            </a:r>
            <a:r>
              <a:rPr lang="en" sz="1600"/>
              <a:t>t   </a:t>
            </a:r>
            <a:br>
              <a:rPr lang="en" sz="1600"/>
            </a:br>
            <a:endParaRPr sz="1600"/>
          </a:p>
          <a:p>
            <a:pPr marL="457200" lvl="0" indent="-330200" algn="l" rtl="0">
              <a:lnSpc>
                <a:spcPct val="100000"/>
              </a:lnSpc>
              <a:spcBef>
                <a:spcPts val="0"/>
              </a:spcBef>
              <a:spcAft>
                <a:spcPts val="0"/>
              </a:spcAft>
              <a:buSzPts val="1600"/>
              <a:buChar char="●"/>
            </a:pPr>
            <a:r>
              <a:rPr lang="en" sz="1600"/>
              <a:t>Geojson county bounds: </a:t>
            </a:r>
            <a:r>
              <a:rPr lang="en" sz="1600">
                <a:uFill>
                  <a:noFill/>
                </a:uFill>
                <a:hlinkClick r:id="rId5"/>
              </a:rPr>
              <a:t>https://eric.clst.org/tech/usgeojson/</a:t>
            </a:r>
            <a:br>
              <a:rPr lang="en" sz="1600"/>
            </a:br>
            <a:endParaRPr sz="1600"/>
          </a:p>
          <a:p>
            <a:pPr marL="457200" lvl="0" indent="-330200" algn="l" rtl="0">
              <a:lnSpc>
                <a:spcPct val="100000"/>
              </a:lnSpc>
              <a:spcBef>
                <a:spcPts val="0"/>
              </a:spcBef>
              <a:spcAft>
                <a:spcPts val="0"/>
              </a:spcAft>
              <a:buSzPts val="1600"/>
              <a:buChar char="●"/>
            </a:pPr>
            <a:r>
              <a:rPr lang="en" sz="1600"/>
              <a:t>US county centroids: 	</a:t>
            </a:r>
            <a:r>
              <a:rPr lang="en" sz="1600" u="sng">
                <a:solidFill>
                  <a:schemeClr val="hlink"/>
                </a:solidFill>
                <a:hlinkClick r:id="rId6"/>
              </a:rPr>
              <a:t>https://simplemaps.com/data/us-counties</a:t>
            </a:r>
            <a:endParaRPr sz="1600"/>
          </a:p>
          <a:p>
            <a:pPr marL="457200" lvl="0" indent="0" algn="l" rtl="0">
              <a:lnSpc>
                <a:spcPct val="100000"/>
              </a:lnSpc>
              <a:spcBef>
                <a:spcPts val="1600"/>
              </a:spcBef>
              <a:spcAft>
                <a:spcPts val="16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Data and Merging</a:t>
            </a:r>
            <a:endParaRPr/>
          </a:p>
        </p:txBody>
      </p:sp>
      <p:sp>
        <p:nvSpPr>
          <p:cNvPr id="77" name="Google Shape;77;p16"/>
          <p:cNvSpPr txBox="1">
            <a:spLocks noGrp="1"/>
          </p:cNvSpPr>
          <p:nvPr>
            <p:ph type="body" idx="1"/>
          </p:nvPr>
        </p:nvSpPr>
        <p:spPr>
          <a:xfrm>
            <a:off x="311700" y="1152475"/>
            <a:ext cx="83109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Our first steps in generating our site was extracting and cleaning the data sets that we were using. We uploaded both csv datasets for the Zillow Home Value Index (ZHVI) by County and the National Risk Index (NRI) data by county level to Pandas Dataframe. </a:t>
            </a:r>
            <a:br>
              <a:rPr lang="en" sz="1300"/>
            </a:br>
            <a:endParaRPr sz="1300"/>
          </a:p>
          <a:p>
            <a:pPr marL="457200" lvl="0" indent="-311150" algn="l" rtl="0">
              <a:spcBef>
                <a:spcPts val="0"/>
              </a:spcBef>
              <a:spcAft>
                <a:spcPts val="0"/>
              </a:spcAft>
              <a:buSzPts val="1300"/>
              <a:buChar char="●"/>
            </a:pPr>
            <a:r>
              <a:rPr lang="en" sz="1300"/>
              <a:t>Then we cleaned the csv files by date, including extracting required data from the raws. For cleaning we did the following:</a:t>
            </a:r>
            <a:endParaRPr sz="1300"/>
          </a:p>
          <a:p>
            <a:pPr marL="914400" lvl="1" indent="-311150" algn="l" rtl="0">
              <a:spcBef>
                <a:spcPts val="0"/>
              </a:spcBef>
              <a:spcAft>
                <a:spcPts val="0"/>
              </a:spcAft>
              <a:buSzPts val="1300"/>
              <a:buChar char="○"/>
            </a:pPr>
            <a:r>
              <a:rPr lang="en" sz="1300"/>
              <a:t>Creating the Zillow Home Value Index growth for one year from December 2021 to December 2022 by using an applied formula provided by the csv source and adding it to the copied Zillow dataframe. </a:t>
            </a:r>
            <a:br>
              <a:rPr lang="en" sz="1300"/>
            </a:br>
            <a:endParaRPr sz="1300"/>
          </a:p>
          <a:p>
            <a:pPr marL="457200" lvl="0" indent="-323850" algn="l" rtl="0">
              <a:spcBef>
                <a:spcPts val="0"/>
              </a:spcBef>
              <a:spcAft>
                <a:spcPts val="0"/>
              </a:spcAft>
              <a:buSzPts val="1500"/>
              <a:buChar char="●"/>
            </a:pPr>
            <a:r>
              <a:rPr lang="en" sz="1300"/>
              <a:t>We merged both dataframes, joining them on both state_FIPS and county_FIPS.</a:t>
            </a:r>
            <a:endParaRPr sz="1300"/>
          </a:p>
          <a:p>
            <a:pPr marL="457200" lvl="0" indent="-304800" algn="l" rtl="0">
              <a:spcBef>
                <a:spcPts val="0"/>
              </a:spcBef>
              <a:spcAft>
                <a:spcPts val="0"/>
              </a:spcAft>
              <a:buSzPts val="1200"/>
              <a:buChar char="●"/>
            </a:pPr>
            <a:r>
              <a:rPr lang="en" sz="1300"/>
              <a:t>Next we uploaded the County level Centroid data csv and merged that with the ZVHI/NRI merged dataframe:</a:t>
            </a:r>
            <a:endParaRPr sz="1300"/>
          </a:p>
          <a:p>
            <a:pPr marL="914400" lvl="1" indent="-304800" algn="l" rtl="0">
              <a:spcBef>
                <a:spcPts val="0"/>
              </a:spcBef>
              <a:spcAft>
                <a:spcPts val="0"/>
              </a:spcAft>
              <a:buSzPts val="1200"/>
              <a:buChar char="○"/>
            </a:pPr>
            <a:r>
              <a:rPr lang="en" sz="1300"/>
              <a:t>Saved total merged data frame to a .CSV file.</a:t>
            </a:r>
            <a:endParaRPr sz="1300"/>
          </a:p>
          <a:p>
            <a:pPr marL="457200" lvl="0" indent="-304800" algn="l" rtl="0">
              <a:spcBef>
                <a:spcPts val="0"/>
              </a:spcBef>
              <a:spcAft>
                <a:spcPts val="0"/>
              </a:spcAft>
              <a:buSzPts val="1200"/>
              <a:buChar char="●"/>
            </a:pPr>
            <a:r>
              <a:rPr lang="en" sz="1300"/>
              <a:t>Wrote the total merged data frame to a SQLite db with one table.</a:t>
            </a:r>
            <a:br>
              <a:rPr lang="en" sz="1300"/>
            </a:b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Flask APP</a:t>
            </a:r>
            <a:endParaRPr b="1">
              <a:solidFill>
                <a:schemeClr val="accent3"/>
              </a:solidFill>
              <a:latin typeface="Average"/>
              <a:ea typeface="Average"/>
              <a:cs typeface="Average"/>
              <a:sym typeface="Average"/>
            </a:endParaRPr>
          </a:p>
          <a:p>
            <a:pPr marL="0" lvl="0" indent="0" algn="l" rtl="0">
              <a:spcBef>
                <a:spcPts val="1600"/>
              </a:spcBef>
              <a:spcAft>
                <a:spcPts val="0"/>
              </a:spcAft>
              <a:buNone/>
            </a:pP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Flask App was used to pull the data from the SQLite database</a:t>
            </a:r>
            <a:endParaRPr sz="1200"/>
          </a:p>
          <a:p>
            <a:pPr marL="457200" lvl="0" indent="-304800" algn="l" rtl="0">
              <a:spcBef>
                <a:spcPts val="0"/>
              </a:spcBef>
              <a:spcAft>
                <a:spcPts val="0"/>
              </a:spcAft>
              <a:buSzPts val="1200"/>
              <a:buChar char="●"/>
            </a:pPr>
            <a:r>
              <a:rPr lang="en" sz="1200"/>
              <a:t>The app pulled out the variables we needed for the map and graphs</a:t>
            </a:r>
            <a:endParaRPr sz="1200"/>
          </a:p>
          <a:p>
            <a:pPr marL="457200" lvl="0" indent="-304800" algn="l" rtl="0">
              <a:spcBef>
                <a:spcPts val="0"/>
              </a:spcBef>
              <a:spcAft>
                <a:spcPts val="0"/>
              </a:spcAft>
              <a:buSzPts val="1200"/>
              <a:buChar char="●"/>
            </a:pPr>
            <a:r>
              <a:rPr lang="en" sz="1200"/>
              <a:t>Each row of 19 variables was put into a dictionary, then all dictionaries into a list - JSON</a:t>
            </a:r>
            <a:endParaRPr sz="1200"/>
          </a:p>
          <a:p>
            <a:pPr marL="457200" lvl="0" indent="-304800" algn="l" rtl="0">
              <a:spcBef>
                <a:spcPts val="0"/>
              </a:spcBef>
              <a:spcAft>
                <a:spcPts val="0"/>
              </a:spcAft>
              <a:buSzPts val="1200"/>
              <a:buChar char="●"/>
            </a:pPr>
            <a:r>
              <a:rPr lang="en" sz="1200"/>
              <a:t> JSON data was listed in the main route of our app on render: https://team-7-proj3-map.onrender.com/api/v1.0/home_value_risk_data</a:t>
            </a:r>
            <a:endParaRPr sz="3000">
              <a:solidFill>
                <a:schemeClr val="dk1"/>
              </a:solidFill>
              <a:latin typeface="Oswald"/>
              <a:ea typeface="Oswald"/>
              <a:cs typeface="Oswald"/>
              <a:sym typeface="Oswald"/>
            </a:endParaRPr>
          </a:p>
          <a:p>
            <a:pPr marL="0" lvl="0" indent="0" algn="l" rtl="0">
              <a:lnSpc>
                <a:spcPct val="100000"/>
              </a:lnSpc>
              <a:spcBef>
                <a:spcPts val="1600"/>
              </a:spcBef>
              <a:spcAft>
                <a:spcPts val="0"/>
              </a:spcAft>
              <a:buNone/>
            </a:pPr>
            <a:r>
              <a:rPr lang="en" sz="3000">
                <a:solidFill>
                  <a:schemeClr val="dk1"/>
                </a:solidFill>
                <a:latin typeface="Oswald"/>
                <a:ea typeface="Oswald"/>
                <a:cs typeface="Oswald"/>
                <a:sym typeface="Oswald"/>
              </a:rPr>
              <a:t>Generating GeoJSON map</a:t>
            </a:r>
            <a:endParaRPr sz="3000">
              <a:solidFill>
                <a:schemeClr val="dk1"/>
              </a:solidFill>
              <a:latin typeface="Oswald"/>
              <a:ea typeface="Oswald"/>
              <a:cs typeface="Oswald"/>
              <a:sym typeface="Oswald"/>
            </a:endParaRPr>
          </a:p>
          <a:p>
            <a:pPr marL="457200" lvl="0" indent="-304800" algn="l" rtl="0">
              <a:spcBef>
                <a:spcPts val="0"/>
              </a:spcBef>
              <a:spcAft>
                <a:spcPts val="0"/>
              </a:spcAft>
              <a:buSzPts val="1200"/>
              <a:buChar char="●"/>
            </a:pPr>
            <a:r>
              <a:rPr lang="en" sz="1200"/>
              <a:t>In our logic.js code segment, after loading the tile layer, GeoJSON data from the Github link of our repository, and loading the merged data. </a:t>
            </a:r>
            <a:endParaRPr sz="1200"/>
          </a:p>
          <a:p>
            <a:pPr marL="457200" lvl="0" indent="-304800" algn="l" rtl="0">
              <a:spcBef>
                <a:spcPts val="0"/>
              </a:spcBef>
              <a:spcAft>
                <a:spcPts val="0"/>
              </a:spcAft>
              <a:buSzPts val="1200"/>
              <a:buChar char="●"/>
            </a:pPr>
            <a:r>
              <a:rPr lang="en" sz="1200"/>
              <a:t>We set up a function to merge the data from the flask app to the GeoJSON</a:t>
            </a:r>
            <a:endParaRPr sz="1200"/>
          </a:p>
          <a:p>
            <a:pPr marL="914400" lvl="1" indent="-304800" algn="l" rtl="0">
              <a:spcBef>
                <a:spcPts val="0"/>
              </a:spcBef>
              <a:spcAft>
                <a:spcPts val="0"/>
              </a:spcAft>
              <a:buSzPts val="1200"/>
              <a:buChar char="○"/>
            </a:pPr>
            <a:r>
              <a:rPr lang="en" sz="1200"/>
              <a:t>We set the first selected county to Harris County in Texas. </a:t>
            </a: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 Visuals</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For our generated map we installed the following characteristics for the visuals:</a:t>
            </a:r>
            <a:endParaRPr sz="1200"/>
          </a:p>
          <a:p>
            <a:pPr marL="457200" lvl="0" indent="-304800" algn="l" rtl="0">
              <a:spcBef>
                <a:spcPts val="1600"/>
              </a:spcBef>
              <a:spcAft>
                <a:spcPts val="0"/>
              </a:spcAft>
              <a:buSzPts val="1200"/>
              <a:buChar char="●"/>
            </a:pPr>
            <a:r>
              <a:rPr lang="en" sz="1200"/>
              <a:t>Binding a popup to each layer</a:t>
            </a:r>
            <a:endParaRPr sz="1200"/>
          </a:p>
          <a:p>
            <a:pPr marL="457200" lvl="0" indent="-304800" algn="l" rtl="0">
              <a:spcBef>
                <a:spcPts val="0"/>
              </a:spcBef>
              <a:spcAft>
                <a:spcPts val="0"/>
              </a:spcAft>
              <a:buSzPts val="1200"/>
              <a:buChar char="●"/>
            </a:pPr>
            <a:r>
              <a:rPr lang="en" sz="1200"/>
              <a:t>Creating a cluster marker group to depict the number of counties in that cluster (the cluster is calculated by the program in the background)</a:t>
            </a:r>
            <a:endParaRPr sz="1200"/>
          </a:p>
          <a:p>
            <a:pPr marL="457200" lvl="0" indent="-304800" algn="l" rtl="0">
              <a:spcBef>
                <a:spcPts val="0"/>
              </a:spcBef>
              <a:spcAft>
                <a:spcPts val="0"/>
              </a:spcAft>
              <a:buSzPts val="1200"/>
              <a:buChar char="●"/>
            </a:pPr>
            <a:r>
              <a:rPr lang="en" sz="1200"/>
              <a:t>Setting up a legend that depicts the overall natural disaster risk</a:t>
            </a:r>
            <a:endParaRPr sz="1200"/>
          </a:p>
          <a:p>
            <a:pPr marL="457200" lvl="0" indent="-304800" algn="l" rtl="0">
              <a:spcBef>
                <a:spcPts val="0"/>
              </a:spcBef>
              <a:spcAft>
                <a:spcPts val="0"/>
              </a:spcAft>
              <a:buSzPts val="1200"/>
              <a:buChar char="●"/>
            </a:pPr>
            <a:r>
              <a:rPr lang="en" sz="1200"/>
              <a:t>Set up a mouse-click which filtered the housing risk dataframe to match the selected county from the map to pass onto chart functions </a:t>
            </a:r>
            <a:endParaRPr sz="1200"/>
          </a:p>
          <a:p>
            <a:pPr marL="457200" lvl="0" indent="-304800" algn="l" rtl="0">
              <a:spcBef>
                <a:spcPts val="0"/>
              </a:spcBef>
              <a:spcAft>
                <a:spcPts val="0"/>
              </a:spcAft>
              <a:buSzPts val="1200"/>
              <a:buChar char="●"/>
            </a:pPr>
            <a:r>
              <a:rPr lang="en" sz="1200"/>
              <a:t>Set up a  reactive horizontal bar chart of 8 individual weather/climate risks using the county selected on the map</a:t>
            </a:r>
            <a:endParaRPr sz="1200"/>
          </a:p>
          <a:p>
            <a:pPr marL="457200" lvl="0" indent="-304800" algn="l" rtl="0">
              <a:spcBef>
                <a:spcPts val="0"/>
              </a:spcBef>
              <a:spcAft>
                <a:spcPts val="0"/>
              </a:spcAft>
              <a:buSzPts val="1200"/>
              <a:buChar char="●"/>
            </a:pPr>
            <a:r>
              <a:rPr lang="en" sz="1200"/>
              <a:t>Generated a scatterplot to depict the relationship between Home Value Growth and the Risk Index</a:t>
            </a:r>
            <a:endParaRPr sz="1200"/>
          </a:p>
          <a:p>
            <a:pPr marL="457200" lvl="0" indent="-304800" algn="l" rtl="0">
              <a:spcBef>
                <a:spcPts val="0"/>
              </a:spcBef>
              <a:spcAft>
                <a:spcPts val="0"/>
              </a:spcAft>
              <a:buSzPts val="1200"/>
              <a:buChar char="●"/>
            </a:pPr>
            <a:r>
              <a:rPr lang="en" sz="1200"/>
              <a:t>Create markers for the home value growth scale, setting up the options for icon shapes for the following home value growth categories: Very Low, Low, Average, High and Very High (These rates reflect the relative growth rate compared to the overall listed counties in the US</a:t>
            </a:r>
            <a:endParaRPr sz="1200"/>
          </a:p>
          <a:p>
            <a:pPr marL="457200" lvl="0" indent="-304800" algn="l" rtl="0">
              <a:spcBef>
                <a:spcPts val="0"/>
              </a:spcBef>
              <a:spcAft>
                <a:spcPts val="0"/>
              </a:spcAft>
              <a:buSzPts val="1200"/>
              <a:buChar char="●"/>
            </a:pPr>
            <a:r>
              <a:rPr lang="en" sz="1200"/>
              <a:t>The new JS library that was the BeautifyMarker library, this was applied to the circle markers for relative home value growth.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Visualizations</a:t>
            </a:r>
            <a:endParaRPr/>
          </a:p>
        </p:txBody>
      </p:sp>
      <p:grpSp>
        <p:nvGrpSpPr>
          <p:cNvPr id="95" name="Google Shape;95;p19"/>
          <p:cNvGrpSpPr/>
          <p:nvPr/>
        </p:nvGrpSpPr>
        <p:grpSpPr>
          <a:xfrm>
            <a:off x="431925" y="1304875"/>
            <a:ext cx="2628925" cy="3416400"/>
            <a:chOff x="431925" y="1304875"/>
            <a:chExt cx="2628925" cy="3416400"/>
          </a:xfrm>
        </p:grpSpPr>
        <p:sp>
          <p:nvSpPr>
            <p:cNvPr id="96" name="Google Shape;96;p19"/>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9"/>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Visualization 1</a:t>
            </a:r>
            <a:endParaRPr>
              <a:solidFill>
                <a:schemeClr val="lt1"/>
              </a:solidFill>
            </a:endParaRPr>
          </a:p>
        </p:txBody>
      </p:sp>
      <p:sp>
        <p:nvSpPr>
          <p:cNvPr id="99" name="Google Shape;99;p19"/>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United States Choropleth map that shows which counties have the highest risk score and average home prices.</a:t>
            </a:r>
            <a:endParaRPr sz="1600"/>
          </a:p>
        </p:txBody>
      </p:sp>
      <p:grpSp>
        <p:nvGrpSpPr>
          <p:cNvPr id="100" name="Google Shape;100;p19"/>
          <p:cNvGrpSpPr/>
          <p:nvPr/>
        </p:nvGrpSpPr>
        <p:grpSpPr>
          <a:xfrm>
            <a:off x="3320450" y="1304875"/>
            <a:ext cx="2632500" cy="3416400"/>
            <a:chOff x="3320450" y="1304875"/>
            <a:chExt cx="2632500" cy="3416400"/>
          </a:xfrm>
        </p:grpSpPr>
        <p:sp>
          <p:nvSpPr>
            <p:cNvPr id="101" name="Google Shape;101;p19"/>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9"/>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Visualization 2</a:t>
            </a:r>
            <a:endParaRPr>
              <a:solidFill>
                <a:schemeClr val="lt1"/>
              </a:solidFill>
            </a:endParaRPr>
          </a:p>
        </p:txBody>
      </p:sp>
      <p:sp>
        <p:nvSpPr>
          <p:cNvPr id="104" name="Google Shape;104;p19"/>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Reactive bar graph that shows the risk score for 8 natural disasters for the county that was clicked on the map. </a:t>
            </a:r>
            <a:endParaRPr sz="1600"/>
          </a:p>
        </p:txBody>
      </p:sp>
      <p:grpSp>
        <p:nvGrpSpPr>
          <p:cNvPr id="105" name="Google Shape;105;p19"/>
          <p:cNvGrpSpPr/>
          <p:nvPr/>
        </p:nvGrpSpPr>
        <p:grpSpPr>
          <a:xfrm>
            <a:off x="6212550" y="1304875"/>
            <a:ext cx="2632500" cy="3416400"/>
            <a:chOff x="6212550" y="1304875"/>
            <a:chExt cx="2632500" cy="3416400"/>
          </a:xfrm>
        </p:grpSpPr>
        <p:sp>
          <p:nvSpPr>
            <p:cNvPr id="106" name="Google Shape;106;p19"/>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9"/>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Visualization 3</a:t>
            </a:r>
            <a:endParaRPr>
              <a:solidFill>
                <a:schemeClr val="lt1"/>
              </a:solidFill>
            </a:endParaRPr>
          </a:p>
        </p:txBody>
      </p:sp>
      <p:sp>
        <p:nvSpPr>
          <p:cNvPr id="109" name="Google Shape;109;p19"/>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Reactive scatter plot that displays the relationship  between risk index scores and home prices per state based on the county that was clicked on the map.</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Website Live Walkthrough</a:t>
            </a:r>
            <a:endParaRPr/>
          </a:p>
        </p:txBody>
      </p:sp>
      <p:sp>
        <p:nvSpPr>
          <p:cNvPr id="115" name="Google Shape;115;p20"/>
          <p:cNvSpPr txBox="1"/>
          <p:nvPr/>
        </p:nvSpPr>
        <p:spPr>
          <a:xfrm>
            <a:off x="390825" y="1311175"/>
            <a:ext cx="520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https://zwcrowley.github.io/Project_3_Team_7/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Thanks to the choropleth visualization we were able to notice that Los Angeles, California; Harris, Texas; and Miami, Florida were the counties with the highest risk of natural disasters.</a:t>
            </a:r>
            <a:endParaRPr/>
          </a:p>
          <a:p>
            <a:pPr marL="457200" lvl="0" indent="-342900" algn="l" rtl="0">
              <a:spcBef>
                <a:spcPts val="0"/>
              </a:spcBef>
              <a:spcAft>
                <a:spcPts val="0"/>
              </a:spcAft>
              <a:buSzPts val="1800"/>
              <a:buChar char="●"/>
            </a:pPr>
            <a:r>
              <a:rPr lang="en"/>
              <a:t>By using the home price increase rating we were able to notice that Wayne, Ohio; Kimble, Texas; Kauai, Hawaii; experienced the most growth in home prices between 2021-2022. </a:t>
            </a:r>
            <a:endParaRPr/>
          </a:p>
          <a:p>
            <a:pPr marL="457200" lvl="0" indent="-342900" algn="l" rtl="0">
              <a:spcBef>
                <a:spcPts val="0"/>
              </a:spcBef>
              <a:spcAft>
                <a:spcPts val="0"/>
              </a:spcAft>
              <a:buSzPts val="1800"/>
              <a:buChar char="●"/>
            </a:pPr>
            <a:r>
              <a:rPr lang="en"/>
              <a:t>Our visuals would help prospective homeowners to find the areas there is the least risk for natural disaster damage helping them find their prefered choice in home. </a:t>
            </a:r>
            <a:endParaRPr/>
          </a:p>
          <a:p>
            <a:pPr marL="457200" lvl="0" indent="-342900" algn="l" rtl="0">
              <a:spcBef>
                <a:spcPts val="0"/>
              </a:spcBef>
              <a:spcAft>
                <a:spcPts val="0"/>
              </a:spcAft>
              <a:buSzPts val="1800"/>
              <a:buChar char="●"/>
            </a:pPr>
            <a:r>
              <a:rPr lang="en"/>
              <a:t>Identify trends of change in the relative risk growth in the counties, to identify a relationships between natural disaster risks and changes in home value. </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1039</Words>
  <Application>Microsoft Macintosh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Average</vt:lpstr>
      <vt:lpstr>Oswald</vt:lpstr>
      <vt:lpstr>Slate</vt:lpstr>
      <vt:lpstr>Home Value and National Climate Risk</vt:lpstr>
      <vt:lpstr>Project question:  Do counties that experience more risk of natural disasters and climate change have lower home value growth? </vt:lpstr>
      <vt:lpstr>Data Sets</vt:lpstr>
      <vt:lpstr>Cleaning Data and Merging</vt:lpstr>
      <vt:lpstr>Flask APP </vt:lpstr>
      <vt:lpstr>Map Visuals</vt:lpstr>
      <vt:lpstr>Visualizations</vt:lpstr>
      <vt:lpstr>Website Live Walkthrough</vt:lpstr>
      <vt:lpstr>Conclusions</vt:lpstr>
      <vt:lpstr>Limitations/Future Possibilities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Value and National Climate Risk</dc:title>
  <cp:lastModifiedBy>Zack Crowley</cp:lastModifiedBy>
  <cp:revision>1</cp:revision>
  <dcterms:modified xsi:type="dcterms:W3CDTF">2023-01-31T01:26:10Z</dcterms:modified>
</cp:coreProperties>
</file>