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70" r:id="rId3"/>
    <p:sldId id="318" r:id="rId4"/>
    <p:sldId id="327" r:id="rId5"/>
    <p:sldId id="317" r:id="rId6"/>
    <p:sldId id="319" r:id="rId7"/>
    <p:sldId id="320" r:id="rId8"/>
    <p:sldId id="321" r:id="rId9"/>
    <p:sldId id="271" r:id="rId10"/>
    <p:sldId id="299" r:id="rId11"/>
    <p:sldId id="300" r:id="rId12"/>
    <p:sldId id="283" r:id="rId13"/>
    <p:sldId id="301" r:id="rId14"/>
    <p:sldId id="274" r:id="rId15"/>
    <p:sldId id="316" r:id="rId16"/>
    <p:sldId id="328" r:id="rId17"/>
    <p:sldId id="329" r:id="rId18"/>
    <p:sldId id="342" r:id="rId19"/>
    <p:sldId id="330" r:id="rId20"/>
    <p:sldId id="331" r:id="rId21"/>
    <p:sldId id="332" r:id="rId22"/>
    <p:sldId id="333" r:id="rId23"/>
    <p:sldId id="334" r:id="rId24"/>
    <p:sldId id="324" r:id="rId25"/>
    <p:sldId id="325" r:id="rId26"/>
    <p:sldId id="326" r:id="rId27"/>
    <p:sldId id="314" r:id="rId28"/>
    <p:sldId id="272" r:id="rId29"/>
    <p:sldId id="340" r:id="rId30"/>
    <p:sldId id="336" r:id="rId31"/>
    <p:sldId id="337" r:id="rId32"/>
    <p:sldId id="338" r:id="rId33"/>
    <p:sldId id="339" r:id="rId34"/>
    <p:sldId id="341" r:id="rId35"/>
    <p:sldId id="313" r:id="rId36"/>
    <p:sldId id="343" r:id="rId37"/>
    <p:sldId id="28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0663" autoAdjust="0"/>
  </p:normalViewPr>
  <p:slideViewPr>
    <p:cSldViewPr>
      <p:cViewPr>
        <p:scale>
          <a:sx n="66" d="100"/>
          <a:sy n="66" d="100"/>
        </p:scale>
        <p:origin x="840"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x"/>
            <c:size val="6"/>
            <c:spPr>
              <a:solidFill>
                <a:schemeClr val="accent4"/>
              </a:solidFill>
              <a:ln w="9525">
                <a:solidFill>
                  <a:srgbClr val="FF0000"/>
                </a:solidFill>
                <a:round/>
              </a:ln>
              <a:effectLst/>
            </c:spPr>
          </c:marker>
          <c:dPt>
            <c:idx val="0"/>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0-C6E7-49DA-9001-7C88832A6EB4}"/>
              </c:ext>
            </c:extLst>
          </c:dPt>
          <c:dPt>
            <c:idx val="1"/>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1-C6E7-49DA-9001-7C88832A6EB4}"/>
              </c:ext>
            </c:extLst>
          </c:dPt>
          <c:dPt>
            <c:idx val="2"/>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2-C6E7-49DA-9001-7C88832A6EB4}"/>
              </c:ext>
            </c:extLst>
          </c:dPt>
          <c:dPt>
            <c:idx val="3"/>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3-C6E7-49DA-9001-7C88832A6EB4}"/>
              </c:ext>
            </c:extLst>
          </c:dPt>
          <c:dPt>
            <c:idx val="4"/>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4-C6E7-49DA-9001-7C88832A6EB4}"/>
              </c:ext>
            </c:extLst>
          </c:dPt>
          <c:dPt>
            <c:idx val="5"/>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5-C6E7-49DA-9001-7C88832A6EB4}"/>
              </c:ext>
            </c:extLst>
          </c:dPt>
          <c:dPt>
            <c:idx val="6"/>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6-C6E7-49DA-9001-7C88832A6EB4}"/>
              </c:ext>
            </c:extLst>
          </c:dPt>
          <c:dPt>
            <c:idx val="7"/>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7-C6E7-49DA-9001-7C88832A6EB4}"/>
              </c:ext>
            </c:extLst>
          </c:dPt>
          <c:dPt>
            <c:idx val="8"/>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8-C6E7-49DA-9001-7C88832A6EB4}"/>
              </c:ext>
            </c:extLst>
          </c:dPt>
          <c:dPt>
            <c:idx val="9"/>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9-C6E7-49DA-9001-7C88832A6EB4}"/>
              </c:ext>
            </c:extLst>
          </c:dPt>
          <c:dPt>
            <c:idx val="10"/>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A-C6E7-49DA-9001-7C88832A6EB4}"/>
              </c:ext>
            </c:extLst>
          </c:dPt>
          <c:dPt>
            <c:idx val="11"/>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B-C6E7-49DA-9001-7C88832A6EB4}"/>
              </c:ext>
            </c:extLst>
          </c:dPt>
          <c:dPt>
            <c:idx val="12"/>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C-C6E7-49DA-9001-7C88832A6EB4}"/>
              </c:ext>
            </c:extLst>
          </c:dPt>
          <c:dPt>
            <c:idx val="13"/>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D-C6E7-49DA-9001-7C88832A6EB4}"/>
              </c:ext>
            </c:extLst>
          </c:dPt>
          <c:dPt>
            <c:idx val="14"/>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0E-C6E7-49DA-9001-7C88832A6EB4}"/>
              </c:ext>
            </c:extLst>
          </c:dPt>
          <c:dPt>
            <c:idx val="15"/>
            <c:marker>
              <c:symbol val="square"/>
              <c:size val="6"/>
              <c:spPr>
                <a:solidFill>
                  <a:srgbClr val="FF0000"/>
                </a:solidFill>
                <a:ln w="9525" cap="sq">
                  <a:solidFill>
                    <a:srgbClr val="FF0000"/>
                  </a:solidFill>
                  <a:bevel/>
                </a:ln>
                <a:effectLst/>
              </c:spPr>
            </c:marker>
            <c:bubble3D val="0"/>
            <c:extLst>
              <c:ext xmlns:c16="http://schemas.microsoft.com/office/drawing/2014/chart" uri="{C3380CC4-5D6E-409C-BE32-E72D297353CC}">
                <c16:uniqueId val="{0000000F-C6E7-49DA-9001-7C88832A6EB4}"/>
              </c:ext>
            </c:extLst>
          </c:dPt>
          <c:dPt>
            <c:idx val="16"/>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10-C6E7-49DA-9001-7C88832A6EB4}"/>
              </c:ext>
            </c:extLst>
          </c:dPt>
          <c:dPt>
            <c:idx val="17"/>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11-C6E7-49DA-9001-7C88832A6EB4}"/>
              </c:ext>
            </c:extLst>
          </c:dPt>
          <c:dPt>
            <c:idx val="18"/>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12-C6E7-49DA-9001-7C88832A6EB4}"/>
              </c:ext>
            </c:extLst>
          </c:dPt>
          <c:dPt>
            <c:idx val="19"/>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13-C6E7-49DA-9001-7C88832A6EB4}"/>
              </c:ext>
            </c:extLst>
          </c:dPt>
          <c:dPt>
            <c:idx val="20"/>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14-C6E7-49DA-9001-7C88832A6EB4}"/>
              </c:ext>
            </c:extLst>
          </c:dPt>
          <c:dPt>
            <c:idx val="21"/>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15-C6E7-49DA-9001-7C88832A6EB4}"/>
              </c:ext>
            </c:extLst>
          </c:dPt>
          <c:dPt>
            <c:idx val="22"/>
            <c:marker>
              <c:symbol val="x"/>
              <c:size val="6"/>
              <c:spPr>
                <a:solidFill>
                  <a:schemeClr val="accent4"/>
                </a:solidFill>
                <a:ln w="9525">
                  <a:solidFill>
                    <a:srgbClr val="FF0000"/>
                  </a:solidFill>
                  <a:round/>
                </a:ln>
                <a:effectLst/>
              </c:spPr>
            </c:marker>
            <c:bubble3D val="0"/>
            <c:extLst>
              <c:ext xmlns:c16="http://schemas.microsoft.com/office/drawing/2014/chart" uri="{C3380CC4-5D6E-409C-BE32-E72D297353CC}">
                <c16:uniqueId val="{00000016-C6E7-49DA-9001-7C88832A6EB4}"/>
              </c:ext>
            </c:extLst>
          </c:dPt>
          <c:dPt>
            <c:idx val="23"/>
            <c:marker>
              <c:symbol val="triangle"/>
              <c:size val="8"/>
              <c:spPr>
                <a:solidFill>
                  <a:srgbClr val="FFFF00"/>
                </a:solidFill>
                <a:ln w="9525">
                  <a:solidFill>
                    <a:srgbClr val="FF0000"/>
                  </a:solidFill>
                  <a:round/>
                </a:ln>
                <a:effectLst/>
              </c:spPr>
            </c:marker>
            <c:bubble3D val="0"/>
            <c:extLst>
              <c:ext xmlns:c16="http://schemas.microsoft.com/office/drawing/2014/chart" uri="{C3380CC4-5D6E-409C-BE32-E72D297353CC}">
                <c16:uniqueId val="{00000018-C6E7-49DA-9001-7C88832A6EB4}"/>
              </c:ext>
            </c:extLst>
          </c:dPt>
          <c:xVal>
            <c:numRef>
              <c:f>Sheet1!$A$2:$A$25</c:f>
              <c:numCache>
                <c:formatCode>General</c:formatCode>
                <c:ptCount val="24"/>
                <c:pt idx="0">
                  <c:v>0</c:v>
                </c:pt>
                <c:pt idx="1">
                  <c:v>0</c:v>
                </c:pt>
                <c:pt idx="2">
                  <c:v>0</c:v>
                </c:pt>
                <c:pt idx="3">
                  <c:v>1</c:v>
                </c:pt>
                <c:pt idx="4">
                  <c:v>1</c:v>
                </c:pt>
                <c:pt idx="5">
                  <c:v>1</c:v>
                </c:pt>
                <c:pt idx="6">
                  <c:v>1</c:v>
                </c:pt>
                <c:pt idx="7">
                  <c:v>2</c:v>
                </c:pt>
                <c:pt idx="8">
                  <c:v>2</c:v>
                </c:pt>
                <c:pt idx="9">
                  <c:v>2</c:v>
                </c:pt>
                <c:pt idx="10">
                  <c:v>2</c:v>
                </c:pt>
                <c:pt idx="11">
                  <c:v>2</c:v>
                </c:pt>
                <c:pt idx="12">
                  <c:v>2</c:v>
                </c:pt>
                <c:pt idx="13">
                  <c:v>2</c:v>
                </c:pt>
                <c:pt idx="14">
                  <c:v>2</c:v>
                </c:pt>
                <c:pt idx="15">
                  <c:v>2</c:v>
                </c:pt>
                <c:pt idx="16">
                  <c:v>2</c:v>
                </c:pt>
                <c:pt idx="17">
                  <c:v>2</c:v>
                </c:pt>
                <c:pt idx="18">
                  <c:v>3</c:v>
                </c:pt>
                <c:pt idx="19">
                  <c:v>3</c:v>
                </c:pt>
                <c:pt idx="20">
                  <c:v>3</c:v>
                </c:pt>
                <c:pt idx="21">
                  <c:v>3</c:v>
                </c:pt>
                <c:pt idx="22">
                  <c:v>3</c:v>
                </c:pt>
                <c:pt idx="23">
                  <c:v>4</c:v>
                </c:pt>
              </c:numCache>
            </c:numRef>
          </c:xVal>
          <c:yVal>
            <c:numRef>
              <c:f>Sheet1!$B$2:$B$25</c:f>
              <c:numCache>
                <c:formatCode>General</c:formatCode>
                <c:ptCount val="24"/>
                <c:pt idx="0">
                  <c:v>10</c:v>
                </c:pt>
                <c:pt idx="1">
                  <c:v>18</c:v>
                </c:pt>
                <c:pt idx="2">
                  <c:v>21</c:v>
                </c:pt>
                <c:pt idx="3">
                  <c:v>2</c:v>
                </c:pt>
                <c:pt idx="4">
                  <c:v>3</c:v>
                </c:pt>
                <c:pt idx="5">
                  <c:v>4</c:v>
                </c:pt>
                <c:pt idx="6">
                  <c:v>14</c:v>
                </c:pt>
                <c:pt idx="7">
                  <c:v>17</c:v>
                </c:pt>
                <c:pt idx="8">
                  <c:v>22</c:v>
                </c:pt>
                <c:pt idx="9">
                  <c:v>9</c:v>
                </c:pt>
                <c:pt idx="10">
                  <c:v>11</c:v>
                </c:pt>
                <c:pt idx="11">
                  <c:v>0</c:v>
                </c:pt>
                <c:pt idx="12">
                  <c:v>12</c:v>
                </c:pt>
                <c:pt idx="13">
                  <c:v>20</c:v>
                </c:pt>
                <c:pt idx="14">
                  <c:v>7</c:v>
                </c:pt>
                <c:pt idx="15">
                  <c:v>5</c:v>
                </c:pt>
                <c:pt idx="16">
                  <c:v>23</c:v>
                </c:pt>
                <c:pt idx="17">
                  <c:v>8</c:v>
                </c:pt>
                <c:pt idx="18">
                  <c:v>10</c:v>
                </c:pt>
                <c:pt idx="19">
                  <c:v>1</c:v>
                </c:pt>
                <c:pt idx="20">
                  <c:v>19</c:v>
                </c:pt>
                <c:pt idx="21">
                  <c:v>13</c:v>
                </c:pt>
                <c:pt idx="22">
                  <c:v>16</c:v>
                </c:pt>
                <c:pt idx="23">
                  <c:v>6</c:v>
                </c:pt>
              </c:numCache>
            </c:numRef>
          </c:yVal>
          <c:smooth val="0"/>
          <c:extLst>
            <c:ext xmlns:c16="http://schemas.microsoft.com/office/drawing/2014/chart" uri="{C3380CC4-5D6E-409C-BE32-E72D297353CC}">
              <c16:uniqueId val="{00000017-C6E7-49DA-9001-7C88832A6EB4}"/>
            </c:ext>
          </c:extLst>
        </c:ser>
        <c:dLbls>
          <c:showLegendKey val="0"/>
          <c:showVal val="0"/>
          <c:showCatName val="0"/>
          <c:showSerName val="0"/>
          <c:showPercent val="0"/>
          <c:showBubbleSize val="0"/>
        </c:dLbls>
        <c:axId val="239666304"/>
        <c:axId val="239667840"/>
      </c:scatterChart>
      <c:valAx>
        <c:axId val="239666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667840"/>
        <c:crosses val="autoZero"/>
        <c:crossBetween val="midCat"/>
      </c:valAx>
      <c:valAx>
        <c:axId val="239667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66630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E4EEE-1686-4C27-8C90-0D382894BE94}" type="datetimeFigureOut">
              <a:rPr lang="en-US" smtClean="0"/>
              <a:t>11/7/2019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7F1B4-CA14-49EF-BB29-DDFD42BA34F2}" type="slidenum">
              <a:rPr lang="en-US" smtClean="0"/>
              <a:t>‹#›</a:t>
            </a:fld>
            <a:endParaRPr lang="en-US"/>
          </a:p>
        </p:txBody>
      </p:sp>
    </p:spTree>
    <p:extLst>
      <p:ext uri="{BB962C8B-B14F-4D97-AF65-F5344CB8AC3E}">
        <p14:creationId xmlns:p14="http://schemas.microsoft.com/office/powerpoint/2010/main" val="1504668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runchbase.com/organization/facebook"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B7F1B4-CA14-49EF-BB29-DDFD42BA34F2}" type="slidenum">
              <a:rPr lang="en-US" smtClean="0"/>
              <a:t>1</a:t>
            </a:fld>
            <a:endParaRPr lang="en-US"/>
          </a:p>
        </p:txBody>
      </p:sp>
    </p:spTree>
    <p:extLst>
      <p:ext uri="{BB962C8B-B14F-4D97-AF65-F5344CB8AC3E}">
        <p14:creationId xmlns:p14="http://schemas.microsoft.com/office/powerpoint/2010/main" val="1924370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B7F1B4-CA14-49EF-BB29-DDFD42BA34F2}" type="slidenum">
              <a:rPr lang="en-US" smtClean="0"/>
              <a:t>11</a:t>
            </a:fld>
            <a:endParaRPr lang="en-US"/>
          </a:p>
        </p:txBody>
      </p:sp>
    </p:spTree>
    <p:extLst>
      <p:ext uri="{BB962C8B-B14F-4D97-AF65-F5344CB8AC3E}">
        <p14:creationId xmlns:p14="http://schemas.microsoft.com/office/powerpoint/2010/main" val="2320045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the optimal separating hyperplane between binary classes</a:t>
            </a:r>
          </a:p>
          <a:p>
            <a:r>
              <a:rPr lang="en-US" sz="1200" b="0" i="0" kern="1200" dirty="0">
                <a:solidFill>
                  <a:schemeClr val="tx1"/>
                </a:solidFill>
                <a:effectLst/>
                <a:latin typeface="+mn-lt"/>
                <a:ea typeface="+mn-ea"/>
                <a:cs typeface="+mn-cs"/>
              </a:rPr>
              <a:t>because output is a real number it becomes very difficult to predict the information at hand, which has infinite possibilities.</a:t>
            </a:r>
            <a:endParaRPr lang="en-US" dirty="0"/>
          </a:p>
        </p:txBody>
      </p:sp>
      <p:sp>
        <p:nvSpPr>
          <p:cNvPr id="4" name="Slide Number Placeholder 3"/>
          <p:cNvSpPr>
            <a:spLocks noGrp="1"/>
          </p:cNvSpPr>
          <p:nvPr>
            <p:ph type="sldNum" sz="quarter" idx="5"/>
          </p:nvPr>
        </p:nvSpPr>
        <p:spPr/>
        <p:txBody>
          <a:bodyPr/>
          <a:lstStyle/>
          <a:p>
            <a:fld id="{42B7F1B4-CA14-49EF-BB29-DDFD42BA34F2}" type="slidenum">
              <a:rPr lang="en-US" smtClean="0"/>
              <a:t>14</a:t>
            </a:fld>
            <a:endParaRPr lang="en-US"/>
          </a:p>
        </p:txBody>
      </p:sp>
    </p:spTree>
    <p:extLst>
      <p:ext uri="{BB962C8B-B14F-4D97-AF65-F5344CB8AC3E}">
        <p14:creationId xmlns:p14="http://schemas.microsoft.com/office/powerpoint/2010/main" val="270189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B7F1B4-CA14-49EF-BB29-DDFD42BA34F2}" type="slidenum">
              <a:rPr lang="en-US" smtClean="0"/>
              <a:t>21</a:t>
            </a:fld>
            <a:endParaRPr lang="en-US"/>
          </a:p>
        </p:txBody>
      </p:sp>
    </p:spTree>
    <p:extLst>
      <p:ext uri="{BB962C8B-B14F-4D97-AF65-F5344CB8AC3E}">
        <p14:creationId xmlns:p14="http://schemas.microsoft.com/office/powerpoint/2010/main" val="3377996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B7F1B4-CA14-49EF-BB29-DDFD42BA34F2}" type="slidenum">
              <a:rPr lang="en-US" smtClean="0"/>
              <a:t>27</a:t>
            </a:fld>
            <a:endParaRPr lang="en-US"/>
          </a:p>
        </p:txBody>
      </p:sp>
    </p:spTree>
    <p:extLst>
      <p:ext uri="{BB962C8B-B14F-4D97-AF65-F5344CB8AC3E}">
        <p14:creationId xmlns:p14="http://schemas.microsoft.com/office/powerpoint/2010/main" val="800016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have more than 3 million </a:t>
            </a:r>
            <a:r>
              <a:rPr lang="en-US" sz="1200" dirty="0">
                <a:latin typeface="Times New Roman" panose="02020603050405020304" pitchFamily="18" charset="0"/>
                <a:cs typeface="Times New Roman" panose="02020603050405020304" pitchFamily="18" charset="0"/>
                <a:hlinkClick r:id="rId3"/>
              </a:rPr>
              <a:t>Facebook </a:t>
            </a:r>
            <a:r>
              <a:rPr lang="en-US" sz="1200" dirty="0">
                <a:latin typeface="Times New Roman" panose="02020603050405020304" pitchFamily="18" charset="0"/>
                <a:cs typeface="Times New Roman" panose="02020603050405020304" pitchFamily="18" charset="0"/>
              </a:rPr>
              <a:t>users and a variety of their personal details collected by Cambridge researchers.</a:t>
            </a:r>
          </a:p>
          <a:p>
            <a:endParaRPr lang="en-US" dirty="0"/>
          </a:p>
        </p:txBody>
      </p:sp>
      <p:sp>
        <p:nvSpPr>
          <p:cNvPr id="4" name="Slide Number Placeholder 3"/>
          <p:cNvSpPr>
            <a:spLocks noGrp="1"/>
          </p:cNvSpPr>
          <p:nvPr>
            <p:ph type="sldNum" sz="quarter" idx="5"/>
          </p:nvPr>
        </p:nvSpPr>
        <p:spPr/>
        <p:txBody>
          <a:bodyPr/>
          <a:lstStyle/>
          <a:p>
            <a:fld id="{42B7F1B4-CA14-49EF-BB29-DDFD42BA34F2}" type="slidenum">
              <a:rPr lang="en-US" smtClean="0"/>
              <a:t>28</a:t>
            </a:fld>
            <a:endParaRPr lang="en-US"/>
          </a:p>
        </p:txBody>
      </p:sp>
    </p:spTree>
    <p:extLst>
      <p:ext uri="{BB962C8B-B14F-4D97-AF65-F5344CB8AC3E}">
        <p14:creationId xmlns:p14="http://schemas.microsoft.com/office/powerpoint/2010/main" val="3146141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966EA96-1EBD-4F1D-82AC-DC18126CDAC3}" type="datetime1">
              <a:rPr lang="en-US" smtClean="0"/>
              <a:t>11/7/2019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2F9134B-5996-499D-9268-D859672AB977}"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552E9B1-6A5A-43A9-9C54-52D285C8278D}" type="datetime1">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9134B-5996-499D-9268-D859672AB9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2F9134B-5996-499D-9268-D859672AB977}"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2A0A9E-4177-4AA6-8A45-4B150B616B10}" type="datetime1">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747D78E0-17F3-488D-908F-872912FF82D0}" type="datetime1">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2F9134B-5996-499D-9268-D859672AB977}"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3BDA264-6A59-4B8C-92A4-51234742CF4B}" type="datetime1">
              <a:rPr lang="en-US" smtClean="0"/>
              <a:t>11/7/2019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2F9134B-5996-499D-9268-D859672AB977}"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7937C16A-A4E5-46A8-B9A5-300A9ABC5454}" type="datetime1">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9134B-5996-499D-9268-D859672AB977}"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730DA00-1D17-41DD-9AAA-35E11881B18B}" type="datetime1">
              <a:rPr lang="en-US" smtClean="0"/>
              <a:t>11/7/2019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2F9134B-5996-499D-9268-D859672AB977}"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B6C79F5-FD64-4EB2-9E8D-B2EB3872A202}" type="datetime1">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2F9134B-5996-499D-9268-D859672AB9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5044DA3-E8F6-40BC-A51D-5B5188BC3590}" type="datetime1">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2F9134B-5996-499D-9268-D859672AB9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2F9134B-5996-499D-9268-D859672AB977}"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A3E65F2-01D7-485F-BBB5-8172F669DFA8}" type="datetime1">
              <a:rPr lang="en-US" smtClean="0"/>
              <a:t>11/7/2019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2F9134B-5996-499D-9268-D859672AB977}"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143BF7D-E2D4-4099-A5C3-313B5DE8B685}" type="datetime1">
              <a:rPr lang="en-US" smtClean="0"/>
              <a:t>11/7/2019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2C967F1-3EA3-45AB-A8D0-4F151EE70EEE}" type="datetime1">
              <a:rPr lang="en-US" smtClean="0"/>
              <a:t>11/7/2019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2F9134B-5996-499D-9268-D859672AB977}"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t.co/UCZzP9YpH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19400"/>
            <a:ext cx="8686800" cy="3505200"/>
          </a:xfrm>
        </p:spPr>
        <p:txBody>
          <a:bodyPr>
            <a:normAutofit/>
          </a:bodyPr>
          <a:lstStyle/>
          <a:p>
            <a:endParaRPr lang="en-US" dirty="0"/>
          </a:p>
          <a:p>
            <a:endParaRPr lang="en-US" dirty="0"/>
          </a:p>
          <a:p>
            <a:endParaRPr lang="en-US" dirty="0"/>
          </a:p>
          <a:p>
            <a:endParaRPr lang="en-US" dirty="0"/>
          </a:p>
          <a:p>
            <a:endParaRPr lang="en-US" dirty="0"/>
          </a:p>
          <a:p>
            <a:r>
              <a:rPr lang="en-US" dirty="0"/>
              <a:t>(Third Seminar)</a:t>
            </a:r>
          </a:p>
          <a:p>
            <a:endParaRPr lang="en-US" dirty="0"/>
          </a:p>
          <a:p>
            <a:endParaRPr lang="en-US" dirty="0"/>
          </a:p>
          <a:p>
            <a:pPr algn="l"/>
            <a:r>
              <a:rPr lang="en-US" dirty="0"/>
              <a:t>Supervised By		           	Presented by</a:t>
            </a:r>
          </a:p>
          <a:p>
            <a:pPr algn="l"/>
            <a:r>
              <a:rPr lang="en-US" dirty="0"/>
              <a:t>Dr. Yi </a:t>
            </a:r>
            <a:r>
              <a:rPr lang="en-US" dirty="0" err="1"/>
              <a:t>yi</a:t>
            </a:r>
            <a:r>
              <a:rPr lang="en-US" dirty="0"/>
              <a:t> Hlaing                         		zwe htet paing 	</a:t>
            </a:r>
          </a:p>
          <a:p>
            <a:pPr algn="l"/>
            <a:r>
              <a:rPr lang="en-US" dirty="0"/>
              <a:t>(8.10.2019)   					( 6IST-70 )</a:t>
            </a:r>
          </a:p>
          <a:p>
            <a:pPr algn="l"/>
            <a:endParaRPr lang="en-US" dirty="0"/>
          </a:p>
        </p:txBody>
      </p:sp>
      <p:sp>
        <p:nvSpPr>
          <p:cNvPr id="2" name="Title 1"/>
          <p:cNvSpPr>
            <a:spLocks noGrp="1"/>
          </p:cNvSpPr>
          <p:nvPr>
            <p:ph type="ctrTitle"/>
          </p:nvPr>
        </p:nvSpPr>
        <p:spPr>
          <a:xfrm>
            <a:off x="685800" y="2209800"/>
            <a:ext cx="7772400" cy="1752600"/>
          </a:xfrm>
        </p:spPr>
        <p:txBody>
          <a:bodyPr/>
          <a:lstStyle/>
          <a:p>
            <a:r>
              <a:rPr lang="en-US" dirty="0"/>
              <a:t>Personality Prediction using Support Vector Machine</a:t>
            </a:r>
          </a:p>
        </p:txBody>
      </p:sp>
      <p:sp>
        <p:nvSpPr>
          <p:cNvPr id="4" name="TextBox 3">
            <a:extLst>
              <a:ext uri="{FF2B5EF4-FFF2-40B4-BE49-F238E27FC236}">
                <a16:creationId xmlns:a16="http://schemas.microsoft.com/office/drawing/2014/main" id="{2CEAF66F-3FFE-457F-9891-2E2A1B8E2AE4}"/>
              </a:ext>
            </a:extLst>
          </p:cNvPr>
          <p:cNvSpPr txBox="1"/>
          <p:nvPr/>
        </p:nvSpPr>
        <p:spPr>
          <a:xfrm>
            <a:off x="685800" y="533400"/>
            <a:ext cx="7924800" cy="1200329"/>
          </a:xfrm>
          <a:prstGeom prst="rect">
            <a:avLst/>
          </a:prstGeom>
          <a:noFill/>
        </p:spPr>
        <p:txBody>
          <a:bodyPr wrap="square" rtlCol="0">
            <a:spAutoFit/>
          </a:bodyPr>
          <a:lstStyle/>
          <a:p>
            <a:pPr algn="ctr"/>
            <a:r>
              <a:rPr lang="en-US" sz="2400" dirty="0">
                <a:latin typeface="+mj-lt"/>
              </a:rPr>
              <a:t>University of Technology ( </a:t>
            </a:r>
            <a:r>
              <a:rPr lang="en-US" sz="2400" dirty="0" err="1">
                <a:latin typeface="+mj-lt"/>
              </a:rPr>
              <a:t>Yatanarpon</a:t>
            </a:r>
            <a:r>
              <a:rPr lang="en-US" sz="2400" dirty="0">
                <a:latin typeface="+mj-lt"/>
              </a:rPr>
              <a:t> Cyber City)</a:t>
            </a:r>
          </a:p>
          <a:p>
            <a:pPr algn="ctr"/>
            <a:r>
              <a:rPr lang="en-US" sz="2400" dirty="0">
                <a:latin typeface="+mj-lt"/>
              </a:rPr>
              <a:t>Faculty of Information and Communication Technology</a:t>
            </a:r>
          </a:p>
          <a:p>
            <a:pPr algn="ctr"/>
            <a:r>
              <a:rPr lang="en-US" sz="2400" dirty="0">
                <a:latin typeface="+mj-lt"/>
              </a:rPr>
              <a:t>Department of Information Science and Technology</a:t>
            </a:r>
          </a:p>
        </p:txBody>
      </p:sp>
      <p:sp>
        <p:nvSpPr>
          <p:cNvPr id="5" name="Slide Number Placeholder 4">
            <a:extLst>
              <a:ext uri="{FF2B5EF4-FFF2-40B4-BE49-F238E27FC236}">
                <a16:creationId xmlns:a16="http://schemas.microsoft.com/office/drawing/2014/main" id="{31E6A07D-38C0-4B15-849D-E2FFE1E773CE}"/>
              </a:ext>
            </a:extLst>
          </p:cNvPr>
          <p:cNvSpPr>
            <a:spLocks noGrp="1"/>
          </p:cNvSpPr>
          <p:nvPr>
            <p:ph type="sldNum" sz="quarter" idx="12"/>
          </p:nvPr>
        </p:nvSpPr>
        <p:spPr/>
        <p:txBody>
          <a:bodyPr/>
          <a:lstStyle/>
          <a:p>
            <a:fld id="{C2F9134B-5996-499D-9268-D859672AB977}"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3D90-B5DB-44FE-8720-AB1582B17877}"/>
              </a:ext>
            </a:extLst>
          </p:cNvPr>
          <p:cNvSpPr>
            <a:spLocks noGrp="1"/>
          </p:cNvSpPr>
          <p:nvPr>
            <p:ph type="title"/>
          </p:nvPr>
        </p:nvSpPr>
        <p:spPr/>
        <p:txBody>
          <a:bodyPr/>
          <a:lstStyle/>
          <a:p>
            <a:r>
              <a:rPr lang="en-US" dirty="0"/>
              <a:t>Scope of Thesis</a:t>
            </a:r>
          </a:p>
        </p:txBody>
      </p:sp>
      <p:sp>
        <p:nvSpPr>
          <p:cNvPr id="3" name="Content Placeholder 2">
            <a:extLst>
              <a:ext uri="{FF2B5EF4-FFF2-40B4-BE49-F238E27FC236}">
                <a16:creationId xmlns:a16="http://schemas.microsoft.com/office/drawing/2014/main" id="{F3FCCC4E-0DD4-4C6B-AC6D-B5757B4DEE5B}"/>
              </a:ext>
            </a:extLst>
          </p:cNvPr>
          <p:cNvSpPr>
            <a:spLocks noGrp="1"/>
          </p:cNvSpPr>
          <p:nvPr>
            <p:ph sz="quarter" idx="1"/>
          </p:nvPr>
        </p:nvSpPr>
        <p:spPr/>
        <p:txBody>
          <a:bodyPr/>
          <a:lstStyle/>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 system use text data from </a:t>
            </a:r>
            <a:r>
              <a:rPr lang="en-US" sz="2200" dirty="0" err="1">
                <a:latin typeface="Times New Roman" panose="02020603050405020304" pitchFamily="18" charset="0"/>
                <a:cs typeface="Times New Roman" panose="02020603050405020304" pitchFamily="18" charset="0"/>
              </a:rPr>
              <a:t>myPersonality</a:t>
            </a:r>
            <a:r>
              <a:rPr lang="en-US" sz="2200" dirty="0">
                <a:latin typeface="Times New Roman" panose="02020603050405020304" pitchFamily="18" charset="0"/>
                <a:cs typeface="Times New Roman" panose="02020603050405020304" pitchFamily="18" charset="0"/>
              </a:rPr>
              <a:t> dataset to train the model.</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 system crawls</a:t>
            </a:r>
            <a:r>
              <a:rPr lang="en-US" sz="2200" i="1" dirty="0">
                <a:latin typeface="Times New Roman" pitchFamily="18" charset="0"/>
                <a:cs typeface="Times New Roman" pitchFamily="18" charset="0"/>
              </a:rPr>
              <a:t> </a:t>
            </a:r>
            <a:r>
              <a:rPr lang="en-US" sz="2200" dirty="0">
                <a:latin typeface="Times New Roman" pitchFamily="18" charset="0"/>
                <a:cs typeface="Times New Roman" pitchFamily="18" charset="0"/>
              </a:rPr>
              <a:t>the</a:t>
            </a:r>
            <a:r>
              <a:rPr lang="en-US" sz="2200" i="1" dirty="0">
                <a:latin typeface="Times New Roman" pitchFamily="18" charset="0"/>
                <a:cs typeface="Times New Roman" pitchFamily="18" charset="0"/>
              </a:rPr>
              <a:t> </a:t>
            </a:r>
            <a:r>
              <a:rPr lang="en-US" sz="2200" i="1" dirty="0">
                <a:solidFill>
                  <a:schemeClr val="accent2">
                    <a:lumMod val="75000"/>
                  </a:schemeClr>
                </a:solidFill>
                <a:latin typeface="Times New Roman" pitchFamily="18" charset="0"/>
                <a:cs typeface="Times New Roman" pitchFamily="18" charset="0"/>
              </a:rPr>
              <a:t>real time </a:t>
            </a:r>
            <a:r>
              <a:rPr lang="en-US" sz="2200" dirty="0">
                <a:latin typeface="Times New Roman" pitchFamily="18" charset="0"/>
                <a:cs typeface="Times New Roman" pitchFamily="18" charset="0"/>
              </a:rPr>
              <a:t>social media data called </a:t>
            </a:r>
            <a:r>
              <a:rPr lang="en-US" sz="2200" i="1" dirty="0">
                <a:solidFill>
                  <a:schemeClr val="accent2">
                    <a:lumMod val="75000"/>
                  </a:schemeClr>
                </a:solidFill>
                <a:latin typeface="Times New Roman" pitchFamily="18" charset="0"/>
                <a:cs typeface="Times New Roman" pitchFamily="18" charset="0"/>
              </a:rPr>
              <a:t>tweets</a:t>
            </a:r>
            <a:r>
              <a:rPr lang="en-US" sz="2200" dirty="0">
                <a:solidFill>
                  <a:schemeClr val="accent1">
                    <a:lumMod val="50000"/>
                  </a:schemeClr>
                </a:solidFill>
                <a:latin typeface="Times New Roman" pitchFamily="18" charset="0"/>
                <a:cs typeface="Times New Roman" pitchFamily="18" charset="0"/>
              </a:rPr>
              <a:t> </a:t>
            </a:r>
            <a:r>
              <a:rPr lang="en-US" sz="2200" dirty="0">
                <a:latin typeface="Times New Roman" pitchFamily="18" charset="0"/>
                <a:cs typeface="Times New Roman" pitchFamily="18" charset="0"/>
              </a:rPr>
              <a:t>from twitter using</a:t>
            </a:r>
            <a:r>
              <a:rPr lang="en-US" sz="2200" dirty="0">
                <a:solidFill>
                  <a:schemeClr val="tx2"/>
                </a:solidFill>
                <a:latin typeface="Times New Roman" panose="02020603050405020304" pitchFamily="18" charset="0"/>
                <a:cs typeface="Times New Roman" panose="02020603050405020304" pitchFamily="18" charset="0"/>
              </a:rPr>
              <a:t> </a:t>
            </a:r>
            <a:r>
              <a:rPr lang="en-US" sz="2200" i="1" dirty="0">
                <a:solidFill>
                  <a:schemeClr val="accent2">
                    <a:lumMod val="75000"/>
                  </a:schemeClr>
                </a:solidFill>
                <a:latin typeface="Times New Roman" panose="02020603050405020304" pitchFamily="18" charset="0"/>
                <a:cs typeface="Times New Roman" panose="02020603050405020304" pitchFamily="18" charset="0"/>
              </a:rPr>
              <a:t>Twitter REST API.</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Tweets are the input of system and then , the system predict the five personality traits of user.</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To use the system, the user need to have Twitter account.</a:t>
            </a:r>
          </a:p>
          <a:p>
            <a:pPr marL="0" indent="0">
              <a:buNone/>
            </a:pPr>
            <a:endParaRPr lang="en-US" dirty="0"/>
          </a:p>
        </p:txBody>
      </p:sp>
      <p:sp>
        <p:nvSpPr>
          <p:cNvPr id="4" name="Slide Number Placeholder 3">
            <a:extLst>
              <a:ext uri="{FF2B5EF4-FFF2-40B4-BE49-F238E27FC236}">
                <a16:creationId xmlns:a16="http://schemas.microsoft.com/office/drawing/2014/main" id="{75C841C3-14B6-43C3-8FBB-339A583C3C9E}"/>
              </a:ext>
            </a:extLst>
          </p:cNvPr>
          <p:cNvSpPr>
            <a:spLocks noGrp="1"/>
          </p:cNvSpPr>
          <p:nvPr>
            <p:ph type="sldNum" sz="quarter" idx="12"/>
          </p:nvPr>
        </p:nvSpPr>
        <p:spPr/>
        <p:txBody>
          <a:bodyPr/>
          <a:lstStyle/>
          <a:p>
            <a:fld id="{C2F9134B-5996-499D-9268-D859672AB977}" type="slidenum">
              <a:rPr lang="en-US" smtClean="0"/>
              <a:pPr/>
              <a:t>10</a:t>
            </a:fld>
            <a:endParaRPr lang="en-US"/>
          </a:p>
        </p:txBody>
      </p:sp>
    </p:spTree>
    <p:extLst>
      <p:ext uri="{BB962C8B-B14F-4D97-AF65-F5344CB8AC3E}">
        <p14:creationId xmlns:p14="http://schemas.microsoft.com/office/powerpoint/2010/main" val="654014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681C-D205-4F96-98DB-41570899B11C}"/>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4EF416FA-9916-450E-BCB2-2B146148C842}"/>
              </a:ext>
            </a:extLst>
          </p:cNvPr>
          <p:cNvSpPr>
            <a:spLocks noGrp="1"/>
          </p:cNvSpPr>
          <p:nvPr>
            <p:ph sz="quarter" idx="1"/>
          </p:nvPr>
        </p:nvSpPr>
        <p:spPr/>
        <p:txBody>
          <a:bodyPr>
            <a:normAutofit/>
          </a:bodyPr>
          <a:lstStyle/>
          <a:p>
            <a:r>
              <a:rPr lang="en-US" sz="2200" dirty="0">
                <a:latin typeface="Times New Roman" panose="02020603050405020304" pitchFamily="18" charset="0"/>
                <a:cs typeface="Times New Roman" panose="02020603050405020304" pitchFamily="18" charset="0"/>
              </a:rPr>
              <a:t>The system  need to make sure that the information we pass the model is in a format that computers can understand.</a:t>
            </a:r>
          </a:p>
          <a:p>
            <a:r>
              <a:rPr lang="en-US" sz="2200" dirty="0">
                <a:latin typeface="Times New Roman" panose="02020603050405020304" pitchFamily="18" charset="0"/>
                <a:cs typeface="Times New Roman" panose="02020603050405020304" pitchFamily="18" charset="0"/>
              </a:rPr>
              <a:t>Therefore , first is to remove any unnecessary type in the data which would make the trained model to a poor generalizer.</a:t>
            </a:r>
          </a:p>
          <a:p>
            <a:pPr lvl="2"/>
            <a:endParaRPr lang="en-US" sz="1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E2DE99D-41E1-46F3-9DA2-8CBD6A1C6204}"/>
              </a:ext>
            </a:extLst>
          </p:cNvPr>
          <p:cNvSpPr>
            <a:spLocks noGrp="1"/>
          </p:cNvSpPr>
          <p:nvPr>
            <p:ph type="sldNum" sz="quarter" idx="12"/>
          </p:nvPr>
        </p:nvSpPr>
        <p:spPr/>
        <p:txBody>
          <a:bodyPr/>
          <a:lstStyle/>
          <a:p>
            <a:fld id="{C2F9134B-5996-499D-9268-D859672AB977}" type="slidenum">
              <a:rPr lang="en-US" smtClean="0"/>
              <a:pPr/>
              <a:t>11</a:t>
            </a:fld>
            <a:endParaRPr lang="en-US"/>
          </a:p>
        </p:txBody>
      </p:sp>
    </p:spTree>
    <p:extLst>
      <p:ext uri="{BB962C8B-B14F-4D97-AF65-F5344CB8AC3E}">
        <p14:creationId xmlns:p14="http://schemas.microsoft.com/office/powerpoint/2010/main" val="2024334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94D0-4E7D-4DCF-BA9A-017A0863924D}"/>
              </a:ext>
            </a:extLst>
          </p:cNvPr>
          <p:cNvSpPr>
            <a:spLocks noGrp="1"/>
          </p:cNvSpPr>
          <p:nvPr>
            <p:ph type="title"/>
          </p:nvPr>
        </p:nvSpPr>
        <p:spPr/>
        <p:txBody>
          <a:bodyPr/>
          <a:lstStyle/>
          <a:p>
            <a:r>
              <a:rPr lang="en-US" dirty="0"/>
              <a:t>Cont’d</a:t>
            </a:r>
          </a:p>
        </p:txBody>
      </p:sp>
      <p:sp>
        <p:nvSpPr>
          <p:cNvPr id="4" name="Content Placeholder 3">
            <a:extLst>
              <a:ext uri="{FF2B5EF4-FFF2-40B4-BE49-F238E27FC236}">
                <a16:creationId xmlns:a16="http://schemas.microsoft.com/office/drawing/2014/main" id="{2404516C-5198-44E8-8B2A-D14857346F62}"/>
              </a:ext>
            </a:extLst>
          </p:cNvPr>
          <p:cNvSpPr>
            <a:spLocks noGrp="1"/>
          </p:cNvSpPr>
          <p:nvPr>
            <p:ph sz="quarter" idx="1"/>
          </p:nvPr>
        </p:nvSpPr>
        <p:spPr/>
        <p:txBody>
          <a:bodyPr>
            <a:noAutofit/>
          </a:bodyPr>
          <a:lstStyle/>
          <a:p>
            <a:r>
              <a:rPr lang="en-US" sz="2200" dirty="0">
                <a:latin typeface="Times New Roman" panose="02020603050405020304" pitchFamily="18" charset="0"/>
                <a:cs typeface="Times New Roman" panose="02020603050405020304" pitchFamily="18" charset="0"/>
              </a:rPr>
              <a:t>Preprocessing steps:</a:t>
            </a:r>
          </a:p>
          <a:p>
            <a:pPr lvl="0"/>
            <a:r>
              <a:rPr lang="en-US" sz="2200" dirty="0">
                <a:latin typeface="Times New Roman" panose="02020603050405020304" pitchFamily="18" charset="0"/>
                <a:cs typeface="Times New Roman" panose="02020603050405020304" pitchFamily="18" charset="0"/>
              </a:rPr>
              <a:t>converting to </a:t>
            </a:r>
            <a:r>
              <a:rPr lang="en-US" sz="2200" i="1" dirty="0">
                <a:latin typeface="Times New Roman" panose="02020603050405020304" pitchFamily="18" charset="0"/>
                <a:cs typeface="Times New Roman" panose="02020603050405020304" pitchFamily="18" charset="0"/>
              </a:rPr>
              <a:t>lower case</a:t>
            </a:r>
            <a:endParaRPr lang="en-US" sz="2200" dirty="0">
              <a:latin typeface="Times New Roman" panose="02020603050405020304" pitchFamily="18" charset="0"/>
              <a:cs typeface="Times New Roman" panose="02020603050405020304" pitchFamily="18" charset="0"/>
            </a:endParaRPr>
          </a:p>
          <a:p>
            <a:pPr lvl="0"/>
            <a:r>
              <a:rPr lang="en-US" sz="2200" dirty="0">
                <a:latin typeface="Times New Roman" panose="02020603050405020304" pitchFamily="18" charset="0"/>
                <a:cs typeface="Times New Roman" panose="02020603050405020304" pitchFamily="18" charset="0"/>
              </a:rPr>
              <a:t>fix contraction (e.g. </a:t>
            </a:r>
            <a:r>
              <a:rPr lang="en-US" sz="2200" dirty="0" err="1">
                <a:latin typeface="Times New Roman" panose="02020603050405020304" pitchFamily="18" charset="0"/>
                <a:cs typeface="Times New Roman" panose="02020603050405020304" pitchFamily="18" charset="0"/>
              </a:rPr>
              <a:t>ain't</a:t>
            </a:r>
            <a:r>
              <a:rPr lang="en-US" sz="2200" dirty="0">
                <a:latin typeface="Times New Roman" panose="02020603050405020304" pitchFamily="18" charset="0"/>
                <a:cs typeface="Times New Roman" panose="02020603050405020304" pitchFamily="18" charset="0"/>
              </a:rPr>
              <a:t> - am not)</a:t>
            </a:r>
          </a:p>
          <a:p>
            <a:pPr lvl="0"/>
            <a:r>
              <a:rPr lang="en-US" sz="2200" dirty="0">
                <a:latin typeface="Times New Roman" panose="02020603050405020304" pitchFamily="18" charset="0"/>
                <a:cs typeface="Times New Roman" panose="02020603050405020304" pitchFamily="18" charset="0"/>
              </a:rPr>
              <a:t>removing </a:t>
            </a:r>
            <a:r>
              <a:rPr lang="en-US" sz="2200" i="1" dirty="0">
                <a:latin typeface="Times New Roman" panose="02020603050405020304" pitchFamily="18" charset="0"/>
                <a:cs typeface="Times New Roman" panose="02020603050405020304" pitchFamily="18" charset="0"/>
              </a:rPr>
              <a:t>mentions</a:t>
            </a:r>
            <a:r>
              <a:rPr lang="en-US" sz="2200" dirty="0">
                <a:latin typeface="Times New Roman" panose="02020603050405020304" pitchFamily="18" charset="0"/>
                <a:cs typeface="Times New Roman" panose="02020603050405020304" pitchFamily="18" charset="0"/>
              </a:rPr>
              <a:t> (e.g. @</a:t>
            </a:r>
            <a:r>
              <a:rPr lang="en-US" sz="2200" dirty="0" err="1">
                <a:latin typeface="Times New Roman" panose="02020603050405020304" pitchFamily="18" charset="0"/>
                <a:cs typeface="Times New Roman" panose="02020603050405020304" pitchFamily="18" charset="0"/>
              </a:rPr>
              <a:t>iamtedking</a:t>
            </a:r>
            <a:r>
              <a:rPr lang="en-US" sz="2200" dirty="0">
                <a:latin typeface="Times New Roman" panose="02020603050405020304" pitchFamily="18" charset="0"/>
                <a:cs typeface="Times New Roman" panose="02020603050405020304" pitchFamily="18" charset="0"/>
              </a:rPr>
              <a:t>  )</a:t>
            </a:r>
          </a:p>
          <a:p>
            <a:pPr lvl="0"/>
            <a:r>
              <a:rPr lang="en-US" sz="2200" dirty="0">
                <a:latin typeface="Times New Roman" panose="02020603050405020304" pitchFamily="18" charset="0"/>
                <a:cs typeface="Times New Roman" panose="02020603050405020304" pitchFamily="18" charset="0"/>
              </a:rPr>
              <a:t>removing </a:t>
            </a:r>
            <a:r>
              <a:rPr lang="en-US" sz="2200" i="1" dirty="0" err="1">
                <a:latin typeface="Times New Roman" panose="02020603050405020304" pitchFamily="18" charset="0"/>
                <a:cs typeface="Times New Roman" panose="02020603050405020304" pitchFamily="18" charset="0"/>
              </a:rPr>
              <a:t>urls</a:t>
            </a:r>
            <a:r>
              <a:rPr lang="en-US" sz="2200" dirty="0">
                <a:latin typeface="Times New Roman" panose="02020603050405020304" pitchFamily="18" charset="0"/>
                <a:cs typeface="Times New Roman" panose="02020603050405020304" pitchFamily="18" charset="0"/>
              </a:rPr>
              <a:t> (e.g. </a:t>
            </a:r>
            <a:r>
              <a:rPr lang="en-US" sz="2200" u="sng" dirty="0">
                <a:latin typeface="Times New Roman" panose="02020603050405020304" pitchFamily="18" charset="0"/>
                <a:cs typeface="Times New Roman" panose="02020603050405020304" pitchFamily="18" charset="0"/>
                <a:hlinkClick r:id="rId2"/>
              </a:rPr>
              <a:t>http://t.co/UCZzP9YpHk</a:t>
            </a:r>
            <a:r>
              <a:rPr lang="en-US" sz="2200" dirty="0">
                <a:latin typeface="Times New Roman" panose="02020603050405020304" pitchFamily="18" charset="0"/>
                <a:cs typeface="Times New Roman" panose="02020603050405020304" pitchFamily="18" charset="0"/>
              </a:rPr>
              <a:t>)</a:t>
            </a:r>
          </a:p>
          <a:p>
            <a:pPr lvl="0"/>
            <a:r>
              <a:rPr lang="en-US" sz="2200" dirty="0">
                <a:latin typeface="Times New Roman" panose="02020603050405020304" pitchFamily="18" charset="0"/>
                <a:cs typeface="Times New Roman" panose="02020603050405020304" pitchFamily="18" charset="0"/>
              </a:rPr>
              <a:t>removing </a:t>
            </a:r>
            <a:r>
              <a:rPr lang="en-US" sz="2200" i="1" dirty="0">
                <a:latin typeface="Times New Roman" panose="02020603050405020304" pitchFamily="18" charset="0"/>
                <a:cs typeface="Times New Roman" panose="02020603050405020304" pitchFamily="18" charset="0"/>
              </a:rPr>
              <a:t>emoji</a:t>
            </a:r>
            <a:endParaRPr lang="en-US" sz="2200" dirty="0">
              <a:latin typeface="Times New Roman" panose="02020603050405020304" pitchFamily="18" charset="0"/>
              <a:cs typeface="Times New Roman" panose="02020603050405020304" pitchFamily="18" charset="0"/>
            </a:endParaRPr>
          </a:p>
          <a:p>
            <a:pPr lvl="0"/>
            <a:r>
              <a:rPr lang="en-US" sz="2200" dirty="0">
                <a:latin typeface="Times New Roman" panose="02020603050405020304" pitchFamily="18" charset="0"/>
                <a:cs typeface="Times New Roman" panose="02020603050405020304" pitchFamily="18" charset="0"/>
              </a:rPr>
              <a:t>removing </a:t>
            </a:r>
            <a:r>
              <a:rPr lang="en-US" sz="2200" i="1" dirty="0">
                <a:latin typeface="Times New Roman" panose="02020603050405020304" pitchFamily="18" charset="0"/>
                <a:cs typeface="Times New Roman" panose="02020603050405020304" pitchFamily="18" charset="0"/>
              </a:rPr>
              <a:t>punctuation</a:t>
            </a:r>
            <a:r>
              <a:rPr lang="en-US" sz="2200" dirty="0">
                <a:latin typeface="Times New Roman" panose="02020603050405020304" pitchFamily="18" charset="0"/>
                <a:cs typeface="Times New Roman" panose="02020603050405020304" pitchFamily="18" charset="0"/>
              </a:rPr>
              <a:t> (e.g. !"#$%&amp;'()*)</a:t>
            </a:r>
          </a:p>
          <a:p>
            <a:pPr lvl="0"/>
            <a:r>
              <a:rPr lang="en-US" sz="2200" dirty="0">
                <a:latin typeface="Times New Roman" panose="02020603050405020304" pitchFamily="18" charset="0"/>
                <a:cs typeface="Times New Roman" panose="02020603050405020304" pitchFamily="18" charset="0"/>
              </a:rPr>
              <a:t>removing </a:t>
            </a:r>
            <a:r>
              <a:rPr lang="en-US" sz="2200" i="1" dirty="0">
                <a:latin typeface="Times New Roman" panose="02020603050405020304" pitchFamily="18" charset="0"/>
                <a:cs typeface="Times New Roman" panose="02020603050405020304" pitchFamily="18" charset="0"/>
              </a:rPr>
              <a:t>digits</a:t>
            </a:r>
            <a:r>
              <a:rPr lang="en-US" sz="2200" dirty="0">
                <a:latin typeface="Times New Roman" panose="02020603050405020304" pitchFamily="18" charset="0"/>
                <a:cs typeface="Times New Roman" panose="02020603050405020304" pitchFamily="18" charset="0"/>
              </a:rPr>
              <a:t> (e.g. 123… )</a:t>
            </a:r>
          </a:p>
          <a:p>
            <a:pPr lvl="0"/>
            <a:r>
              <a:rPr lang="en-US" sz="2200" dirty="0">
                <a:latin typeface="Times New Roman" panose="02020603050405020304" pitchFamily="18" charset="0"/>
                <a:cs typeface="Times New Roman" panose="02020603050405020304" pitchFamily="18" charset="0"/>
              </a:rPr>
              <a:t>removing </a:t>
            </a:r>
            <a:r>
              <a:rPr lang="en-US" sz="2200" i="1" dirty="0" err="1">
                <a:latin typeface="Times New Roman" panose="02020603050405020304" pitchFamily="18" charset="0"/>
                <a:cs typeface="Times New Roman" panose="02020603050405020304" pitchFamily="18" charset="0"/>
              </a:rPr>
              <a:t>stopwords</a:t>
            </a:r>
            <a:r>
              <a:rPr lang="en-US" sz="2200" dirty="0">
                <a:latin typeface="Times New Roman" panose="02020603050405020304" pitchFamily="18" charset="0"/>
                <a:cs typeface="Times New Roman" panose="02020603050405020304" pitchFamily="18" charset="0"/>
              </a:rPr>
              <a:t> (e.g. each, if, and, having, will…)</a:t>
            </a:r>
          </a:p>
          <a:p>
            <a:pPr marL="594360" lvl="2" indent="0">
              <a:buNone/>
            </a:pPr>
            <a:endParaRPr lang="en-US"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E7725E0-2E9F-458C-A873-CE10E914234E}"/>
              </a:ext>
            </a:extLst>
          </p:cNvPr>
          <p:cNvSpPr>
            <a:spLocks noGrp="1"/>
          </p:cNvSpPr>
          <p:nvPr>
            <p:ph type="sldNum" sz="quarter" idx="12"/>
          </p:nvPr>
        </p:nvSpPr>
        <p:spPr/>
        <p:txBody>
          <a:bodyPr/>
          <a:lstStyle/>
          <a:p>
            <a:fld id="{C2F9134B-5996-499D-9268-D859672AB977}" type="slidenum">
              <a:rPr lang="en-US" smtClean="0"/>
              <a:pPr/>
              <a:t>12</a:t>
            </a:fld>
            <a:endParaRPr lang="en-US"/>
          </a:p>
        </p:txBody>
      </p:sp>
    </p:spTree>
    <p:extLst>
      <p:ext uri="{BB962C8B-B14F-4D97-AF65-F5344CB8AC3E}">
        <p14:creationId xmlns:p14="http://schemas.microsoft.com/office/powerpoint/2010/main" val="234745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3F45-D614-4B6E-8CF6-512E5E2C95A6}"/>
              </a:ext>
            </a:extLst>
          </p:cNvPr>
          <p:cNvSpPr>
            <a:spLocks noGrp="1"/>
          </p:cNvSpPr>
          <p:nvPr>
            <p:ph type="title"/>
          </p:nvPr>
        </p:nvSpPr>
        <p:spPr/>
        <p:txBody>
          <a:bodyPr/>
          <a:lstStyle/>
          <a:p>
            <a:r>
              <a:rPr lang="en-US" dirty="0"/>
              <a:t>Feature Extraction using TF-IDF</a:t>
            </a:r>
          </a:p>
        </p:txBody>
      </p:sp>
      <p:sp>
        <p:nvSpPr>
          <p:cNvPr id="3" name="Content Placeholder 2">
            <a:extLst>
              <a:ext uri="{FF2B5EF4-FFF2-40B4-BE49-F238E27FC236}">
                <a16:creationId xmlns:a16="http://schemas.microsoft.com/office/drawing/2014/main" id="{935183DF-2234-4556-88ED-2D91C4D21007}"/>
              </a:ext>
            </a:extLst>
          </p:cNvPr>
          <p:cNvSpPr>
            <a:spLocks noGrp="1"/>
          </p:cNvSpPr>
          <p:nvPr>
            <p:ph sz="quarter" idx="1"/>
          </p:nvPr>
        </p:nvSpPr>
        <p:spPr/>
        <p:txBody>
          <a:bodyPr>
            <a:normAutofit lnSpcReduction="10000"/>
          </a:bodyPr>
          <a:lstStyle/>
          <a:p>
            <a:r>
              <a:rPr lang="en-US" sz="2200" dirty="0">
                <a:latin typeface="Times New Roman" panose="02020603050405020304" pitchFamily="18" charset="0"/>
                <a:cs typeface="Times New Roman" panose="02020603050405020304" pitchFamily="18" charset="0"/>
              </a:rPr>
              <a:t>In Feature Extraction step, </a:t>
            </a:r>
            <a:r>
              <a:rPr lang="en-US" sz="2200" i="1" dirty="0">
                <a:latin typeface="Times New Roman" panose="02020603050405020304" pitchFamily="18" charset="0"/>
                <a:cs typeface="Times New Roman" panose="02020603050405020304" pitchFamily="18" charset="0"/>
              </a:rPr>
              <a:t>TF-IDF weight features </a:t>
            </a:r>
            <a:r>
              <a:rPr lang="en-US" sz="2200" dirty="0">
                <a:latin typeface="Times New Roman" panose="02020603050405020304" pitchFamily="18" charset="0"/>
                <a:cs typeface="Times New Roman" panose="02020603050405020304" pitchFamily="18" charset="0"/>
              </a:rPr>
              <a:t>evaluates how important a word in a corpus.</a:t>
            </a:r>
          </a:p>
          <a:p>
            <a:r>
              <a:rPr lang="en-US" sz="2200" dirty="0">
                <a:latin typeface="Times New Roman" panose="02020603050405020304" pitchFamily="18" charset="0"/>
                <a:cs typeface="Times New Roman" panose="02020603050405020304" pitchFamily="18" charset="0"/>
              </a:rPr>
              <a:t>TF-IDF is a product of two statistical method, the Term Frequency (TF) and the Inverse Document Frequency (IDF).</a:t>
            </a:r>
          </a:p>
          <a:p>
            <a:pPr marL="0" indent="0">
              <a:buNone/>
            </a:pPr>
            <a:r>
              <a:rPr lang="en-US" sz="2200" dirty="0">
                <a:latin typeface="Times New Roman" panose="02020603050405020304" pitchFamily="18" charset="0"/>
                <a:cs typeface="Times New Roman" panose="02020603050405020304" pitchFamily="18" charset="0"/>
              </a:rPr>
              <a:t>	TF-IDF = TF * IDF</a:t>
            </a:r>
          </a:p>
          <a:p>
            <a:r>
              <a:rPr lang="en-US" sz="2200" dirty="0">
                <a:latin typeface="Times New Roman" panose="02020603050405020304" pitchFamily="18" charset="0"/>
                <a:cs typeface="Times New Roman" panose="02020603050405020304" pitchFamily="18" charset="0"/>
              </a:rPr>
              <a:t>Term Frequency which measures how frequently a word occurs in a document.</a:t>
            </a:r>
          </a:p>
          <a:p>
            <a:pPr marL="0" indent="0">
              <a:buNone/>
            </a:pP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TF(t)=(Number of times term t appears in a document) / 			(Total number </a:t>
            </a:r>
            <a:r>
              <a:rPr lang="en-US" sz="2200" i="1" dirty="0" err="1">
                <a:latin typeface="Times New Roman" panose="02020603050405020304" pitchFamily="18" charset="0"/>
                <a:cs typeface="Times New Roman" panose="02020603050405020304" pitchFamily="18" charset="0"/>
              </a:rPr>
              <a:t>ot</a:t>
            </a:r>
            <a:r>
              <a:rPr lang="en-US" sz="2200" i="1" dirty="0">
                <a:latin typeface="Times New Roman" panose="02020603050405020304" pitchFamily="18" charset="0"/>
                <a:cs typeface="Times New Roman" panose="02020603050405020304" pitchFamily="18" charset="0"/>
              </a:rPr>
              <a:t> terms in the document)</a:t>
            </a:r>
          </a:p>
          <a:p>
            <a:r>
              <a:rPr lang="en-US" sz="2200" dirty="0">
                <a:latin typeface="Times New Roman" panose="02020603050405020304" pitchFamily="18" charset="0"/>
                <a:cs typeface="Times New Roman" panose="02020603050405020304" pitchFamily="18" charset="0"/>
              </a:rPr>
              <a:t>Inverse Document Frequency which  measures how important a word is.</a:t>
            </a:r>
          </a:p>
          <a:p>
            <a:pPr marL="0" indent="0">
              <a:buNone/>
            </a:pPr>
            <a:r>
              <a:rPr lang="en-US" sz="2200" dirty="0">
                <a:latin typeface="Times New Roman" panose="02020603050405020304" pitchFamily="18" charset="0"/>
                <a:cs typeface="Times New Roman" panose="02020603050405020304" pitchFamily="18" charset="0"/>
              </a:rPr>
              <a:t> 	</a:t>
            </a:r>
            <a:r>
              <a:rPr lang="en-US" sz="2200" i="1" dirty="0">
                <a:solidFill>
                  <a:schemeClr val="tx1"/>
                </a:solidFill>
                <a:latin typeface="Times New Roman" panose="02020603050405020304" pitchFamily="18" charset="0"/>
                <a:cs typeface="Times New Roman" panose="02020603050405020304" pitchFamily="18" charset="0"/>
              </a:rPr>
              <a:t>IDF(t) = </a:t>
            </a:r>
            <a:r>
              <a:rPr lang="en-US" sz="2200" i="1" dirty="0" err="1">
                <a:solidFill>
                  <a:schemeClr val="tx1"/>
                </a:solidFill>
                <a:latin typeface="Times New Roman" panose="02020603050405020304" pitchFamily="18" charset="0"/>
                <a:cs typeface="Times New Roman" panose="02020603050405020304" pitchFamily="18" charset="0"/>
              </a:rPr>
              <a:t>log_e</a:t>
            </a:r>
            <a:r>
              <a:rPr lang="en-US" sz="2200" i="1" dirty="0">
                <a:solidFill>
                  <a:schemeClr val="tx1"/>
                </a:solidFill>
                <a:latin typeface="Times New Roman" panose="02020603050405020304" pitchFamily="18" charset="0"/>
                <a:cs typeface="Times New Roman" panose="02020603050405020304" pitchFamily="18" charset="0"/>
              </a:rPr>
              <a:t>(Total number of documents / Number of 				documents with term t in it)</a:t>
            </a:r>
          </a:p>
        </p:txBody>
      </p:sp>
      <p:sp>
        <p:nvSpPr>
          <p:cNvPr id="4" name="Slide Number Placeholder 3">
            <a:extLst>
              <a:ext uri="{FF2B5EF4-FFF2-40B4-BE49-F238E27FC236}">
                <a16:creationId xmlns:a16="http://schemas.microsoft.com/office/drawing/2014/main" id="{537D4D89-D5D3-4FC8-8C59-40E12C3B4022}"/>
              </a:ext>
            </a:extLst>
          </p:cNvPr>
          <p:cNvSpPr>
            <a:spLocks noGrp="1"/>
          </p:cNvSpPr>
          <p:nvPr>
            <p:ph type="sldNum" sz="quarter" idx="12"/>
          </p:nvPr>
        </p:nvSpPr>
        <p:spPr/>
        <p:txBody>
          <a:bodyPr/>
          <a:lstStyle/>
          <a:p>
            <a:fld id="{C2F9134B-5996-499D-9268-D859672AB977}" type="slidenum">
              <a:rPr lang="en-US" smtClean="0"/>
              <a:pPr/>
              <a:t>13</a:t>
            </a:fld>
            <a:endParaRPr lang="en-US"/>
          </a:p>
        </p:txBody>
      </p:sp>
    </p:spTree>
    <p:extLst>
      <p:ext uri="{BB962C8B-B14F-4D97-AF65-F5344CB8AC3E}">
        <p14:creationId xmlns:p14="http://schemas.microsoft.com/office/powerpoint/2010/main" val="1856357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CCC2-86AA-4002-8A94-B2B2A4D2EC87}"/>
              </a:ext>
            </a:extLst>
          </p:cNvPr>
          <p:cNvSpPr>
            <a:spLocks noGrp="1"/>
          </p:cNvSpPr>
          <p:nvPr>
            <p:ph type="title"/>
          </p:nvPr>
        </p:nvSpPr>
        <p:spPr/>
        <p:txBody>
          <a:bodyPr/>
          <a:lstStyle/>
          <a:p>
            <a:r>
              <a:rPr lang="en-US" dirty="0"/>
              <a:t>Support vector machine (SVM)</a:t>
            </a:r>
          </a:p>
        </p:txBody>
      </p:sp>
      <p:sp>
        <p:nvSpPr>
          <p:cNvPr id="3" name="Content Placeholder 2">
            <a:extLst>
              <a:ext uri="{FF2B5EF4-FFF2-40B4-BE49-F238E27FC236}">
                <a16:creationId xmlns:a16="http://schemas.microsoft.com/office/drawing/2014/main" id="{9E9FBAEF-38B8-4EA2-A1CF-1BC78DC7A1F9}"/>
              </a:ext>
            </a:extLst>
          </p:cNvPr>
          <p:cNvSpPr>
            <a:spLocks noGrp="1"/>
          </p:cNvSpPr>
          <p:nvPr>
            <p:ph sz="quarter" idx="1"/>
          </p:nvPr>
        </p:nvSpPr>
        <p:spPr>
          <a:xfrm>
            <a:off x="381000" y="1467697"/>
            <a:ext cx="8424672" cy="4933104"/>
          </a:xfrm>
        </p:spPr>
        <p:txBody>
          <a:bodyPr>
            <a:noAutofit/>
          </a:bodyPr>
          <a:lstStyle/>
          <a:p>
            <a:pPr algn="just"/>
            <a:r>
              <a:rPr lang="en-US" sz="2200" dirty="0">
                <a:latin typeface="Times New Roman" pitchFamily="18" charset="0"/>
                <a:cs typeface="Times New Roman" pitchFamily="18" charset="0"/>
              </a:rPr>
              <a:t>SVM belongs to the class of </a:t>
            </a:r>
            <a:r>
              <a:rPr lang="en-US" sz="2200" i="1" dirty="0">
                <a:latin typeface="Times New Roman" pitchFamily="18" charset="0"/>
                <a:cs typeface="Times New Roman" pitchFamily="18" charset="0"/>
              </a:rPr>
              <a:t>Supervised Learning algorithms.</a:t>
            </a:r>
          </a:p>
          <a:p>
            <a:pPr algn="just"/>
            <a:r>
              <a:rPr lang="en-US" sz="2200" dirty="0">
                <a:latin typeface="Times New Roman" pitchFamily="18" charset="0"/>
                <a:cs typeface="Times New Roman" pitchFamily="18" charset="0"/>
              </a:rPr>
              <a:t>Support Vector Machine(SVM) is a set of methods related to a method of learning, for both </a:t>
            </a:r>
            <a:r>
              <a:rPr lang="en-US" sz="2200" i="1" dirty="0">
                <a:latin typeface="Times New Roman" pitchFamily="18" charset="0"/>
                <a:cs typeface="Times New Roman" pitchFamily="18" charset="0"/>
              </a:rPr>
              <a:t>classification and regression </a:t>
            </a:r>
            <a:r>
              <a:rPr lang="en-US" sz="2200" dirty="0">
                <a:latin typeface="Times New Roman" pitchFamily="18" charset="0"/>
                <a:cs typeface="Times New Roman" pitchFamily="18" charset="0"/>
              </a:rPr>
              <a:t>problems. However it is </a:t>
            </a:r>
            <a:r>
              <a:rPr lang="en-US" sz="2200" i="1" dirty="0">
                <a:latin typeface="Times New Roman" pitchFamily="18" charset="0"/>
                <a:cs typeface="Times New Roman" pitchFamily="18" charset="0"/>
              </a:rPr>
              <a:t>mostly used in classification </a:t>
            </a:r>
            <a:r>
              <a:rPr lang="en-US" sz="2200" dirty="0">
                <a:latin typeface="Times New Roman" pitchFamily="18" charset="0"/>
                <a:cs typeface="Times New Roman" pitchFamily="18" charset="0"/>
              </a:rPr>
              <a:t>problems.</a:t>
            </a:r>
          </a:p>
          <a:p>
            <a:pPr algn="just"/>
            <a:r>
              <a:rPr lang="en-US" sz="2200" dirty="0">
                <a:latin typeface="Times New Roman" pitchFamily="18" charset="0"/>
                <a:cs typeface="Times New Roman" pitchFamily="18" charset="0"/>
              </a:rPr>
              <a:t>Support Vector Regression (SVR) is used for working with continuous Values instead of Classification which is SVM.</a:t>
            </a:r>
          </a:p>
          <a:p>
            <a:r>
              <a:rPr lang="en-US" sz="2200" dirty="0">
                <a:latin typeface="Times New Roman" pitchFamily="18" charset="0"/>
                <a:cs typeface="Times New Roman" pitchFamily="18" charset="0"/>
              </a:rPr>
              <a:t>SVM can solve linear and non-linear problems and work well for many practical problems.</a:t>
            </a:r>
          </a:p>
          <a:p>
            <a:r>
              <a:rPr lang="en-US" sz="2200" dirty="0">
                <a:latin typeface="Times New Roman" pitchFamily="18" charset="0"/>
                <a:cs typeface="Times New Roman" pitchFamily="18" charset="0"/>
              </a:rPr>
              <a:t>The idea of SVM is to create a line or a hyperplane which separates the data into classes.</a:t>
            </a:r>
          </a:p>
          <a:p>
            <a:pPr marL="0" indent="0">
              <a:buNone/>
            </a:pPr>
            <a:endParaRPr lang="en-US" sz="2200" dirty="0">
              <a:latin typeface="Times New Roman" pitchFamily="18" charset="0"/>
              <a:cs typeface="Times New Roman" pitchFamily="18" charset="0"/>
            </a:endParaRPr>
          </a:p>
          <a:p>
            <a:pPr marL="0" indent="0">
              <a:buNone/>
            </a:pP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3B5DEEA-9C16-411F-A3A0-35863A8DC853}"/>
              </a:ext>
            </a:extLst>
          </p:cNvPr>
          <p:cNvSpPr>
            <a:spLocks noGrp="1"/>
          </p:cNvSpPr>
          <p:nvPr>
            <p:ph type="sldNum" sz="quarter" idx="12"/>
          </p:nvPr>
        </p:nvSpPr>
        <p:spPr/>
        <p:txBody>
          <a:bodyPr/>
          <a:lstStyle/>
          <a:p>
            <a:fld id="{C2F9134B-5996-499D-9268-D859672AB977}" type="slidenum">
              <a:rPr lang="en-US" smtClean="0"/>
              <a:pPr/>
              <a:t>14</a:t>
            </a:fld>
            <a:endParaRPr lang="en-US"/>
          </a:p>
        </p:txBody>
      </p:sp>
    </p:spTree>
    <p:extLst>
      <p:ext uri="{BB962C8B-B14F-4D97-AF65-F5344CB8AC3E}">
        <p14:creationId xmlns:p14="http://schemas.microsoft.com/office/powerpoint/2010/main" val="386993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C456-A925-4B60-9613-03F227090F31}"/>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7997DB79-36FA-4E5B-87AF-490945466EBA}"/>
              </a:ext>
            </a:extLst>
          </p:cNvPr>
          <p:cNvSpPr>
            <a:spLocks noGrp="1"/>
          </p:cNvSpPr>
          <p:nvPr>
            <p:ph sz="quarter" idx="1"/>
          </p:nvPr>
        </p:nvSpPr>
        <p:spPr/>
        <p:txBody>
          <a:bodyPr>
            <a:normAutofit/>
          </a:bodyPr>
          <a:lstStyle/>
          <a:p>
            <a:r>
              <a:rPr lang="en-US" sz="2200" dirty="0">
                <a:latin typeface="Times New Roman" panose="02020603050405020304" pitchFamily="18" charset="0"/>
                <a:cs typeface="Times New Roman" panose="02020603050405020304" pitchFamily="18" charset="0"/>
              </a:rPr>
              <a:t>The goal of a support vector machine is to find  the optimal separating hyperplane which maximizes the margin of the training data.</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f(x) = </a:t>
            </a:r>
            <a:r>
              <a:rPr lang="en-US" sz="2200" dirty="0" err="1">
                <a:latin typeface="Times New Roman" panose="02020603050405020304" pitchFamily="18" charset="0"/>
                <a:cs typeface="Times New Roman" panose="02020603050405020304" pitchFamily="18" charset="0"/>
              </a:rPr>
              <a:t>wx</a:t>
            </a:r>
            <a:r>
              <a:rPr lang="en-US" sz="2200" dirty="0">
                <a:latin typeface="Times New Roman" panose="02020603050405020304" pitchFamily="18" charset="0"/>
                <a:cs typeface="Times New Roman" panose="02020603050405020304" pitchFamily="18" charset="0"/>
              </a:rPr>
              <a:t>+ b</a:t>
            </a:r>
          </a:p>
          <a:p>
            <a:pPr marL="0" indent="0">
              <a:buNone/>
            </a:pPr>
            <a:r>
              <a:rPr lang="en-US" sz="2200" dirty="0">
                <a:latin typeface="Times New Roman" panose="02020603050405020304" pitchFamily="18" charset="0"/>
                <a:cs typeface="Times New Roman" panose="02020603050405020304" pitchFamily="18" charset="0"/>
              </a:rPr>
              <a:t>	where, x = input vector</a:t>
            </a:r>
          </a:p>
          <a:p>
            <a:pPr marL="0" indent="0">
              <a:buNone/>
            </a:pPr>
            <a:r>
              <a:rPr lang="en-US" sz="2200" dirty="0">
                <a:latin typeface="Times New Roman" panose="02020603050405020304" pitchFamily="18" charset="0"/>
                <a:cs typeface="Times New Roman" panose="02020603050405020304" pitchFamily="18" charset="0"/>
              </a:rPr>
              <a:t>		 w = weight vector</a:t>
            </a:r>
          </a:p>
          <a:p>
            <a:pPr marL="0" indent="0">
              <a:buNone/>
            </a:pPr>
            <a:r>
              <a:rPr lang="en-US" sz="2200" dirty="0">
                <a:latin typeface="Times New Roman" panose="02020603050405020304" pitchFamily="18" charset="0"/>
                <a:cs typeface="Times New Roman" panose="02020603050405020304" pitchFamily="18" charset="0"/>
              </a:rPr>
              <a:t>		  b = intercept</a:t>
            </a:r>
          </a:p>
        </p:txBody>
      </p:sp>
      <p:sp>
        <p:nvSpPr>
          <p:cNvPr id="4" name="Slide Number Placeholder 3">
            <a:extLst>
              <a:ext uri="{FF2B5EF4-FFF2-40B4-BE49-F238E27FC236}">
                <a16:creationId xmlns:a16="http://schemas.microsoft.com/office/drawing/2014/main" id="{CDFBB429-6D4C-4DE9-B631-48EC35E1F33A}"/>
              </a:ext>
            </a:extLst>
          </p:cNvPr>
          <p:cNvSpPr>
            <a:spLocks noGrp="1"/>
          </p:cNvSpPr>
          <p:nvPr>
            <p:ph type="sldNum" sz="quarter" idx="12"/>
          </p:nvPr>
        </p:nvSpPr>
        <p:spPr/>
        <p:txBody>
          <a:bodyPr/>
          <a:lstStyle/>
          <a:p>
            <a:fld id="{C2F9134B-5996-499D-9268-D859672AB977}" type="slidenum">
              <a:rPr lang="en-US" smtClean="0"/>
              <a:pPr/>
              <a:t>15</a:t>
            </a:fld>
            <a:endParaRPr lang="en-US"/>
          </a:p>
        </p:txBody>
      </p:sp>
      <p:pic>
        <p:nvPicPr>
          <p:cNvPr id="5" name="Picture 6">
            <a:extLst>
              <a:ext uri="{FF2B5EF4-FFF2-40B4-BE49-F238E27FC236}">
                <a16:creationId xmlns:a16="http://schemas.microsoft.com/office/drawing/2014/main" id="{CE69C917-17E4-4A2C-B51B-252E6F406D2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10200" y="3200400"/>
            <a:ext cx="3248025" cy="22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151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1D86-7313-45B0-B866-F8579E3FE265}"/>
              </a:ext>
            </a:extLst>
          </p:cNvPr>
          <p:cNvSpPr>
            <a:spLocks noGrp="1"/>
          </p:cNvSpPr>
          <p:nvPr>
            <p:ph type="title"/>
          </p:nvPr>
        </p:nvSpPr>
        <p:spPr/>
        <p:txBody>
          <a:bodyPr/>
          <a:lstStyle/>
          <a:p>
            <a:r>
              <a:rPr lang="en-US" dirty="0"/>
              <a:t>Simple Calculation of SVM</a:t>
            </a:r>
          </a:p>
        </p:txBody>
      </p:sp>
      <p:sp>
        <p:nvSpPr>
          <p:cNvPr id="3" name="Slide Number Placeholder 2">
            <a:extLst>
              <a:ext uri="{FF2B5EF4-FFF2-40B4-BE49-F238E27FC236}">
                <a16:creationId xmlns:a16="http://schemas.microsoft.com/office/drawing/2014/main" id="{C78C758D-BC6C-4743-BD4B-37F55659DA18}"/>
              </a:ext>
            </a:extLst>
          </p:cNvPr>
          <p:cNvSpPr>
            <a:spLocks noGrp="1"/>
          </p:cNvSpPr>
          <p:nvPr>
            <p:ph type="sldNum" sz="quarter" idx="12"/>
          </p:nvPr>
        </p:nvSpPr>
        <p:spPr/>
        <p:txBody>
          <a:bodyPr/>
          <a:lstStyle/>
          <a:p>
            <a:fld id="{C2F9134B-5996-499D-9268-D859672AB977}" type="slidenum">
              <a:rPr lang="en-US" smtClean="0"/>
              <a:pPr/>
              <a:t>16</a:t>
            </a:fld>
            <a:endParaRPr lang="en-US"/>
          </a:p>
        </p:txBody>
      </p:sp>
      <p:sp>
        <p:nvSpPr>
          <p:cNvPr id="4" name="Content Placeholder 3">
            <a:extLst>
              <a:ext uri="{FF2B5EF4-FFF2-40B4-BE49-F238E27FC236}">
                <a16:creationId xmlns:a16="http://schemas.microsoft.com/office/drawing/2014/main" id="{D6D2C256-CF65-463D-8032-3E6559A80653}"/>
              </a:ext>
            </a:extLst>
          </p:cNvPr>
          <p:cNvSpPr>
            <a:spLocks noGrp="1"/>
          </p:cNvSpPr>
          <p:nvPr>
            <p:ph sz="quarter" idx="1"/>
          </p:nvPr>
        </p:nvSpPr>
        <p:spPr/>
        <p:txBody>
          <a:bodyPr/>
          <a:lstStyle/>
          <a:p>
            <a:r>
              <a:rPr lang="en-US" sz="2200" b="1" dirty="0">
                <a:latin typeface="Times New Roman" panose="02020603050405020304" pitchFamily="18" charset="0"/>
                <a:cs typeface="Times New Roman" panose="02020603050405020304" pitchFamily="18" charset="0"/>
              </a:rPr>
              <a:t>Training  sentences</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0.   likes the sound of thunder</a:t>
            </a:r>
          </a:p>
          <a:p>
            <a:pPr marL="0" indent="0">
              <a:buNone/>
            </a:pPr>
            <a:r>
              <a:rPr lang="en-US" sz="2200" dirty="0">
                <a:latin typeface="Times New Roman" panose="02020603050405020304" pitchFamily="18" charset="0"/>
                <a:cs typeface="Times New Roman" panose="02020603050405020304" pitchFamily="18" charset="0"/>
              </a:rPr>
              <a:t>	1.   is so sleepy it's not even funny that's she can't get to sleep.  </a:t>
            </a:r>
          </a:p>
          <a:p>
            <a:pPr marL="0" indent="0">
              <a:buNone/>
            </a:pPr>
            <a:r>
              <a:rPr lang="en-US" sz="2200" dirty="0">
                <a:latin typeface="Times New Roman" panose="02020603050405020304" pitchFamily="18" charset="0"/>
                <a:cs typeface="Times New Roman" panose="02020603050405020304" pitchFamily="18" charset="0"/>
              </a:rPr>
              <a:t>	2.   is sore and wants the knot of muscles at the base of her neck 		      to stop hurting. On the other hand... </a:t>
            </a:r>
          </a:p>
          <a:p>
            <a:pPr marL="0" indent="0">
              <a:buNone/>
            </a:pPr>
            <a:r>
              <a:rPr lang="en-US" sz="2200" dirty="0">
                <a:latin typeface="Times New Roman" panose="02020603050405020304" pitchFamily="18" charset="0"/>
                <a:cs typeface="Times New Roman" panose="02020603050405020304" pitchFamily="18" charset="0"/>
              </a:rPr>
              <a:t>	3.   likes how the day sounds in this new song.</a:t>
            </a:r>
          </a:p>
          <a:p>
            <a:pPr marL="0" indent="0">
              <a:buNone/>
            </a:pPr>
            <a:r>
              <a:rPr lang="en-US" sz="2200" dirty="0">
                <a:latin typeface="Times New Roman" panose="02020603050405020304" pitchFamily="18" charset="0"/>
                <a:cs typeface="Times New Roman" panose="02020603050405020304" pitchFamily="18" charset="0"/>
              </a:rPr>
              <a:t>	4.   you are  idiot. &lt;3</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Target</a:t>
            </a:r>
            <a:r>
              <a:rPr lang="en-US" sz="2200" dirty="0">
                <a:latin typeface="Times New Roman" panose="02020603050405020304" pitchFamily="18" charset="0"/>
                <a:cs typeface="Times New Roman" panose="02020603050405020304" pitchFamily="18" charset="0"/>
              </a:rPr>
              <a:t> Classes: </a:t>
            </a:r>
          </a:p>
          <a:p>
            <a:pPr marL="0" indent="0">
              <a:buNone/>
            </a:pPr>
            <a:r>
              <a:rPr lang="en-US" sz="2200" dirty="0">
                <a:latin typeface="Times New Roman" panose="02020603050405020304" pitchFamily="18" charset="0"/>
                <a:cs typeface="Times New Roman" panose="02020603050405020304" pitchFamily="18" charset="0"/>
              </a:rPr>
              <a:t>	y = [‘ Y’,’ Y’,’ Y’,’ Y’,’ N’]</a:t>
            </a:r>
          </a:p>
          <a:p>
            <a:endParaRPr lang="en-US" dirty="0"/>
          </a:p>
        </p:txBody>
      </p:sp>
    </p:spTree>
    <p:extLst>
      <p:ext uri="{BB962C8B-B14F-4D97-AF65-F5344CB8AC3E}">
        <p14:creationId xmlns:p14="http://schemas.microsoft.com/office/powerpoint/2010/main" val="2297469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0DE4C-408F-4C2C-BE3B-B57C334A9AE9}"/>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BFB8BEB9-90BB-48D9-9B0D-98EABEC4764D}"/>
              </a:ext>
            </a:extLst>
          </p:cNvPr>
          <p:cNvSpPr>
            <a:spLocks noGrp="1"/>
          </p:cNvSpPr>
          <p:nvPr>
            <p:ph type="sldNum" sz="quarter" idx="12"/>
          </p:nvPr>
        </p:nvSpPr>
        <p:spPr/>
        <p:txBody>
          <a:bodyPr/>
          <a:lstStyle/>
          <a:p>
            <a:fld id="{C2F9134B-5996-499D-9268-D859672AB977}" type="slidenum">
              <a:rPr lang="en-US" smtClean="0"/>
              <a:pPr/>
              <a:t>17</a:t>
            </a:fld>
            <a:endParaRPr lang="en-US"/>
          </a:p>
        </p:txBody>
      </p:sp>
      <p:sp>
        <p:nvSpPr>
          <p:cNvPr id="4" name="Content Placeholder 3">
            <a:extLst>
              <a:ext uri="{FF2B5EF4-FFF2-40B4-BE49-F238E27FC236}">
                <a16:creationId xmlns:a16="http://schemas.microsoft.com/office/drawing/2014/main" id="{D95B8A3E-E00E-4576-9B7C-69D6C6DBCEA7}"/>
              </a:ext>
            </a:extLst>
          </p:cNvPr>
          <p:cNvSpPr>
            <a:spLocks noGrp="1"/>
          </p:cNvSpPr>
          <p:nvPr>
            <p:ph sz="quarter"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After preprocessing steps , training sentences will be:</a:t>
            </a:r>
          </a:p>
          <a:p>
            <a:pPr marL="0" indent="0">
              <a:buNone/>
            </a:pPr>
            <a:r>
              <a:rPr lang="en-US" sz="2400" dirty="0">
                <a:latin typeface="Times New Roman" panose="02020603050405020304" pitchFamily="18" charset="0"/>
                <a:cs typeface="Times New Roman" panose="02020603050405020304" pitchFamily="18" charset="0"/>
              </a:rPr>
              <a:t> 	0.   likes sound thunder</a:t>
            </a:r>
          </a:p>
          <a:p>
            <a:pPr marL="0" indent="0">
              <a:buNone/>
            </a:pPr>
            <a:r>
              <a:rPr lang="en-US" sz="2400" dirty="0">
                <a:latin typeface="Times New Roman" panose="02020603050405020304" pitchFamily="18" charset="0"/>
                <a:cs typeface="Times New Roman" panose="02020603050405020304" pitchFamily="18" charset="0"/>
              </a:rPr>
              <a:t>	1.   sleepy even funny get sleep</a:t>
            </a:r>
          </a:p>
          <a:p>
            <a:pPr marL="0" indent="0">
              <a:buNone/>
            </a:pPr>
            <a:r>
              <a:rPr lang="en-US" sz="2400" dirty="0">
                <a:latin typeface="Times New Roman" panose="02020603050405020304" pitchFamily="18" charset="0"/>
                <a:cs typeface="Times New Roman" panose="02020603050405020304" pitchFamily="18" charset="0"/>
              </a:rPr>
              <a:t>	2.   sore wants knot muscles base neck stop hurting hand yay 			</a:t>
            </a:r>
            <a:r>
              <a:rPr lang="en-US" sz="2400" dirty="0" err="1">
                <a:latin typeface="Times New Roman" panose="02020603050405020304" pitchFamily="18" charset="0"/>
                <a:cs typeface="Times New Roman" panose="02020603050405020304" pitchFamily="18" charset="0"/>
              </a:rPr>
              <a:t>illinois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3.   likes day sounds new song</a:t>
            </a:r>
          </a:p>
          <a:p>
            <a:pPr marL="0" indent="0">
              <a:buNone/>
            </a:pPr>
            <a:r>
              <a:rPr lang="en-US" sz="2400" dirty="0">
                <a:latin typeface="Times New Roman" panose="02020603050405020304" pitchFamily="18" charset="0"/>
                <a:cs typeface="Times New Roman" panose="02020603050405020304" pitchFamily="18" charset="0"/>
              </a:rPr>
              <a:t>	4.   idiot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Then, sentences are transformed  into features using  </a:t>
            </a:r>
            <a:r>
              <a:rPr lang="en-US" sz="2400" b="1" dirty="0" err="1">
                <a:latin typeface="Times New Roman" panose="02020603050405020304" pitchFamily="18" charset="0"/>
                <a:cs typeface="Times New Roman" panose="02020603050405020304" pitchFamily="18" charset="0"/>
              </a:rPr>
              <a:t>TfidfVectorizer</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Result will be: </a:t>
            </a:r>
            <a:r>
              <a:rPr lang="en-US" sz="2400" b="1" dirty="0">
                <a:latin typeface="Times New Roman" panose="02020603050405020304" pitchFamily="18" charset="0"/>
                <a:cs typeface="Times New Roman" panose="02020603050405020304" pitchFamily="18" charset="0"/>
              </a:rPr>
              <a:t>Data Point</a:t>
            </a:r>
            <a:r>
              <a:rPr lang="en-US" sz="2400" dirty="0">
                <a:latin typeface="Times New Roman" panose="02020603050405020304" pitchFamily="18" charset="0"/>
                <a:cs typeface="Times New Roman" panose="02020603050405020304" pitchFamily="18" charset="0"/>
              </a:rPr>
              <a:t>(Document index , Specific word-vector index) and </a:t>
            </a:r>
            <a:r>
              <a:rPr lang="en-US" sz="2400" b="1" dirty="0">
                <a:latin typeface="Times New Roman" panose="02020603050405020304" pitchFamily="18" charset="0"/>
                <a:cs typeface="Times New Roman" panose="02020603050405020304" pitchFamily="18" charset="0"/>
              </a:rPr>
              <a:t>TFIDF Score,</a:t>
            </a:r>
            <a:endParaRPr lang="en-US" sz="24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16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FAD9-FCB3-4DC3-B1A6-1BC79E12A01E}"/>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011AABA0-6A96-497A-BCC4-6B0A0F25B6B4}"/>
              </a:ext>
            </a:extLst>
          </p:cNvPr>
          <p:cNvSpPr>
            <a:spLocks noGrp="1"/>
          </p:cNvSpPr>
          <p:nvPr>
            <p:ph type="sldNum" sz="quarter" idx="12"/>
          </p:nvPr>
        </p:nvSpPr>
        <p:spPr/>
        <p:txBody>
          <a:bodyPr/>
          <a:lstStyle/>
          <a:p>
            <a:fld id="{C2F9134B-5996-499D-9268-D859672AB977}" type="slidenum">
              <a:rPr lang="en-US" smtClean="0"/>
              <a:pPr/>
              <a:t>18</a:t>
            </a:fld>
            <a:endParaRPr lang="en-US"/>
          </a:p>
        </p:txBody>
      </p:sp>
      <p:sp>
        <p:nvSpPr>
          <p:cNvPr id="4" name="Content Placeholder 3">
            <a:extLst>
              <a:ext uri="{FF2B5EF4-FFF2-40B4-BE49-F238E27FC236}">
                <a16:creationId xmlns:a16="http://schemas.microsoft.com/office/drawing/2014/main" id="{7634B67E-1F57-45BF-8F1C-73A6B9F78151}"/>
              </a:ext>
            </a:extLst>
          </p:cNvPr>
          <p:cNvSpPr>
            <a:spLocks noGrp="1"/>
          </p:cNvSpPr>
          <p:nvPr>
            <p:ph sz="quarter" idx="1"/>
          </p:nvPr>
        </p:nvSpPr>
        <p:spPr/>
        <p:txBody>
          <a:bodyPr>
            <a:normAutofit/>
          </a:bodyPr>
          <a:lstStyle/>
          <a:p>
            <a:r>
              <a:rPr lang="en-US" sz="2200" dirty="0">
                <a:latin typeface="Times New Roman" panose="02020603050405020304" pitchFamily="18" charset="0"/>
                <a:cs typeface="Times New Roman" panose="02020603050405020304" pitchFamily="18" charset="0"/>
              </a:rPr>
              <a:t>TF(t)=(Number of times term t appears in a document) / (Total number of terms in the document)</a:t>
            </a:r>
          </a:p>
          <a:p>
            <a:r>
              <a:rPr lang="en-US" sz="2200" dirty="0">
                <a:latin typeface="Times New Roman" panose="02020603050405020304" pitchFamily="18" charset="0"/>
                <a:cs typeface="Times New Roman" panose="02020603050405020304" pitchFamily="18" charset="0"/>
              </a:rPr>
              <a:t>IDF(t) = </a:t>
            </a:r>
            <a:r>
              <a:rPr lang="en-US" sz="2200" dirty="0" err="1">
                <a:latin typeface="Times New Roman" panose="02020603050405020304" pitchFamily="18" charset="0"/>
                <a:cs typeface="Times New Roman" panose="02020603050405020304" pitchFamily="18" charset="0"/>
              </a:rPr>
              <a:t>log_e</a:t>
            </a:r>
            <a:r>
              <a:rPr lang="en-US" sz="2200" dirty="0">
                <a:latin typeface="Times New Roman" panose="02020603050405020304" pitchFamily="18" charset="0"/>
                <a:cs typeface="Times New Roman" panose="02020603050405020304" pitchFamily="18" charset="0"/>
              </a:rPr>
              <a:t> (Total number of documents / Number of documents with term t in it)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TF(likes)= 1/3</a:t>
            </a:r>
          </a:p>
          <a:p>
            <a:r>
              <a:rPr lang="en-US" sz="2200" dirty="0">
                <a:latin typeface="Times New Roman" panose="02020603050405020304" pitchFamily="18" charset="0"/>
                <a:cs typeface="Times New Roman" panose="02020603050405020304" pitchFamily="18" charset="0"/>
              </a:rPr>
              <a:t>IDF(likes) = </a:t>
            </a:r>
            <a:r>
              <a:rPr lang="en-US" sz="2200" dirty="0" err="1">
                <a:latin typeface="Times New Roman" panose="02020603050405020304" pitchFamily="18" charset="0"/>
                <a:cs typeface="Times New Roman" panose="02020603050405020304" pitchFamily="18" charset="0"/>
              </a:rPr>
              <a:t>log_e</a:t>
            </a:r>
            <a:r>
              <a:rPr lang="en-US" sz="2200" dirty="0">
                <a:latin typeface="Times New Roman" panose="02020603050405020304" pitchFamily="18" charset="0"/>
                <a:cs typeface="Times New Roman" panose="02020603050405020304" pitchFamily="18" charset="0"/>
              </a:rPr>
              <a:t> (5/2) = </a:t>
            </a:r>
            <a:r>
              <a:rPr lang="en-US" altLang="en-US" sz="2200" dirty="0">
                <a:latin typeface="Times New Roman" panose="02020603050405020304" pitchFamily="18" charset="0"/>
                <a:cs typeface="Times New Roman" panose="02020603050405020304" pitchFamily="18" charset="0"/>
              </a:rPr>
              <a:t>1.486571372391151 </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TFIDF_score</a:t>
            </a:r>
            <a:r>
              <a:rPr lang="en-US" sz="2200" dirty="0">
                <a:latin typeface="Times New Roman" panose="02020603050405020304" pitchFamily="18" charset="0"/>
                <a:cs typeface="Times New Roman" panose="02020603050405020304" pitchFamily="18" charset="0"/>
              </a:rPr>
              <a:t> (likes) = TF(like)*IDF(like) = 0.4955237907970503</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So, result of all training sentences after applying </a:t>
            </a:r>
            <a:r>
              <a:rPr lang="en-US" sz="2200" b="1" dirty="0" err="1">
                <a:latin typeface="Times New Roman" panose="02020603050405020304" pitchFamily="18" charset="0"/>
                <a:cs typeface="Times New Roman" panose="02020603050405020304" pitchFamily="18" charset="0"/>
              </a:rPr>
              <a:t>TfidfVectorizer</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are:</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CB0FCCC5-0F86-476C-AF80-A90C8FF333A7}"/>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1.486571372391151</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6984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983A-69C5-40A1-8C96-5D6989D68801}"/>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61808E09-BF44-47AB-8947-AB85CAFDA85C}"/>
              </a:ext>
            </a:extLst>
          </p:cNvPr>
          <p:cNvSpPr>
            <a:spLocks noGrp="1"/>
          </p:cNvSpPr>
          <p:nvPr>
            <p:ph type="sldNum" sz="quarter" idx="12"/>
          </p:nvPr>
        </p:nvSpPr>
        <p:spPr/>
        <p:txBody>
          <a:bodyPr/>
          <a:lstStyle/>
          <a:p>
            <a:fld id="{C2F9134B-5996-499D-9268-D859672AB977}" type="slidenum">
              <a:rPr lang="en-US" smtClean="0"/>
              <a:pPr/>
              <a:t>19</a:t>
            </a:fld>
            <a:endParaRPr lang="en-US"/>
          </a:p>
        </p:txBody>
      </p:sp>
      <p:sp>
        <p:nvSpPr>
          <p:cNvPr id="4" name="Content Placeholder 3">
            <a:extLst>
              <a:ext uri="{FF2B5EF4-FFF2-40B4-BE49-F238E27FC236}">
                <a16:creationId xmlns:a16="http://schemas.microsoft.com/office/drawing/2014/main" id="{B90EC17B-1762-4E9C-B692-93ABC47A14C2}"/>
              </a:ext>
            </a:extLst>
          </p:cNvPr>
          <p:cNvSpPr>
            <a:spLocks noGrp="1"/>
          </p:cNvSpPr>
          <p:nvPr>
            <p:ph sz="quarter" idx="1"/>
          </p:nvPr>
        </p:nvSpPr>
        <p:spPr/>
        <p:txBody>
          <a:bodyPr>
            <a:normAutofit fontScale="77500" lnSpcReduction="20000"/>
          </a:bodyPr>
          <a:lstStyle/>
          <a:p>
            <a:r>
              <a:rPr lang="en-US" sz="2800" b="1" dirty="0">
                <a:latin typeface="Times New Roman" panose="02020603050405020304" pitchFamily="18" charset="0"/>
                <a:cs typeface="Times New Roman" panose="02020603050405020304" pitchFamily="18" charset="0"/>
              </a:rPr>
              <a:t>Features</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TFIDF Score			Data Point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likes 		0.4955237907970503		(0 ,10)</a:t>
            </a:r>
          </a:p>
          <a:p>
            <a:r>
              <a:rPr lang="en-US" sz="2800" dirty="0">
                <a:latin typeface="Times New Roman" panose="02020603050405020304" pitchFamily="18" charset="0"/>
                <a:cs typeface="Times New Roman" panose="02020603050405020304" pitchFamily="18" charset="0"/>
              </a:rPr>
              <a:t>sound 	0.6141889663426562		(0,18)</a:t>
            </a:r>
          </a:p>
          <a:p>
            <a:r>
              <a:rPr lang="en-US" sz="2800" dirty="0">
                <a:latin typeface="Times New Roman" panose="02020603050405020304" pitchFamily="18" charset="0"/>
                <a:cs typeface="Times New Roman" panose="02020603050405020304" pitchFamily="18" charset="0"/>
              </a:rPr>
              <a:t>thunder 	0.6141889663426562		(0,21)</a:t>
            </a:r>
          </a:p>
          <a:p>
            <a:r>
              <a:rPr lang="en-US" sz="2800" dirty="0">
                <a:latin typeface="Times New Roman" panose="02020603050405020304" pitchFamily="18" charset="0"/>
                <a:cs typeface="Times New Roman" panose="02020603050405020304" pitchFamily="18" charset="0"/>
              </a:rPr>
              <a:t>sleepy 	0.4472135954999579		(1,15)</a:t>
            </a:r>
          </a:p>
          <a:p>
            <a:r>
              <a:rPr lang="en-US" sz="2800" dirty="0">
                <a:latin typeface="Times New Roman" panose="02020603050405020304" pitchFamily="18" charset="0"/>
                <a:cs typeface="Times New Roman" panose="02020603050405020304" pitchFamily="18" charset="0"/>
              </a:rPr>
              <a:t>even 		0.4472135954999579		(1,2)</a:t>
            </a:r>
          </a:p>
          <a:p>
            <a:r>
              <a:rPr lang="en-US" sz="2800" dirty="0">
                <a:latin typeface="Times New Roman" panose="02020603050405020304" pitchFamily="18" charset="0"/>
                <a:cs typeface="Times New Roman" panose="02020603050405020304" pitchFamily="18" charset="0"/>
              </a:rPr>
              <a:t>funny 	0.4472135954999579		(1,3)</a:t>
            </a:r>
          </a:p>
          <a:p>
            <a:r>
              <a:rPr lang="en-US" sz="2800" dirty="0">
                <a:latin typeface="Times New Roman" panose="02020603050405020304" pitchFamily="18" charset="0"/>
                <a:cs typeface="Times New Roman" panose="02020603050405020304" pitchFamily="18" charset="0"/>
              </a:rPr>
              <a:t>get		0.4472135954999579		(1,4)</a:t>
            </a:r>
          </a:p>
          <a:p>
            <a:r>
              <a:rPr lang="en-US" sz="2800" dirty="0">
                <a:latin typeface="Times New Roman" panose="02020603050405020304" pitchFamily="18" charset="0"/>
                <a:cs typeface="Times New Roman" panose="02020603050405020304" pitchFamily="18" charset="0"/>
              </a:rPr>
              <a:t>sleep		0.4472135954999579		(1,14)</a:t>
            </a:r>
          </a:p>
          <a:p>
            <a:r>
              <a:rPr lang="en-US" sz="2800" dirty="0">
                <a:latin typeface="Times New Roman" panose="02020603050405020304" pitchFamily="18" charset="0"/>
                <a:cs typeface="Times New Roman" panose="02020603050405020304" pitchFamily="18" charset="0"/>
              </a:rPr>
              <a:t>sore 		0.3015113445777636		(2,17)</a:t>
            </a:r>
          </a:p>
          <a:p>
            <a:r>
              <a:rPr lang="en-US" sz="2800" dirty="0">
                <a:latin typeface="Times New Roman" panose="02020603050405020304" pitchFamily="18" charset="0"/>
                <a:cs typeface="Times New Roman" panose="02020603050405020304" pitchFamily="18" charset="0"/>
              </a:rPr>
              <a:t>wants 	0.3015113445777636		(2,22)</a:t>
            </a:r>
          </a:p>
          <a:p>
            <a:r>
              <a:rPr lang="en-US" sz="2800" dirty="0">
                <a:latin typeface="Times New Roman" panose="02020603050405020304" pitchFamily="18" charset="0"/>
                <a:cs typeface="Times New Roman" panose="02020603050405020304" pitchFamily="18" charset="0"/>
              </a:rPr>
              <a:t>knot 		0.3015113445777636		(2,9)</a:t>
            </a:r>
          </a:p>
          <a:p>
            <a:r>
              <a:rPr lang="en-US" sz="2800" dirty="0">
                <a:latin typeface="Times New Roman" panose="02020603050405020304" pitchFamily="18" charset="0"/>
                <a:cs typeface="Times New Roman" panose="02020603050405020304" pitchFamily="18" charset="0"/>
              </a:rPr>
              <a:t>muscles 	0.3015113445777636		(2,11)</a:t>
            </a:r>
          </a:p>
          <a:p>
            <a:endParaRPr lang="en-US" dirty="0"/>
          </a:p>
        </p:txBody>
      </p:sp>
    </p:spTree>
    <p:extLst>
      <p:ext uri="{BB962C8B-B14F-4D97-AF65-F5344CB8AC3E}">
        <p14:creationId xmlns:p14="http://schemas.microsoft.com/office/powerpoint/2010/main" val="426113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A125-7CEE-4C90-9507-CBFD516030D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4BD8FB1-1905-4BD2-AAF9-B165D31EF367}"/>
              </a:ext>
            </a:extLst>
          </p:cNvPr>
          <p:cNvSpPr>
            <a:spLocks noGrp="1"/>
          </p:cNvSpPr>
          <p:nvPr>
            <p:ph sz="quarter" idx="1"/>
          </p:nvPr>
        </p:nvSpPr>
        <p:spPr>
          <a:xfrm>
            <a:off x="301752" y="1527048"/>
            <a:ext cx="8503920" cy="4568952"/>
          </a:xfrm>
        </p:spPr>
        <p:txBody>
          <a:bodyPr>
            <a:normAutofit fontScale="77500" lnSpcReduction="20000"/>
          </a:bodyPr>
          <a:lstStyle/>
          <a:p>
            <a:pPr marL="285750" indent="-285750">
              <a:lnSpc>
                <a:spcPct val="150000"/>
              </a:lnSpc>
              <a:buFont typeface="Wingdings" panose="05000000000000000000" pitchFamily="2" charset="2"/>
              <a:buChar char="q"/>
            </a:pPr>
            <a:r>
              <a:rPr lang="en-US" dirty="0"/>
              <a:t>Abstract</a:t>
            </a:r>
          </a:p>
          <a:p>
            <a:pPr marL="285750" indent="-285750">
              <a:lnSpc>
                <a:spcPct val="150000"/>
              </a:lnSpc>
              <a:buFont typeface="Wingdings" panose="05000000000000000000" pitchFamily="2" charset="2"/>
              <a:buChar char="q"/>
            </a:pPr>
            <a:r>
              <a:rPr lang="en-US" dirty="0"/>
              <a:t>Introduction</a:t>
            </a:r>
          </a:p>
          <a:p>
            <a:pPr marL="285750" indent="-285750">
              <a:lnSpc>
                <a:spcPct val="150000"/>
              </a:lnSpc>
              <a:buFont typeface="Wingdings" panose="05000000000000000000" pitchFamily="2" charset="2"/>
              <a:buChar char="q"/>
            </a:pPr>
            <a:r>
              <a:rPr lang="en-US" dirty="0"/>
              <a:t>Objective</a:t>
            </a:r>
          </a:p>
          <a:p>
            <a:pPr marL="285750" indent="-285750">
              <a:lnSpc>
                <a:spcPct val="150000"/>
              </a:lnSpc>
              <a:buFont typeface="Wingdings" panose="05000000000000000000" pitchFamily="2" charset="2"/>
              <a:buChar char="q"/>
            </a:pPr>
            <a:r>
              <a:rPr lang="en-US" dirty="0"/>
              <a:t>Preprocessing</a:t>
            </a:r>
          </a:p>
          <a:p>
            <a:pPr marL="285750" indent="-285750">
              <a:lnSpc>
                <a:spcPct val="150000"/>
              </a:lnSpc>
              <a:buFont typeface="Wingdings" panose="05000000000000000000" pitchFamily="2" charset="2"/>
              <a:buChar char="q"/>
            </a:pPr>
            <a:r>
              <a:rPr lang="en-US" dirty="0"/>
              <a:t>Model</a:t>
            </a:r>
          </a:p>
          <a:p>
            <a:pPr marL="285750" indent="-285750">
              <a:lnSpc>
                <a:spcPct val="150000"/>
              </a:lnSpc>
              <a:buFont typeface="Wingdings" panose="05000000000000000000" pitchFamily="2" charset="2"/>
              <a:buChar char="q"/>
            </a:pPr>
            <a:r>
              <a:rPr lang="en-US" dirty="0"/>
              <a:t>System Design</a:t>
            </a:r>
          </a:p>
          <a:p>
            <a:pPr marL="285750" indent="-285750">
              <a:lnSpc>
                <a:spcPct val="150000"/>
              </a:lnSpc>
              <a:buFont typeface="Wingdings" panose="05000000000000000000" pitchFamily="2" charset="2"/>
              <a:buChar char="q"/>
            </a:pPr>
            <a:r>
              <a:rPr lang="en-US" dirty="0"/>
              <a:t>Simple calculation of SVM</a:t>
            </a:r>
          </a:p>
          <a:p>
            <a:pPr marL="285750" indent="-285750">
              <a:lnSpc>
                <a:spcPct val="150000"/>
              </a:lnSpc>
              <a:buFont typeface="Wingdings" panose="05000000000000000000" pitchFamily="2" charset="2"/>
              <a:buChar char="q"/>
            </a:pPr>
            <a:r>
              <a:rPr lang="en-US" dirty="0"/>
              <a:t>Experimental Results</a:t>
            </a:r>
          </a:p>
          <a:p>
            <a:pPr marL="285750" indent="-285750">
              <a:lnSpc>
                <a:spcPct val="150000"/>
              </a:lnSpc>
              <a:buFont typeface="Wingdings" panose="05000000000000000000" pitchFamily="2" charset="2"/>
              <a:buChar char="q"/>
            </a:pPr>
            <a:r>
              <a:rPr lang="en-US" dirty="0"/>
              <a:t>Future Work</a:t>
            </a:r>
          </a:p>
          <a:p>
            <a:pPr marL="0" indent="0">
              <a:lnSpc>
                <a:spcPct val="150000"/>
              </a:lnSpc>
              <a:buNone/>
            </a:pPr>
            <a:endParaRPr lang="en-US" dirty="0"/>
          </a:p>
        </p:txBody>
      </p:sp>
      <p:sp>
        <p:nvSpPr>
          <p:cNvPr id="4" name="Slide Number Placeholder 3">
            <a:extLst>
              <a:ext uri="{FF2B5EF4-FFF2-40B4-BE49-F238E27FC236}">
                <a16:creationId xmlns:a16="http://schemas.microsoft.com/office/drawing/2014/main" id="{84EA987C-0418-4357-A543-7554DB4C1EDC}"/>
              </a:ext>
            </a:extLst>
          </p:cNvPr>
          <p:cNvSpPr>
            <a:spLocks noGrp="1"/>
          </p:cNvSpPr>
          <p:nvPr>
            <p:ph type="sldNum" sz="quarter" idx="12"/>
          </p:nvPr>
        </p:nvSpPr>
        <p:spPr/>
        <p:txBody>
          <a:bodyPr/>
          <a:lstStyle/>
          <a:p>
            <a:fld id="{C2F9134B-5996-499D-9268-D859672AB977}" type="slidenum">
              <a:rPr lang="en-US" smtClean="0"/>
              <a:pPr/>
              <a:t>2</a:t>
            </a:fld>
            <a:endParaRPr lang="en-US"/>
          </a:p>
        </p:txBody>
      </p:sp>
    </p:spTree>
    <p:extLst>
      <p:ext uri="{BB962C8B-B14F-4D97-AF65-F5344CB8AC3E}">
        <p14:creationId xmlns:p14="http://schemas.microsoft.com/office/powerpoint/2010/main" val="2168113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5A7D-F0F6-4B49-AD83-789115DD59F4}"/>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B676DBDB-8499-467B-AF28-832A139240BB}"/>
              </a:ext>
            </a:extLst>
          </p:cNvPr>
          <p:cNvSpPr>
            <a:spLocks noGrp="1"/>
          </p:cNvSpPr>
          <p:nvPr>
            <p:ph type="sldNum" sz="quarter" idx="12"/>
          </p:nvPr>
        </p:nvSpPr>
        <p:spPr/>
        <p:txBody>
          <a:bodyPr/>
          <a:lstStyle/>
          <a:p>
            <a:fld id="{C2F9134B-5996-499D-9268-D859672AB977}" type="slidenum">
              <a:rPr lang="en-US" smtClean="0"/>
              <a:pPr/>
              <a:t>20</a:t>
            </a:fld>
            <a:endParaRPr lang="en-US"/>
          </a:p>
        </p:txBody>
      </p:sp>
      <p:sp>
        <p:nvSpPr>
          <p:cNvPr id="4" name="Content Placeholder 3">
            <a:extLst>
              <a:ext uri="{FF2B5EF4-FFF2-40B4-BE49-F238E27FC236}">
                <a16:creationId xmlns:a16="http://schemas.microsoft.com/office/drawing/2014/main" id="{42C089FF-83F6-4F42-944F-644C64D6F372}"/>
              </a:ext>
            </a:extLst>
          </p:cNvPr>
          <p:cNvSpPr>
            <a:spLocks noGrp="1"/>
          </p:cNvSpPr>
          <p:nvPr>
            <p:ph sz="quarter" idx="1"/>
          </p:nvPr>
        </p:nvSpPr>
        <p:spPr>
          <a:xfrm>
            <a:off x="301752" y="1527048"/>
            <a:ext cx="8503920" cy="4873752"/>
          </a:xfrm>
        </p:spPr>
        <p:txBody>
          <a:bodyPr>
            <a:normAutofit fontScale="62500" lnSpcReduction="20000"/>
          </a:bodyPr>
          <a:lstStyle/>
          <a:p>
            <a:r>
              <a:rPr lang="en-US" sz="3500" b="1" dirty="0">
                <a:latin typeface="Times New Roman" panose="02020603050405020304" pitchFamily="18" charset="0"/>
                <a:cs typeface="Times New Roman" panose="02020603050405020304" pitchFamily="18" charset="0"/>
              </a:rPr>
              <a:t>Features</a:t>
            </a:r>
            <a:r>
              <a:rPr lang="en-US" sz="3500" dirty="0">
                <a:latin typeface="Times New Roman" panose="02020603050405020304" pitchFamily="18" charset="0"/>
                <a:cs typeface="Times New Roman" panose="02020603050405020304" pitchFamily="18" charset="0"/>
              </a:rPr>
              <a:t>	</a:t>
            </a:r>
            <a:r>
              <a:rPr lang="en-US" sz="3500" b="1" dirty="0">
                <a:latin typeface="Times New Roman" panose="02020603050405020304" pitchFamily="18" charset="0"/>
                <a:cs typeface="Times New Roman" panose="02020603050405020304" pitchFamily="18" charset="0"/>
              </a:rPr>
              <a:t>TFIDF Score			Data Point</a:t>
            </a:r>
            <a:endParaRPr lang="en-US" sz="3500" dirty="0">
              <a:latin typeface="Times New Roman" panose="02020603050405020304" pitchFamily="18" charset="0"/>
              <a:cs typeface="Times New Roman" panose="02020603050405020304" pitchFamily="18" charset="0"/>
            </a:endParaRPr>
          </a:p>
          <a:p>
            <a:r>
              <a:rPr lang="en-US" sz="3500" dirty="0">
                <a:latin typeface="Times New Roman" panose="02020603050405020304" pitchFamily="18" charset="0"/>
                <a:cs typeface="Times New Roman" panose="02020603050405020304" pitchFamily="18" charset="0"/>
              </a:rPr>
              <a:t>base 		0.3015113445777636		(2,0)</a:t>
            </a:r>
          </a:p>
          <a:p>
            <a:r>
              <a:rPr lang="en-US" sz="3500" dirty="0">
                <a:latin typeface="Times New Roman" panose="02020603050405020304" pitchFamily="18" charset="0"/>
                <a:cs typeface="Times New Roman" panose="02020603050405020304" pitchFamily="18" charset="0"/>
              </a:rPr>
              <a:t>neck 		0.3015113445777636		(2, 12)</a:t>
            </a:r>
          </a:p>
          <a:p>
            <a:r>
              <a:rPr lang="en-US" sz="3500" dirty="0">
                <a:latin typeface="Times New Roman" panose="02020603050405020304" pitchFamily="18" charset="0"/>
                <a:cs typeface="Times New Roman" panose="02020603050405020304" pitchFamily="18" charset="0"/>
              </a:rPr>
              <a:t>stop 		0.3015113445777636		(2, 20)</a:t>
            </a:r>
          </a:p>
          <a:p>
            <a:r>
              <a:rPr lang="en-US" sz="3500" dirty="0">
                <a:latin typeface="Times New Roman" panose="02020603050405020304" pitchFamily="18" charset="0"/>
                <a:cs typeface="Times New Roman" panose="02020603050405020304" pitchFamily="18" charset="0"/>
              </a:rPr>
              <a:t>hurting 	0.3015113445777636		(2, 7)</a:t>
            </a:r>
          </a:p>
          <a:p>
            <a:r>
              <a:rPr lang="en-US" sz="3500" dirty="0">
                <a:latin typeface="Times New Roman" panose="02020603050405020304" pitchFamily="18" charset="0"/>
                <a:cs typeface="Times New Roman" panose="02020603050405020304" pitchFamily="18" charset="0"/>
              </a:rPr>
              <a:t>hand 		0.3015113445777636		(2, 5)</a:t>
            </a:r>
          </a:p>
          <a:p>
            <a:r>
              <a:rPr lang="en-US" sz="3500" dirty="0">
                <a:latin typeface="Times New Roman" panose="02020603050405020304" pitchFamily="18" charset="0"/>
                <a:cs typeface="Times New Roman" panose="02020603050405020304" pitchFamily="18" charset="0"/>
              </a:rPr>
              <a:t>yay 		0.3015113445777636		(2, 23)</a:t>
            </a:r>
          </a:p>
          <a:p>
            <a:r>
              <a:rPr lang="en-US" sz="3500" dirty="0" err="1">
                <a:latin typeface="Times New Roman" panose="02020603050405020304" pitchFamily="18" charset="0"/>
                <a:cs typeface="Times New Roman" panose="02020603050405020304" pitchFamily="18" charset="0"/>
              </a:rPr>
              <a:t>illinois</a:t>
            </a:r>
            <a:r>
              <a:rPr lang="en-US" sz="3500" dirty="0">
                <a:latin typeface="Times New Roman" panose="02020603050405020304" pitchFamily="18" charset="0"/>
                <a:cs typeface="Times New Roman" panose="02020603050405020304" pitchFamily="18" charset="0"/>
              </a:rPr>
              <a:t> 	0.3015113445777636		(2, 8)</a:t>
            </a:r>
          </a:p>
          <a:p>
            <a:r>
              <a:rPr lang="en-US" sz="3500" dirty="0">
                <a:latin typeface="Times New Roman" panose="02020603050405020304" pitchFamily="18" charset="0"/>
                <a:cs typeface="Times New Roman" panose="02020603050405020304" pitchFamily="18" charset="0"/>
              </a:rPr>
              <a:t>likes 		0.3741047724501572		(3, 10)</a:t>
            </a:r>
          </a:p>
          <a:p>
            <a:r>
              <a:rPr lang="en-US" sz="3500" dirty="0">
                <a:latin typeface="Times New Roman" panose="02020603050405020304" pitchFamily="18" charset="0"/>
                <a:cs typeface="Times New Roman" panose="02020603050405020304" pitchFamily="18" charset="0"/>
              </a:rPr>
              <a:t>day 		0.4636932227319092		(3, 1)</a:t>
            </a:r>
          </a:p>
          <a:p>
            <a:r>
              <a:rPr lang="en-US" sz="3500" dirty="0">
                <a:latin typeface="Times New Roman" panose="02020603050405020304" pitchFamily="18" charset="0"/>
                <a:cs typeface="Times New Roman" panose="02020603050405020304" pitchFamily="18" charset="0"/>
              </a:rPr>
              <a:t>sounds 	0.4636932227319092		(3, 19)</a:t>
            </a:r>
          </a:p>
          <a:p>
            <a:r>
              <a:rPr lang="en-US" sz="3500" dirty="0">
                <a:latin typeface="Times New Roman" panose="02020603050405020304" pitchFamily="18" charset="0"/>
                <a:cs typeface="Times New Roman" panose="02020603050405020304" pitchFamily="18" charset="0"/>
              </a:rPr>
              <a:t>new 		0.4636932227319092		(3, 13)</a:t>
            </a:r>
          </a:p>
          <a:p>
            <a:r>
              <a:rPr lang="en-US" sz="3500" dirty="0">
                <a:latin typeface="Times New Roman" panose="02020603050405020304" pitchFamily="18" charset="0"/>
                <a:cs typeface="Times New Roman" panose="02020603050405020304" pitchFamily="18" charset="0"/>
              </a:rPr>
              <a:t>song 		0.4636932227319092		(3, 16)</a:t>
            </a:r>
          </a:p>
          <a:p>
            <a:r>
              <a:rPr lang="en-US" sz="3500" dirty="0">
                <a:latin typeface="Times New Roman" panose="02020603050405020304" pitchFamily="18" charset="0"/>
                <a:cs typeface="Times New Roman" panose="02020603050405020304" pitchFamily="18" charset="0"/>
              </a:rPr>
              <a:t>idiot		1.0</a:t>
            </a:r>
            <a:r>
              <a:rPr lang="en-US" sz="2800" dirty="0">
                <a:latin typeface="Times New Roman" panose="02020603050405020304" pitchFamily="18" charset="0"/>
                <a:cs typeface="Times New Roman" panose="02020603050405020304" pitchFamily="18" charset="0"/>
              </a:rPr>
              <a:t>				(4, 6)</a:t>
            </a:r>
          </a:p>
          <a:p>
            <a:endParaRPr lang="en-US" dirty="0"/>
          </a:p>
        </p:txBody>
      </p:sp>
    </p:spTree>
    <p:extLst>
      <p:ext uri="{BB962C8B-B14F-4D97-AF65-F5344CB8AC3E}">
        <p14:creationId xmlns:p14="http://schemas.microsoft.com/office/powerpoint/2010/main" val="904779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3F91-2AFF-44EC-9117-12E7A2D3A0FC}"/>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CD565392-B7C2-49B1-993F-4EFCA8DF6BB0}"/>
              </a:ext>
            </a:extLst>
          </p:cNvPr>
          <p:cNvSpPr>
            <a:spLocks noGrp="1"/>
          </p:cNvSpPr>
          <p:nvPr>
            <p:ph type="sldNum" sz="quarter" idx="12"/>
          </p:nvPr>
        </p:nvSpPr>
        <p:spPr/>
        <p:txBody>
          <a:bodyPr/>
          <a:lstStyle/>
          <a:p>
            <a:fld id="{C2F9134B-5996-499D-9268-D859672AB977}" type="slidenum">
              <a:rPr lang="en-US" smtClean="0"/>
              <a:pPr/>
              <a:t>21</a:t>
            </a:fld>
            <a:endParaRPr lang="en-US"/>
          </a:p>
        </p:txBody>
      </p:sp>
      <p:graphicFrame>
        <p:nvGraphicFramePr>
          <p:cNvPr id="8" name="Content Placeholder 7">
            <a:extLst>
              <a:ext uri="{FF2B5EF4-FFF2-40B4-BE49-F238E27FC236}">
                <a16:creationId xmlns:a16="http://schemas.microsoft.com/office/drawing/2014/main" id="{A449D611-7E98-4BB7-AC66-C520D8D58784}"/>
              </a:ext>
            </a:extLst>
          </p:cNvPr>
          <p:cNvGraphicFramePr>
            <a:graphicFrameLocks noGrp="1"/>
          </p:cNvGraphicFramePr>
          <p:nvPr>
            <p:ph sz="quarter" idx="1"/>
            <p:extLst>
              <p:ext uri="{D42A27DB-BD31-4B8C-83A1-F6EECF244321}">
                <p14:modId xmlns:p14="http://schemas.microsoft.com/office/powerpoint/2010/main" val="3307927289"/>
              </p:ext>
            </p:extLst>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Connector 8">
            <a:extLst>
              <a:ext uri="{FF2B5EF4-FFF2-40B4-BE49-F238E27FC236}">
                <a16:creationId xmlns:a16="http://schemas.microsoft.com/office/drawing/2014/main" id="{3C397795-4CED-4A35-BD76-2769E0BD2580}"/>
              </a:ext>
            </a:extLst>
          </p:cNvPr>
          <p:cNvCxnSpPr>
            <a:cxnSpLocks/>
          </p:cNvCxnSpPr>
          <p:nvPr/>
        </p:nvCxnSpPr>
        <p:spPr>
          <a:xfrm flipV="1">
            <a:off x="6553200" y="1676400"/>
            <a:ext cx="0" cy="411480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9B282566-2401-4160-B417-32DD06FD9DE5}"/>
              </a:ext>
            </a:extLst>
          </p:cNvPr>
          <p:cNvCxnSpPr>
            <a:cxnSpLocks/>
          </p:cNvCxnSpPr>
          <p:nvPr/>
        </p:nvCxnSpPr>
        <p:spPr>
          <a:xfrm flipV="1">
            <a:off x="7391400" y="1676400"/>
            <a:ext cx="0" cy="4134485"/>
          </a:xfrm>
          <a:prstGeom prst="line">
            <a:avLst/>
          </a:prstGeom>
          <a:noFill/>
          <a:ln w="9525" cap="flat" cmpd="sng" algn="ctr">
            <a:solidFill>
              <a:sysClr val="windowText" lastClr="000000">
                <a:shade val="95000"/>
                <a:satMod val="105000"/>
              </a:sysClr>
            </a:solidFill>
            <a:prstDash val="dash"/>
          </a:ln>
          <a:effectLst/>
        </p:spPr>
      </p:cxnSp>
      <p:cxnSp>
        <p:nvCxnSpPr>
          <p:cNvPr id="15" name="Straight Connector 14">
            <a:extLst>
              <a:ext uri="{FF2B5EF4-FFF2-40B4-BE49-F238E27FC236}">
                <a16:creationId xmlns:a16="http://schemas.microsoft.com/office/drawing/2014/main" id="{E6E3B839-297F-4858-A501-4D87275550A3}"/>
              </a:ext>
            </a:extLst>
          </p:cNvPr>
          <p:cNvCxnSpPr>
            <a:cxnSpLocks/>
          </p:cNvCxnSpPr>
          <p:nvPr/>
        </p:nvCxnSpPr>
        <p:spPr>
          <a:xfrm flipV="1">
            <a:off x="5715000" y="1676400"/>
            <a:ext cx="0" cy="4134485"/>
          </a:xfrm>
          <a:prstGeom prst="line">
            <a:avLst/>
          </a:prstGeom>
          <a:noFill/>
          <a:ln w="9525" cap="flat" cmpd="sng" algn="ctr">
            <a:solidFill>
              <a:sysClr val="windowText" lastClr="000000">
                <a:shade val="95000"/>
                <a:satMod val="105000"/>
              </a:sysClr>
            </a:solidFill>
            <a:prstDash val="dash"/>
          </a:ln>
          <a:effectLst/>
        </p:spPr>
      </p:cxnSp>
    </p:spTree>
    <p:extLst>
      <p:ext uri="{BB962C8B-B14F-4D97-AF65-F5344CB8AC3E}">
        <p14:creationId xmlns:p14="http://schemas.microsoft.com/office/powerpoint/2010/main" val="2924760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4866F-CEEC-4E6E-B918-AD4F35C7E053}"/>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43371B7D-1BF0-479D-A832-EFE91BA1CEF8}"/>
              </a:ext>
            </a:extLst>
          </p:cNvPr>
          <p:cNvSpPr>
            <a:spLocks noGrp="1"/>
          </p:cNvSpPr>
          <p:nvPr>
            <p:ph type="sldNum" sz="quarter" idx="12"/>
          </p:nvPr>
        </p:nvSpPr>
        <p:spPr/>
        <p:txBody>
          <a:bodyPr/>
          <a:lstStyle/>
          <a:p>
            <a:fld id="{C2F9134B-5996-499D-9268-D859672AB977}" type="slidenum">
              <a:rPr lang="en-US" smtClean="0"/>
              <a:pPr/>
              <a:t>22</a:t>
            </a:fld>
            <a:endParaRPr lang="en-US"/>
          </a:p>
        </p:txBody>
      </p:sp>
      <p:sp>
        <p:nvSpPr>
          <p:cNvPr id="4" name="Content Placeholder 3">
            <a:extLst>
              <a:ext uri="{FF2B5EF4-FFF2-40B4-BE49-F238E27FC236}">
                <a16:creationId xmlns:a16="http://schemas.microsoft.com/office/drawing/2014/main" id="{7F2C456B-A99B-417F-9AF2-966026E682F3}"/>
              </a:ext>
            </a:extLst>
          </p:cNvPr>
          <p:cNvSpPr>
            <a:spLocks noGrp="1"/>
          </p:cNvSpPr>
          <p:nvPr>
            <p:ph sz="quarter" idx="1"/>
          </p:nvPr>
        </p:nvSpPr>
        <p:spPr>
          <a:xfrm>
            <a:off x="271272" y="1536997"/>
            <a:ext cx="8503920" cy="4572000"/>
          </a:xfrm>
        </p:spPr>
        <p:txBody>
          <a:bodyPr>
            <a:normAutofit/>
          </a:bodyPr>
          <a:lstStyle/>
          <a:p>
            <a:r>
              <a:rPr lang="en-US" sz="2200" dirty="0">
                <a:latin typeface="Times New Roman" panose="02020603050405020304" pitchFamily="18" charset="0"/>
                <a:cs typeface="Times New Roman" panose="02020603050405020304" pitchFamily="18" charset="0"/>
              </a:rPr>
              <a:t>Support vectors are:</a:t>
            </a:r>
          </a:p>
          <a:p>
            <a:r>
              <a:rPr lang="en-US" sz="2200" dirty="0">
                <a:latin typeface="Times New Roman" panose="02020603050405020304" pitchFamily="18" charset="0"/>
                <a:cs typeface="Times New Roman" panose="02020603050405020304" pitchFamily="18" charset="0"/>
              </a:rPr>
              <a:t>s1=         ,s2=	          , s3=            ,s4= 	          , s5=	  ,s6=</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y= </a:t>
            </a:r>
            <a:r>
              <a:rPr lang="en-US" sz="2200" dirty="0" err="1">
                <a:latin typeface="Times New Roman" panose="02020603050405020304" pitchFamily="18" charset="0"/>
                <a:cs typeface="Times New Roman" panose="02020603050405020304" pitchFamily="18" charset="0"/>
              </a:rPr>
              <a:t>wx</a:t>
            </a:r>
            <a:r>
              <a:rPr lang="en-US" sz="2200" dirty="0">
                <a:latin typeface="Times New Roman" panose="02020603050405020304" pitchFamily="18" charset="0"/>
                <a:cs typeface="Times New Roman" panose="02020603050405020304" pitchFamily="18" charset="0"/>
              </a:rPr>
              <a:t> + b</a:t>
            </a:r>
          </a:p>
          <a:p>
            <a:r>
              <a:rPr lang="en-US" sz="2200" dirty="0">
                <a:latin typeface="Times New Roman" panose="02020603050405020304" pitchFamily="18" charset="0"/>
                <a:cs typeface="Times New Roman" panose="02020603050405020304" pitchFamily="18" charset="0"/>
              </a:rPr>
              <a:t>For s1, 		   + b = 1 	        3w0 + w1 + b =1</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For s2, 3w0 + 10w1 + b =1</a:t>
            </a:r>
          </a:p>
          <a:p>
            <a:r>
              <a:rPr lang="en-US" sz="2200" dirty="0">
                <a:latin typeface="Times New Roman" panose="02020603050405020304" pitchFamily="18" charset="0"/>
                <a:cs typeface="Times New Roman" panose="02020603050405020304" pitchFamily="18" charset="0"/>
              </a:rPr>
              <a:t>For s3, 3w0 + 13w1 + b =1</a:t>
            </a:r>
          </a:p>
        </p:txBody>
      </p:sp>
      <p:sp>
        <p:nvSpPr>
          <p:cNvPr id="20" name="Double Bracket 19">
            <a:extLst>
              <a:ext uri="{FF2B5EF4-FFF2-40B4-BE49-F238E27FC236}">
                <a16:creationId xmlns:a16="http://schemas.microsoft.com/office/drawing/2014/main" id="{1AB72AA8-C44B-4E5C-A358-681A497BDD07}"/>
              </a:ext>
            </a:extLst>
          </p:cNvPr>
          <p:cNvSpPr/>
          <p:nvPr/>
        </p:nvSpPr>
        <p:spPr>
          <a:xfrm>
            <a:off x="1143000" y="1981200"/>
            <a:ext cx="462280" cy="838200"/>
          </a:xfrm>
          <a:prstGeom prst="bracketPair">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effectLst/>
              <a:ea typeface="Calibri" panose="020F0502020204030204" pitchFamily="34" charset="0"/>
              <a:cs typeface="Times New Roman" panose="02020603050405020304" pitchFamily="18" charset="0"/>
            </a:endParaRPr>
          </a:p>
        </p:txBody>
      </p:sp>
      <p:sp>
        <p:nvSpPr>
          <p:cNvPr id="21" name="Double Bracket 20">
            <a:extLst>
              <a:ext uri="{FF2B5EF4-FFF2-40B4-BE49-F238E27FC236}">
                <a16:creationId xmlns:a16="http://schemas.microsoft.com/office/drawing/2014/main" id="{1DAADB6C-ED80-4A97-9EBC-09309DBDF165}"/>
              </a:ext>
            </a:extLst>
          </p:cNvPr>
          <p:cNvSpPr/>
          <p:nvPr/>
        </p:nvSpPr>
        <p:spPr>
          <a:xfrm>
            <a:off x="2245868" y="1981200"/>
            <a:ext cx="573532" cy="838200"/>
          </a:xfrm>
          <a:prstGeom prst="bracketPair">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10</a:t>
            </a:r>
            <a:endParaRPr lang="en-US" sz="2200" dirty="0">
              <a:effectLst/>
              <a:ea typeface="Calibri" panose="020F0502020204030204" pitchFamily="34" charset="0"/>
              <a:cs typeface="Times New Roman" panose="02020603050405020304" pitchFamily="18" charset="0"/>
            </a:endParaRPr>
          </a:p>
        </p:txBody>
      </p:sp>
      <p:sp>
        <p:nvSpPr>
          <p:cNvPr id="22" name="Double Bracket 21">
            <a:extLst>
              <a:ext uri="{FF2B5EF4-FFF2-40B4-BE49-F238E27FC236}">
                <a16:creationId xmlns:a16="http://schemas.microsoft.com/office/drawing/2014/main" id="{18B7F6AA-F88E-41A4-B64C-99821E9B0CAD}"/>
              </a:ext>
            </a:extLst>
          </p:cNvPr>
          <p:cNvSpPr/>
          <p:nvPr/>
        </p:nvSpPr>
        <p:spPr>
          <a:xfrm>
            <a:off x="3526028" y="1981200"/>
            <a:ext cx="664972" cy="838200"/>
          </a:xfrm>
          <a:prstGeom prst="bracketPair">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10</a:t>
            </a:r>
            <a:endParaRPr lang="en-US" sz="2200" dirty="0">
              <a:effectLst/>
              <a:ea typeface="Calibri" panose="020F0502020204030204" pitchFamily="34" charset="0"/>
              <a:cs typeface="Times New Roman" panose="02020603050405020304" pitchFamily="18" charset="0"/>
            </a:endParaRPr>
          </a:p>
        </p:txBody>
      </p:sp>
      <p:sp>
        <p:nvSpPr>
          <p:cNvPr id="23" name="Double Bracket 22">
            <a:extLst>
              <a:ext uri="{FF2B5EF4-FFF2-40B4-BE49-F238E27FC236}">
                <a16:creationId xmlns:a16="http://schemas.microsoft.com/office/drawing/2014/main" id="{B5608D13-19B2-47C7-B655-F15AB124DA42}"/>
              </a:ext>
            </a:extLst>
          </p:cNvPr>
          <p:cNvSpPr/>
          <p:nvPr/>
        </p:nvSpPr>
        <p:spPr>
          <a:xfrm>
            <a:off x="4854448" y="1981200"/>
            <a:ext cx="664972" cy="838200"/>
          </a:xfrm>
          <a:prstGeom prst="bracketPair">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16</a:t>
            </a:r>
            <a:endParaRPr lang="en-US" sz="2200" dirty="0">
              <a:effectLst/>
              <a:ea typeface="Calibri" panose="020F0502020204030204" pitchFamily="34" charset="0"/>
              <a:cs typeface="Times New Roman" panose="02020603050405020304" pitchFamily="18" charset="0"/>
            </a:endParaRPr>
          </a:p>
        </p:txBody>
      </p:sp>
      <p:sp>
        <p:nvSpPr>
          <p:cNvPr id="24" name="Double Bracket 23">
            <a:extLst>
              <a:ext uri="{FF2B5EF4-FFF2-40B4-BE49-F238E27FC236}">
                <a16:creationId xmlns:a16="http://schemas.microsoft.com/office/drawing/2014/main" id="{D2EDDF9E-94BA-4F8E-BA71-8E6E7E670271}"/>
              </a:ext>
            </a:extLst>
          </p:cNvPr>
          <p:cNvSpPr/>
          <p:nvPr/>
        </p:nvSpPr>
        <p:spPr>
          <a:xfrm>
            <a:off x="6182868" y="1981200"/>
            <a:ext cx="664972" cy="838200"/>
          </a:xfrm>
          <a:prstGeom prst="bracketPair">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19</a:t>
            </a:r>
            <a:endParaRPr lang="en-US" sz="2200" dirty="0">
              <a:effectLst/>
              <a:ea typeface="Calibri" panose="020F0502020204030204" pitchFamily="34" charset="0"/>
              <a:cs typeface="Times New Roman" panose="02020603050405020304" pitchFamily="18" charset="0"/>
            </a:endParaRPr>
          </a:p>
        </p:txBody>
      </p:sp>
      <p:sp>
        <p:nvSpPr>
          <p:cNvPr id="25" name="Double Bracket 24">
            <a:extLst>
              <a:ext uri="{FF2B5EF4-FFF2-40B4-BE49-F238E27FC236}">
                <a16:creationId xmlns:a16="http://schemas.microsoft.com/office/drawing/2014/main" id="{142FF1AA-360E-4D3D-BC19-48E15504A72F}"/>
              </a:ext>
            </a:extLst>
          </p:cNvPr>
          <p:cNvSpPr/>
          <p:nvPr/>
        </p:nvSpPr>
        <p:spPr>
          <a:xfrm>
            <a:off x="7485888" y="1981200"/>
            <a:ext cx="664972" cy="838200"/>
          </a:xfrm>
          <a:prstGeom prst="bracketPair">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4</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6</a:t>
            </a:r>
            <a:endParaRPr lang="en-US" sz="2200" dirty="0">
              <a:effectLst/>
              <a:ea typeface="Calibri" panose="020F0502020204030204" pitchFamily="34" charset="0"/>
              <a:cs typeface="Times New Roman" panose="02020603050405020304" pitchFamily="18" charset="0"/>
            </a:endParaRPr>
          </a:p>
        </p:txBody>
      </p:sp>
      <p:sp>
        <p:nvSpPr>
          <p:cNvPr id="26" name="Double Bracket 25">
            <a:extLst>
              <a:ext uri="{FF2B5EF4-FFF2-40B4-BE49-F238E27FC236}">
                <a16:creationId xmlns:a16="http://schemas.microsoft.com/office/drawing/2014/main" id="{72C7DE05-8E9F-4FB6-90FC-44911190B795}"/>
              </a:ext>
            </a:extLst>
          </p:cNvPr>
          <p:cNvSpPr/>
          <p:nvPr/>
        </p:nvSpPr>
        <p:spPr>
          <a:xfrm>
            <a:off x="1580896" y="3619501"/>
            <a:ext cx="664972" cy="838200"/>
          </a:xfrm>
          <a:prstGeom prst="bracketPair">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w0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w1</a:t>
            </a:r>
            <a:endParaRPr lang="en-US" sz="2200" dirty="0">
              <a:effectLst/>
              <a:ea typeface="Calibri" panose="020F0502020204030204" pitchFamily="34" charset="0"/>
              <a:cs typeface="Times New Roman" panose="02020603050405020304" pitchFamily="18" charset="0"/>
            </a:endParaRPr>
          </a:p>
        </p:txBody>
      </p:sp>
      <p:sp>
        <p:nvSpPr>
          <p:cNvPr id="27" name="Double Bracket 26">
            <a:extLst>
              <a:ext uri="{FF2B5EF4-FFF2-40B4-BE49-F238E27FC236}">
                <a16:creationId xmlns:a16="http://schemas.microsoft.com/office/drawing/2014/main" id="{2A2B4A0F-5375-4E77-8D17-46194F35D22B}"/>
              </a:ext>
            </a:extLst>
          </p:cNvPr>
          <p:cNvSpPr/>
          <p:nvPr/>
        </p:nvSpPr>
        <p:spPr>
          <a:xfrm>
            <a:off x="2486914" y="3625998"/>
            <a:ext cx="664972" cy="838200"/>
          </a:xfrm>
          <a:prstGeom prst="bracketPair">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a:t>
            </a:r>
          </a:p>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effectLst/>
              <a:ea typeface="Calibri" panose="020F0502020204030204" pitchFamily="34" charset="0"/>
              <a:cs typeface="Times New Roman" panose="02020603050405020304" pitchFamily="18" charset="0"/>
            </a:endParaRPr>
          </a:p>
        </p:txBody>
      </p:sp>
      <p:sp>
        <p:nvSpPr>
          <p:cNvPr id="28" name="Right Arrow 294">
            <a:extLst>
              <a:ext uri="{FF2B5EF4-FFF2-40B4-BE49-F238E27FC236}">
                <a16:creationId xmlns:a16="http://schemas.microsoft.com/office/drawing/2014/main" id="{8BA5F2AF-C0D0-44B1-9C9A-2B69C5302EC7}"/>
              </a:ext>
            </a:extLst>
          </p:cNvPr>
          <p:cNvSpPr/>
          <p:nvPr/>
        </p:nvSpPr>
        <p:spPr>
          <a:xfrm>
            <a:off x="4428998" y="3746162"/>
            <a:ext cx="664972" cy="2924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981395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EBD8-7E51-41AC-89A2-A2E53594D0DD}"/>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9D8CA473-BB96-4DC5-A9A7-13DE5778CC09}"/>
              </a:ext>
            </a:extLst>
          </p:cNvPr>
          <p:cNvSpPr>
            <a:spLocks noGrp="1"/>
          </p:cNvSpPr>
          <p:nvPr>
            <p:ph type="sldNum" sz="quarter" idx="12"/>
          </p:nvPr>
        </p:nvSpPr>
        <p:spPr/>
        <p:txBody>
          <a:bodyPr/>
          <a:lstStyle/>
          <a:p>
            <a:fld id="{C2F9134B-5996-499D-9268-D859672AB977}" type="slidenum">
              <a:rPr lang="en-US" smtClean="0"/>
              <a:pPr/>
              <a:t>23</a:t>
            </a:fld>
            <a:endParaRPr lang="en-US"/>
          </a:p>
        </p:txBody>
      </p:sp>
      <p:sp>
        <p:nvSpPr>
          <p:cNvPr id="4" name="Content Placeholder 3">
            <a:extLst>
              <a:ext uri="{FF2B5EF4-FFF2-40B4-BE49-F238E27FC236}">
                <a16:creationId xmlns:a16="http://schemas.microsoft.com/office/drawing/2014/main" id="{255D1053-4C97-42CF-A1EC-47C5DC65C07F}"/>
              </a:ext>
            </a:extLst>
          </p:cNvPr>
          <p:cNvSpPr>
            <a:spLocks noGrp="1"/>
          </p:cNvSpPr>
          <p:nvPr>
            <p:ph sz="quarter" idx="1"/>
          </p:nvPr>
        </p:nvSpPr>
        <p:spPr/>
        <p:txBody>
          <a:bodyPr>
            <a:normAutofit/>
          </a:bodyPr>
          <a:lstStyle/>
          <a:p>
            <a:r>
              <a:rPr lang="en-US" sz="2200" dirty="0">
                <a:latin typeface="Times New Roman" panose="02020603050405020304" pitchFamily="18" charset="0"/>
                <a:cs typeface="Times New Roman" panose="02020603050405020304" pitchFamily="18" charset="0"/>
              </a:rPr>
              <a:t>For s4, 3w0 + 16w1 + b =1</a:t>
            </a:r>
          </a:p>
          <a:p>
            <a:r>
              <a:rPr lang="en-US" sz="2200" dirty="0">
                <a:latin typeface="Times New Roman" panose="02020603050405020304" pitchFamily="18" charset="0"/>
                <a:cs typeface="Times New Roman" panose="02020603050405020304" pitchFamily="18" charset="0"/>
              </a:rPr>
              <a:t>For s5, 3w0 + 19w1 + b =1</a:t>
            </a:r>
          </a:p>
          <a:p>
            <a:r>
              <a:rPr lang="en-US" sz="2200" dirty="0">
                <a:latin typeface="Times New Roman" panose="02020603050405020304" pitchFamily="18" charset="0"/>
                <a:cs typeface="Times New Roman" panose="02020603050405020304" pitchFamily="18" charset="0"/>
              </a:rPr>
              <a:t>For s6, 4w0 + 6w1 + b  = -1</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Finally, w0 = -2, w1 = 0, b = 7 </a:t>
            </a:r>
          </a:p>
          <a:p>
            <a:r>
              <a:rPr lang="en-US" sz="2200" dirty="0">
                <a:latin typeface="Times New Roman" panose="02020603050405020304" pitchFamily="18" charset="0"/>
                <a:cs typeface="Times New Roman" panose="02020603050405020304" pitchFamily="18" charset="0"/>
              </a:rPr>
              <a:t>Therefore, w =  	 = 	     , b = 7</a:t>
            </a:r>
          </a:p>
        </p:txBody>
      </p:sp>
      <p:cxnSp>
        <p:nvCxnSpPr>
          <p:cNvPr id="12" name="Straight Arrow Connector 11">
            <a:extLst>
              <a:ext uri="{FF2B5EF4-FFF2-40B4-BE49-F238E27FC236}">
                <a16:creationId xmlns:a16="http://schemas.microsoft.com/office/drawing/2014/main" id="{A30CBB23-D6F8-4687-94C8-9864475FB4E8}"/>
              </a:ext>
            </a:extLst>
          </p:cNvPr>
          <p:cNvCxnSpPr>
            <a:cxnSpLocks/>
          </p:cNvCxnSpPr>
          <p:nvPr/>
        </p:nvCxnSpPr>
        <p:spPr>
          <a:xfrm>
            <a:off x="1905000" y="3657600"/>
            <a:ext cx="228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Double Bracket 13">
            <a:extLst>
              <a:ext uri="{FF2B5EF4-FFF2-40B4-BE49-F238E27FC236}">
                <a16:creationId xmlns:a16="http://schemas.microsoft.com/office/drawing/2014/main" id="{DB286BCC-0E68-4306-AB2E-D28188A74770}"/>
              </a:ext>
            </a:extLst>
          </p:cNvPr>
          <p:cNvSpPr/>
          <p:nvPr/>
        </p:nvSpPr>
        <p:spPr>
          <a:xfrm>
            <a:off x="2438400" y="3596640"/>
            <a:ext cx="664972" cy="838200"/>
          </a:xfrm>
          <a:prstGeom prst="bracketPair">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w0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w1</a:t>
            </a:r>
            <a:endParaRPr lang="en-US" sz="2200" dirty="0">
              <a:effectLst/>
              <a:ea typeface="Calibri" panose="020F0502020204030204" pitchFamily="34" charset="0"/>
              <a:cs typeface="Times New Roman" panose="02020603050405020304" pitchFamily="18" charset="0"/>
            </a:endParaRPr>
          </a:p>
        </p:txBody>
      </p:sp>
      <p:sp>
        <p:nvSpPr>
          <p:cNvPr id="15" name="Double Bracket 14">
            <a:extLst>
              <a:ext uri="{FF2B5EF4-FFF2-40B4-BE49-F238E27FC236}">
                <a16:creationId xmlns:a16="http://schemas.microsoft.com/office/drawing/2014/main" id="{520AA593-3DDE-407D-B3F4-2FBBA997E82C}"/>
              </a:ext>
            </a:extLst>
          </p:cNvPr>
          <p:cNvSpPr/>
          <p:nvPr/>
        </p:nvSpPr>
        <p:spPr>
          <a:xfrm>
            <a:off x="3605276" y="3596640"/>
            <a:ext cx="664972" cy="838200"/>
          </a:xfrm>
          <a:prstGeom prst="bracketPair">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a:t>
            </a:r>
          </a:p>
          <a:p>
            <a:pPr marL="0" marR="0" algn="ct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0377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D090-EC23-40CC-97BC-2664D5BA5FAA}"/>
              </a:ext>
            </a:extLst>
          </p:cNvPr>
          <p:cNvSpPr>
            <a:spLocks noGrp="1"/>
          </p:cNvSpPr>
          <p:nvPr>
            <p:ph type="title"/>
          </p:nvPr>
        </p:nvSpPr>
        <p:spPr/>
        <p:txBody>
          <a:bodyPr/>
          <a:lstStyle/>
          <a:p>
            <a:r>
              <a:rPr lang="en-US" sz="3200" b="1" dirty="0">
                <a:solidFill>
                  <a:schemeClr val="accent1">
                    <a:lumMod val="50000"/>
                  </a:schemeClr>
                </a:solidFill>
                <a:latin typeface="Times New Roman" panose="02020603050405020304" pitchFamily="18" charset="0"/>
                <a:cs typeface="Times New Roman" panose="02020603050405020304" pitchFamily="18" charset="0"/>
              </a:rPr>
              <a:t>Interpretation of Performance Measures</a:t>
            </a:r>
            <a:endParaRPr lang="en-US" dirty="0"/>
          </a:p>
        </p:txBody>
      </p:sp>
      <p:sp>
        <p:nvSpPr>
          <p:cNvPr id="3" name="Slide Number Placeholder 2">
            <a:extLst>
              <a:ext uri="{FF2B5EF4-FFF2-40B4-BE49-F238E27FC236}">
                <a16:creationId xmlns:a16="http://schemas.microsoft.com/office/drawing/2014/main" id="{8AD49B43-B58C-4238-8DBD-DA43DFC5886C}"/>
              </a:ext>
            </a:extLst>
          </p:cNvPr>
          <p:cNvSpPr>
            <a:spLocks noGrp="1"/>
          </p:cNvSpPr>
          <p:nvPr>
            <p:ph type="sldNum" sz="quarter" idx="12"/>
          </p:nvPr>
        </p:nvSpPr>
        <p:spPr/>
        <p:txBody>
          <a:bodyPr/>
          <a:lstStyle/>
          <a:p>
            <a:fld id="{C2F9134B-5996-499D-9268-D859672AB977}" type="slidenum">
              <a:rPr lang="en-US" smtClean="0"/>
              <a:pPr/>
              <a:t>24</a:t>
            </a:fld>
            <a:endParaRPr lang="en-US"/>
          </a:p>
        </p:txBody>
      </p:sp>
      <p:sp>
        <p:nvSpPr>
          <p:cNvPr id="4" name="Content Placeholder 3">
            <a:extLst>
              <a:ext uri="{FF2B5EF4-FFF2-40B4-BE49-F238E27FC236}">
                <a16:creationId xmlns:a16="http://schemas.microsoft.com/office/drawing/2014/main" id="{E82A3AD4-069D-4613-B14B-FBFF9389FB2E}"/>
              </a:ext>
            </a:extLst>
          </p:cNvPr>
          <p:cNvSpPr>
            <a:spLocks noGrp="1"/>
          </p:cNvSpPr>
          <p:nvPr>
            <p:ph sz="quarter" idx="1"/>
          </p:nvPr>
        </p:nvSpPr>
        <p:spPr>
          <a:xfrm>
            <a:off x="301752" y="1527048"/>
            <a:ext cx="8503920" cy="5102352"/>
          </a:xfrm>
        </p:spPr>
        <p:txBody>
          <a:bodyPr>
            <a:normAutofit lnSpcReduction="10000"/>
          </a:bodyPr>
          <a:lstStyle/>
          <a:p>
            <a:pPr fontAlgn="base"/>
            <a:r>
              <a:rPr lang="en-US" sz="2200" b="1" dirty="0">
                <a:latin typeface="Times New Roman" panose="02020603050405020304" pitchFamily="18" charset="0"/>
                <a:cs typeface="Times New Roman" panose="02020603050405020304" pitchFamily="18" charset="0"/>
              </a:rPr>
              <a:t>True Positives (TP)</a:t>
            </a:r>
            <a:r>
              <a:rPr lang="en-US" sz="2200" dirty="0">
                <a:latin typeface="Times New Roman" panose="02020603050405020304" pitchFamily="18" charset="0"/>
                <a:cs typeface="Times New Roman" panose="02020603050405020304" pitchFamily="18" charset="0"/>
              </a:rPr>
              <a:t> - These are the correctly predicted positive values which means that the value of actual class is yes and the value of predicted class is also yes.</a:t>
            </a:r>
          </a:p>
          <a:p>
            <a:pPr fontAlgn="base"/>
            <a:r>
              <a:rPr lang="en-US" sz="2200" b="1" dirty="0">
                <a:latin typeface="Times New Roman" panose="02020603050405020304" pitchFamily="18" charset="0"/>
                <a:cs typeface="Times New Roman" panose="02020603050405020304" pitchFamily="18" charset="0"/>
              </a:rPr>
              <a:t>True Negatives (TN)</a:t>
            </a:r>
            <a:r>
              <a:rPr lang="en-US" sz="2200" dirty="0">
                <a:latin typeface="Times New Roman" panose="02020603050405020304" pitchFamily="18" charset="0"/>
                <a:cs typeface="Times New Roman" panose="02020603050405020304" pitchFamily="18" charset="0"/>
              </a:rPr>
              <a:t> - These are the correctly predicted negative values which means that the value of actual class is no and value of predicted class is also no. </a:t>
            </a:r>
          </a:p>
          <a:p>
            <a:pPr fontAlgn="base"/>
            <a:r>
              <a:rPr lang="en-US" sz="2200" b="1" dirty="0">
                <a:latin typeface="Times New Roman" panose="02020603050405020304" pitchFamily="18" charset="0"/>
                <a:cs typeface="Times New Roman" panose="02020603050405020304" pitchFamily="18" charset="0"/>
              </a:rPr>
              <a:t>False Positives (FP)</a:t>
            </a:r>
            <a:r>
              <a:rPr lang="en-US" sz="2200" dirty="0">
                <a:latin typeface="Times New Roman" panose="02020603050405020304" pitchFamily="18" charset="0"/>
                <a:cs typeface="Times New Roman" panose="02020603050405020304" pitchFamily="18" charset="0"/>
              </a:rPr>
              <a:t> – When actual class is no and predicted class is yes.</a:t>
            </a:r>
          </a:p>
          <a:p>
            <a:pPr fontAlgn="base"/>
            <a:r>
              <a:rPr lang="en-US" sz="2200" b="1" dirty="0">
                <a:latin typeface="Times New Roman" panose="02020603050405020304" pitchFamily="18" charset="0"/>
                <a:cs typeface="Times New Roman" panose="02020603050405020304" pitchFamily="18" charset="0"/>
              </a:rPr>
              <a:t>False Negatives (FN)</a:t>
            </a:r>
            <a:r>
              <a:rPr lang="en-US" sz="2200" dirty="0">
                <a:latin typeface="Times New Roman" panose="02020603050405020304" pitchFamily="18" charset="0"/>
                <a:cs typeface="Times New Roman" panose="02020603050405020304" pitchFamily="18" charset="0"/>
              </a:rPr>
              <a:t> – When actual class is yes but predicted class in no. </a:t>
            </a:r>
          </a:p>
          <a:p>
            <a:pPr marL="0" indent="0" fontAlgn="base">
              <a:buNone/>
            </a:pPr>
            <a:endParaRPr lang="en-US" sz="2200" dirty="0">
              <a:latin typeface="Times New Roman" panose="02020603050405020304" pitchFamily="18" charset="0"/>
              <a:cs typeface="Times New Roman" panose="02020603050405020304" pitchFamily="18" charset="0"/>
            </a:endParaRPr>
          </a:p>
          <a:p>
            <a:pPr marL="0" indent="0" fontAlgn="base">
              <a:buNone/>
            </a:pPr>
            <a:endParaRPr lang="en-US" sz="2200" dirty="0">
              <a:latin typeface="Times New Roman" panose="02020603050405020304" pitchFamily="18" charset="0"/>
              <a:cs typeface="Times New Roman" panose="02020603050405020304" pitchFamily="18" charset="0"/>
            </a:endParaRPr>
          </a:p>
          <a:p>
            <a:pPr fontAlgn="base"/>
            <a:endParaRPr lang="en-US" sz="2200" dirty="0">
              <a:latin typeface="Times New Roman" panose="02020603050405020304" pitchFamily="18" charset="0"/>
              <a:cs typeface="Times New Roman" panose="02020603050405020304" pitchFamily="18" charset="0"/>
            </a:endParaRPr>
          </a:p>
          <a:p>
            <a:pPr marL="0" indent="0" fontAlgn="base">
              <a:buNone/>
            </a:pPr>
            <a:r>
              <a:rPr lang="en-US" sz="2200"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322721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53CE-12A8-46BC-81A0-AB13DF914720}"/>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9CC6B195-F16C-4882-ADC0-BBD3F5B190F0}"/>
              </a:ext>
            </a:extLst>
          </p:cNvPr>
          <p:cNvSpPr>
            <a:spLocks noGrp="1"/>
          </p:cNvSpPr>
          <p:nvPr>
            <p:ph type="sldNum" sz="quarter" idx="12"/>
          </p:nvPr>
        </p:nvSpPr>
        <p:spPr/>
        <p:txBody>
          <a:bodyPr/>
          <a:lstStyle/>
          <a:p>
            <a:fld id="{C2F9134B-5996-499D-9268-D859672AB977}" type="slidenum">
              <a:rPr lang="en-US" smtClean="0"/>
              <a:pPr/>
              <a:t>25</a:t>
            </a:fld>
            <a:endParaRPr lang="en-US"/>
          </a:p>
        </p:txBody>
      </p:sp>
      <p:sp>
        <p:nvSpPr>
          <p:cNvPr id="4" name="Content Placeholder 3">
            <a:extLst>
              <a:ext uri="{FF2B5EF4-FFF2-40B4-BE49-F238E27FC236}">
                <a16:creationId xmlns:a16="http://schemas.microsoft.com/office/drawing/2014/main" id="{F64E4E89-5917-4D13-97C5-D3375A5B44FA}"/>
              </a:ext>
            </a:extLst>
          </p:cNvPr>
          <p:cNvSpPr>
            <a:spLocks noGrp="1"/>
          </p:cNvSpPr>
          <p:nvPr>
            <p:ph sz="quarter" idx="1"/>
          </p:nvPr>
        </p:nvSpPr>
        <p:spPr>
          <a:xfrm>
            <a:off x="301752" y="1527048"/>
            <a:ext cx="8503920" cy="4873752"/>
          </a:xfrm>
        </p:spPr>
        <p:txBody>
          <a:bodyPr>
            <a:normAutofit fontScale="92500" lnSpcReduction="20000"/>
          </a:bodyPr>
          <a:lstStyle/>
          <a:p>
            <a:r>
              <a:rPr lang="en-US" sz="2400" b="1" dirty="0">
                <a:latin typeface="Times New Roman" panose="02020603050405020304" pitchFamily="18" charset="0"/>
                <a:cs typeface="Times New Roman" panose="02020603050405020304" pitchFamily="18" charset="0"/>
              </a:rPr>
              <a:t>Accuracy</a:t>
            </a:r>
            <a:r>
              <a:rPr lang="en-US" sz="2400" dirty="0">
                <a:latin typeface="Times New Roman" panose="02020603050405020304" pitchFamily="18" charset="0"/>
                <a:cs typeface="Times New Roman" panose="02020603050405020304" pitchFamily="18" charset="0"/>
              </a:rPr>
              <a:t> is simply a ratio of correctly predicted observation to the total observations.</a:t>
            </a:r>
          </a:p>
          <a:p>
            <a:pPr marL="0" indent="0">
              <a:buNone/>
            </a:pPr>
            <a:r>
              <a:rPr lang="en-US" sz="2400" dirty="0">
                <a:latin typeface="Times New Roman" panose="02020603050405020304" pitchFamily="18" charset="0"/>
                <a:cs typeface="Times New Roman" panose="02020603050405020304" pitchFamily="18" charset="0"/>
              </a:rPr>
              <a:t>	Accuracy = TP+TN/TP+FP+FN+TN</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Precision</a:t>
            </a:r>
            <a:r>
              <a:rPr lang="en-US" sz="2400" dirty="0">
                <a:latin typeface="Times New Roman" panose="02020603050405020304" pitchFamily="18" charset="0"/>
                <a:cs typeface="Times New Roman" panose="02020603050405020304" pitchFamily="18" charset="0"/>
              </a:rPr>
              <a:t> is the ratio of correctly predicted positive observations to the total predicted positive observations. </a:t>
            </a:r>
          </a:p>
          <a:p>
            <a:pPr marL="0" indent="0">
              <a:buNone/>
            </a:pPr>
            <a:r>
              <a:rPr lang="en-US" sz="2400" dirty="0">
                <a:latin typeface="Times New Roman" panose="02020603050405020304" pitchFamily="18" charset="0"/>
                <a:cs typeface="Times New Roman" panose="02020603050405020304" pitchFamily="18" charset="0"/>
              </a:rPr>
              <a:t>	Precision = TP/TP+FP</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Recall </a:t>
            </a:r>
            <a:r>
              <a:rPr lang="en-US" sz="2400" dirty="0">
                <a:latin typeface="Times New Roman" panose="02020603050405020304" pitchFamily="18" charset="0"/>
                <a:cs typeface="Times New Roman" panose="02020603050405020304" pitchFamily="18" charset="0"/>
              </a:rPr>
              <a:t>is the ratio of correctly predicted positive observations to the all observations in actual class - yes.</a:t>
            </a:r>
          </a:p>
          <a:p>
            <a:pPr marL="0" indent="0">
              <a:buNone/>
            </a:pPr>
            <a:r>
              <a:rPr lang="en-US" sz="2400" dirty="0">
                <a:latin typeface="Times New Roman" panose="02020603050405020304" pitchFamily="18" charset="0"/>
                <a:cs typeface="Times New Roman" panose="02020603050405020304" pitchFamily="18" charset="0"/>
              </a:rPr>
              <a:t>	Recall = TP/TP+FN</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fontAlgn="base">
              <a:buNone/>
            </a:pPr>
            <a:r>
              <a:rPr lang="en-US" sz="2200"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109112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427A-739C-402B-B87E-E1FF8A2333C1}"/>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1865EB74-1FC5-43CE-9E2B-3421042EA242}"/>
              </a:ext>
            </a:extLst>
          </p:cNvPr>
          <p:cNvSpPr>
            <a:spLocks noGrp="1"/>
          </p:cNvSpPr>
          <p:nvPr>
            <p:ph type="sldNum" sz="quarter" idx="12"/>
          </p:nvPr>
        </p:nvSpPr>
        <p:spPr/>
        <p:txBody>
          <a:bodyPr/>
          <a:lstStyle/>
          <a:p>
            <a:fld id="{C2F9134B-5996-499D-9268-D859672AB977}" type="slidenum">
              <a:rPr lang="en-US" smtClean="0"/>
              <a:pPr/>
              <a:t>26</a:t>
            </a:fld>
            <a:endParaRPr lang="en-US"/>
          </a:p>
        </p:txBody>
      </p:sp>
      <p:sp>
        <p:nvSpPr>
          <p:cNvPr id="4" name="Content Placeholder 3">
            <a:extLst>
              <a:ext uri="{FF2B5EF4-FFF2-40B4-BE49-F238E27FC236}">
                <a16:creationId xmlns:a16="http://schemas.microsoft.com/office/drawing/2014/main" id="{EF57A18F-6BE3-425A-9BD9-4ACE18FD554A}"/>
              </a:ext>
            </a:extLst>
          </p:cNvPr>
          <p:cNvSpPr>
            <a:spLocks noGrp="1"/>
          </p:cNvSpPr>
          <p:nvPr>
            <p:ph sz="quarter" idx="1"/>
          </p:nvPr>
        </p:nvSpPr>
        <p:spPr>
          <a:xfrm>
            <a:off x="301752" y="1527048"/>
            <a:ext cx="8503920" cy="4949952"/>
          </a:xfrm>
        </p:spPr>
        <p:txBody>
          <a:bodyPr>
            <a:normAutofit/>
          </a:bodyPr>
          <a:lstStyle/>
          <a:p>
            <a:r>
              <a:rPr lang="en-US" sz="2200" b="1" dirty="0">
                <a:latin typeface="Times New Roman" panose="02020603050405020304" pitchFamily="18" charset="0"/>
                <a:cs typeface="Times New Roman" panose="02020603050405020304" pitchFamily="18" charset="0"/>
              </a:rPr>
              <a:t>F1 Score </a:t>
            </a:r>
            <a:r>
              <a:rPr lang="en-US" sz="2200" dirty="0">
                <a:latin typeface="Times New Roman" panose="02020603050405020304" pitchFamily="18" charset="0"/>
                <a:cs typeface="Times New Roman" panose="02020603050405020304" pitchFamily="18" charset="0"/>
              </a:rPr>
              <a:t>is the weighted average of Precision and Recall.</a:t>
            </a:r>
          </a:p>
          <a:p>
            <a:pPr marL="0" indent="0">
              <a:buNone/>
            </a:pPr>
            <a:r>
              <a:rPr lang="en-US" sz="2200" dirty="0">
                <a:latin typeface="Times New Roman" panose="02020603050405020304" pitchFamily="18" charset="0"/>
                <a:cs typeface="Times New Roman" panose="02020603050405020304" pitchFamily="18" charset="0"/>
              </a:rPr>
              <a:t>	F1 Score = 2*(Recall * Precision) / (Recall + Precision)</a:t>
            </a:r>
          </a:p>
          <a:p>
            <a:pPr marL="0" indent="0">
              <a:buNone/>
            </a:pPr>
            <a:endParaRPr lang="en-US" sz="2200" dirty="0">
              <a:latin typeface="Times New Roman" panose="02020603050405020304" pitchFamily="18" charset="0"/>
              <a:cs typeface="Times New Roman" panose="02020603050405020304" pitchFamily="18" charset="0"/>
            </a:endParaRPr>
          </a:p>
          <a:p>
            <a:endParaRPr lang="en-US" altLang="en-US" sz="2200" dirty="0">
              <a:latin typeface="Times New Roman" panose="02020603050405020304" pitchFamily="18" charset="0"/>
              <a:cs typeface="Times New Roman" panose="02020603050405020304" pitchFamily="18" charset="0"/>
            </a:endParaRPr>
          </a:p>
          <a:p>
            <a:pPr marL="548640" lvl="2" indent="0" eaLnBrk="0" fontAlgn="base" hangingPunct="0">
              <a:spcBef>
                <a:spcPct val="0"/>
              </a:spcBef>
              <a:spcAft>
                <a:spcPct val="0"/>
              </a:spcAft>
              <a:buClrTx/>
              <a:buSzTx/>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487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447C-716F-4189-BFB8-F507759E7EC4}"/>
              </a:ext>
            </a:extLst>
          </p:cNvPr>
          <p:cNvSpPr>
            <a:spLocks noGrp="1"/>
          </p:cNvSpPr>
          <p:nvPr>
            <p:ph type="title"/>
          </p:nvPr>
        </p:nvSpPr>
        <p:spPr>
          <a:xfrm>
            <a:off x="301752" y="228600"/>
            <a:ext cx="8534400" cy="758952"/>
          </a:xfrm>
        </p:spPr>
        <p:txBody>
          <a:bodyPr/>
          <a:lstStyle/>
          <a:p>
            <a:r>
              <a:rPr lang="en-US" dirty="0">
                <a:solidFill>
                  <a:schemeClr val="tx1"/>
                </a:solidFill>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16C031BB-D774-4266-A7EB-41469EC4012B}"/>
              </a:ext>
            </a:extLst>
          </p:cNvPr>
          <p:cNvSpPr>
            <a:spLocks noGrp="1"/>
          </p:cNvSpPr>
          <p:nvPr>
            <p:ph sz="quarter"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A7BACA2-08A3-403D-AB8E-C0DE89AFE7F4}"/>
              </a:ext>
            </a:extLst>
          </p:cNvPr>
          <p:cNvSpPr/>
          <p:nvPr/>
        </p:nvSpPr>
        <p:spPr>
          <a:xfrm>
            <a:off x="152400" y="1413164"/>
            <a:ext cx="8839200" cy="5444835"/>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Parallelogram 4">
            <a:extLst>
              <a:ext uri="{FF2B5EF4-FFF2-40B4-BE49-F238E27FC236}">
                <a16:creationId xmlns:a16="http://schemas.microsoft.com/office/drawing/2014/main" id="{96B87B57-EFEF-4CD7-97E0-7875D91F1A2C}"/>
              </a:ext>
            </a:extLst>
          </p:cNvPr>
          <p:cNvSpPr/>
          <p:nvPr/>
        </p:nvSpPr>
        <p:spPr>
          <a:xfrm>
            <a:off x="885174" y="1961768"/>
            <a:ext cx="2667000" cy="758952"/>
          </a:xfrm>
          <a:prstGeom prst="parallelogram">
            <a:avLst/>
          </a:prstGeom>
          <a:solidFill>
            <a:schemeClr val="bg1"/>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Personality</a:t>
            </a:r>
          </a:p>
          <a:p>
            <a:pPr algn="ctr"/>
            <a:r>
              <a:rPr lang="en-US" dirty="0">
                <a:solidFill>
                  <a:schemeClr val="tx1"/>
                </a:solidFill>
                <a:latin typeface="Times New Roman" panose="02020603050405020304" pitchFamily="18" charset="0"/>
                <a:cs typeface="Times New Roman" panose="02020603050405020304" pitchFamily="18" charset="0"/>
              </a:rPr>
              <a:t>Dataset</a:t>
            </a:r>
          </a:p>
        </p:txBody>
      </p:sp>
      <p:sp>
        <p:nvSpPr>
          <p:cNvPr id="6" name="Parallelogram 5">
            <a:extLst>
              <a:ext uri="{FF2B5EF4-FFF2-40B4-BE49-F238E27FC236}">
                <a16:creationId xmlns:a16="http://schemas.microsoft.com/office/drawing/2014/main" id="{37654DCD-EFA2-460F-A897-6B5C9BF35039}"/>
              </a:ext>
            </a:extLst>
          </p:cNvPr>
          <p:cNvSpPr/>
          <p:nvPr/>
        </p:nvSpPr>
        <p:spPr>
          <a:xfrm>
            <a:off x="4922348" y="1916826"/>
            <a:ext cx="3200400" cy="763524"/>
          </a:xfrm>
          <a:prstGeom prst="parallelogram">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User’s Text retrieved from Twitter API</a:t>
            </a:r>
          </a:p>
        </p:txBody>
      </p:sp>
      <p:sp>
        <p:nvSpPr>
          <p:cNvPr id="7" name="Rectangle 6">
            <a:extLst>
              <a:ext uri="{FF2B5EF4-FFF2-40B4-BE49-F238E27FC236}">
                <a16:creationId xmlns:a16="http://schemas.microsoft.com/office/drawing/2014/main" id="{FE42943C-17A0-44BF-8933-8EE392FB7D22}"/>
              </a:ext>
            </a:extLst>
          </p:cNvPr>
          <p:cNvSpPr/>
          <p:nvPr/>
        </p:nvSpPr>
        <p:spPr>
          <a:xfrm>
            <a:off x="937919" y="2864739"/>
            <a:ext cx="2667000" cy="893827"/>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Pre-processing</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Text Cleaning</a:t>
            </a:r>
          </a:p>
        </p:txBody>
      </p:sp>
      <p:sp>
        <p:nvSpPr>
          <p:cNvPr id="9" name="Rectangle 8">
            <a:extLst>
              <a:ext uri="{FF2B5EF4-FFF2-40B4-BE49-F238E27FC236}">
                <a16:creationId xmlns:a16="http://schemas.microsoft.com/office/drawing/2014/main" id="{EF437AA3-3CDC-4D75-AB81-98FF5BC65EB0}"/>
              </a:ext>
            </a:extLst>
          </p:cNvPr>
          <p:cNvSpPr/>
          <p:nvPr/>
        </p:nvSpPr>
        <p:spPr>
          <a:xfrm>
            <a:off x="937919" y="3969639"/>
            <a:ext cx="2667000" cy="732282"/>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Feature Extraction</a:t>
            </a:r>
          </a:p>
          <a:p>
            <a:pPr algn="ctr"/>
            <a:r>
              <a:rPr lang="en-US" dirty="0">
                <a:solidFill>
                  <a:schemeClr val="tx1"/>
                </a:solidFill>
                <a:latin typeface="Times New Roman" panose="02020603050405020304" pitchFamily="18" charset="0"/>
                <a:cs typeface="Times New Roman" panose="02020603050405020304" pitchFamily="18" charset="0"/>
              </a:rPr>
              <a:t>Using TF-IDF </a:t>
            </a:r>
          </a:p>
        </p:txBody>
      </p:sp>
      <p:sp>
        <p:nvSpPr>
          <p:cNvPr id="10" name="Rectangle 9">
            <a:extLst>
              <a:ext uri="{FF2B5EF4-FFF2-40B4-BE49-F238E27FC236}">
                <a16:creationId xmlns:a16="http://schemas.microsoft.com/office/drawing/2014/main" id="{A39D7756-DD56-4DD6-905F-D70E51BDB39B}"/>
              </a:ext>
            </a:extLst>
          </p:cNvPr>
          <p:cNvSpPr/>
          <p:nvPr/>
        </p:nvSpPr>
        <p:spPr>
          <a:xfrm flipH="1">
            <a:off x="5057491" y="4026234"/>
            <a:ext cx="2705841" cy="677418"/>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Feature Extraction</a:t>
            </a:r>
          </a:p>
          <a:p>
            <a:pPr algn="ctr"/>
            <a:r>
              <a:rPr lang="en-US" dirty="0">
                <a:solidFill>
                  <a:schemeClr val="tx1"/>
                </a:solidFill>
                <a:latin typeface="Times New Roman" panose="02020603050405020304" pitchFamily="18" charset="0"/>
                <a:cs typeface="Times New Roman" panose="02020603050405020304" pitchFamily="18" charset="0"/>
              </a:rPr>
              <a:t>Using TF-IDF</a:t>
            </a:r>
          </a:p>
        </p:txBody>
      </p:sp>
      <p:sp>
        <p:nvSpPr>
          <p:cNvPr id="11" name="Rectangle 10">
            <a:extLst>
              <a:ext uri="{FF2B5EF4-FFF2-40B4-BE49-F238E27FC236}">
                <a16:creationId xmlns:a16="http://schemas.microsoft.com/office/drawing/2014/main" id="{3638907D-286C-486A-88C7-269B7C4E88C4}"/>
              </a:ext>
            </a:extLst>
          </p:cNvPr>
          <p:cNvSpPr/>
          <p:nvPr/>
        </p:nvSpPr>
        <p:spPr>
          <a:xfrm>
            <a:off x="978789" y="5033390"/>
            <a:ext cx="6765797" cy="73228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Classification and Regression process using Support Vector Machine</a:t>
            </a:r>
          </a:p>
        </p:txBody>
      </p:sp>
      <p:sp>
        <p:nvSpPr>
          <p:cNvPr id="12" name="Flowchart: Document 11">
            <a:extLst>
              <a:ext uri="{FF2B5EF4-FFF2-40B4-BE49-F238E27FC236}">
                <a16:creationId xmlns:a16="http://schemas.microsoft.com/office/drawing/2014/main" id="{829DDFD8-72D8-4E94-9820-E3DE96FCE7AE}"/>
              </a:ext>
            </a:extLst>
          </p:cNvPr>
          <p:cNvSpPr/>
          <p:nvPr/>
        </p:nvSpPr>
        <p:spPr>
          <a:xfrm>
            <a:off x="2819401" y="5941314"/>
            <a:ext cx="3302506" cy="869442"/>
          </a:xfrm>
          <a:prstGeom prst="flowChartDocumen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Personality result</a:t>
            </a:r>
          </a:p>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FEF0A131-35E7-4C3B-80BD-B2014EC525F9}"/>
              </a:ext>
            </a:extLst>
          </p:cNvPr>
          <p:cNvSpPr/>
          <p:nvPr/>
        </p:nvSpPr>
        <p:spPr>
          <a:xfrm>
            <a:off x="5057491" y="2864739"/>
            <a:ext cx="2667000" cy="870618"/>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Pre-processing</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Text Cleaning</a:t>
            </a:r>
          </a:p>
        </p:txBody>
      </p:sp>
      <p:sp>
        <p:nvSpPr>
          <p:cNvPr id="14" name="Rectangle 13">
            <a:extLst>
              <a:ext uri="{FF2B5EF4-FFF2-40B4-BE49-F238E27FC236}">
                <a16:creationId xmlns:a16="http://schemas.microsoft.com/office/drawing/2014/main" id="{AE33A26F-3C07-4061-BAF1-D8279E54CE1A}"/>
              </a:ext>
            </a:extLst>
          </p:cNvPr>
          <p:cNvSpPr/>
          <p:nvPr/>
        </p:nvSpPr>
        <p:spPr>
          <a:xfrm>
            <a:off x="978789" y="1494283"/>
            <a:ext cx="2727960" cy="396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Training process</a:t>
            </a:r>
          </a:p>
        </p:txBody>
      </p:sp>
      <p:sp>
        <p:nvSpPr>
          <p:cNvPr id="16" name="Rectangle 15">
            <a:extLst>
              <a:ext uri="{FF2B5EF4-FFF2-40B4-BE49-F238E27FC236}">
                <a16:creationId xmlns:a16="http://schemas.microsoft.com/office/drawing/2014/main" id="{7BB3FB30-8A7A-480A-999A-5D350B96B0D3}"/>
              </a:ext>
            </a:extLst>
          </p:cNvPr>
          <p:cNvSpPr/>
          <p:nvPr/>
        </p:nvSpPr>
        <p:spPr>
          <a:xfrm>
            <a:off x="5158568" y="1455317"/>
            <a:ext cx="2727960" cy="396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Testing process</a:t>
            </a:r>
          </a:p>
        </p:txBody>
      </p:sp>
      <p:cxnSp>
        <p:nvCxnSpPr>
          <p:cNvPr id="18" name="Straight Arrow Connector 17">
            <a:extLst>
              <a:ext uri="{FF2B5EF4-FFF2-40B4-BE49-F238E27FC236}">
                <a16:creationId xmlns:a16="http://schemas.microsoft.com/office/drawing/2014/main" id="{FBE2FB1F-E140-4FC8-9ABF-971D14168CF0}"/>
              </a:ext>
            </a:extLst>
          </p:cNvPr>
          <p:cNvCxnSpPr>
            <a:cxnSpLocks/>
            <a:stCxn id="5" idx="3"/>
          </p:cNvCxnSpPr>
          <p:nvPr/>
        </p:nvCxnSpPr>
        <p:spPr>
          <a:xfrm>
            <a:off x="2123805" y="2720720"/>
            <a:ext cx="9795" cy="144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DB802E0-B66A-4477-8704-E95D9FD5CB29}"/>
              </a:ext>
            </a:extLst>
          </p:cNvPr>
          <p:cNvCxnSpPr>
            <a:cxnSpLocks/>
          </p:cNvCxnSpPr>
          <p:nvPr/>
        </p:nvCxnSpPr>
        <p:spPr>
          <a:xfrm>
            <a:off x="6354316" y="2680350"/>
            <a:ext cx="0" cy="184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1D52D19-39B8-4EDD-955E-BBF73668FDB8}"/>
              </a:ext>
            </a:extLst>
          </p:cNvPr>
          <p:cNvCxnSpPr>
            <a:cxnSpLocks/>
          </p:cNvCxnSpPr>
          <p:nvPr/>
        </p:nvCxnSpPr>
        <p:spPr>
          <a:xfrm>
            <a:off x="2141220" y="3735357"/>
            <a:ext cx="0" cy="233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384F20A-8AA3-4E84-BBA2-3121C157F3CB}"/>
              </a:ext>
            </a:extLst>
          </p:cNvPr>
          <p:cNvCxnSpPr>
            <a:cxnSpLocks/>
          </p:cNvCxnSpPr>
          <p:nvPr/>
        </p:nvCxnSpPr>
        <p:spPr>
          <a:xfrm>
            <a:off x="6354316" y="3758566"/>
            <a:ext cx="0" cy="267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70ADB22-4AD2-4B6F-809E-D2EAC13A2680}"/>
              </a:ext>
            </a:extLst>
          </p:cNvPr>
          <p:cNvCxnSpPr>
            <a:cxnSpLocks/>
          </p:cNvCxnSpPr>
          <p:nvPr/>
        </p:nvCxnSpPr>
        <p:spPr>
          <a:xfrm>
            <a:off x="2133600" y="4732782"/>
            <a:ext cx="0" cy="3143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9028F8-FA0C-401A-9AC7-F22559B895AC}"/>
              </a:ext>
            </a:extLst>
          </p:cNvPr>
          <p:cNvCxnSpPr>
            <a:cxnSpLocks/>
          </p:cNvCxnSpPr>
          <p:nvPr/>
        </p:nvCxnSpPr>
        <p:spPr>
          <a:xfrm flipH="1">
            <a:off x="6403428" y="4701921"/>
            <a:ext cx="6983" cy="3238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7C5B2D8-7DA3-40EC-877E-C56A1CD64B8B}"/>
              </a:ext>
            </a:extLst>
          </p:cNvPr>
          <p:cNvCxnSpPr>
            <a:cxnSpLocks/>
            <a:stCxn id="11" idx="2"/>
          </p:cNvCxnSpPr>
          <p:nvPr/>
        </p:nvCxnSpPr>
        <p:spPr>
          <a:xfrm>
            <a:off x="4361688" y="5765671"/>
            <a:ext cx="0" cy="1756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D1E70101-A009-4A23-9E1C-4C5911718D2A}"/>
              </a:ext>
            </a:extLst>
          </p:cNvPr>
          <p:cNvSpPr>
            <a:spLocks noGrp="1"/>
          </p:cNvSpPr>
          <p:nvPr>
            <p:ph type="sldNum" sz="quarter" idx="12"/>
          </p:nvPr>
        </p:nvSpPr>
        <p:spPr/>
        <p:txBody>
          <a:bodyPr/>
          <a:lstStyle/>
          <a:p>
            <a:fld id="{C2F9134B-5996-499D-9268-D859672AB977}" type="slidenum">
              <a:rPr lang="en-US" smtClean="0">
                <a:solidFill>
                  <a:schemeClr val="tx1"/>
                </a:solidFill>
                <a:latin typeface="Times New Roman" panose="02020603050405020304" pitchFamily="18" charset="0"/>
                <a:cs typeface="Times New Roman" panose="02020603050405020304" pitchFamily="18" charset="0"/>
              </a:rPr>
              <a:pPr/>
              <a:t>27</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018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D5BF-4D5C-4D5A-BBA2-7EC613737987}"/>
              </a:ext>
            </a:extLst>
          </p:cNvPr>
          <p:cNvSpPr>
            <a:spLocks noGrp="1"/>
          </p:cNvSpPr>
          <p:nvPr>
            <p:ph type="title"/>
          </p:nvPr>
        </p:nvSpPr>
        <p:spPr>
          <a:xfrm>
            <a:off x="301752" y="228600"/>
            <a:ext cx="8534400" cy="758952"/>
          </a:xfrm>
        </p:spPr>
        <p:txBody>
          <a:bodyPr/>
          <a:lstStyle/>
          <a:p>
            <a:r>
              <a:rPr lang="en-US" dirty="0"/>
              <a:t>Experimental Results</a:t>
            </a:r>
          </a:p>
        </p:txBody>
      </p:sp>
      <p:sp>
        <p:nvSpPr>
          <p:cNvPr id="4" name="Content Placeholder 3">
            <a:extLst>
              <a:ext uri="{FF2B5EF4-FFF2-40B4-BE49-F238E27FC236}">
                <a16:creationId xmlns:a16="http://schemas.microsoft.com/office/drawing/2014/main" id="{769BDF9A-BFB1-4DE4-AC37-D29B3048E466}"/>
              </a:ext>
            </a:extLst>
          </p:cNvPr>
          <p:cNvSpPr>
            <a:spLocks noGrp="1"/>
          </p:cNvSpPr>
          <p:nvPr>
            <p:ph sz="quarter" idx="1"/>
          </p:nvPr>
        </p:nvSpPr>
        <p:spPr>
          <a:xfrm>
            <a:off x="301752" y="1527048"/>
            <a:ext cx="8503920" cy="4949952"/>
          </a:xfrm>
        </p:spPr>
        <p:txBody>
          <a:bodyPr>
            <a:noAutofit/>
          </a:bodyPr>
          <a:lstStyle/>
          <a:p>
            <a:r>
              <a:rPr lang="en-US" sz="2200" dirty="0">
                <a:latin typeface="Times New Roman" panose="02020603050405020304" pitchFamily="18" charset="0"/>
                <a:cs typeface="Times New Roman" panose="02020603050405020304" pitchFamily="18" charset="0"/>
              </a:rPr>
              <a:t>In this experiment, the system use </a:t>
            </a:r>
            <a:r>
              <a:rPr lang="en-US" sz="2200" i="1" dirty="0" err="1">
                <a:latin typeface="Times New Roman" panose="02020603050405020304" pitchFamily="18" charset="0"/>
                <a:cs typeface="Times New Roman" panose="02020603050405020304" pitchFamily="18" charset="0"/>
              </a:rPr>
              <a:t>myPersonality</a:t>
            </a:r>
            <a:r>
              <a:rPr lang="en-US" sz="2200" dirty="0">
                <a:latin typeface="Times New Roman" panose="02020603050405020304" pitchFamily="18" charset="0"/>
                <a:cs typeface="Times New Roman" panose="02020603050405020304" pitchFamily="18" charset="0"/>
              </a:rPr>
              <a:t> dataset which  has  9918 rows of  Facebook user status posts and their Big Five results.</a:t>
            </a:r>
          </a:p>
          <a:p>
            <a:r>
              <a:rPr lang="en-US" sz="2200" dirty="0">
                <a:latin typeface="Times New Roman" panose="02020603050405020304" pitchFamily="18" charset="0"/>
                <a:cs typeface="Times New Roman" panose="02020603050405020304" pitchFamily="18" charset="0"/>
              </a:rPr>
              <a:t>In the system, the dataset is split into Training data(70%) and Testing data (30%).</a:t>
            </a:r>
          </a:p>
          <a:p>
            <a:r>
              <a:rPr lang="en-US" sz="2200" dirty="0">
                <a:latin typeface="Times New Roman" panose="02020603050405020304" pitchFamily="18" charset="0"/>
                <a:cs typeface="Times New Roman" panose="02020603050405020304" pitchFamily="18" charset="0"/>
              </a:rPr>
              <a:t>The system train the training data with Support Vector Machine (SVM).</a:t>
            </a:r>
          </a:p>
          <a:p>
            <a:r>
              <a:rPr lang="en-US" sz="2200" dirty="0">
                <a:latin typeface="Times New Roman" panose="02020603050405020304" pitchFamily="18" charset="0"/>
                <a:cs typeface="Times New Roman" panose="02020603050405020304" pitchFamily="18" charset="0"/>
              </a:rPr>
              <a:t>And then, the system predict the Five Factor Model for the remaining Testing data.</a:t>
            </a:r>
          </a:p>
          <a:p>
            <a:r>
              <a:rPr lang="en-US" sz="2200" dirty="0">
                <a:latin typeface="Times New Roman" panose="02020603050405020304" pitchFamily="18" charset="0"/>
                <a:cs typeface="Times New Roman" panose="02020603050405020304" pitchFamily="18" charset="0"/>
              </a:rPr>
              <a:t>The experimental results for each traits of Big Five Model are shown below:</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9ED1F5-7EA8-4A6D-8AC8-2D3D88D328E7}"/>
              </a:ext>
            </a:extLst>
          </p:cNvPr>
          <p:cNvSpPr>
            <a:spLocks noGrp="1"/>
          </p:cNvSpPr>
          <p:nvPr>
            <p:ph type="sldNum" sz="quarter" idx="12"/>
          </p:nvPr>
        </p:nvSpPr>
        <p:spPr/>
        <p:txBody>
          <a:bodyPr/>
          <a:lstStyle/>
          <a:p>
            <a:fld id="{C2F9134B-5996-499D-9268-D859672AB977}" type="slidenum">
              <a:rPr lang="en-US" smtClean="0"/>
              <a:pPr/>
              <a:t>28</a:t>
            </a:fld>
            <a:endParaRPr lang="en-US"/>
          </a:p>
        </p:txBody>
      </p:sp>
    </p:spTree>
    <p:extLst>
      <p:ext uri="{BB962C8B-B14F-4D97-AF65-F5344CB8AC3E}">
        <p14:creationId xmlns:p14="http://schemas.microsoft.com/office/powerpoint/2010/main" val="978940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984DF-195D-4E59-8013-FCF46E120A6E}"/>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15E80102-CB73-4E8D-BEEF-DEDA6D42DBC9}"/>
              </a:ext>
            </a:extLst>
          </p:cNvPr>
          <p:cNvSpPr>
            <a:spLocks noGrp="1"/>
          </p:cNvSpPr>
          <p:nvPr>
            <p:ph type="sldNum" sz="quarter" idx="12"/>
          </p:nvPr>
        </p:nvSpPr>
        <p:spPr/>
        <p:txBody>
          <a:bodyPr/>
          <a:lstStyle/>
          <a:p>
            <a:fld id="{C2F9134B-5996-499D-9268-D859672AB977}" type="slidenum">
              <a:rPr lang="en-US" smtClean="0"/>
              <a:pPr/>
              <a:t>29</a:t>
            </a:fld>
            <a:endParaRPr lang="en-US"/>
          </a:p>
        </p:txBody>
      </p:sp>
      <p:sp>
        <p:nvSpPr>
          <p:cNvPr id="4" name="Content Placeholder 3">
            <a:extLst>
              <a:ext uri="{FF2B5EF4-FFF2-40B4-BE49-F238E27FC236}">
                <a16:creationId xmlns:a16="http://schemas.microsoft.com/office/drawing/2014/main" id="{3589CA0D-B33F-4398-B577-29F607176F62}"/>
              </a:ext>
            </a:extLst>
          </p:cNvPr>
          <p:cNvSpPr>
            <a:spLocks noGrp="1"/>
          </p:cNvSpPr>
          <p:nvPr>
            <p:ph sz="quarter" idx="1"/>
          </p:nvPr>
        </p:nvSpPr>
        <p:spPr/>
        <p:txBody>
          <a:bodyPr>
            <a:normAutofit/>
          </a:bodyPr>
          <a:lstStyle/>
          <a:p>
            <a:r>
              <a:rPr lang="en-US" altLang="en-US" sz="2200" dirty="0">
                <a:latin typeface="Times New Roman" panose="02020603050405020304" pitchFamily="18" charset="0"/>
                <a:cs typeface="Times New Roman" panose="02020603050405020304" pitchFamily="18" charset="0"/>
              </a:rPr>
              <a:t>Trait: OPENNESS </a:t>
            </a:r>
          </a:p>
          <a:p>
            <a:r>
              <a:rPr lang="en-US" altLang="en-US" sz="2200" dirty="0">
                <a:latin typeface="Times New Roman" panose="02020603050405020304" pitchFamily="18" charset="0"/>
                <a:cs typeface="Times New Roman" panose="02020603050405020304" pitchFamily="18" charset="0"/>
              </a:rPr>
              <a:t>Result: 0.9176470588235294 </a:t>
            </a:r>
          </a:p>
          <a:p>
            <a:r>
              <a:rPr lang="en-US" altLang="en-US" sz="2200" dirty="0">
                <a:latin typeface="Times New Roman" panose="02020603050405020304" pitchFamily="18" charset="0"/>
                <a:cs typeface="Times New Roman" panose="02020603050405020304" pitchFamily="18" charset="0"/>
              </a:rPr>
              <a:t>Accuracy: 74.49% </a:t>
            </a:r>
          </a:p>
          <a:p>
            <a:r>
              <a:rPr lang="en-US" altLang="en-US" sz="2200" dirty="0">
                <a:latin typeface="Times New Roman" panose="02020603050405020304" pitchFamily="18" charset="0"/>
                <a:cs typeface="Times New Roman" panose="02020603050405020304" pitchFamily="18" charset="0"/>
              </a:rPr>
              <a:t>Classification Report: </a:t>
            </a:r>
          </a:p>
          <a:p>
            <a:pPr marL="0" indent="0">
              <a:buNone/>
            </a:pPr>
            <a:r>
              <a:rPr lang="en-US" altLang="en-US" sz="2200" dirty="0">
                <a:latin typeface="Times New Roman" panose="02020603050405020304" pitchFamily="18" charset="0"/>
                <a:cs typeface="Times New Roman" panose="02020603050405020304" pitchFamily="18" charset="0"/>
              </a:rPr>
              <a:t>		precision	recall		f1-score </a:t>
            </a:r>
          </a:p>
          <a:p>
            <a:pPr marL="0" indent="0">
              <a:buNone/>
            </a:pPr>
            <a:r>
              <a:rPr lang="en-US" altLang="en-US" sz="2200" dirty="0">
                <a:latin typeface="Times New Roman" panose="02020603050405020304" pitchFamily="18" charset="0"/>
                <a:cs typeface="Times New Roman" panose="02020603050405020304" pitchFamily="18" charset="0"/>
              </a:rPr>
              <a:t>	False 	0.49 		0.16 		0.24 </a:t>
            </a:r>
          </a:p>
          <a:p>
            <a:pPr marL="0" indent="0">
              <a:buNone/>
            </a:pPr>
            <a:r>
              <a:rPr lang="en-US" altLang="en-US" sz="2200" dirty="0">
                <a:latin typeface="Times New Roman" panose="02020603050405020304" pitchFamily="18" charset="0"/>
                <a:cs typeface="Times New Roman" panose="02020603050405020304" pitchFamily="18" charset="0"/>
              </a:rPr>
              <a:t>	True 	0.77 		0.94 		0.85 		</a:t>
            </a:r>
          </a:p>
          <a:p>
            <a:pPr marL="0" indent="0">
              <a:buNone/>
            </a:pPr>
            <a:r>
              <a:rPr lang="en-US" altLang="en-US" sz="2200" dirty="0">
                <a:latin typeface="Times New Roman" panose="02020603050405020304" pitchFamily="18" charset="0"/>
                <a:cs typeface="Times New Roman" panose="02020603050405020304" pitchFamily="18" charset="0"/>
              </a:rPr>
              <a:t>     avg / total 	0.70 		0.74 		0.69</a:t>
            </a:r>
          </a:p>
          <a:p>
            <a:endParaRPr lang="en-US" sz="2200" dirty="0"/>
          </a:p>
        </p:txBody>
      </p:sp>
    </p:spTree>
    <p:extLst>
      <p:ext uri="{BB962C8B-B14F-4D97-AF65-F5344CB8AC3E}">
        <p14:creationId xmlns:p14="http://schemas.microsoft.com/office/powerpoint/2010/main" val="192772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40F8-3B97-439B-8D81-C025D1C8330F}"/>
              </a:ext>
            </a:extLst>
          </p:cNvPr>
          <p:cNvSpPr>
            <a:spLocks noGrp="1"/>
          </p:cNvSpPr>
          <p:nvPr>
            <p:ph type="title"/>
          </p:nvPr>
        </p:nvSpPr>
        <p:spPr/>
        <p:txBody>
          <a:bodyPr/>
          <a:lstStyle/>
          <a:p>
            <a:r>
              <a:rPr lang="en-US" dirty="0"/>
              <a:t>Abstract</a:t>
            </a:r>
          </a:p>
        </p:txBody>
      </p:sp>
      <p:sp>
        <p:nvSpPr>
          <p:cNvPr id="3" name="Slide Number Placeholder 2">
            <a:extLst>
              <a:ext uri="{FF2B5EF4-FFF2-40B4-BE49-F238E27FC236}">
                <a16:creationId xmlns:a16="http://schemas.microsoft.com/office/drawing/2014/main" id="{3CEFCB0D-4BAC-48F7-92CE-D5FCA225984A}"/>
              </a:ext>
            </a:extLst>
          </p:cNvPr>
          <p:cNvSpPr>
            <a:spLocks noGrp="1"/>
          </p:cNvSpPr>
          <p:nvPr>
            <p:ph type="sldNum" sz="quarter" idx="12"/>
          </p:nvPr>
        </p:nvSpPr>
        <p:spPr/>
        <p:txBody>
          <a:bodyPr/>
          <a:lstStyle/>
          <a:p>
            <a:fld id="{C2F9134B-5996-499D-9268-D859672AB977}" type="slidenum">
              <a:rPr lang="en-US" smtClean="0"/>
              <a:pPr/>
              <a:t>3</a:t>
            </a:fld>
            <a:endParaRPr lang="en-US"/>
          </a:p>
        </p:txBody>
      </p:sp>
      <p:sp>
        <p:nvSpPr>
          <p:cNvPr id="4" name="Content Placeholder 3">
            <a:extLst>
              <a:ext uri="{FF2B5EF4-FFF2-40B4-BE49-F238E27FC236}">
                <a16:creationId xmlns:a16="http://schemas.microsoft.com/office/drawing/2014/main" id="{D0964C09-C1C8-4A95-8742-3C8F8D6B5F52}"/>
              </a:ext>
            </a:extLst>
          </p:cNvPr>
          <p:cNvSpPr>
            <a:spLocks noGrp="1"/>
          </p:cNvSpPr>
          <p:nvPr>
            <p:ph sz="quarter" idx="1"/>
          </p:nvPr>
        </p:nvSpPr>
        <p:spPr>
          <a:xfrm>
            <a:off x="301752" y="1527048"/>
            <a:ext cx="8503920" cy="4949952"/>
          </a:xfrm>
        </p:spPr>
        <p:txBody>
          <a:bodyPr>
            <a:normAutofit/>
          </a:bodyPr>
          <a:lstStyle/>
          <a:p>
            <a:pPr>
              <a:lnSpc>
                <a:spcPct val="120000"/>
              </a:lnSpc>
            </a:pPr>
            <a:r>
              <a:rPr lang="en-US" sz="2200" dirty="0">
                <a:latin typeface="Times New Roman" panose="02020603050405020304" pitchFamily="18" charset="0"/>
                <a:cs typeface="Times New Roman" panose="02020603050405020304" pitchFamily="18" charset="0"/>
              </a:rPr>
              <a:t>Personality has been found to significantly correlate with a number of real-world behaviors and also influences how people interact online.</a:t>
            </a:r>
          </a:p>
          <a:p>
            <a:pPr>
              <a:lnSpc>
                <a:spcPct val="120000"/>
              </a:lnSpc>
            </a:pPr>
            <a:r>
              <a:rPr lang="en-US" sz="2200" dirty="0">
                <a:latin typeface="Times New Roman" panose="02020603050405020304" pitchFamily="18" charset="0"/>
                <a:cs typeface="Times New Roman" panose="02020603050405020304" pitchFamily="18" charset="0"/>
              </a:rPr>
              <a:t>The system focused on the analysis of relation between </a:t>
            </a:r>
            <a:r>
              <a:rPr lang="en-US" sz="2200" i="1" dirty="0">
                <a:latin typeface="Times New Roman" panose="02020603050405020304" pitchFamily="18" charset="0"/>
                <a:cs typeface="Times New Roman" panose="02020603050405020304" pitchFamily="18" charset="0"/>
              </a:rPr>
              <a:t>Big Five personality traits</a:t>
            </a:r>
            <a:r>
              <a:rPr lang="en-US" sz="2200" dirty="0">
                <a:latin typeface="Times New Roman" panose="02020603050405020304" pitchFamily="18" charset="0"/>
                <a:cs typeface="Times New Roman" panose="02020603050405020304" pitchFamily="18" charset="0"/>
              </a:rPr>
              <a:t> of users and their posts in </a:t>
            </a:r>
            <a:r>
              <a:rPr lang="en-US" sz="2200" i="1" dirty="0" err="1">
                <a:latin typeface="Times New Roman" panose="02020603050405020304" pitchFamily="18" charset="0"/>
                <a:cs typeface="Times New Roman" panose="02020603050405020304" pitchFamily="18" charset="0"/>
              </a:rPr>
              <a:t>myPersonality</a:t>
            </a:r>
            <a:r>
              <a:rPr lang="en-US" sz="2200" i="1" dirty="0">
                <a:latin typeface="Times New Roman" panose="02020603050405020304" pitchFamily="18" charset="0"/>
                <a:cs typeface="Times New Roman" panose="02020603050405020304" pitchFamily="18" charset="0"/>
              </a:rPr>
              <a:t> dataset </a:t>
            </a:r>
            <a:r>
              <a:rPr lang="en-US" sz="2200" dirty="0">
                <a:latin typeface="Times New Roman" panose="02020603050405020304" pitchFamily="18" charset="0"/>
                <a:cs typeface="Times New Roman" panose="02020603050405020304" pitchFamily="18" charset="0"/>
              </a:rPr>
              <a:t>which</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have more than 3 million Facebook users and a variety of their personal details collected by Cambridge researchers.</a:t>
            </a:r>
          </a:p>
        </p:txBody>
      </p:sp>
    </p:spTree>
    <p:extLst>
      <p:ext uri="{BB962C8B-B14F-4D97-AF65-F5344CB8AC3E}">
        <p14:creationId xmlns:p14="http://schemas.microsoft.com/office/powerpoint/2010/main" val="1233722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D818C-D51A-4022-88BE-A0863F46635E}"/>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A9E00023-BC42-491D-B7D6-EBDB201B592F}"/>
              </a:ext>
            </a:extLst>
          </p:cNvPr>
          <p:cNvSpPr>
            <a:spLocks noGrp="1"/>
          </p:cNvSpPr>
          <p:nvPr>
            <p:ph type="sldNum" sz="quarter" idx="12"/>
          </p:nvPr>
        </p:nvSpPr>
        <p:spPr/>
        <p:txBody>
          <a:bodyPr/>
          <a:lstStyle/>
          <a:p>
            <a:fld id="{C2F9134B-5996-499D-9268-D859672AB977}" type="slidenum">
              <a:rPr lang="en-US" smtClean="0"/>
              <a:pPr/>
              <a:t>30</a:t>
            </a:fld>
            <a:endParaRPr lang="en-US"/>
          </a:p>
        </p:txBody>
      </p:sp>
      <p:sp>
        <p:nvSpPr>
          <p:cNvPr id="4" name="Content Placeholder 3">
            <a:extLst>
              <a:ext uri="{FF2B5EF4-FFF2-40B4-BE49-F238E27FC236}">
                <a16:creationId xmlns:a16="http://schemas.microsoft.com/office/drawing/2014/main" id="{DF3EA7E9-E939-47E2-A7E9-DF566C78A9C3}"/>
              </a:ext>
            </a:extLst>
          </p:cNvPr>
          <p:cNvSpPr>
            <a:spLocks noGrp="1"/>
          </p:cNvSpPr>
          <p:nvPr>
            <p:ph sz="quarter" idx="1"/>
          </p:nvPr>
        </p:nvSpPr>
        <p:spPr/>
        <p:txBody>
          <a:bodyPr>
            <a:normAutofit/>
          </a:bodyPr>
          <a:lstStyle/>
          <a:p>
            <a:r>
              <a:rPr lang="en-US" altLang="en-US" sz="2200" dirty="0">
                <a:latin typeface="Times New Roman" panose="02020603050405020304" pitchFamily="18" charset="0"/>
                <a:cs typeface="Times New Roman" panose="02020603050405020304" pitchFamily="18" charset="0"/>
              </a:rPr>
              <a:t>Trait: CONCIENTIOUSNESS </a:t>
            </a:r>
          </a:p>
          <a:p>
            <a:r>
              <a:rPr lang="en-US" altLang="en-US" sz="2200" dirty="0">
                <a:latin typeface="Times New Roman" panose="02020603050405020304" pitchFamily="18" charset="0"/>
                <a:cs typeface="Times New Roman" panose="02020603050405020304" pitchFamily="18" charset="0"/>
              </a:rPr>
              <a:t>Result: 0.4121008403361345 </a:t>
            </a:r>
          </a:p>
          <a:p>
            <a:r>
              <a:rPr lang="en-US" altLang="en-US" sz="2200" dirty="0">
                <a:latin typeface="Times New Roman" panose="02020603050405020304" pitchFamily="18" charset="0"/>
                <a:cs typeface="Times New Roman" panose="02020603050405020304" pitchFamily="18" charset="0"/>
              </a:rPr>
              <a:t>Accuracy: 59.13% </a:t>
            </a:r>
          </a:p>
          <a:p>
            <a:r>
              <a:rPr lang="en-US" altLang="en-US" sz="2200" dirty="0">
                <a:latin typeface="Times New Roman" panose="02020603050405020304" pitchFamily="18" charset="0"/>
                <a:cs typeface="Times New Roman" panose="02020603050405020304" pitchFamily="18" charset="0"/>
              </a:rPr>
              <a:t>Classification Report: </a:t>
            </a:r>
          </a:p>
          <a:p>
            <a:pPr marL="0" indent="0">
              <a:buNone/>
            </a:pPr>
            <a:r>
              <a:rPr lang="en-US" altLang="en-US" sz="2200" dirty="0">
                <a:latin typeface="Times New Roman" panose="02020603050405020304" pitchFamily="18" charset="0"/>
                <a:cs typeface="Times New Roman" panose="02020603050405020304" pitchFamily="18" charset="0"/>
              </a:rPr>
              <a:t>		precision	recall		f1-score</a:t>
            </a:r>
          </a:p>
          <a:p>
            <a:pPr marL="0" indent="0">
              <a:buNone/>
            </a:pPr>
            <a:r>
              <a:rPr lang="en-US" altLang="en-US" sz="2200" dirty="0">
                <a:latin typeface="Times New Roman" panose="02020603050405020304" pitchFamily="18" charset="0"/>
                <a:cs typeface="Times New Roman" panose="02020603050405020304" pitchFamily="18" charset="0"/>
              </a:rPr>
              <a:t>	False 	0.62		0.66 		0.64</a:t>
            </a:r>
          </a:p>
          <a:p>
            <a:pPr marL="0" indent="0">
              <a:buNone/>
            </a:pPr>
            <a:r>
              <a:rPr lang="en-US" altLang="en-US" sz="2200" dirty="0">
                <a:latin typeface="Times New Roman" panose="02020603050405020304" pitchFamily="18" charset="0"/>
                <a:cs typeface="Times New Roman" panose="02020603050405020304" pitchFamily="18" charset="0"/>
              </a:rPr>
              <a:t>	True 	0.55 		0.50 		0.53</a:t>
            </a:r>
          </a:p>
          <a:p>
            <a:pPr marL="0" indent="0">
              <a:buNone/>
            </a:pPr>
            <a:r>
              <a:rPr lang="en-US" altLang="en-US" sz="2200" dirty="0">
                <a:latin typeface="Times New Roman" panose="02020603050405020304" pitchFamily="18" charset="0"/>
                <a:cs typeface="Times New Roman" panose="02020603050405020304" pitchFamily="18" charset="0"/>
              </a:rPr>
              <a:t>     avg / total 	0.59 		0.59 		0.59</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46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ACDA-88BD-4AB1-96B3-C2B2561C7E59}"/>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38DF87C8-8E84-4FB9-8B69-441C43459C60}"/>
              </a:ext>
            </a:extLst>
          </p:cNvPr>
          <p:cNvSpPr>
            <a:spLocks noGrp="1"/>
          </p:cNvSpPr>
          <p:nvPr>
            <p:ph type="sldNum" sz="quarter" idx="12"/>
          </p:nvPr>
        </p:nvSpPr>
        <p:spPr/>
        <p:txBody>
          <a:bodyPr/>
          <a:lstStyle/>
          <a:p>
            <a:fld id="{C2F9134B-5996-499D-9268-D859672AB977}" type="slidenum">
              <a:rPr lang="en-US" smtClean="0"/>
              <a:pPr/>
              <a:t>31</a:t>
            </a:fld>
            <a:endParaRPr lang="en-US"/>
          </a:p>
        </p:txBody>
      </p:sp>
      <p:sp>
        <p:nvSpPr>
          <p:cNvPr id="4" name="Content Placeholder 3">
            <a:extLst>
              <a:ext uri="{FF2B5EF4-FFF2-40B4-BE49-F238E27FC236}">
                <a16:creationId xmlns:a16="http://schemas.microsoft.com/office/drawing/2014/main" id="{0C13CE37-1B68-4158-8AA6-01240BD23856}"/>
              </a:ext>
            </a:extLst>
          </p:cNvPr>
          <p:cNvSpPr>
            <a:spLocks noGrp="1"/>
          </p:cNvSpPr>
          <p:nvPr>
            <p:ph sz="quarter" idx="1"/>
          </p:nvPr>
        </p:nvSpPr>
        <p:spPr/>
        <p:txBody>
          <a:bodyPr>
            <a:normAutofit/>
          </a:bodyPr>
          <a:lstStyle/>
          <a:p>
            <a:r>
              <a:rPr lang="en-US" altLang="en-US" sz="2200" dirty="0">
                <a:latin typeface="Times New Roman" panose="02020603050405020304" pitchFamily="18" charset="0"/>
                <a:cs typeface="Times New Roman" panose="02020603050405020304" pitchFamily="18" charset="0"/>
              </a:rPr>
              <a:t>Trait: EXTROVERSION </a:t>
            </a:r>
          </a:p>
          <a:p>
            <a:r>
              <a:rPr lang="en-US" altLang="en-US" sz="2200" dirty="0">
                <a:latin typeface="Times New Roman" panose="02020603050405020304" pitchFamily="18" charset="0"/>
                <a:cs typeface="Times New Roman" panose="02020603050405020304" pitchFamily="18" charset="0"/>
              </a:rPr>
              <a:t>Result: 0.38285714285714284 </a:t>
            </a:r>
          </a:p>
          <a:p>
            <a:r>
              <a:rPr lang="en-US" altLang="en-US" sz="2200" dirty="0">
                <a:latin typeface="Times New Roman" panose="02020603050405020304" pitchFamily="18" charset="0"/>
                <a:cs typeface="Times New Roman" panose="02020603050405020304" pitchFamily="18" charset="0"/>
              </a:rPr>
              <a:t>Accuracy: 57.14% </a:t>
            </a:r>
          </a:p>
          <a:p>
            <a:r>
              <a:rPr lang="en-US" altLang="en-US" sz="2200" dirty="0">
                <a:latin typeface="Times New Roman" panose="02020603050405020304" pitchFamily="18" charset="0"/>
                <a:cs typeface="Times New Roman" panose="02020603050405020304" pitchFamily="18" charset="0"/>
              </a:rPr>
              <a:t>Classification Report: </a:t>
            </a:r>
          </a:p>
          <a:p>
            <a:pPr marL="0" indent="0">
              <a:buNone/>
            </a:pPr>
            <a:r>
              <a:rPr lang="en-US" altLang="en-US" sz="2200" dirty="0">
                <a:latin typeface="Times New Roman" panose="02020603050405020304" pitchFamily="18" charset="0"/>
                <a:cs typeface="Times New Roman" panose="02020603050405020304" pitchFamily="18" charset="0"/>
              </a:rPr>
              <a:t>		precision	recall		f1-score </a:t>
            </a:r>
          </a:p>
          <a:p>
            <a:pPr marL="0" indent="0">
              <a:buNone/>
            </a:pPr>
            <a:r>
              <a:rPr lang="en-US" altLang="en-US" sz="2200" dirty="0">
                <a:latin typeface="Times New Roman" panose="02020603050405020304" pitchFamily="18" charset="0"/>
                <a:cs typeface="Times New Roman" panose="02020603050405020304" pitchFamily="18" charset="0"/>
              </a:rPr>
              <a:t>	False 	0.63 		0.66 		0.64 </a:t>
            </a:r>
          </a:p>
          <a:p>
            <a:pPr marL="0" indent="0">
              <a:buNone/>
            </a:pPr>
            <a:r>
              <a:rPr lang="en-US" altLang="en-US" sz="2200" dirty="0">
                <a:latin typeface="Times New Roman" panose="02020603050405020304" pitchFamily="18" charset="0"/>
                <a:cs typeface="Times New Roman" panose="02020603050405020304" pitchFamily="18" charset="0"/>
              </a:rPr>
              <a:t>	True 	0.48 		0.44 		0.46 </a:t>
            </a:r>
          </a:p>
          <a:p>
            <a:pPr marL="0" indent="0">
              <a:buNone/>
            </a:pPr>
            <a:r>
              <a:rPr lang="en-US" altLang="en-US" sz="2200" dirty="0">
                <a:latin typeface="Times New Roman" panose="02020603050405020304" pitchFamily="18" charset="0"/>
                <a:cs typeface="Times New Roman" panose="02020603050405020304" pitchFamily="18" charset="0"/>
              </a:rPr>
              <a:t>     avg / total  	0.57 		0.57 		0.57 </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830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DAE0-6837-4BE6-AF58-C7950FDA8F5C}"/>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BBC61EAC-9C0F-4ED5-91FB-C6B54DC63EB0}"/>
              </a:ext>
            </a:extLst>
          </p:cNvPr>
          <p:cNvSpPr>
            <a:spLocks noGrp="1"/>
          </p:cNvSpPr>
          <p:nvPr>
            <p:ph type="sldNum" sz="quarter" idx="12"/>
          </p:nvPr>
        </p:nvSpPr>
        <p:spPr/>
        <p:txBody>
          <a:bodyPr/>
          <a:lstStyle/>
          <a:p>
            <a:fld id="{C2F9134B-5996-499D-9268-D859672AB977}" type="slidenum">
              <a:rPr lang="en-US" smtClean="0"/>
              <a:pPr/>
              <a:t>32</a:t>
            </a:fld>
            <a:endParaRPr lang="en-US"/>
          </a:p>
        </p:txBody>
      </p:sp>
      <p:sp>
        <p:nvSpPr>
          <p:cNvPr id="4" name="Content Placeholder 3">
            <a:extLst>
              <a:ext uri="{FF2B5EF4-FFF2-40B4-BE49-F238E27FC236}">
                <a16:creationId xmlns:a16="http://schemas.microsoft.com/office/drawing/2014/main" id="{A1AEE7BD-508C-4713-9142-335AF96D5534}"/>
              </a:ext>
            </a:extLst>
          </p:cNvPr>
          <p:cNvSpPr>
            <a:spLocks noGrp="1"/>
          </p:cNvSpPr>
          <p:nvPr>
            <p:ph sz="quarter" idx="1"/>
          </p:nvPr>
        </p:nvSpPr>
        <p:spPr/>
        <p:txBody>
          <a:bodyPr>
            <a:normAutofit/>
          </a:bodyPr>
          <a:lstStyle/>
          <a:p>
            <a:r>
              <a:rPr lang="en-US" altLang="en-US" sz="2200" dirty="0">
                <a:latin typeface="Times New Roman" panose="02020603050405020304" pitchFamily="18" charset="0"/>
                <a:cs typeface="Times New Roman" panose="02020603050405020304" pitchFamily="18" charset="0"/>
              </a:rPr>
              <a:t>Trait: AGREEABLENESS </a:t>
            </a:r>
          </a:p>
          <a:p>
            <a:r>
              <a:rPr lang="en-US" altLang="en-US" sz="2200" dirty="0">
                <a:latin typeface="Times New Roman" panose="02020603050405020304" pitchFamily="18" charset="0"/>
                <a:cs typeface="Times New Roman" panose="02020603050405020304" pitchFamily="18" charset="0"/>
              </a:rPr>
              <a:t>Result: 0.5912605042016806 </a:t>
            </a:r>
          </a:p>
          <a:p>
            <a:r>
              <a:rPr lang="en-US" altLang="en-US" sz="2200" dirty="0">
                <a:latin typeface="Times New Roman" panose="02020603050405020304" pitchFamily="18" charset="0"/>
                <a:cs typeface="Times New Roman" panose="02020603050405020304" pitchFamily="18" charset="0"/>
              </a:rPr>
              <a:t>Accuracy: 57.31% </a:t>
            </a:r>
          </a:p>
          <a:p>
            <a:r>
              <a:rPr lang="en-US" altLang="en-US" sz="2200" dirty="0">
                <a:latin typeface="Times New Roman" panose="02020603050405020304" pitchFamily="18" charset="0"/>
                <a:cs typeface="Times New Roman" panose="02020603050405020304" pitchFamily="18" charset="0"/>
              </a:rPr>
              <a:t>Classification Report: </a:t>
            </a:r>
          </a:p>
          <a:p>
            <a:pPr marL="0" indent="0">
              <a:buNone/>
            </a:pPr>
            <a:r>
              <a:rPr lang="en-US" altLang="en-US" sz="2200" dirty="0">
                <a:latin typeface="Times New Roman" panose="02020603050405020304" pitchFamily="18" charset="0"/>
                <a:cs typeface="Times New Roman" panose="02020603050405020304" pitchFamily="18" charset="0"/>
              </a:rPr>
              <a:t>		precision 	recall 		f1-score </a:t>
            </a:r>
          </a:p>
          <a:p>
            <a:pPr marL="0" indent="0">
              <a:buNone/>
            </a:pPr>
            <a:r>
              <a:rPr lang="en-US" altLang="en-US" sz="2200" dirty="0">
                <a:latin typeface="Times New Roman" panose="02020603050405020304" pitchFamily="18" charset="0"/>
                <a:cs typeface="Times New Roman" panose="02020603050405020304" pitchFamily="18" charset="0"/>
              </a:rPr>
              <a:t>	False 	0.54 		0.48 		0.51  </a:t>
            </a:r>
          </a:p>
          <a:p>
            <a:pPr marL="0" indent="0">
              <a:buNone/>
            </a:pPr>
            <a:r>
              <a:rPr lang="en-US" altLang="en-US" sz="2200" dirty="0">
                <a:latin typeface="Times New Roman" panose="02020603050405020304" pitchFamily="18" charset="0"/>
                <a:cs typeface="Times New Roman" panose="02020603050405020304" pitchFamily="18" charset="0"/>
              </a:rPr>
              <a:t>	True 	0.59 		0.65 		0.62 </a:t>
            </a:r>
          </a:p>
          <a:p>
            <a:pPr marL="0" indent="0">
              <a:buNone/>
            </a:pPr>
            <a:r>
              <a:rPr lang="en-US" altLang="en-US" sz="2200" dirty="0">
                <a:latin typeface="Times New Roman" panose="02020603050405020304" pitchFamily="18" charset="0"/>
                <a:cs typeface="Times New Roman" panose="02020603050405020304" pitchFamily="18" charset="0"/>
              </a:rPr>
              <a:t>     avg / total 	0.57 		0.57 		0.57</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296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D705-3D96-4FAF-A16B-B412A8184279}"/>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761BC734-0A64-4A5C-A1B8-C84DE0317081}"/>
              </a:ext>
            </a:extLst>
          </p:cNvPr>
          <p:cNvSpPr>
            <a:spLocks noGrp="1"/>
          </p:cNvSpPr>
          <p:nvPr>
            <p:ph type="sldNum" sz="quarter" idx="12"/>
          </p:nvPr>
        </p:nvSpPr>
        <p:spPr/>
        <p:txBody>
          <a:bodyPr/>
          <a:lstStyle/>
          <a:p>
            <a:fld id="{C2F9134B-5996-499D-9268-D859672AB977}" type="slidenum">
              <a:rPr lang="en-US" smtClean="0"/>
              <a:pPr/>
              <a:t>33</a:t>
            </a:fld>
            <a:endParaRPr lang="en-US"/>
          </a:p>
        </p:txBody>
      </p:sp>
      <p:sp>
        <p:nvSpPr>
          <p:cNvPr id="4" name="Content Placeholder 3">
            <a:extLst>
              <a:ext uri="{FF2B5EF4-FFF2-40B4-BE49-F238E27FC236}">
                <a16:creationId xmlns:a16="http://schemas.microsoft.com/office/drawing/2014/main" id="{4B2D60D8-60E3-4C00-A8E6-D230E65F662B}"/>
              </a:ext>
            </a:extLst>
          </p:cNvPr>
          <p:cNvSpPr>
            <a:spLocks noGrp="1"/>
          </p:cNvSpPr>
          <p:nvPr>
            <p:ph sz="quarter" idx="1"/>
          </p:nvPr>
        </p:nvSpPr>
        <p:spPr/>
        <p:txBody>
          <a:bodyPr>
            <a:normAutofit/>
          </a:bodyPr>
          <a:lstStyle/>
          <a:p>
            <a:r>
              <a:rPr lang="en-US" altLang="en-US" sz="2200" dirty="0">
                <a:latin typeface="Times New Roman" panose="02020603050405020304" pitchFamily="18" charset="0"/>
                <a:cs typeface="Times New Roman" panose="02020603050405020304" pitchFamily="18" charset="0"/>
              </a:rPr>
              <a:t>Trait: NEUROTICISM </a:t>
            </a:r>
          </a:p>
          <a:p>
            <a:r>
              <a:rPr lang="en-US" altLang="en-US" sz="2200" dirty="0">
                <a:latin typeface="Times New Roman" panose="02020603050405020304" pitchFamily="18" charset="0"/>
                <a:cs typeface="Times New Roman" panose="02020603050405020304" pitchFamily="18" charset="0"/>
              </a:rPr>
              <a:t>Result: 0.22453781512605042 </a:t>
            </a:r>
          </a:p>
          <a:p>
            <a:r>
              <a:rPr lang="en-US" altLang="en-US" sz="2200" dirty="0">
                <a:latin typeface="Times New Roman" panose="02020603050405020304" pitchFamily="18" charset="0"/>
                <a:cs typeface="Times New Roman" panose="02020603050405020304" pitchFamily="18" charset="0"/>
              </a:rPr>
              <a:t>Accuracy: 62.05% </a:t>
            </a:r>
          </a:p>
          <a:p>
            <a:r>
              <a:rPr lang="en-US" altLang="en-US" sz="2200" dirty="0">
                <a:latin typeface="Times New Roman" panose="02020603050405020304" pitchFamily="18" charset="0"/>
                <a:cs typeface="Times New Roman" panose="02020603050405020304" pitchFamily="18" charset="0"/>
              </a:rPr>
              <a:t>Classification Report: </a:t>
            </a:r>
          </a:p>
          <a:p>
            <a:pPr marL="0" indent="0">
              <a:buNone/>
            </a:pPr>
            <a:r>
              <a:rPr lang="en-US" altLang="en-US" sz="2200" dirty="0">
                <a:latin typeface="Times New Roman" panose="02020603050405020304" pitchFamily="18" charset="0"/>
                <a:cs typeface="Times New Roman" panose="02020603050405020304" pitchFamily="18" charset="0"/>
              </a:rPr>
              <a:t>		precision	recall		f1-score</a:t>
            </a:r>
          </a:p>
          <a:p>
            <a:pPr marL="0" indent="0">
              <a:buNone/>
            </a:pPr>
            <a:r>
              <a:rPr lang="en-US" altLang="en-US" sz="2200" dirty="0">
                <a:latin typeface="Times New Roman" panose="02020603050405020304" pitchFamily="18" charset="0"/>
                <a:cs typeface="Times New Roman" panose="02020603050405020304" pitchFamily="18" charset="0"/>
              </a:rPr>
              <a:t>	False 	0.65 		0.82 		0.73 </a:t>
            </a:r>
          </a:p>
          <a:p>
            <a:pPr marL="0" indent="0">
              <a:buNone/>
            </a:pPr>
            <a:r>
              <a:rPr lang="en-US" altLang="en-US" sz="2200" dirty="0">
                <a:latin typeface="Times New Roman" panose="02020603050405020304" pitchFamily="18" charset="0"/>
                <a:cs typeface="Times New Roman" panose="02020603050405020304" pitchFamily="18" charset="0"/>
              </a:rPr>
              <a:t>	True 	0.51 		0.30 		0.38 </a:t>
            </a:r>
          </a:p>
          <a:p>
            <a:pPr marL="0" indent="0">
              <a:buNone/>
            </a:pPr>
            <a:r>
              <a:rPr lang="en-US" altLang="en-US" sz="2200" dirty="0">
                <a:latin typeface="Times New Roman" panose="02020603050405020304" pitchFamily="18" charset="0"/>
                <a:cs typeface="Times New Roman" panose="02020603050405020304" pitchFamily="18" charset="0"/>
              </a:rPr>
              <a:t>     avg / total 	0.60 		0.62 		0.59</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391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451F-3077-4A43-8DC1-C99C6113295F}"/>
              </a:ext>
            </a:extLst>
          </p:cNvPr>
          <p:cNvSpPr>
            <a:spLocks noGrp="1"/>
          </p:cNvSpPr>
          <p:nvPr>
            <p:ph type="title"/>
          </p:nvPr>
        </p:nvSpPr>
        <p:spPr/>
        <p:txBody>
          <a:bodyPr/>
          <a:lstStyle/>
          <a:p>
            <a:r>
              <a:rPr lang="en-US" dirty="0" err="1"/>
              <a:t>Con’t</a:t>
            </a:r>
            <a:endParaRPr lang="en-US" dirty="0"/>
          </a:p>
        </p:txBody>
      </p:sp>
      <p:sp>
        <p:nvSpPr>
          <p:cNvPr id="3" name="Slide Number Placeholder 2">
            <a:extLst>
              <a:ext uri="{FF2B5EF4-FFF2-40B4-BE49-F238E27FC236}">
                <a16:creationId xmlns:a16="http://schemas.microsoft.com/office/drawing/2014/main" id="{DE864ADE-EEFE-4FC7-8F96-278815AD3E36}"/>
              </a:ext>
            </a:extLst>
          </p:cNvPr>
          <p:cNvSpPr>
            <a:spLocks noGrp="1"/>
          </p:cNvSpPr>
          <p:nvPr>
            <p:ph type="sldNum" sz="quarter" idx="12"/>
          </p:nvPr>
        </p:nvSpPr>
        <p:spPr/>
        <p:txBody>
          <a:bodyPr/>
          <a:lstStyle/>
          <a:p>
            <a:fld id="{C2F9134B-5996-499D-9268-D859672AB977}" type="slidenum">
              <a:rPr lang="en-US" smtClean="0"/>
              <a:pPr/>
              <a:t>34</a:t>
            </a:fld>
            <a:endParaRPr lang="en-US"/>
          </a:p>
        </p:txBody>
      </p:sp>
      <p:sp>
        <p:nvSpPr>
          <p:cNvPr id="4" name="Content Placeholder 3">
            <a:extLst>
              <a:ext uri="{FF2B5EF4-FFF2-40B4-BE49-F238E27FC236}">
                <a16:creationId xmlns:a16="http://schemas.microsoft.com/office/drawing/2014/main" id="{FD65A601-3822-46F3-AF6D-0D0228C90E93}"/>
              </a:ext>
            </a:extLst>
          </p:cNvPr>
          <p:cNvSpPr>
            <a:spLocks noGrp="1"/>
          </p:cNvSpPr>
          <p:nvPr>
            <p:ph sz="quarter" idx="1"/>
          </p:nvPr>
        </p:nvSpPr>
        <p:spPr/>
        <p:txBody>
          <a:bodyPr>
            <a:normAutofit/>
          </a:bodyPr>
          <a:lstStyle/>
          <a:p>
            <a:r>
              <a:rPr lang="en-US" sz="2200" dirty="0">
                <a:latin typeface="Times New Roman" panose="02020603050405020304" pitchFamily="18" charset="0"/>
                <a:cs typeface="Times New Roman" panose="02020603050405020304" pitchFamily="18" charset="0"/>
              </a:rPr>
              <a:t>For Regression process ,</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RMSE		R2_SCORE</a:t>
            </a:r>
          </a:p>
          <a:p>
            <a:r>
              <a:rPr lang="en-US" sz="2200" dirty="0">
                <a:latin typeface="Times New Roman" panose="02020603050405020304" pitchFamily="18" charset="0"/>
                <a:cs typeface="Times New Roman" panose="02020603050405020304" pitchFamily="18" charset="0"/>
              </a:rPr>
              <a:t>OPN		0.58		 0.00</a:t>
            </a:r>
          </a:p>
          <a:p>
            <a:r>
              <a:rPr lang="en-US" sz="2200" dirty="0">
                <a:latin typeface="Times New Roman" panose="02020603050405020304" pitchFamily="18" charset="0"/>
                <a:cs typeface="Times New Roman" panose="02020603050405020304" pitchFamily="18" charset="0"/>
              </a:rPr>
              <a:t>CON		0.74		-0.01</a:t>
            </a:r>
          </a:p>
          <a:p>
            <a:r>
              <a:rPr lang="en-US" sz="2200" dirty="0">
                <a:latin typeface="Times New Roman" panose="02020603050405020304" pitchFamily="18" charset="0"/>
                <a:cs typeface="Times New Roman" panose="02020603050405020304" pitchFamily="18" charset="0"/>
              </a:rPr>
              <a:t>EXT		0.85		 0.00</a:t>
            </a:r>
          </a:p>
          <a:p>
            <a:r>
              <a:rPr lang="en-US" sz="2200" dirty="0">
                <a:latin typeface="Times New Roman" panose="02020603050405020304" pitchFamily="18" charset="0"/>
                <a:cs typeface="Times New Roman" panose="02020603050405020304" pitchFamily="18" charset="0"/>
              </a:rPr>
              <a:t>AGE		0.68		 0.01</a:t>
            </a:r>
          </a:p>
          <a:p>
            <a:r>
              <a:rPr lang="en-US" sz="2200" dirty="0">
                <a:latin typeface="Times New Roman" panose="02020603050405020304" pitchFamily="18" charset="0"/>
                <a:cs typeface="Times New Roman" panose="02020603050405020304" pitchFamily="18" charset="0"/>
              </a:rPr>
              <a:t>NEU		0.76		-0.01</a:t>
            </a:r>
          </a:p>
        </p:txBody>
      </p:sp>
    </p:spTree>
    <p:extLst>
      <p:ext uri="{BB962C8B-B14F-4D97-AF65-F5344CB8AC3E}">
        <p14:creationId xmlns:p14="http://schemas.microsoft.com/office/powerpoint/2010/main" val="3501023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9DEF-E02B-4FC6-BF49-88B206639C1E}"/>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CFA8788-D51D-4FE4-B102-B7B030C818D7}"/>
              </a:ext>
            </a:extLst>
          </p:cNvPr>
          <p:cNvSpPr>
            <a:spLocks noGrp="1"/>
          </p:cNvSpPr>
          <p:nvPr>
            <p:ph sz="quarter" idx="1"/>
          </p:nvPr>
        </p:nvSpPr>
        <p:spPr/>
        <p:txBody>
          <a:bodyPr>
            <a:normAutofit/>
          </a:bodyPr>
          <a:lstStyle/>
          <a:p>
            <a:r>
              <a:rPr lang="en-US" sz="2400" dirty="0">
                <a:latin typeface="Times New Roman" panose="02020603050405020304" pitchFamily="18" charset="0"/>
                <a:cs typeface="Times New Roman" panose="02020603050405020304" pitchFamily="18" charset="0"/>
              </a:rPr>
              <a:t>Classification and Regression with other algorithm for better accuracy.</a:t>
            </a:r>
          </a:p>
        </p:txBody>
      </p:sp>
      <p:sp>
        <p:nvSpPr>
          <p:cNvPr id="4" name="Slide Number Placeholder 3">
            <a:extLst>
              <a:ext uri="{FF2B5EF4-FFF2-40B4-BE49-F238E27FC236}">
                <a16:creationId xmlns:a16="http://schemas.microsoft.com/office/drawing/2014/main" id="{849FAA67-AED8-4CB9-B49D-523832D7AC85}"/>
              </a:ext>
            </a:extLst>
          </p:cNvPr>
          <p:cNvSpPr>
            <a:spLocks noGrp="1"/>
          </p:cNvSpPr>
          <p:nvPr>
            <p:ph type="sldNum" sz="quarter" idx="12"/>
          </p:nvPr>
        </p:nvSpPr>
        <p:spPr/>
        <p:txBody>
          <a:bodyPr/>
          <a:lstStyle/>
          <a:p>
            <a:fld id="{C2F9134B-5996-499D-9268-D859672AB977}" type="slidenum">
              <a:rPr lang="en-US" smtClean="0"/>
              <a:pPr/>
              <a:t>35</a:t>
            </a:fld>
            <a:endParaRPr lang="en-US"/>
          </a:p>
        </p:txBody>
      </p:sp>
    </p:spTree>
    <p:extLst>
      <p:ext uri="{BB962C8B-B14F-4D97-AF65-F5344CB8AC3E}">
        <p14:creationId xmlns:p14="http://schemas.microsoft.com/office/powerpoint/2010/main" val="2391162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3A22-B738-4950-B3EB-F8EBC0036B73}"/>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4C70BFD0-B9B8-4D01-B659-0CD0D29A71C5}"/>
              </a:ext>
            </a:extLst>
          </p:cNvPr>
          <p:cNvSpPr>
            <a:spLocks noGrp="1"/>
          </p:cNvSpPr>
          <p:nvPr>
            <p:ph type="sldNum" sz="quarter" idx="12"/>
          </p:nvPr>
        </p:nvSpPr>
        <p:spPr/>
        <p:txBody>
          <a:bodyPr/>
          <a:lstStyle/>
          <a:p>
            <a:fld id="{C2F9134B-5996-499D-9268-D859672AB977}" type="slidenum">
              <a:rPr lang="en-US" smtClean="0"/>
              <a:pPr/>
              <a:t>36</a:t>
            </a:fld>
            <a:endParaRPr lang="en-US"/>
          </a:p>
        </p:txBody>
      </p:sp>
      <p:sp>
        <p:nvSpPr>
          <p:cNvPr id="4" name="Content Placeholder 3">
            <a:extLst>
              <a:ext uri="{FF2B5EF4-FFF2-40B4-BE49-F238E27FC236}">
                <a16:creationId xmlns:a16="http://schemas.microsoft.com/office/drawing/2014/main" id="{EAB0281A-FAE1-49F6-9A77-3EBB7DC31C1D}"/>
              </a:ext>
            </a:extLst>
          </p:cNvPr>
          <p:cNvSpPr>
            <a:spLocks noGrp="1"/>
          </p:cNvSpPr>
          <p:nvPr>
            <p:ph sz="quarter"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This thesis show that a users’ Big Five personality traits can be predicted from the public information they share on Twitter. </a:t>
            </a:r>
          </a:p>
          <a:p>
            <a:r>
              <a:rPr lang="en-US" dirty="0">
                <a:latin typeface="Times New Roman" panose="02020603050405020304" pitchFamily="18" charset="0"/>
                <a:cs typeface="Times New Roman" panose="02020603050405020304" pitchFamily="18" charset="0"/>
              </a:rPr>
              <a:t>The system use text data from </a:t>
            </a:r>
            <a:r>
              <a:rPr lang="en-US" dirty="0" err="1">
                <a:latin typeface="Times New Roman" panose="02020603050405020304" pitchFamily="18" charset="0"/>
                <a:cs typeface="Times New Roman" panose="02020603050405020304" pitchFamily="18" charset="0"/>
              </a:rPr>
              <a:t>myPersonality</a:t>
            </a:r>
            <a:r>
              <a:rPr lang="en-US" dirty="0">
                <a:latin typeface="Times New Roman" panose="02020603050405020304" pitchFamily="18" charset="0"/>
                <a:cs typeface="Times New Roman" panose="02020603050405020304" pitchFamily="18" charset="0"/>
              </a:rPr>
              <a:t> dataset as a feature set to train  machine learning algorithms - SVM – to predict scores on each of the five personality traits.</a:t>
            </a:r>
          </a:p>
          <a:p>
            <a:r>
              <a:rPr lang="en-US" dirty="0">
                <a:latin typeface="Times New Roman" panose="02020603050405020304" pitchFamily="18" charset="0"/>
                <a:cs typeface="Times New Roman" panose="02020603050405020304" pitchFamily="18" charset="0"/>
              </a:rPr>
              <a:t>And then, through the Twitter API, the system collected publicly accessible information from user’s profile. </a:t>
            </a:r>
          </a:p>
          <a:p>
            <a:r>
              <a:rPr lang="en-US" dirty="0">
                <a:latin typeface="Times New Roman" panose="02020603050405020304" pitchFamily="18" charset="0"/>
                <a:cs typeface="Times New Roman" panose="02020603050405020304" pitchFamily="18" charset="0"/>
              </a:rPr>
              <a:t>After processing that data, the system use the profile’s text data as a feature set in machine learning algorithms - SVM – to predict scores on each of the five personality traits.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812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E29F-8AC8-457C-BC4A-42AEC148D5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A36E8F-40A5-4801-B182-F00FEDA0103B}"/>
              </a:ext>
            </a:extLst>
          </p:cNvPr>
          <p:cNvSpPr>
            <a:spLocks noGrp="1"/>
          </p:cNvSpPr>
          <p:nvPr>
            <p:ph sz="quarter" idx="1"/>
          </p:nvPr>
        </p:nvSpPr>
        <p:spPr/>
        <p:txBody>
          <a:bodyPr>
            <a:normAutofit/>
          </a:bodyPr>
          <a:lstStyle/>
          <a:p>
            <a:pPr marL="0" indent="0" algn="ctr">
              <a:buNone/>
            </a:pPr>
            <a:r>
              <a:rPr lang="en-US" sz="6600" dirty="0"/>
              <a:t>THANK FOR </a:t>
            </a:r>
          </a:p>
          <a:p>
            <a:pPr marL="0" indent="0" algn="ctr">
              <a:buNone/>
            </a:pPr>
            <a:r>
              <a:rPr lang="en-US" sz="6600" dirty="0"/>
              <a:t>YOUR</a:t>
            </a:r>
          </a:p>
          <a:p>
            <a:pPr marL="0" indent="0" algn="ctr">
              <a:buNone/>
            </a:pPr>
            <a:r>
              <a:rPr lang="en-US" sz="6600" dirty="0"/>
              <a:t>ATTENTION!!!</a:t>
            </a:r>
          </a:p>
        </p:txBody>
      </p:sp>
      <p:sp>
        <p:nvSpPr>
          <p:cNvPr id="4" name="Slide Number Placeholder 3">
            <a:extLst>
              <a:ext uri="{FF2B5EF4-FFF2-40B4-BE49-F238E27FC236}">
                <a16:creationId xmlns:a16="http://schemas.microsoft.com/office/drawing/2014/main" id="{434AD165-E24E-4BE4-94EA-465A32D26001}"/>
              </a:ext>
            </a:extLst>
          </p:cNvPr>
          <p:cNvSpPr>
            <a:spLocks noGrp="1"/>
          </p:cNvSpPr>
          <p:nvPr>
            <p:ph type="sldNum" sz="quarter" idx="12"/>
          </p:nvPr>
        </p:nvSpPr>
        <p:spPr/>
        <p:txBody>
          <a:bodyPr/>
          <a:lstStyle/>
          <a:p>
            <a:fld id="{C2F9134B-5996-499D-9268-D859672AB977}" type="slidenum">
              <a:rPr lang="en-US" smtClean="0"/>
              <a:pPr/>
              <a:t>37</a:t>
            </a:fld>
            <a:endParaRPr lang="en-US"/>
          </a:p>
        </p:txBody>
      </p:sp>
    </p:spTree>
    <p:extLst>
      <p:ext uri="{BB962C8B-B14F-4D97-AF65-F5344CB8AC3E}">
        <p14:creationId xmlns:p14="http://schemas.microsoft.com/office/powerpoint/2010/main" val="263370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862C-B5F1-4E3D-9637-0D7AF99D1467}"/>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867FF5B9-5CF0-4770-A68E-276CB79B1443}"/>
              </a:ext>
            </a:extLst>
          </p:cNvPr>
          <p:cNvSpPr>
            <a:spLocks noGrp="1"/>
          </p:cNvSpPr>
          <p:nvPr>
            <p:ph type="sldNum" sz="quarter" idx="12"/>
          </p:nvPr>
        </p:nvSpPr>
        <p:spPr/>
        <p:txBody>
          <a:bodyPr/>
          <a:lstStyle/>
          <a:p>
            <a:fld id="{C2F9134B-5996-499D-9268-D859672AB977}" type="slidenum">
              <a:rPr lang="en-US" smtClean="0"/>
              <a:pPr/>
              <a:t>4</a:t>
            </a:fld>
            <a:endParaRPr lang="en-US"/>
          </a:p>
        </p:txBody>
      </p:sp>
      <p:sp>
        <p:nvSpPr>
          <p:cNvPr id="4" name="Content Placeholder 3">
            <a:extLst>
              <a:ext uri="{FF2B5EF4-FFF2-40B4-BE49-F238E27FC236}">
                <a16:creationId xmlns:a16="http://schemas.microsoft.com/office/drawing/2014/main" id="{535DA133-CE6A-43F9-8608-DF2B3C58CC9A}"/>
              </a:ext>
            </a:extLst>
          </p:cNvPr>
          <p:cNvSpPr>
            <a:spLocks noGrp="1"/>
          </p:cNvSpPr>
          <p:nvPr>
            <p:ph sz="quarter" idx="1"/>
          </p:nvPr>
        </p:nvSpPr>
        <p:spPr/>
        <p:txBody>
          <a:bodyPr/>
          <a:lstStyle/>
          <a:p>
            <a:r>
              <a:rPr lang="en-US" sz="2200" dirty="0">
                <a:latin typeface="Times New Roman" panose="02020603050405020304" pitchFamily="18" charset="0"/>
                <a:cs typeface="Times New Roman" panose="02020603050405020304" pitchFamily="18" charset="0"/>
              </a:rPr>
              <a:t>The purpose of the system was to investigate the relation between social media posts and users’ big five personality level using </a:t>
            </a:r>
            <a:r>
              <a:rPr lang="en-US" sz="2200" i="1" dirty="0">
                <a:latin typeface="Times New Roman" panose="02020603050405020304" pitchFamily="18" charset="0"/>
                <a:cs typeface="Times New Roman" panose="02020603050405020304" pitchFamily="18" charset="0"/>
              </a:rPr>
              <a:t>Support Vector Machine (SVM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Human resources professionals often use the Big Five personality dimensions to help place employees. That is because these dimensions are considered to be the underlying traits that make up an individual’s overall personality.</a:t>
            </a:r>
          </a:p>
          <a:p>
            <a:pPr marL="0" indent="0">
              <a:buNone/>
            </a:pPr>
            <a:br>
              <a:rPr lang="en-US" sz="28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3350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471A-60F1-4ABB-966D-4C24088F65BA}"/>
              </a:ext>
            </a:extLst>
          </p:cNvPr>
          <p:cNvSpPr>
            <a:spLocks noGrp="1"/>
          </p:cNvSpPr>
          <p:nvPr>
            <p:ph type="title"/>
          </p:nvPr>
        </p:nvSpPr>
        <p:spPr/>
        <p:txBody>
          <a:bodyPr/>
          <a:lstStyle/>
          <a:p>
            <a:r>
              <a:rPr lang="en-US" dirty="0"/>
              <a:t>Introduction</a:t>
            </a:r>
          </a:p>
        </p:txBody>
      </p:sp>
      <p:sp>
        <p:nvSpPr>
          <p:cNvPr id="3" name="Slide Number Placeholder 2">
            <a:extLst>
              <a:ext uri="{FF2B5EF4-FFF2-40B4-BE49-F238E27FC236}">
                <a16:creationId xmlns:a16="http://schemas.microsoft.com/office/drawing/2014/main" id="{E273B487-BF61-4DCF-84E8-BFAC838458BF}"/>
              </a:ext>
            </a:extLst>
          </p:cNvPr>
          <p:cNvSpPr>
            <a:spLocks noGrp="1"/>
          </p:cNvSpPr>
          <p:nvPr>
            <p:ph type="sldNum" sz="quarter" idx="12"/>
          </p:nvPr>
        </p:nvSpPr>
        <p:spPr/>
        <p:txBody>
          <a:bodyPr/>
          <a:lstStyle/>
          <a:p>
            <a:fld id="{C2F9134B-5996-499D-9268-D859672AB977}" type="slidenum">
              <a:rPr lang="en-US" smtClean="0"/>
              <a:pPr/>
              <a:t>5</a:t>
            </a:fld>
            <a:endParaRPr lang="en-US"/>
          </a:p>
        </p:txBody>
      </p:sp>
      <p:sp>
        <p:nvSpPr>
          <p:cNvPr id="4" name="Content Placeholder 3">
            <a:extLst>
              <a:ext uri="{FF2B5EF4-FFF2-40B4-BE49-F238E27FC236}">
                <a16:creationId xmlns:a16="http://schemas.microsoft.com/office/drawing/2014/main" id="{F079B18A-AFED-4CF9-A135-3D3C9851C021}"/>
              </a:ext>
            </a:extLst>
          </p:cNvPr>
          <p:cNvSpPr>
            <a:spLocks noGrp="1"/>
          </p:cNvSpPr>
          <p:nvPr>
            <p:ph sz="quarter" idx="1"/>
          </p:nvPr>
        </p:nvSpPr>
        <p:spPr/>
        <p:txBody>
          <a:bodyPr>
            <a:normAutofit/>
          </a:bodyPr>
          <a:lstStyle/>
          <a:p>
            <a:r>
              <a:rPr lang="en-US" sz="2200" dirty="0">
                <a:latin typeface="Times New Roman" panose="02020603050405020304" pitchFamily="18" charset="0"/>
                <a:cs typeface="Times New Roman" panose="02020603050405020304" pitchFamily="18" charset="0"/>
              </a:rPr>
              <a:t>Nowadays , a lot of information are shared by users during their social media usage.</a:t>
            </a:r>
          </a:p>
          <a:p>
            <a:r>
              <a:rPr lang="en-US" sz="2200" dirty="0">
                <a:latin typeface="Times New Roman" panose="02020603050405020304" pitchFamily="18" charset="0"/>
                <a:cs typeface="Times New Roman" panose="02020603050405020304" pitchFamily="18" charset="0"/>
              </a:rPr>
              <a:t>That presents an opportunity for an automated analysis of a social media user based on his/her information, activities, or status updates/posts/tweets.</a:t>
            </a:r>
          </a:p>
          <a:p>
            <a:r>
              <a:rPr lang="en-US" sz="2200" dirty="0">
                <a:latin typeface="Times New Roman" panose="02020603050405020304" pitchFamily="18" charset="0"/>
                <a:cs typeface="Times New Roman" panose="02020603050405020304" pitchFamily="18" charset="0"/>
              </a:rPr>
              <a:t>One of the information that can be analyzed from social media usage is user’s personality.</a:t>
            </a:r>
          </a:p>
          <a:p>
            <a:r>
              <a:rPr lang="en-US" sz="2200" dirty="0">
                <a:latin typeface="Times New Roman" panose="02020603050405020304" pitchFamily="18" charset="0"/>
                <a:cs typeface="Times New Roman" panose="02020603050405020304" pitchFamily="18" charset="0"/>
              </a:rPr>
              <a:t>Personality is made up of the characteristics, patterns of thoughts, feelings, and behaviors, which makes a person unique.</a:t>
            </a:r>
          </a:p>
          <a:p>
            <a:r>
              <a:rPr lang="en-US" sz="2200" dirty="0">
                <a:latin typeface="Times New Roman" panose="02020603050405020304" pitchFamily="18" charset="0"/>
                <a:cs typeface="Times New Roman" panose="02020603050405020304" pitchFamily="18" charset="0"/>
              </a:rPr>
              <a:t>The relationship between real-world social networks and personality has been usually studied using a personality test called “The Big Five”.</a:t>
            </a:r>
          </a:p>
          <a:p>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1229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3572-2AE2-44FD-915F-ADF000D81BF6}"/>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C0F3D1CB-28B0-482E-BC69-545D21C44D5D}"/>
              </a:ext>
            </a:extLst>
          </p:cNvPr>
          <p:cNvSpPr>
            <a:spLocks noGrp="1"/>
          </p:cNvSpPr>
          <p:nvPr>
            <p:ph type="sldNum" sz="quarter" idx="12"/>
          </p:nvPr>
        </p:nvSpPr>
        <p:spPr/>
        <p:txBody>
          <a:bodyPr/>
          <a:lstStyle/>
          <a:p>
            <a:fld id="{C2F9134B-5996-499D-9268-D859672AB977}" type="slidenum">
              <a:rPr lang="en-US" smtClean="0"/>
              <a:pPr/>
              <a:t>6</a:t>
            </a:fld>
            <a:endParaRPr lang="en-US"/>
          </a:p>
        </p:txBody>
      </p:sp>
      <p:sp>
        <p:nvSpPr>
          <p:cNvPr id="4" name="Content Placeholder 3">
            <a:extLst>
              <a:ext uri="{FF2B5EF4-FFF2-40B4-BE49-F238E27FC236}">
                <a16:creationId xmlns:a16="http://schemas.microsoft.com/office/drawing/2014/main" id="{1B9DB022-BBF8-4348-A5C4-CA42CA577FF3}"/>
              </a:ext>
            </a:extLst>
          </p:cNvPr>
          <p:cNvSpPr>
            <a:spLocks noGrp="1"/>
          </p:cNvSpPr>
          <p:nvPr>
            <p:ph sz="quarter" idx="1"/>
          </p:nvPr>
        </p:nvSpPr>
        <p:spPr/>
        <p:txBody>
          <a:bodyPr>
            <a:normAutofit/>
          </a:bodyPr>
          <a:lstStyle/>
          <a:p>
            <a:r>
              <a:rPr lang="en-US" sz="2200" dirty="0">
                <a:latin typeface="Times New Roman" panose="02020603050405020304" pitchFamily="18" charset="0"/>
                <a:cs typeface="Times New Roman" panose="02020603050405020304" pitchFamily="18" charset="0"/>
              </a:rPr>
              <a:t>In this system, it’ll train the Big five personality traits of  users  base on their posts in </a:t>
            </a:r>
            <a:r>
              <a:rPr lang="en-US" sz="2200" dirty="0" err="1">
                <a:latin typeface="Times New Roman" panose="02020603050405020304" pitchFamily="18" charset="0"/>
                <a:cs typeface="Times New Roman" panose="02020603050405020304" pitchFamily="18" charset="0"/>
              </a:rPr>
              <a:t>myPersonality</a:t>
            </a:r>
            <a:r>
              <a:rPr lang="en-US" sz="2200" dirty="0">
                <a:latin typeface="Times New Roman" panose="02020603050405020304" pitchFamily="18" charset="0"/>
                <a:cs typeface="Times New Roman" panose="02020603050405020304" pitchFamily="18" charset="0"/>
              </a:rPr>
              <a:t> dataset using Support Vector Machine (SVM).</a:t>
            </a:r>
          </a:p>
          <a:p>
            <a:r>
              <a:rPr lang="en-US" sz="2200" dirty="0">
                <a:latin typeface="Times New Roman" panose="02020603050405020304" pitchFamily="18" charset="0"/>
                <a:cs typeface="Times New Roman" panose="02020603050405020304" pitchFamily="18" charset="0"/>
              </a:rPr>
              <a:t>Then the system predict the personality of Twitter users base on their tweet using SVM model. </a:t>
            </a:r>
          </a:p>
          <a:p>
            <a:r>
              <a:rPr lang="en-US" sz="2200" dirty="0">
                <a:latin typeface="Times New Roman" panose="02020603050405020304" pitchFamily="18" charset="0"/>
                <a:cs typeface="Times New Roman" panose="02020603050405020304" pitchFamily="18" charset="0"/>
              </a:rPr>
              <a:t>The prediction results are based on The Five Factor Model, a personality model by McCrae and Costa, which divides an individual’s personality into 5 traits.</a:t>
            </a:r>
          </a:p>
          <a:p>
            <a:pPr marL="0" indent="0">
              <a:buNone/>
            </a:pP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5106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2D59-A4B7-417B-B575-2EF6CD5CBA8B}"/>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EE645E69-0C3A-4D39-A6FF-24B4ED855FE6}"/>
              </a:ext>
            </a:extLst>
          </p:cNvPr>
          <p:cNvSpPr>
            <a:spLocks noGrp="1"/>
          </p:cNvSpPr>
          <p:nvPr>
            <p:ph type="sldNum" sz="quarter" idx="12"/>
          </p:nvPr>
        </p:nvSpPr>
        <p:spPr/>
        <p:txBody>
          <a:bodyPr/>
          <a:lstStyle/>
          <a:p>
            <a:fld id="{C2F9134B-5996-499D-9268-D859672AB977}" type="slidenum">
              <a:rPr lang="en-US" smtClean="0"/>
              <a:pPr/>
              <a:t>7</a:t>
            </a:fld>
            <a:endParaRPr lang="en-US"/>
          </a:p>
        </p:txBody>
      </p:sp>
      <p:sp>
        <p:nvSpPr>
          <p:cNvPr id="4" name="Content Placeholder 3">
            <a:extLst>
              <a:ext uri="{FF2B5EF4-FFF2-40B4-BE49-F238E27FC236}">
                <a16:creationId xmlns:a16="http://schemas.microsoft.com/office/drawing/2014/main" id="{549F5958-2412-4044-9315-793AF7516539}"/>
              </a:ext>
            </a:extLst>
          </p:cNvPr>
          <p:cNvSpPr>
            <a:spLocks noGrp="1"/>
          </p:cNvSpPr>
          <p:nvPr>
            <p:ph sz="quarter" idx="1"/>
          </p:nvPr>
        </p:nvSpPr>
        <p:spPr/>
        <p:txBody>
          <a:bodyPr>
            <a:normAutofit/>
          </a:bodyPr>
          <a:lstStyle/>
          <a:p>
            <a:r>
              <a:rPr lang="en-US" sz="2200" dirty="0">
                <a:latin typeface="Times New Roman" panose="02020603050405020304" pitchFamily="18" charset="0"/>
                <a:cs typeface="Times New Roman" panose="02020603050405020304" pitchFamily="18" charset="0"/>
              </a:rPr>
              <a:t>The five factor traits are namely: </a:t>
            </a:r>
          </a:p>
          <a:p>
            <a:r>
              <a:rPr lang="en-US" sz="2200" dirty="0">
                <a:latin typeface="Times New Roman" panose="02020603050405020304" pitchFamily="18" charset="0"/>
                <a:cs typeface="Times New Roman" panose="02020603050405020304" pitchFamily="18" charset="0"/>
              </a:rPr>
              <a:t>Openness to experience – which means being creative and open to new ideas. This factor indicates how open mind a person is. They have creative thinking and have flexible attitude.</a:t>
            </a:r>
          </a:p>
          <a:p>
            <a:r>
              <a:rPr lang="en-US" sz="2200" dirty="0">
                <a:latin typeface="Times New Roman" panose="02020603050405020304" pitchFamily="18" charset="0"/>
                <a:cs typeface="Times New Roman" panose="02020603050405020304" pitchFamily="18" charset="0"/>
              </a:rPr>
              <a:t>Conscientiousness – is used to describe the degree to which person is organized, how discipline he or she is and can also describe how careful a person is in certain situation.</a:t>
            </a:r>
          </a:p>
          <a:p>
            <a:r>
              <a:rPr lang="en-US" sz="2200" dirty="0">
                <a:latin typeface="Times New Roman" panose="02020603050405020304" pitchFamily="18" charset="0"/>
                <a:cs typeface="Times New Roman" panose="02020603050405020304" pitchFamily="18" charset="0"/>
              </a:rPr>
              <a:t>Agreeableness – is used to describe the individual’s propensity. Someone with agreeableness factor is good natured cooperative and trusting. </a:t>
            </a:r>
          </a:p>
        </p:txBody>
      </p:sp>
    </p:spTree>
    <p:extLst>
      <p:ext uri="{BB962C8B-B14F-4D97-AF65-F5344CB8AC3E}">
        <p14:creationId xmlns:p14="http://schemas.microsoft.com/office/powerpoint/2010/main" val="3615758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45AB-4109-40AC-9B21-71E6BD5746A0}"/>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a16="http://schemas.microsoft.com/office/drawing/2014/main" id="{A9DE4231-D407-492B-BF1E-938BF12B42AB}"/>
              </a:ext>
            </a:extLst>
          </p:cNvPr>
          <p:cNvSpPr>
            <a:spLocks noGrp="1"/>
          </p:cNvSpPr>
          <p:nvPr>
            <p:ph type="sldNum" sz="quarter" idx="12"/>
          </p:nvPr>
        </p:nvSpPr>
        <p:spPr/>
        <p:txBody>
          <a:bodyPr/>
          <a:lstStyle/>
          <a:p>
            <a:fld id="{C2F9134B-5996-499D-9268-D859672AB977}" type="slidenum">
              <a:rPr lang="en-US" smtClean="0"/>
              <a:pPr/>
              <a:t>8</a:t>
            </a:fld>
            <a:endParaRPr lang="en-US"/>
          </a:p>
        </p:txBody>
      </p:sp>
      <p:sp>
        <p:nvSpPr>
          <p:cNvPr id="4" name="Content Placeholder 3">
            <a:extLst>
              <a:ext uri="{FF2B5EF4-FFF2-40B4-BE49-F238E27FC236}">
                <a16:creationId xmlns:a16="http://schemas.microsoft.com/office/drawing/2014/main" id="{E4B6B627-0170-403B-B53B-5A77CD9F00C3}"/>
              </a:ext>
            </a:extLst>
          </p:cNvPr>
          <p:cNvSpPr>
            <a:spLocks noGrp="1"/>
          </p:cNvSpPr>
          <p:nvPr>
            <p:ph sz="quarter" idx="1"/>
          </p:nvPr>
        </p:nvSpPr>
        <p:spPr/>
        <p:txBody>
          <a:bodyPr>
            <a:normAutofit/>
          </a:bodyPr>
          <a:lstStyle/>
          <a:p>
            <a:r>
              <a:rPr lang="en-US" sz="2200" dirty="0">
                <a:latin typeface="Times New Roman" panose="02020603050405020304" pitchFamily="18" charset="0"/>
                <a:cs typeface="Times New Roman" panose="02020603050405020304" pitchFamily="18" charset="0"/>
              </a:rPr>
              <a:t>Extroversion – is defined as a behavior where someone enjoys being around people more than being alone. An example of extraversion is when someone always likes to be around people and enjoys being the center of attention.</a:t>
            </a:r>
          </a:p>
          <a:p>
            <a:r>
              <a:rPr lang="en-US" sz="2200" dirty="0">
                <a:latin typeface="Times New Roman" panose="02020603050405020304" pitchFamily="18" charset="0"/>
                <a:cs typeface="Times New Roman" panose="02020603050405020304" pitchFamily="18" charset="0"/>
              </a:rPr>
              <a:t>Neuroticism – is the tendency to experience negative emotions, such as anger, anxiety, or depression. It is sometimes called emotional instability. </a:t>
            </a:r>
          </a:p>
        </p:txBody>
      </p:sp>
    </p:spTree>
    <p:extLst>
      <p:ext uri="{BB962C8B-B14F-4D97-AF65-F5344CB8AC3E}">
        <p14:creationId xmlns:p14="http://schemas.microsoft.com/office/powerpoint/2010/main" val="362186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9DBA-52D4-4BD5-A85F-834567FEBE6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DD09CB5C-C823-4D0E-B52C-D0E592F21589}"/>
              </a:ext>
            </a:extLst>
          </p:cNvPr>
          <p:cNvSpPr>
            <a:spLocks noGrp="1"/>
          </p:cNvSpPr>
          <p:nvPr>
            <p:ph sz="quarter" idx="1"/>
          </p:nvPr>
        </p:nvSpPr>
        <p:spPr/>
        <p:txBody>
          <a:bodyPr>
            <a:normAutofit/>
          </a:bodyPr>
          <a:lstStyle/>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To help Human Resources (HR) departments in placing employees.</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To investigate the predictability of the personality traits of social media users base on their posts. </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To understand Support Vector Machine (SVM) .</a:t>
            </a:r>
          </a:p>
          <a:p>
            <a:pPr>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E1417DB-EEA3-4075-8989-19C8A0D3FF64}"/>
              </a:ext>
            </a:extLst>
          </p:cNvPr>
          <p:cNvSpPr>
            <a:spLocks noGrp="1"/>
          </p:cNvSpPr>
          <p:nvPr>
            <p:ph type="sldNum" sz="quarter" idx="12"/>
          </p:nvPr>
        </p:nvSpPr>
        <p:spPr/>
        <p:txBody>
          <a:bodyPr/>
          <a:lstStyle/>
          <a:p>
            <a:fld id="{C2F9134B-5996-499D-9268-D859672AB977}" type="slidenum">
              <a:rPr lang="en-US" smtClean="0"/>
              <a:pPr/>
              <a:t>9</a:t>
            </a:fld>
            <a:endParaRPr lang="en-US"/>
          </a:p>
        </p:txBody>
      </p:sp>
    </p:spTree>
    <p:extLst>
      <p:ext uri="{BB962C8B-B14F-4D97-AF65-F5344CB8AC3E}">
        <p14:creationId xmlns:p14="http://schemas.microsoft.com/office/powerpoint/2010/main" val="12705338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6109</TotalTime>
  <Words>2649</Words>
  <Application>Microsoft Office PowerPoint</Application>
  <PresentationFormat>On-screen Show (4:3)</PresentationFormat>
  <Paragraphs>355</Paragraphs>
  <Slides>37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 Unicode MS</vt:lpstr>
      <vt:lpstr>Arial</vt:lpstr>
      <vt:lpstr>Calibri</vt:lpstr>
      <vt:lpstr>Georgia</vt:lpstr>
      <vt:lpstr>Times New Roman</vt:lpstr>
      <vt:lpstr>Wingdings</vt:lpstr>
      <vt:lpstr>Wingdings 2</vt:lpstr>
      <vt:lpstr>Civic</vt:lpstr>
      <vt:lpstr>Personality Prediction using Support Vector Machine</vt:lpstr>
      <vt:lpstr>Outline</vt:lpstr>
      <vt:lpstr>Abstract</vt:lpstr>
      <vt:lpstr>Cont’d</vt:lpstr>
      <vt:lpstr>Introduction</vt:lpstr>
      <vt:lpstr>Cont’d</vt:lpstr>
      <vt:lpstr>Cont’d</vt:lpstr>
      <vt:lpstr>Cont’d</vt:lpstr>
      <vt:lpstr>Objectives</vt:lpstr>
      <vt:lpstr>Scope of Thesis</vt:lpstr>
      <vt:lpstr>Data Pre-processing</vt:lpstr>
      <vt:lpstr>Cont’d</vt:lpstr>
      <vt:lpstr>Feature Extraction using TF-IDF</vt:lpstr>
      <vt:lpstr>Support vector machine (SVM)</vt:lpstr>
      <vt:lpstr>Cont’d</vt:lpstr>
      <vt:lpstr>Simple Calculation of SVM</vt:lpstr>
      <vt:lpstr>Cont’d</vt:lpstr>
      <vt:lpstr>Cont’d</vt:lpstr>
      <vt:lpstr>Cont’d</vt:lpstr>
      <vt:lpstr>Cont’d</vt:lpstr>
      <vt:lpstr>Cont’d</vt:lpstr>
      <vt:lpstr>Cont’d</vt:lpstr>
      <vt:lpstr>Cont’d</vt:lpstr>
      <vt:lpstr>Interpretation of Performance Measures</vt:lpstr>
      <vt:lpstr>Cont’d</vt:lpstr>
      <vt:lpstr>Cont’d</vt:lpstr>
      <vt:lpstr>System Design</vt:lpstr>
      <vt:lpstr>Experimental Results</vt:lpstr>
      <vt:lpstr>Cont’d</vt:lpstr>
      <vt:lpstr>Cont’d</vt:lpstr>
      <vt:lpstr>Cont’d</vt:lpstr>
      <vt:lpstr>Cont’d</vt:lpstr>
      <vt:lpstr>Cont’d</vt:lpstr>
      <vt:lpstr>Con’t</vt:lpstr>
      <vt:lpstr>Future Work</vt:lpstr>
      <vt:lpstr>Conclusion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dc:title>
  <dc:creator>Loretto Academy</dc:creator>
  <cp:lastModifiedBy>Zwe Htet Paing</cp:lastModifiedBy>
  <cp:revision>301</cp:revision>
  <dcterms:created xsi:type="dcterms:W3CDTF">2012-02-08T16:36:53Z</dcterms:created>
  <dcterms:modified xsi:type="dcterms:W3CDTF">2019-11-07T14:07:39Z</dcterms:modified>
</cp:coreProperties>
</file>