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70" r:id="rId3"/>
    <p:sldId id="269" r:id="rId4"/>
    <p:sldId id="317" r:id="rId5"/>
    <p:sldId id="318" r:id="rId6"/>
    <p:sldId id="271" r:id="rId7"/>
    <p:sldId id="297" r:id="rId8"/>
    <p:sldId id="292" r:id="rId9"/>
    <p:sldId id="295" r:id="rId10"/>
    <p:sldId id="293" r:id="rId11"/>
    <p:sldId id="299" r:id="rId12"/>
    <p:sldId id="300" r:id="rId13"/>
    <p:sldId id="283" r:id="rId14"/>
    <p:sldId id="301" r:id="rId15"/>
    <p:sldId id="302" r:id="rId16"/>
    <p:sldId id="304" r:id="rId17"/>
    <p:sldId id="303" r:id="rId18"/>
    <p:sldId id="305" r:id="rId19"/>
    <p:sldId id="274" r:id="rId20"/>
    <p:sldId id="298" r:id="rId21"/>
    <p:sldId id="316" r:id="rId22"/>
    <p:sldId id="307" r:id="rId23"/>
    <p:sldId id="311" r:id="rId24"/>
    <p:sldId id="308" r:id="rId25"/>
    <p:sldId id="309" r:id="rId26"/>
    <p:sldId id="310" r:id="rId27"/>
    <p:sldId id="277" r:id="rId28"/>
    <p:sldId id="314" r:id="rId29"/>
    <p:sldId id="291" r:id="rId30"/>
    <p:sldId id="272" r:id="rId31"/>
    <p:sldId id="313" r:id="rId32"/>
    <p:sldId id="28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380" autoAdjust="0"/>
  </p:normalViewPr>
  <p:slideViewPr>
    <p:cSldViewPr>
      <p:cViewPr varScale="1">
        <p:scale>
          <a:sx n="63" d="100"/>
          <a:sy n="63" d="100"/>
        </p:scale>
        <p:origin x="93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E4EEE-1686-4C27-8C90-0D382894BE9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7F1B4-CA14-49EF-BB29-DDFD42BA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68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7F1B4-CA14-49EF-BB29-DDFD42BA34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70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7F1B4-CA14-49EF-BB29-DDFD42BA34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09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7F1B4-CA14-49EF-BB29-DDFD42BA34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86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7F1B4-CA14-49EF-BB29-DDFD42BA34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45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the optimal separating hyperplane between binary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7F1B4-CA14-49EF-BB29-DDFD42BA34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92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EA96-1EBD-4F1D-82AC-DC18126CDAC3}" type="datetime1">
              <a:rPr lang="en-US" smtClean="0"/>
              <a:t>9/17/2019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2F9134B-5996-499D-9268-D859672A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E9B1-6A5A-43A9-9C54-52D285C8278D}" type="datetime1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134B-5996-499D-9268-D859672AB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2F9134B-5996-499D-9268-D859672A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0A9E-4177-4AA6-8A45-4B150B616B10}" type="datetime1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78E0-17F3-488D-908F-872912FF82D0}" type="datetime1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2F9134B-5996-499D-9268-D859672A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A264-6A59-4B8C-92A4-51234742CF4B}" type="datetime1">
              <a:rPr lang="en-US" smtClean="0"/>
              <a:t>9/17/2019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2F9134B-5996-499D-9268-D859672A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937C16A-A4E5-46A8-B9A5-300A9ABC5454}" type="datetime1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134B-5996-499D-9268-D859672A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DA00-1D17-41DD-9AAA-35E11881B18B}" type="datetime1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2F9134B-5996-499D-9268-D859672A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79F5-FD64-4EB2-9E8D-B2EB3872A202}" type="datetime1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2F9134B-5996-499D-9268-D859672AB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4DA3-E8F6-40BC-A51D-5B5188BC3590}" type="datetime1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2F9134B-5996-499D-9268-D859672AB9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2F9134B-5996-499D-9268-D859672A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65F2-01D7-485F-BBB5-8172F669DFA8}" type="datetime1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2F9134B-5996-499D-9268-D859672A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143BF7D-E2D4-4099-A5C3-313B5DE8B685}" type="datetime1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2C967F1-3EA3-45AB-A8D0-4F151EE70EEE}" type="datetime1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2F9134B-5996-499D-9268-D859672A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ello/AalAJklj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icshowto.datasciencecentral.com/wp-content/uploads/2016/10/rmse.p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686800" cy="35052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(First Seminar)</a:t>
            </a:r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dirty="0"/>
              <a:t>Supervised By		           Presented by</a:t>
            </a:r>
          </a:p>
          <a:p>
            <a:pPr algn="l"/>
            <a:r>
              <a:rPr lang="en-US" dirty="0"/>
              <a:t>Dr. Yi </a:t>
            </a:r>
            <a:r>
              <a:rPr lang="en-US" dirty="0" err="1"/>
              <a:t>yi</a:t>
            </a:r>
            <a:r>
              <a:rPr lang="en-US" dirty="0"/>
              <a:t> Hlaing                         zwe htet paing ( 6IST-70 )</a:t>
            </a:r>
          </a:p>
          <a:p>
            <a:pPr algn="l"/>
            <a:r>
              <a:rPr lang="en-US" dirty="0"/>
              <a:t> 24-7-2019(Web)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772400" cy="1752600"/>
          </a:xfrm>
        </p:spPr>
        <p:txBody>
          <a:bodyPr/>
          <a:lstStyle/>
          <a:p>
            <a:r>
              <a:rPr lang="en-US" dirty="0"/>
              <a:t>Personality Prediction using Support Vector Machine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EAF66F-3FFE-457F-9891-2E2A1B8E2AE4}"/>
              </a:ext>
            </a:extLst>
          </p:cNvPr>
          <p:cNvSpPr txBox="1"/>
          <p:nvPr/>
        </p:nvSpPr>
        <p:spPr>
          <a:xfrm>
            <a:off x="685800" y="5334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University of Technology ( </a:t>
            </a:r>
            <a:r>
              <a:rPr lang="en-US" sz="2400" dirty="0" err="1">
                <a:latin typeface="+mj-lt"/>
              </a:rPr>
              <a:t>Yatanarpon</a:t>
            </a:r>
            <a:r>
              <a:rPr lang="en-US" sz="2400" dirty="0">
                <a:latin typeface="+mj-lt"/>
              </a:rPr>
              <a:t> Cyber City)</a:t>
            </a:r>
          </a:p>
          <a:p>
            <a:pPr algn="ctr"/>
            <a:r>
              <a:rPr lang="en-US" sz="2400" dirty="0">
                <a:latin typeface="+mj-lt"/>
              </a:rPr>
              <a:t>Faculty of Information and Communication Technology</a:t>
            </a:r>
          </a:p>
          <a:p>
            <a:pPr algn="ctr"/>
            <a:r>
              <a:rPr lang="en-US" sz="2400" dirty="0">
                <a:latin typeface="+mj-lt"/>
              </a:rPr>
              <a:t>Department of Information Science and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6A07D-38C0-4B15-849D-E2FFE1E77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134B-5996-499D-9268-D859672AB97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1DF4-248B-4BA3-889B-DDE051EE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7971B-9B4A-4316-BC21-CA7048FC263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Emotional stability refers to a person's ability to remain stable and balanced. At the other end of the scale, a person who is high in neuroticism has a tendency to easily experience negative emotions.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Agreeableness relates to a focus on maintaining positive social relations, being friendly and cooperative.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75193-0AA6-4504-81EC-F976FA0D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134B-5996-499D-9268-D859672AB97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39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3D90-B5DB-44FE-8720-AB1582B17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CCC4E-0DD4-4C6B-AC6D-B5757B4DEE5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users need to login into the system with their social media account.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crawls the real time social media data called tweets from twitter  using Twitter REST API.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crawls about 100 tweets for each user and these tweets are input of the system, then the model predicts user’s personality base on these tweets.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system will output five personality trait with relevant percentage value and Yes/No for each trait.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841C3-14B6-43C3-8FBB-339A583C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134B-5996-499D-9268-D859672AB9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14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681C-D205-4F96-98DB-41570899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416FA-9916-450E-BCB2-2B146148C84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 need to make sure that the information we pass the model is in a format that computers can understand.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, first is to remove any unnecessary type in the data which would make the trained model to a poor generalizer.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Pre-processing steps include:</a:t>
            </a:r>
          </a:p>
          <a:p>
            <a:pPr lvl="2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mention:</a:t>
            </a:r>
          </a:p>
          <a:p>
            <a:pPr lvl="3"/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@Emma</a:t>
            </a:r>
          </a:p>
          <a:p>
            <a:pPr lvl="2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3"/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http://hello/AalAJklja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emoji:</a:t>
            </a:r>
          </a:p>
          <a:p>
            <a:pPr lvl="2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DE99D-41E1-46F3-9DA2-8CBD6A1C6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134B-5996-499D-9268-D859672AB97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34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94D0-4E7D-4DCF-BA9A-017A08639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4516C-5198-44E8-8B2A-D14857346F6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lvl="2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to lowercase: </a:t>
            </a:r>
          </a:p>
          <a:p>
            <a:pPr lvl="3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“Today is a #sunny day!” → “today is a #sunny day!”.</a:t>
            </a:r>
          </a:p>
          <a:p>
            <a:pPr lvl="2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Stop-word removal: </a:t>
            </a:r>
          </a:p>
          <a:p>
            <a:pPr lvl="3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“today is a #sunny day!” → “today #sunny day!”.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Punctuation removal: </a:t>
            </a:r>
          </a:p>
          <a:p>
            <a:pPr lvl="3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“today #sunny day!” → “today sunny day”.</a:t>
            </a:r>
          </a:p>
          <a:p>
            <a:pPr lvl="2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Tokenization: </a:t>
            </a:r>
          </a:p>
          <a:p>
            <a:pPr lvl="3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“today sunny day” → [today] [sunny] [day].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7725E0-2E9F-458C-A873-CE10E914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134B-5996-499D-9268-D859672AB97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55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3F45-D614-4B6E-8CF6-512E5E2C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 using 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183DF-2234-4556-88ED-2D91C4D2100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 is a measure that uses two statistical method, the Term Frequency and the Inverse Document Frequency.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Frequency measures how frequently a word occurs in a document.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TF(t)=(Number of times term t appears in a document) / 			(Total number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terms in the document)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 Document Frequency measures how much information the word provide ( It’s mean how important a word is)</a:t>
            </a:r>
          </a:p>
          <a:p>
            <a:pPr marL="274320" lvl="1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IDF(t) = </a:t>
            </a:r>
            <a:r>
              <a:rPr lang="en-US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log_e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(Total number of documents / Number of 				documents with term t in it)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D4D89-D5D3-4FC8-8C59-40E12C3B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134B-5996-499D-9268-D859672AB97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57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FD6C-B656-49DA-BA57-FA3B26F2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560CD-6948-4ABE-BD0B-41DB68CEA8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frequency–Inverse document frequency is the product of term frequency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t,d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inverse document frequency 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idf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t,D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TF-IDF can be computed as</a:t>
            </a:r>
          </a:p>
          <a:p>
            <a:pPr marL="0" indent="0" fontAlgn="base">
              <a:buNone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tfidf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t,d,D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t,d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idf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t,D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FE4BE-8121-4D9E-BA81-7A7B300D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134B-5996-499D-9268-D859672AB97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33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C8F5-B6BE-4820-8CFB-4DF41F59A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AA2EF-610F-4677-A64F-89CE60D859E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that you have two documents; d1 and d2 with terms and there term count as shown below;</a:t>
            </a:r>
          </a:p>
          <a:p>
            <a:pPr marL="0" indent="0" fontAlgn="base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d1=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{“the”:1,”quick”:1,”brown”:1,”fox”:1,”jumped”:1}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d2=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{“over”:1,”the”:1,”lazy”:3,”dog”:1}</a:t>
            </a:r>
          </a:p>
          <a:p>
            <a:pPr marL="0" indent="0" fontAlgn="base">
              <a:buNone/>
            </a:pP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terms in d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= 5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 = 6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you want to calculate the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term “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“,</a:t>
            </a:r>
          </a:p>
          <a:p>
            <a:pPr fontAlgn="base"/>
            <a:r>
              <a:rPr lang="en-US" dirty="0"/>
              <a:t>term frequency </a:t>
            </a:r>
            <a:r>
              <a:rPr lang="en-US" dirty="0" err="1"/>
              <a:t>tf</a:t>
            </a:r>
            <a:r>
              <a:rPr lang="en-US" dirty="0"/>
              <a:t>,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t,d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)=t/d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(“the”,d1)=1/5=0.2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(“the”,d2)=1/6=0.1667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 document frequency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idf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Idf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t,D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log(D/t)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Idf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the”,D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)=log(2/2)=0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9E7F3-4AE9-4475-A445-1EFB1411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134B-5996-499D-9268-D859672AB97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53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BCF8-55B9-444D-A4A2-FB383D47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6D6CF-806C-48DD-9E3F-584F1EA7635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frequency – inverse document frequency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(t,d1,D) =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(t,d1) *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idf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t,D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(“the”,d1,D)=0.2 * 0 = 0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(“the”,d2,D)=0.1667 * 0 =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word “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we get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zero, this implies that the word is not important since it occurs in both documents.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4E9A6-CC5B-4611-A921-9CE0F99A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134B-5996-499D-9268-D859672AB97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54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2C30-8864-4787-AAE3-A814D1D85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78F1-C146-4448-9523-AD54CE6E95D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let’s use the word “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lazy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fontAlgn="base"/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t,d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)=t/d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(“lazy”,d1)=0/5 = 0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(“lazy”,d2)=3/6 = 0.5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t,D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log(D/t)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idf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lazy”,D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)=log(2/1) = 0.301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(t,d1,D) =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(t,d1) *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idf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t,D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(“lazy”,d1,D)=0 * 0.301 = 0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(“lazy”,d2,D)=0.5 * 0.301 = 0.1505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E1B73-B347-4A0D-A2E6-4937DF7D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134B-5996-499D-9268-D859672AB97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99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CCC2-86AA-4002-8A94-B2B2A4D2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BAEF-38B8-4EA2-A1CF-1BC78DC7A1F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503920" cy="53340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2400" dirty="0"/>
              <a:t>“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Machine” (SVM) is a supervised machine learning algorithm which can be used for both classification or regression challenges</a:t>
            </a:r>
            <a:r>
              <a:rPr lang="en-US" sz="2400" dirty="0"/>
              <a:t>.</a:t>
            </a:r>
          </a:p>
          <a:p>
            <a:pPr>
              <a:lnSpc>
                <a:spcPct val="17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can solve linear and non-linear problems and work well for many practical problems.</a:t>
            </a:r>
          </a:p>
          <a:p>
            <a:pPr>
              <a:lnSpc>
                <a:spcPct val="17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of SVM is simple: The algorithm creates a line or a hyperplane which separates the data into classes.</a:t>
            </a:r>
          </a:p>
          <a:p>
            <a:pPr marL="0" indent="0">
              <a:lnSpc>
                <a:spcPct val="170000"/>
              </a:lnSpc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5DEEA-9C16-411F-A3A0-35863A8D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134B-5996-499D-9268-D859672AB97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3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6A125-7CEE-4C90-9507-CBFD5160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D8FB1-1905-4BD2-AAF9-B165D31EF36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Abstract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Objective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Introduction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Scope of Thesis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Preprocessing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Model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Future Work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A987C-0418-4357-A543-7554DB4C1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134B-5996-499D-9268-D859672AB9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13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4903-46F7-44EB-8E54-687CE3CD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A9901-BEE2-47B2-965F-454371FDB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working on the system is as follows :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Get information and create vectors.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Calculate weighted value of vectors.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Get higher values vector and find value of the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personality.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 Predict user personality type.</a:t>
            </a:r>
          </a:p>
          <a:p>
            <a:pPr marL="0" indent="0">
              <a:buNone/>
            </a:pP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7A51A-3DE2-4C45-9729-CDEAB99C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134B-5996-499D-9268-D859672AB97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71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1C456-A925-4B60-9613-03F227090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7DB79-36FA-4E5B-87AF-490945466EB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a support vector machine is to find  the optimal separating hyperplane which maximizes the margin of the training data.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g(x) = </a:t>
            </a:r>
            <a:r>
              <a:rPr lang="en-US" dirty="0" err="1"/>
              <a:t>wx</a:t>
            </a:r>
            <a:r>
              <a:rPr lang="en-US" dirty="0"/>
              <a:t>+ b</a:t>
            </a:r>
          </a:p>
          <a:p>
            <a:pPr marL="0" indent="0">
              <a:buNone/>
            </a:pPr>
            <a:r>
              <a:rPr lang="en-US" dirty="0"/>
              <a:t>	where, x = input vector</a:t>
            </a:r>
          </a:p>
          <a:p>
            <a:pPr marL="0" indent="0">
              <a:buNone/>
            </a:pPr>
            <a:r>
              <a:rPr lang="en-US" dirty="0"/>
              <a:t>		 w = weight vector</a:t>
            </a:r>
          </a:p>
          <a:p>
            <a:pPr marL="0" indent="0">
              <a:buNone/>
            </a:pPr>
            <a:r>
              <a:rPr lang="en-US" dirty="0"/>
              <a:t>		  b = intercept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BB429-6D4C-4DE9-B631-48EC35E1F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134B-5996-499D-9268-D859672AB97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51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B263F-DEF4-4364-9538-DD0F2176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Support Vector Machine 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9489EB-7D53-45EA-8AE1-0E16DB9F764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60" y="1527175"/>
            <a:ext cx="8131968" cy="45720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D5EBED-2BBA-475A-B877-F0736D9D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134B-5996-499D-9268-D859672AB97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30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3EDF-A1B4-4B64-A195-30B9F264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43CC56-644F-4340-95E5-C08240CAFF3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60" y="1527175"/>
            <a:ext cx="8131968" cy="45720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A96093-4B20-4E68-90C5-478FB6E4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134B-5996-499D-9268-D859672AB97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83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F4E54-7529-4696-9F07-4DB57B51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62B1BC-0469-447E-8D6D-489D50EA2D3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60" y="1527175"/>
            <a:ext cx="8131968" cy="45720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F21A65-C8D4-45B6-ADE7-1C38CDC2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134B-5996-499D-9268-D859672AB97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90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DFC5-EE62-4E2A-AB31-DB53A757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1B8981-9064-4634-8693-38AFF08B021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60" y="1527175"/>
            <a:ext cx="8131968" cy="45720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EB3A59-8F09-4556-A541-04286A9B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134B-5996-499D-9268-D859672AB97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35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3BDA8-DA8D-445D-9EA0-190D63FF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047444-D42D-40A4-9B18-A3EE294E668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42" y="1527174"/>
            <a:ext cx="8803986" cy="494982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3E98E4-CAEE-40A0-8AAC-7ABC67C4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134B-5996-499D-9268-D859672AB97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64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8B289-8DA7-4B68-BF19-F930E36BA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26A662-4500-48D9-93F5-B72DAA4AF98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6001"/>
            <a:ext cx="7315200" cy="30480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5A91BB-1453-4A34-B335-49A42E23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134B-5996-499D-9268-D859672AB97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09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447C-716F-4189-BFB8-F507759E7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031BB-D774-4266-A7EB-41469EC4012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7BACA2-08A3-403D-AB8E-C0DE89AFE7F4}"/>
              </a:ext>
            </a:extLst>
          </p:cNvPr>
          <p:cNvSpPr/>
          <p:nvPr/>
        </p:nvSpPr>
        <p:spPr>
          <a:xfrm>
            <a:off x="0" y="-185928"/>
            <a:ext cx="9147048" cy="6996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96B87B57-EFEF-4CD7-97E0-7875D91F1A2C}"/>
              </a:ext>
            </a:extLst>
          </p:cNvPr>
          <p:cNvSpPr/>
          <p:nvPr/>
        </p:nvSpPr>
        <p:spPr>
          <a:xfrm>
            <a:off x="922020" y="529590"/>
            <a:ext cx="2667000" cy="75895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Personality</a:t>
            </a:r>
          </a:p>
          <a:p>
            <a:pPr algn="ctr"/>
            <a:r>
              <a:rPr lang="en-US" dirty="0"/>
              <a:t>Dataset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37654DCD-EFA2-460F-A897-6B5C9BF35039}"/>
              </a:ext>
            </a:extLst>
          </p:cNvPr>
          <p:cNvSpPr/>
          <p:nvPr/>
        </p:nvSpPr>
        <p:spPr>
          <a:xfrm>
            <a:off x="4800600" y="605790"/>
            <a:ext cx="3200400" cy="76352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User’s Text retrieved from Twitter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42943C-17A0-44BF-8933-8EE392FB7D22}"/>
              </a:ext>
            </a:extLst>
          </p:cNvPr>
          <p:cNvSpPr/>
          <p:nvPr/>
        </p:nvSpPr>
        <p:spPr>
          <a:xfrm>
            <a:off x="910210" y="1763268"/>
            <a:ext cx="2667000" cy="122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Tokenization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437AA3-3CDC-4D75-AB81-98FF5BC65EB0}"/>
              </a:ext>
            </a:extLst>
          </p:cNvPr>
          <p:cNvSpPr/>
          <p:nvPr/>
        </p:nvSpPr>
        <p:spPr>
          <a:xfrm>
            <a:off x="910210" y="3340608"/>
            <a:ext cx="2667000" cy="732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  <a:p>
            <a:pPr algn="ctr"/>
            <a:r>
              <a:rPr lang="en-US" dirty="0"/>
              <a:t>Using TF-IDF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9D7756-DD56-4DD6-905F-D70E51BDB39B}"/>
              </a:ext>
            </a:extLst>
          </p:cNvPr>
          <p:cNvSpPr/>
          <p:nvPr/>
        </p:nvSpPr>
        <p:spPr>
          <a:xfrm flipH="1">
            <a:off x="4974333" y="3395472"/>
            <a:ext cx="2705841" cy="67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  <a:p>
            <a:pPr algn="ctr"/>
            <a:r>
              <a:rPr lang="en-US" dirty="0"/>
              <a:t>Using TF-IDF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38907D-286C-486A-88C7-269B7C4E88C4}"/>
              </a:ext>
            </a:extLst>
          </p:cNvPr>
          <p:cNvSpPr/>
          <p:nvPr/>
        </p:nvSpPr>
        <p:spPr>
          <a:xfrm>
            <a:off x="922020" y="4311396"/>
            <a:ext cx="6765797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 process using Support Vector Machine</a:t>
            </a:r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829DDFD8-72D8-4E94-9820-E3DE96FCE7AE}"/>
              </a:ext>
            </a:extLst>
          </p:cNvPr>
          <p:cNvSpPr/>
          <p:nvPr/>
        </p:nvSpPr>
        <p:spPr>
          <a:xfrm>
            <a:off x="2141220" y="5125212"/>
            <a:ext cx="3878198" cy="127254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Personality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characteristics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Secondary characteristics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F0A131-35E7-4C3B-80BD-B2014EC525F9}"/>
              </a:ext>
            </a:extLst>
          </p:cNvPr>
          <p:cNvSpPr/>
          <p:nvPr/>
        </p:nvSpPr>
        <p:spPr>
          <a:xfrm>
            <a:off x="5020817" y="1760220"/>
            <a:ext cx="2667000" cy="122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Tokenization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33A26F-3C07-4061-BAF1-D8279E54CE1A}"/>
              </a:ext>
            </a:extLst>
          </p:cNvPr>
          <p:cNvSpPr/>
          <p:nvPr/>
        </p:nvSpPr>
        <p:spPr>
          <a:xfrm>
            <a:off x="950594" y="47244"/>
            <a:ext cx="2727960" cy="396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process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B3FB30-8A7A-480A-999A-5D350B96B0D3}"/>
              </a:ext>
            </a:extLst>
          </p:cNvPr>
          <p:cNvSpPr/>
          <p:nvPr/>
        </p:nvSpPr>
        <p:spPr>
          <a:xfrm>
            <a:off x="4800600" y="89916"/>
            <a:ext cx="2727960" cy="396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Testing process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E2FB1F-E140-4FC8-9ABF-971D14168CF0}"/>
              </a:ext>
            </a:extLst>
          </p:cNvPr>
          <p:cNvCxnSpPr/>
          <p:nvPr/>
        </p:nvCxnSpPr>
        <p:spPr>
          <a:xfrm>
            <a:off x="2133600" y="1369314"/>
            <a:ext cx="0" cy="336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B802E0-B66A-4477-8704-E95D9FD5CB29}"/>
              </a:ext>
            </a:extLst>
          </p:cNvPr>
          <p:cNvCxnSpPr/>
          <p:nvPr/>
        </p:nvCxnSpPr>
        <p:spPr>
          <a:xfrm>
            <a:off x="6354316" y="1369314"/>
            <a:ext cx="0" cy="34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D52D19-39B8-4EDD-955E-BBF73668FDB8}"/>
              </a:ext>
            </a:extLst>
          </p:cNvPr>
          <p:cNvCxnSpPr>
            <a:cxnSpLocks/>
          </p:cNvCxnSpPr>
          <p:nvPr/>
        </p:nvCxnSpPr>
        <p:spPr>
          <a:xfrm>
            <a:off x="2133600" y="2983992"/>
            <a:ext cx="7620" cy="36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84F20A-8AA3-4E84-BBA2-3121C157F3CB}"/>
              </a:ext>
            </a:extLst>
          </p:cNvPr>
          <p:cNvCxnSpPr>
            <a:cxnSpLocks/>
          </p:cNvCxnSpPr>
          <p:nvPr/>
        </p:nvCxnSpPr>
        <p:spPr>
          <a:xfrm>
            <a:off x="6353552" y="2983992"/>
            <a:ext cx="0" cy="36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0ADB22-4AD2-4B6F-809E-D2EAC13A2680}"/>
              </a:ext>
            </a:extLst>
          </p:cNvPr>
          <p:cNvCxnSpPr/>
          <p:nvPr/>
        </p:nvCxnSpPr>
        <p:spPr>
          <a:xfrm>
            <a:off x="2133600" y="3877056"/>
            <a:ext cx="7620" cy="464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9028F8-FA0C-401A-9AC7-F22559B895AC}"/>
              </a:ext>
            </a:extLst>
          </p:cNvPr>
          <p:cNvCxnSpPr/>
          <p:nvPr/>
        </p:nvCxnSpPr>
        <p:spPr>
          <a:xfrm>
            <a:off x="6353552" y="3892296"/>
            <a:ext cx="0" cy="443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C5B2D8-7DA3-40EC-877E-C56A1CD64B8B}"/>
              </a:ext>
            </a:extLst>
          </p:cNvPr>
          <p:cNvCxnSpPr/>
          <p:nvPr/>
        </p:nvCxnSpPr>
        <p:spPr>
          <a:xfrm>
            <a:off x="4080319" y="4844796"/>
            <a:ext cx="0" cy="29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0727687-0EE0-4742-8790-4DE12E626847}"/>
              </a:ext>
            </a:extLst>
          </p:cNvPr>
          <p:cNvSpPr txBox="1"/>
          <p:nvPr/>
        </p:nvSpPr>
        <p:spPr>
          <a:xfrm>
            <a:off x="2632519" y="6398752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System Flow Diagram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E70101-A009-4A23-9E1C-4C591171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134B-5996-499D-9268-D859672AB977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18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B0A2-F268-4834-A7A1-EB66C2FB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Five Personality Traits</a:t>
            </a:r>
            <a:endParaRPr lang="en-US" dirty="0"/>
          </a:p>
        </p:txBody>
      </p:sp>
      <p:pic>
        <p:nvPicPr>
          <p:cNvPr id="1026" name="Picture 2" descr="https://scontent.fmdl1-1.fna.fbcdn.net/v/t1.15752-9/55661615_2515046862055817_8738920109780762624_n.jpg?_nc_cat=106&amp;_nc_ht=scontent.fmdl1-1.fna&amp;oh=6b291e175b17cd831f43951d42d9ce39&amp;oe=5D0E79DF">
            <a:extLst>
              <a:ext uri="{FF2B5EF4-FFF2-40B4-BE49-F238E27FC236}">
                <a16:creationId xmlns:a16="http://schemas.microsoft.com/office/drawing/2014/main" id="{CDA10539-C2F6-4ACC-B92A-C7E46CD5EDF5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44" y="1527175"/>
            <a:ext cx="685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FF234B-FDEE-4BB3-954A-FDE61364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134B-5996-499D-9268-D859672AB97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7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19EC1-1C14-4737-BE74-3D9D44D48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1BD9C-F93F-41BD-B270-F3F7C80C363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predicts the personality traits of Social media users based on posts they uploaded and shows predicted Big 5 model scores.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might benefit from understanding the relationship between personality and use of social media.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predicts the personality of Twitter users using Support Vector Machine (SVM).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can be very useful for career progression, job satisfaction and setting preferences in different interfaces.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4C9CCE-0002-4170-9647-BE8C3F8E9466}"/>
              </a:ext>
            </a:extLst>
          </p:cNvPr>
          <p:cNvSpPr txBox="1">
            <a:spLocks/>
          </p:cNvSpPr>
          <p:nvPr/>
        </p:nvSpPr>
        <p:spPr>
          <a:xfrm>
            <a:off x="332232" y="3429000"/>
            <a:ext cx="8503920" cy="15209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51A03-F022-439F-9AB4-31DCE7C0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134B-5996-499D-9268-D859672AB97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04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AD5BF-4D5C-4D5A-BBA2-7EC61373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BDF9A-BFB1-4DE4-AC37-D29B3048E46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generate the personality of a person  based on Big Five Personality Traits with relevant percentage value and Yes/No for each trait.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9ED1F5-7EA8-4A6D-8AC8-2D3D88D3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134B-5996-499D-9268-D859672AB97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40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9DEF-E02B-4FC6-BF49-88B20663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Work(For Next Seminar)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A8788-D51D-4FE4-B102-B7B030C818D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Classification for training and testing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FAA67-AED8-4CB9-B49D-523832D7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134B-5996-499D-9268-D859672AB97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62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E29F-8AC8-457C-BC4A-42AEC148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36E8F-40A5-4801-B182-F00FEDA0103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THANK FOR </a:t>
            </a:r>
          </a:p>
          <a:p>
            <a:pPr marL="0" indent="0" algn="ctr">
              <a:buNone/>
            </a:pPr>
            <a:r>
              <a:rPr lang="en-US" sz="6600" dirty="0"/>
              <a:t>YOUR</a:t>
            </a:r>
          </a:p>
          <a:p>
            <a:pPr marL="0" indent="0" algn="ctr">
              <a:buNone/>
            </a:pPr>
            <a:r>
              <a:rPr lang="en-US" sz="6600" dirty="0"/>
              <a:t>ATTENTION!!!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AD165-E24E-4BE4-94EA-465A32D26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134B-5996-499D-9268-D859672AB97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0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985B-83D9-45B4-AB20-FF2B01B3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C4E6DC-B175-41B5-952C-7FB1F28A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134B-5996-499D-9268-D859672AB97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77F38-1108-4345-9D7A-F01404B66EC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 Error (RMSE) is the standard deviation of the residuals (prediction errors). Residuals are a measure of how far from the regression line data points are; RMSE is a measure of how spread out these residuals are.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formula is: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Where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48640" lvl="2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 = forecasts (expected values or unknown results),</a:t>
            </a:r>
          </a:p>
          <a:p>
            <a:pPr marL="548640" lvl="2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 = observed values (known results)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C5C3C-BE9C-4D06-8EEE-19DA1D8E2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6E4DB-F28C-43EF-8297-89DEC4FA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134B-5996-499D-9268-D859672AB97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AA993-4E44-4B24-802B-770565919F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R^2 (coefficient of determination) is regression score function. Best possible score is 1.0 and it can be negative (because the model can be arbitrarily worse).</a:t>
            </a:r>
          </a:p>
          <a:p>
            <a:r>
              <a:rPr lang="en-US" altLang="en-US" sz="28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R^2 = 1 - residual sum of square / total sum of squares.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 descr="rmse">
            <a:hlinkClick r:id="rId3"/>
            <a:extLst>
              <a:ext uri="{FF2B5EF4-FFF2-40B4-BE49-F238E27FC236}">
                <a16:creationId xmlns:a16="http://schemas.microsoft.com/office/drawing/2014/main" id="{F6ECD9EA-D16B-42AC-A491-49231366B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495800"/>
            <a:ext cx="15335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368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69DBA-52D4-4BD5-A85F-834567FE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9CB5C-C823-4D0E-B52C-D0E592F215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know about what type of person you are.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investigate the predictability of the personality traits of social media users and customers based on text and measures of the Big 5 model.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Support Vector Machine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417DB-EEA3-4075-8989-19C8A0D3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134B-5996-499D-9268-D859672AB97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3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C6C8-A5F6-49A2-98F6-E60E75E6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4E94C-4F4E-4A36-AABB-EDA771F64A9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371600"/>
            <a:ext cx="850392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Nowadays , a lot of information are shared by users during their social media usage.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presents an opportunity for an automated analysis of a social media user based on his/her information, activities, or status updates.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information that can be analyzed from social media usage is user’s personality.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Personality is made up of the characteristics, patterns of thoughts, feelings, and behaviors, which makes a person unique.</a:t>
            </a:r>
          </a:p>
          <a:p>
            <a:pPr marL="0" indent="0"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F5831-CEE1-4533-B86F-8BDBFE63E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134B-5996-499D-9268-D859672AB97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1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8D08-DC3A-4571-BB5C-3663DF8F3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35F04-FCA4-4114-A272-8D2BFFFF9F2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371600"/>
            <a:ext cx="8503920" cy="5257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Personality has been found to significantly correlate with a number of real-world behaviors and also influences how people interact online.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 between real-world social networks and personality has been usually studied using a personality test called “The Big Five”.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personality prediction system for this study is built to classify a user’s personality using SVM.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prediction results are based on The Five Factor Model, a personality model by McCrae and Costa, which divides an individual’s personality into 5 traits.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C8B75-169A-418B-A496-E2220033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134B-5996-499D-9268-D859672AB97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13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E9AB7-787A-4531-A421-1DAE696A0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A7933-F671-44D6-BC11-8509E0C28A1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Five traits are namely Agreeableness, Conscientiousness, Emotional Stability, Extraversion, and Openness.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Openness indicates how open-minded a person is . A person who is high in Openness  are imaginative, curious, and open-minded.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Conscientiousness is about how a person controls, regulates and directs their impulses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Extroversion is characterized by sociability, talkativeness, assertiveness, and excitability.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099A5-BF24-4A4E-91C8-CFD599E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134B-5996-499D-9268-D859672AB97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12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4134</TotalTime>
  <Words>975</Words>
  <Application>Microsoft Office PowerPoint</Application>
  <PresentationFormat>On-screen Show (4:3)</PresentationFormat>
  <Paragraphs>198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Georgia</vt:lpstr>
      <vt:lpstr>Times New Roman</vt:lpstr>
      <vt:lpstr>Wingdings</vt:lpstr>
      <vt:lpstr>Wingdings 2</vt:lpstr>
      <vt:lpstr>Civic</vt:lpstr>
      <vt:lpstr>Personality Prediction using Support Vector Machine</vt:lpstr>
      <vt:lpstr>Outline</vt:lpstr>
      <vt:lpstr>Abstract</vt:lpstr>
      <vt:lpstr>PowerPoint Presentation</vt:lpstr>
      <vt:lpstr>PowerPoint Presentation</vt:lpstr>
      <vt:lpstr>Objectives</vt:lpstr>
      <vt:lpstr>Introduction</vt:lpstr>
      <vt:lpstr>Introduction(Cont’d)</vt:lpstr>
      <vt:lpstr>Cont’d</vt:lpstr>
      <vt:lpstr>Cont’d</vt:lpstr>
      <vt:lpstr>Scope of Thesis</vt:lpstr>
      <vt:lpstr>Data Pre-processing</vt:lpstr>
      <vt:lpstr>Data Preprocessing</vt:lpstr>
      <vt:lpstr>Feature Extraction using TF-IDF</vt:lpstr>
      <vt:lpstr>Cont’d</vt:lpstr>
      <vt:lpstr>Cont’d</vt:lpstr>
      <vt:lpstr>Cont’d</vt:lpstr>
      <vt:lpstr>Cont’d</vt:lpstr>
      <vt:lpstr>Support vector machine (SVM)</vt:lpstr>
      <vt:lpstr>Cont’d</vt:lpstr>
      <vt:lpstr>Cont’d</vt:lpstr>
      <vt:lpstr>How Support Vector Machine Work</vt:lpstr>
      <vt:lpstr>Cont’d</vt:lpstr>
      <vt:lpstr>Cont’d</vt:lpstr>
      <vt:lpstr>Cont’d</vt:lpstr>
      <vt:lpstr>Cont’d</vt:lpstr>
      <vt:lpstr>System Overview</vt:lpstr>
      <vt:lpstr>PowerPoint Presentation</vt:lpstr>
      <vt:lpstr>Big Five Personality Traits</vt:lpstr>
      <vt:lpstr>Expected Output</vt:lpstr>
      <vt:lpstr>Future Work(For Next Seminar)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Personality</dc:title>
  <dc:creator>Loretto Academy</dc:creator>
  <cp:lastModifiedBy>Zwe Htet Paing</cp:lastModifiedBy>
  <cp:revision>172</cp:revision>
  <dcterms:created xsi:type="dcterms:W3CDTF">2012-02-08T16:36:53Z</dcterms:created>
  <dcterms:modified xsi:type="dcterms:W3CDTF">2019-09-17T02:11:27Z</dcterms:modified>
</cp:coreProperties>
</file>