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63" r:id="rId5"/>
    <p:sldId id="303" r:id="rId6"/>
    <p:sldId id="257" r:id="rId7"/>
    <p:sldId id="277" r:id="rId8"/>
    <p:sldId id="279" r:id="rId9"/>
    <p:sldId id="308" r:id="rId10"/>
    <p:sldId id="306" r:id="rId11"/>
    <p:sldId id="268" r:id="rId12"/>
    <p:sldId id="314" r:id="rId13"/>
    <p:sldId id="294" r:id="rId14"/>
    <p:sldId id="313" r:id="rId15"/>
    <p:sldId id="307" r:id="rId16"/>
    <p:sldId id="300" r:id="rId17"/>
    <p:sldId id="301" r:id="rId18"/>
    <p:sldId id="309" r:id="rId19"/>
    <p:sldId id="273" r:id="rId20"/>
    <p:sldId id="260" r:id="rId21"/>
    <p:sldId id="259" r:id="rId22"/>
    <p:sldId id="299" r:id="rId23"/>
    <p:sldId id="310" r:id="rId24"/>
    <p:sldId id="274" r:id="rId25"/>
    <p:sldId id="285" r:id="rId26"/>
    <p:sldId id="311" r:id="rId27"/>
    <p:sldId id="289" r:id="rId28"/>
    <p:sldId id="284" r:id="rId29"/>
    <p:sldId id="275" r:id="rId30"/>
    <p:sldId id="297" r:id="rId31"/>
    <p:sldId id="295" r:id="rId32"/>
    <p:sldId id="276" r:id="rId33"/>
    <p:sldId id="3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82F0E8-1DD6-40FF-B635-65E10B55398A}">
          <p14:sldIdLst>
            <p14:sldId id="263"/>
            <p14:sldId id="303"/>
            <p14:sldId id="257"/>
            <p14:sldId id="277"/>
            <p14:sldId id="279"/>
            <p14:sldId id="308"/>
            <p14:sldId id="306"/>
            <p14:sldId id="268"/>
            <p14:sldId id="314"/>
            <p14:sldId id="294"/>
            <p14:sldId id="313"/>
            <p14:sldId id="307"/>
            <p14:sldId id="300"/>
            <p14:sldId id="301"/>
            <p14:sldId id="309"/>
            <p14:sldId id="273"/>
            <p14:sldId id="260"/>
            <p14:sldId id="259"/>
            <p14:sldId id="299"/>
            <p14:sldId id="310"/>
            <p14:sldId id="274"/>
            <p14:sldId id="285"/>
            <p14:sldId id="311"/>
            <p14:sldId id="289"/>
            <p14:sldId id="284"/>
          </p14:sldIdLst>
        </p14:section>
        <p14:section name="Comparison with old version" id="{02BEFA28-F97C-4F5A-A25B-89E017869F3E}">
          <p14:sldIdLst>
            <p14:sldId id="275"/>
            <p14:sldId id="297"/>
          </p14:sldIdLst>
        </p14:section>
        <p14:section name="Backup slides" id="{4458302A-4961-49EE-B08E-C67CB0B48C0D}">
          <p14:sldIdLst>
            <p14:sldId id="295"/>
            <p14:sldId id="276"/>
            <p14:sldId id="31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esh Pabbisetty" initials="NP" lastIdx="17" clrIdx="0">
    <p:extLst/>
  </p:cmAuthor>
  <p:cmAuthor id="2" name="Carl Nan" initials="CN" lastIdx="1" clrIdx="1">
    <p:extLst/>
  </p:cmAuthor>
  <p:cmAuthor id="3" name="Efrat Shabtai" initials="ES" lastIdx="35" clrIdx="2">
    <p:extLst>
      <p:ext uri="{19B8F6BF-5375-455C-9EA6-DF929625EA0E}">
        <p15:presenceInfo xmlns:p15="http://schemas.microsoft.com/office/powerpoint/2012/main" userId="S-1-5-21-2127521184-1604012920-1887927527-73892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66" autoAdjust="0"/>
    <p:restoredTop sz="83284" autoAdjust="0"/>
  </p:normalViewPr>
  <p:slideViewPr>
    <p:cSldViewPr snapToGrid="0">
      <p:cViewPr varScale="1">
        <p:scale>
          <a:sx n="82" d="100"/>
          <a:sy n="82" d="100"/>
        </p:scale>
        <p:origin x="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DEB21-4078-46C6-91E7-DBE5CA8837F5}" type="datetimeFigureOut">
              <a:rPr lang="en-US" smtClean="0"/>
              <a:t>12/14/2016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4F111-1CFF-449D-AEC7-E248FCC5D817}" type="slidenum">
              <a:rPr lang="en-US" smtClean="0"/>
              <a:t>‹#›</a:t>
            </a:fld>
            <a:endParaRPr lang="en-US"/>
          </a:p>
        </p:txBody>
      </p:sp>
    </p:spTree>
    <p:extLst>
      <p:ext uri="{BB962C8B-B14F-4D97-AF65-F5344CB8AC3E}">
        <p14:creationId xmlns:p14="http://schemas.microsoft.com/office/powerpoint/2010/main" val="2831072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12/14/2016 3:51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11983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13</a:t>
            </a:fld>
            <a:endParaRPr lang="en-US" dirty="0"/>
          </a:p>
        </p:txBody>
      </p:sp>
    </p:spTree>
    <p:extLst>
      <p:ext uri="{BB962C8B-B14F-4D97-AF65-F5344CB8AC3E}">
        <p14:creationId xmlns:p14="http://schemas.microsoft.com/office/powerpoint/2010/main" val="282599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Snapshot functions are very useful for remote execution scenarios. It can save the whole workspace and working directory so that you can pick up from exactly where you left last time. Thank about saving and loading a game.</a:t>
            </a:r>
          </a:p>
          <a:p>
            <a:endParaRPr lang="en-US" dirty="0"/>
          </a:p>
          <a:p>
            <a:r>
              <a:rPr lang="en-US" dirty="0"/>
              <a:t>It can also be used when publish a web service to help you handle the environment dependencies. But it might impact the performance of the Request-Response time. </a:t>
            </a:r>
            <a:r>
              <a:rPr lang="en-US" sz="1200" kern="1200" dirty="0">
                <a:solidFill>
                  <a:schemeClr val="tx1"/>
                </a:solidFill>
                <a:effectLst/>
                <a:latin typeface="+mn-lt"/>
                <a:ea typeface="+mn-ea"/>
                <a:cs typeface="+mn-cs"/>
              </a:rPr>
              <a:t>For optimal performance, consider the size of the snapshot carefully. Before creating a snapshot, ensure that keep only those workspace objects you need and purge the rest.  And, in the event that you only need a single object, consider passing that object alone itself instead of using a snapshot.</a:t>
            </a:r>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14</a:t>
            </a:fld>
            <a:endParaRPr lang="en-US"/>
          </a:p>
        </p:txBody>
      </p:sp>
    </p:spTree>
    <p:extLst>
      <p:ext uri="{BB962C8B-B14F-4D97-AF65-F5344CB8AC3E}">
        <p14:creationId xmlns:p14="http://schemas.microsoft.com/office/powerpoint/2010/main" val="123497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15</a:t>
            </a:fld>
            <a:endParaRPr lang="en-US"/>
          </a:p>
        </p:txBody>
      </p:sp>
    </p:spTree>
    <p:extLst>
      <p:ext uri="{BB962C8B-B14F-4D97-AF65-F5344CB8AC3E}">
        <p14:creationId xmlns:p14="http://schemas.microsoft.com/office/powerpoint/2010/main" val="2829938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can model in any of those environments, and I can deploy in any of those environments.  Interchangeably!</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96EFF65-6E2A-4819-8066-B777B07DECF1}" type="slidenum">
              <a:rPr kumimoji="0" 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50061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96EFF65-6E2A-4819-8066-B777B07DECF1}" type="slidenum">
              <a:rPr kumimoji="0" 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6769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96EFF65-6E2A-4819-8066-B777B07DECF1}" type="slidenum">
              <a:rPr kumimoji="0" 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74187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20</a:t>
            </a:fld>
            <a:endParaRPr lang="en-US"/>
          </a:p>
        </p:txBody>
      </p:sp>
    </p:spTree>
    <p:extLst>
      <p:ext uri="{BB962C8B-B14F-4D97-AF65-F5344CB8AC3E}">
        <p14:creationId xmlns:p14="http://schemas.microsoft.com/office/powerpoint/2010/main" val="3449504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0121" indent="-280121">
              <a:buSzPts val="1400"/>
              <a:buFont typeface="Arial" panose="020B0604020202020204" pitchFamily="34" charset="0"/>
              <a:buChar char="•"/>
            </a:pPr>
            <a:r>
              <a:rPr lang="en-US" sz="1200" dirty="0">
                <a:latin typeface="Calibri" panose="020F0502020204030204" pitchFamily="34" charset="0"/>
              </a:rPr>
              <a:t>Web Node and Compute Node are on separate machine roles</a:t>
            </a:r>
          </a:p>
          <a:p>
            <a:pPr marL="280121" indent="-280121">
              <a:buSzPts val="1400"/>
              <a:buFont typeface="Arial" panose="020B0604020202020204" pitchFamily="34" charset="0"/>
              <a:buChar char="•"/>
            </a:pPr>
            <a:r>
              <a:rPr lang="en-US" sz="1200" dirty="0">
                <a:latin typeface="Calibri" panose="020F0502020204030204" pitchFamily="34" charset="0"/>
              </a:rPr>
              <a:t>Roles can be scaled independently</a:t>
            </a:r>
          </a:p>
          <a:p>
            <a:pPr marL="280121" indent="-280121">
              <a:buSzPts val="1400"/>
              <a:buFont typeface="Arial" panose="020B0604020202020204" pitchFamily="34" charset="0"/>
              <a:buChar char="•"/>
            </a:pPr>
            <a:r>
              <a:rPr lang="en-US" sz="1200" dirty="0">
                <a:latin typeface="Calibri" panose="020F0502020204030204" pitchFamily="34" charset="0"/>
              </a:rPr>
              <a:t>Multiple instances per role to allow failover</a:t>
            </a:r>
          </a:p>
          <a:p>
            <a:pPr marL="280121" indent="-280121">
              <a:buSzPts val="1400"/>
              <a:buFont typeface="Arial" panose="020B0604020202020204" pitchFamily="34" charset="0"/>
              <a:buChar char="•"/>
            </a:pPr>
            <a:r>
              <a:rPr lang="en-US" sz="1200" dirty="0">
                <a:latin typeface="Calibri" panose="020F0502020204030204" pitchFamily="34" charset="0"/>
              </a:rPr>
              <a:t>New machines can be added at runtime without having to restart the service</a:t>
            </a:r>
          </a:p>
          <a:p>
            <a:pPr marL="280121" indent="-280121">
              <a:buSzPts val="1400"/>
              <a:buFont typeface="Arial" panose="020B0604020202020204" pitchFamily="34" charset="0"/>
              <a:buChar char="•"/>
            </a:pPr>
            <a:r>
              <a:rPr lang="en-US" sz="1200" dirty="0">
                <a:latin typeface="Calibri" panose="020F0502020204030204" pitchFamily="34" charset="0"/>
              </a:rPr>
              <a:t>Web Node instances are stateless, R sessions in Compute Node are </a:t>
            </a:r>
            <a:r>
              <a:rPr lang="en-US" sz="1200" dirty="0" err="1">
                <a:latin typeface="Calibri" panose="020F0502020204030204" pitchFamily="34" charset="0"/>
              </a:rPr>
              <a:t>stateful</a:t>
            </a:r>
            <a:endParaRPr lang="en-US" sz="1200" dirty="0">
              <a:latin typeface="Calibri" panose="020F0502020204030204" pitchFamily="34" charset="0"/>
            </a:endParaRPr>
          </a:p>
          <a:p>
            <a:pPr marL="280121" indent="-280121">
              <a:buSzPts val="1400"/>
              <a:buFont typeface="Arial" panose="020B0604020202020204" pitchFamily="34" charset="0"/>
              <a:buChar char="•"/>
            </a:pPr>
            <a:r>
              <a:rPr lang="en-US" sz="1200" dirty="0">
                <a:latin typeface="Calibri" panose="020F0502020204030204" pitchFamily="34" charset="0"/>
              </a:rPr>
              <a:t>Instances can be taken out of rotation if problem is detected, new requests/sessions are served by healthy instances</a:t>
            </a:r>
          </a:p>
          <a:p>
            <a:pPr marL="280121" marR="0" lvl="0" indent="-280121" algn="l" defTabSz="914400" rtl="0" eaLnBrk="1" fontAlgn="auto" latinLnBrk="0" hangingPunct="1">
              <a:lnSpc>
                <a:spcPct val="100000"/>
              </a:lnSpc>
              <a:spcBef>
                <a:spcPts val="0"/>
              </a:spcBef>
              <a:spcAft>
                <a:spcPts val="0"/>
              </a:spcAft>
              <a:buClrTx/>
              <a:buSzPts val="1400"/>
              <a:buFont typeface="Arial" panose="020B0604020202020204" pitchFamily="34" charset="0"/>
              <a:buChar char="•"/>
              <a:tabLst/>
              <a:defRPr/>
            </a:pPr>
            <a:r>
              <a:rPr lang="en-US" sz="1200" kern="1200" dirty="0">
                <a:solidFill>
                  <a:schemeClr val="tx1"/>
                </a:solidFill>
                <a:latin typeface="+mn-lt"/>
                <a:ea typeface="+mn-ea"/>
                <a:cs typeface="+mn-cs"/>
              </a:rPr>
              <a:t>Data Store which save the info of sessions and services can sit in a different server box</a:t>
            </a:r>
          </a:p>
          <a:p>
            <a:pPr marL="280121" indent="-280121">
              <a:buSzPts val="1400"/>
              <a:buFont typeface="Arial" panose="020B0604020202020204" pitchFamily="34" charset="0"/>
              <a:buChar char="•"/>
            </a:pPr>
            <a:endParaRPr lang="en-US" sz="1200" dirty="0">
              <a:latin typeface="Calibri" panose="020F0502020204030204" pitchFamily="34" charset="0"/>
            </a:endParaRPr>
          </a:p>
          <a:p>
            <a:pPr marL="280121" indent="-280121">
              <a:buSzPts val="1400"/>
              <a:buFont typeface="Arial" panose="020B0604020202020204" pitchFamily="34" charset="0"/>
              <a:buChar char="•"/>
            </a:pPr>
            <a:endParaRPr lang="en-US" sz="1200" dirty="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21</a:t>
            </a:fld>
            <a:endParaRPr lang="en-US"/>
          </a:p>
        </p:txBody>
      </p:sp>
    </p:spTree>
    <p:extLst>
      <p:ext uri="{BB962C8B-B14F-4D97-AF65-F5344CB8AC3E}">
        <p14:creationId xmlns:p14="http://schemas.microsoft.com/office/powerpoint/2010/main" val="32859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23</a:t>
            </a:fld>
            <a:endParaRPr lang="en-US"/>
          </a:p>
        </p:txBody>
      </p:sp>
    </p:spTree>
    <p:extLst>
      <p:ext uri="{BB962C8B-B14F-4D97-AF65-F5344CB8AC3E}">
        <p14:creationId xmlns:p14="http://schemas.microsoft.com/office/powerpoint/2010/main" val="766131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24</a:t>
            </a:fld>
            <a:endParaRPr lang="en-US"/>
          </a:p>
        </p:txBody>
      </p:sp>
    </p:spTree>
    <p:extLst>
      <p:ext uri="{BB962C8B-B14F-4D97-AF65-F5344CB8AC3E}">
        <p14:creationId xmlns:p14="http://schemas.microsoft.com/office/powerpoint/2010/main" val="1814647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traditional deployment process: after the model is built, it took a long time to convert it and integration with business apps in production.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598E46D-3A63-49B3-B1D5-4F1DA8EB3B2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0447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0121" indent="-280121">
              <a:buSzPts val="1400"/>
              <a:buFont typeface="Arial" panose="020B0604020202020204" pitchFamily="34" charset="0"/>
              <a:buChar char="•"/>
            </a:pPr>
            <a:r>
              <a:rPr lang="en-US" sz="1200" dirty="0">
                <a:latin typeface="Calibri" panose="020F0502020204030204" pitchFamily="34" charset="0"/>
              </a:rPr>
              <a:t>Set up multiple web nodes in different machines,</a:t>
            </a:r>
            <a:r>
              <a:rPr lang="en-US" sz="1200" baseline="0" dirty="0">
                <a:latin typeface="Calibri" panose="020F0502020204030204" pitchFamily="34" charset="0"/>
              </a:rPr>
              <a:t> and manage them via a load balancer.</a:t>
            </a:r>
          </a:p>
          <a:p>
            <a:pPr marL="280121" indent="-280121">
              <a:buSzPts val="1400"/>
              <a:buFont typeface="Arial" panose="020B0604020202020204" pitchFamily="34" charset="0"/>
              <a:buChar char="•"/>
            </a:pPr>
            <a:r>
              <a:rPr lang="en-US" sz="1200" baseline="0" dirty="0">
                <a:latin typeface="Calibri" panose="020F0502020204030204" pitchFamily="34" charset="0"/>
              </a:rPr>
              <a:t>Each web node connects to all the Compute Nodes</a:t>
            </a:r>
          </a:p>
          <a:p>
            <a:pPr marL="280121" indent="-280121">
              <a:buSzPts val="1400"/>
              <a:buFont typeface="Arial" panose="020B0604020202020204" pitchFamily="34" charset="0"/>
              <a:buChar char="•"/>
            </a:pPr>
            <a:r>
              <a:rPr lang="en-US" sz="1200" baseline="0" dirty="0">
                <a:latin typeface="Calibri" panose="020F0502020204030204" pitchFamily="34" charset="0"/>
              </a:rPr>
              <a:t>When one of the web nodes fail, the rest web nodes can ensure the normal operations of the grid. </a:t>
            </a:r>
            <a:endParaRPr lang="en-US" sz="1200"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F8B4F111-1CFF-449D-AEC7-E248FCC5D817}" type="slidenum">
              <a:rPr lang="en-US" smtClean="0"/>
              <a:t>25</a:t>
            </a:fld>
            <a:endParaRPr lang="en-US"/>
          </a:p>
        </p:txBody>
      </p:sp>
    </p:spTree>
    <p:extLst>
      <p:ext uri="{BB962C8B-B14F-4D97-AF65-F5344CB8AC3E}">
        <p14:creationId xmlns:p14="http://schemas.microsoft.com/office/powerpoint/2010/main" val="1930229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Communication to the customers</a:t>
            </a:r>
            <a:r>
              <a:rPr lang="en-US" baseline="0" dirty="0"/>
              <a:t> who are using DeployR.</a:t>
            </a:r>
            <a:endParaRPr lang="en-US" dirty="0"/>
          </a:p>
          <a:p>
            <a:endParaRPr lang="en-US" dirty="0"/>
          </a:p>
          <a:p>
            <a:r>
              <a:rPr lang="en-US" sz="1200" kern="1200" dirty="0">
                <a:solidFill>
                  <a:schemeClr val="tx1"/>
                </a:solidFill>
                <a:effectLst/>
                <a:latin typeface="+mn-lt"/>
                <a:ea typeface="+mn-ea"/>
                <a:cs typeface="+mn-cs"/>
              </a:rPr>
              <a:t>In R Server 9.0, we have introduced a set of exciting operationalization capabilities, such as new deployment experience, new Swagger based app integration, well supported </a:t>
            </a:r>
            <a:r>
              <a:rPr lang="en-US" sz="1200" kern="1200" dirty="0" err="1">
                <a:solidFill>
                  <a:schemeClr val="tx1"/>
                </a:solidFill>
                <a:effectLst/>
                <a:latin typeface="+mn-lt"/>
                <a:ea typeface="+mn-ea"/>
                <a:cs typeface="+mn-cs"/>
              </a:rPr>
              <a:t>.Net</a:t>
            </a:r>
            <a:r>
              <a:rPr lang="en-US" sz="1200" kern="1200" dirty="0">
                <a:solidFill>
                  <a:schemeClr val="tx1"/>
                </a:solidFill>
                <a:effectLst/>
                <a:latin typeface="+mn-lt"/>
                <a:ea typeface="+mn-ea"/>
                <a:cs typeface="+mn-cs"/>
              </a:rPr>
              <a:t> Core technology as the architecture foundation, and improved security and high availability.  Accordingly, we introduce a new set of APIs to support those experiences and functionalities. These APIs are not compatible with the DeployR APIs in previous R Server versions. That is the major reason we bump the product version from 8 to 9. This is a one-time change. The future R Server Operationalization solutions will be built on top of these APIs.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With the API changes, customers need to modify their current applications that built on top of previous DeployR APIs, if they want to upgrade their deployment server (that host web services) to R Server V9.0.</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FAQs: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 am using R Server 8.0.x. I don’t want to upgrade my deployment server to R Server V9 to impact the current apps in production. But I want to upgrade the servers that used for modelling. Is it possible?</a:t>
            </a:r>
          </a:p>
          <a:p>
            <a:pPr lvl="1"/>
            <a:r>
              <a:rPr lang="en-US" sz="1200" b="1" kern="1200" dirty="0">
                <a:solidFill>
                  <a:schemeClr val="tx1"/>
                </a:solidFill>
                <a:effectLst/>
                <a:latin typeface="+mn-lt"/>
                <a:ea typeface="+mn-ea"/>
                <a:cs typeface="+mn-cs"/>
              </a:rPr>
              <a:t>Answer</a:t>
            </a:r>
            <a:r>
              <a:rPr lang="en-US" sz="1200" kern="1200" dirty="0">
                <a:solidFill>
                  <a:schemeClr val="tx1"/>
                </a:solidFill>
                <a:effectLst/>
                <a:latin typeface="+mn-lt"/>
                <a:ea typeface="+mn-ea"/>
                <a:cs typeface="+mn-cs"/>
              </a:rPr>
              <a:t>: Yes, it is possible. But please note that the R scripts/models (built from R Server V9.0) you want to deploy should not contain the new functions that 8.0.x doesn’t support, because in the deployment server, it eventually runs R Server 8.0.x to execute those R scripts/functions.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 am using R Server 8.0.x. I love the new operationalization capabilities of R Server 9.0. Can I build my models still in R Server 8.0.x but deploy with R Server 9.0?</a:t>
            </a:r>
          </a:p>
          <a:p>
            <a:pPr lvl="1"/>
            <a:r>
              <a:rPr lang="en-US" sz="1200" b="1" kern="1200" dirty="0">
                <a:solidFill>
                  <a:schemeClr val="tx1"/>
                </a:solidFill>
                <a:effectLst/>
                <a:latin typeface="+mn-lt"/>
                <a:ea typeface="+mn-ea"/>
                <a:cs typeface="+mn-cs"/>
              </a:rPr>
              <a:t>Answer:</a:t>
            </a:r>
            <a:r>
              <a:rPr lang="en-US" sz="1200" kern="1200" dirty="0">
                <a:solidFill>
                  <a:schemeClr val="tx1"/>
                </a:solidFill>
                <a:effectLst/>
                <a:latin typeface="+mn-lt"/>
                <a:ea typeface="+mn-ea"/>
                <a:cs typeface="+mn-cs"/>
              </a:rPr>
              <a:t> Yes, you can. You can use the latest R Client V3.3.2 to build R scripts/models with your R Server 8.0.x, and then use the new deployment functions to publish them as web services via R Server V9.0.</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 am using R Server 8.0.x. I have my models and predictive scripts stored in the SQL DB of R Server DeployR. Can I migrate them to the new deployment solution of R Server V9, because I noticed that the new solution also supports SQL DB to store services and sessions?</a:t>
            </a:r>
          </a:p>
          <a:p>
            <a:pPr lvl="1"/>
            <a:r>
              <a:rPr lang="en-US" sz="1200" b="1" kern="1200" dirty="0">
                <a:solidFill>
                  <a:schemeClr val="tx1"/>
                </a:solidFill>
                <a:effectLst/>
                <a:latin typeface="+mn-lt"/>
                <a:ea typeface="+mn-ea"/>
                <a:cs typeface="+mn-cs"/>
              </a:rPr>
              <a:t>Answer</a:t>
            </a:r>
            <a:r>
              <a:rPr lang="en-US" sz="1200" kern="1200" dirty="0">
                <a:solidFill>
                  <a:schemeClr val="tx1"/>
                </a:solidFill>
                <a:effectLst/>
                <a:latin typeface="+mn-lt"/>
                <a:ea typeface="+mn-ea"/>
                <a:cs typeface="+mn-cs"/>
              </a:rPr>
              <a:t>: Due to changes on the deployment experiences, in R Server 9.0, the way of how to manage the service storage and the content of the service storage cannot apply to the previous product version. Therefore, we recommend redeploy the models/scripts via the new deployment solution. </a:t>
            </a:r>
          </a:p>
          <a:p>
            <a:pPr lvl="1"/>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26</a:t>
            </a:fld>
            <a:endParaRPr lang="en-US"/>
          </a:p>
        </p:txBody>
      </p:sp>
    </p:spTree>
    <p:extLst>
      <p:ext uri="{BB962C8B-B14F-4D97-AF65-F5344CB8AC3E}">
        <p14:creationId xmlns:p14="http://schemas.microsoft.com/office/powerpoint/2010/main" val="2917743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29</a:t>
            </a:fld>
            <a:endParaRPr lang="en-US"/>
          </a:p>
        </p:txBody>
      </p:sp>
    </p:spTree>
    <p:extLst>
      <p:ext uri="{BB962C8B-B14F-4D97-AF65-F5344CB8AC3E}">
        <p14:creationId xmlns:p14="http://schemas.microsoft.com/office/powerpoint/2010/main" val="3415231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30</a:t>
            </a:fld>
            <a:endParaRPr lang="en-US" dirty="0"/>
          </a:p>
        </p:txBody>
      </p:sp>
    </p:spTree>
    <p:extLst>
      <p:ext uri="{BB962C8B-B14F-4D97-AF65-F5344CB8AC3E}">
        <p14:creationId xmlns:p14="http://schemas.microsoft.com/office/powerpoint/2010/main" val="126130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R’s greatness in modeling, and its weakness in operationalization. </a:t>
            </a:r>
          </a:p>
        </p:txBody>
      </p:sp>
      <p:sp>
        <p:nvSpPr>
          <p:cNvPr id="4" name="Slide Number Placeholder 3"/>
          <p:cNvSpPr>
            <a:spLocks noGrp="1"/>
          </p:cNvSpPr>
          <p:nvPr>
            <p:ph type="sldNum" sz="quarter" idx="10"/>
          </p:nvPr>
        </p:nvSpPr>
        <p:spPr/>
        <p:txBody>
          <a:bodyPr/>
          <a:lstStyle/>
          <a:p>
            <a:fld id="{F8B4F111-1CFF-449D-AEC7-E248FCC5D817}" type="slidenum">
              <a:rPr lang="en-US" smtClean="0"/>
              <a:t>4</a:t>
            </a:fld>
            <a:endParaRPr lang="en-US"/>
          </a:p>
        </p:txBody>
      </p:sp>
    </p:spTree>
    <p:extLst>
      <p:ext uri="{BB962C8B-B14F-4D97-AF65-F5344CB8AC3E}">
        <p14:creationId xmlns:p14="http://schemas.microsoft.com/office/powerpoint/2010/main" val="620659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R products in market having Operationalization capabilities. These 4 pillars outstand R Server from other R products.</a:t>
            </a:r>
          </a:p>
        </p:txBody>
      </p:sp>
      <p:sp>
        <p:nvSpPr>
          <p:cNvPr id="4" name="Slide Number Placeholder 3"/>
          <p:cNvSpPr>
            <a:spLocks noGrp="1"/>
          </p:cNvSpPr>
          <p:nvPr>
            <p:ph type="sldNum" sz="quarter" idx="10"/>
          </p:nvPr>
        </p:nvSpPr>
        <p:spPr/>
        <p:txBody>
          <a:bodyPr/>
          <a:lstStyle/>
          <a:p>
            <a:fld id="{F8B4F111-1CFF-449D-AEC7-E248FCC5D817}" type="slidenum">
              <a:rPr lang="en-US" smtClean="0"/>
              <a:t>5</a:t>
            </a:fld>
            <a:endParaRPr lang="en-US"/>
          </a:p>
        </p:txBody>
      </p:sp>
    </p:spTree>
    <p:extLst>
      <p:ext uri="{BB962C8B-B14F-4D97-AF65-F5344CB8AC3E}">
        <p14:creationId xmlns:p14="http://schemas.microsoft.com/office/powerpoint/2010/main" val="184536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6</a:t>
            </a:fld>
            <a:endParaRPr lang="en-US"/>
          </a:p>
        </p:txBody>
      </p:sp>
    </p:spTree>
    <p:extLst>
      <p:ext uri="{BB962C8B-B14F-4D97-AF65-F5344CB8AC3E}">
        <p14:creationId xmlns:p14="http://schemas.microsoft.com/office/powerpoint/2010/main" val="2437895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7</a:t>
            </a:fld>
            <a:endParaRPr lang="en-US" dirty="0"/>
          </a:p>
        </p:txBody>
      </p:sp>
    </p:spTree>
    <p:extLst>
      <p:ext uri="{BB962C8B-B14F-4D97-AF65-F5344CB8AC3E}">
        <p14:creationId xmlns:p14="http://schemas.microsoft.com/office/powerpoint/2010/main" val="1674724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version is not specified, a temp </a:t>
            </a:r>
            <a:r>
              <a:rPr lang="en-US" dirty="0" err="1"/>
              <a:t>guid</a:t>
            </a:r>
            <a:r>
              <a:rPr lang="en-US" dirty="0"/>
              <a:t> endpoint is created – this is mainly for development phase and sharing among team members privately.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902FD40-36A5-4F3A-9D07-62800BE1FB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47995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last experience I am going to demo is how to easily integrate this web service with a C# app. We leverage Swagger to achieve this goal. Swagger is the most popular open source API framework. It greatly simplifies the consumption of RESTful web services. By adding the Swagger description to our RESTful web services, developers can generate the codes easily.</a:t>
            </a:r>
          </a:p>
          <a:p>
            <a:r>
              <a:rPr lang="en-US" sz="1200" kern="1200" dirty="0">
                <a:solidFill>
                  <a:schemeClr val="tx1"/>
                </a:solidFill>
                <a:effectLst/>
                <a:latin typeface="+mn-lt"/>
                <a:ea typeface="+mn-ea"/>
                <a:cs typeface="+mn-cs"/>
              </a:rPr>
              <a:t>It took 3 very easy steps to integrate the web service to an application. </a:t>
            </a:r>
          </a:p>
          <a:p>
            <a:pPr lvl="0"/>
            <a:r>
              <a:rPr lang="en-US" sz="1200" kern="1200" dirty="0">
                <a:solidFill>
                  <a:schemeClr val="tx1"/>
                </a:solidFill>
                <a:effectLst/>
                <a:latin typeface="+mn-lt"/>
                <a:ea typeface="+mn-ea"/>
                <a:cs typeface="+mn-cs"/>
              </a:rPr>
              <a:t>First, data scientist generates the swagger doc, with 2 line of </a:t>
            </a:r>
            <a:r>
              <a:rPr lang="en-US" sz="1200" kern="1200">
                <a:solidFill>
                  <a:schemeClr val="tx1"/>
                </a:solidFill>
                <a:effectLst/>
                <a:latin typeface="+mn-lt"/>
                <a:ea typeface="+mn-ea"/>
                <a:cs typeface="+mn-cs"/>
              </a:rPr>
              <a:t>code.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Second, developer uses open source tools such as </a:t>
            </a:r>
            <a:r>
              <a:rPr lang="en-US" sz="1200" kern="1200" dirty="0" err="1">
                <a:solidFill>
                  <a:schemeClr val="tx1"/>
                </a:solidFill>
                <a:effectLst/>
                <a:latin typeface="+mn-lt"/>
                <a:ea typeface="+mn-ea"/>
                <a:cs typeface="+mn-cs"/>
              </a:rPr>
              <a:t>AutoRest</a:t>
            </a:r>
            <a:r>
              <a:rPr lang="en-US" sz="1200" kern="1200" dirty="0">
                <a:solidFill>
                  <a:schemeClr val="tx1"/>
                </a:solidFill>
                <a:effectLst/>
                <a:latin typeface="+mn-lt"/>
                <a:ea typeface="+mn-ea"/>
                <a:cs typeface="+mn-cs"/>
              </a:rPr>
              <a:t> to generate the sample code for the web services.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Last step, developer writes a few line of C# codes to consume the service. They will use the </a:t>
            </a:r>
            <a:r>
              <a:rPr lang="en-US" sz="1200" kern="1200" dirty="0" err="1">
                <a:solidFill>
                  <a:schemeClr val="tx1"/>
                </a:solidFill>
                <a:effectLst/>
                <a:latin typeface="+mn-lt"/>
                <a:ea typeface="+mn-ea"/>
                <a:cs typeface="+mn-cs"/>
              </a:rPr>
              <a:t>autogenerated</a:t>
            </a:r>
            <a:r>
              <a:rPr lang="en-US" sz="1200" kern="1200" dirty="0">
                <a:solidFill>
                  <a:schemeClr val="tx1"/>
                </a:solidFill>
                <a:effectLst/>
                <a:latin typeface="+mn-lt"/>
                <a:ea typeface="+mn-ea"/>
                <a:cs typeface="+mn-cs"/>
              </a:rPr>
              <a:t> code.  You can see that during the whole process the developers don’t need to see R code at all.</a:t>
            </a: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That’s all for today’s demo. Easy deployment, easy consumption from R and easy integration with Apps. Thank you!</a:t>
            </a:r>
          </a:p>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11</a:t>
            </a:fld>
            <a:endParaRPr lang="en-US"/>
          </a:p>
        </p:txBody>
      </p:sp>
    </p:spTree>
    <p:extLst>
      <p:ext uri="{BB962C8B-B14F-4D97-AF65-F5344CB8AC3E}">
        <p14:creationId xmlns:p14="http://schemas.microsoft.com/office/powerpoint/2010/main" val="3750240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B4F111-1CFF-449D-AEC7-E248FCC5D817}" type="slidenum">
              <a:rPr lang="en-US" smtClean="0"/>
              <a:t>12</a:t>
            </a:fld>
            <a:endParaRPr lang="en-US"/>
          </a:p>
        </p:txBody>
      </p:sp>
    </p:spTree>
    <p:extLst>
      <p:ext uri="{BB962C8B-B14F-4D97-AF65-F5344CB8AC3E}">
        <p14:creationId xmlns:p14="http://schemas.microsoft.com/office/powerpoint/2010/main" val="2666492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l="2944" t="1853" r="1090"/>
          <a:stretch/>
        </p:blipFill>
        <p:spPr>
          <a:xfrm flipH="1">
            <a:off x="0" y="2"/>
            <a:ext cx="12190264" cy="6857996"/>
          </a:xfrm>
          <a:prstGeom prst="rect">
            <a:avLst/>
          </a:prstGeom>
        </p:spPr>
      </p:pic>
      <p:sp>
        <p:nvSpPr>
          <p:cNvPr id="2" name="Rectangle 1"/>
          <p:cNvSpPr/>
          <p:nvPr userDrawn="1"/>
        </p:nvSpPr>
        <p:spPr bwMode="auto">
          <a:xfrm>
            <a:off x="266063" y="2084173"/>
            <a:ext cx="6278150" cy="3491849"/>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p:cNvSpPr>
            <a:spLocks noGrp="1"/>
          </p:cNvSpPr>
          <p:nvPr>
            <p:ph type="title" hasCustomPrompt="1"/>
          </p:nvPr>
        </p:nvSpPr>
        <p:spPr bwMode="auto">
          <a:xfrm>
            <a:off x="269302" y="2084173"/>
            <a:ext cx="6274911" cy="1793104"/>
          </a:xfrm>
          <a:noFill/>
        </p:spPr>
        <p:txBody>
          <a:bodyPr lIns="146304" tIns="91440" rIns="146304" bIns="91440" anchor="t" anchorCtr="0"/>
          <a:lstStyle>
            <a:lvl1pPr>
              <a:defRPr sz="5294" spc="-98"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57"/>
            <a:ext cx="6276530" cy="1698765"/>
          </a:xfrm>
        </p:spPr>
        <p:txBody>
          <a:bodyPr tIns="109728" bIns="109728">
            <a:noAutofit/>
          </a:bodyPr>
          <a:lstStyle>
            <a:lvl1pPr marL="0" indent="0">
              <a:spcBef>
                <a:spcPts val="0"/>
              </a:spcBef>
              <a:buNone/>
              <a:defRPr sz="3137">
                <a:gradFill>
                  <a:gsLst>
                    <a:gs pos="64646">
                      <a:srgbClr val="FFFFFF"/>
                    </a:gs>
                    <a:gs pos="45000">
                      <a:srgbClr val="FFFFFF"/>
                    </a:gs>
                  </a:gsLst>
                  <a:lin ang="5400000" scaled="0"/>
                </a:gradFill>
              </a:defRPr>
            </a:lvl1pPr>
          </a:lstStyle>
          <a:p>
            <a:pPr lvl="0"/>
            <a:r>
              <a:rPr lang="en-US" dirty="0"/>
              <a:t>Speaker Name</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6715" y="6029312"/>
            <a:ext cx="1668788" cy="358621"/>
          </a:xfrm>
          <a:prstGeom prst="rect">
            <a:avLst/>
          </a:prstGeom>
        </p:spPr>
      </p:pic>
    </p:spTree>
    <p:extLst>
      <p:ext uri="{BB962C8B-B14F-4D97-AF65-F5344CB8AC3E}">
        <p14:creationId xmlns:p14="http://schemas.microsoft.com/office/powerpoint/2010/main" val="115179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6272530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8841496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553703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538489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913598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1507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35234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30992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7861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97474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213" y="6029312"/>
            <a:ext cx="1673890" cy="358621"/>
          </a:xfrm>
          <a:prstGeom prst="rect">
            <a:avLst/>
          </a:prstGeom>
        </p:spPr>
      </p:pic>
      <p:sp>
        <p:nvSpPr>
          <p:cNvPr id="8" name="Rectangle 7"/>
          <p:cNvSpPr/>
          <p:nvPr userDrawn="1"/>
        </p:nvSpPr>
        <p:spPr bwMode="auto">
          <a:xfrm>
            <a:off x="448212" y="470068"/>
            <a:ext cx="2060658" cy="393703"/>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2745" b="0" i="0" u="none" strike="noStrike" kern="1200" cap="none" spc="0" normalizeH="0" baseline="0" noProof="0" dirty="0">
                <a:ln>
                  <a:noFill/>
                </a:ln>
                <a:gradFill>
                  <a:gsLst>
                    <a:gs pos="51515">
                      <a:srgbClr val="FFFFFF"/>
                    </a:gs>
                    <a:gs pos="43000">
                      <a:srgbClr val="FFFFFF"/>
                    </a:gs>
                  </a:gsLst>
                  <a:lin ang="5400000" scaled="1"/>
                </a:gradFill>
                <a:effectLst/>
                <a:uLnTx/>
                <a:uFillTx/>
                <a:latin typeface="Segoe UI"/>
                <a:ea typeface="Segoe UI" pitchFamily="34" charset="0"/>
                <a:cs typeface="Segoe UI" pitchFamily="34" charset="0"/>
              </a:rPr>
              <a:t>Product logo</a:t>
            </a:r>
          </a:p>
        </p:txBody>
      </p:sp>
      <p:sp>
        <p:nvSpPr>
          <p:cNvPr id="10" name="Rectangle 9"/>
          <p:cNvSpPr/>
          <p:nvPr userDrawn="1"/>
        </p:nvSpPr>
        <p:spPr bwMode="auto">
          <a:xfrm>
            <a:off x="448212" y="863772"/>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372" b="0" i="0" u="none" strike="noStrike" kern="1200" cap="none" spc="0" normalizeH="0" baseline="0" noProof="0" dirty="0">
                <a:ln>
                  <a:noFill/>
                </a:ln>
                <a:gradFill>
                  <a:gsLst>
                    <a:gs pos="51515">
                      <a:srgbClr val="FFFFFF"/>
                    </a:gs>
                    <a:gs pos="43000">
                      <a:srgbClr val="FFFFFF"/>
                    </a:gs>
                  </a:gsLst>
                  <a:lin ang="5400000" scaled="1"/>
                </a:gradFill>
                <a:effectLst/>
                <a:uLnTx/>
                <a:uFillTx/>
                <a:latin typeface="Segoe UI"/>
                <a:ea typeface="Segoe UI" pitchFamily="34" charset="0"/>
                <a:cs typeface="Segoe UI" pitchFamily="34" charset="0"/>
              </a:rPr>
              <a:t>Update on slide master</a:t>
            </a:r>
          </a:p>
        </p:txBody>
      </p:sp>
    </p:spTree>
    <p:extLst>
      <p:ext uri="{BB962C8B-B14F-4D97-AF65-F5344CB8AC3E}">
        <p14:creationId xmlns:p14="http://schemas.microsoft.com/office/powerpoint/2010/main" val="1838818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2015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8440285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412357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amp; Non-bulleted text">
    <p:bg>
      <p:bgPr>
        <a:gradFill>
          <a:gsLst>
            <a:gs pos="80000">
              <a:srgbClr val="002050"/>
            </a:gs>
            <a:gs pos="80000">
              <a:schemeClr val="bg1"/>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445885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33429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88321">
                      <a:schemeClr val="tx1"/>
                    </a:gs>
                    <a:gs pos="71000">
                      <a:schemeClr val="tx1"/>
                    </a:gs>
                  </a:gsLst>
                  <a:lin ang="16200000" scaled="1"/>
                </a:gradFill>
              </a:defRPr>
            </a:lvl1pPr>
          </a:lstStyle>
          <a:p>
            <a:r>
              <a:rPr lang="en-US" dirty="0"/>
              <a:t>Click to edit Master title style</a:t>
            </a:r>
          </a:p>
        </p:txBody>
      </p:sp>
      <p:sp>
        <p:nvSpPr>
          <p:cNvPr id="3" name="Rectangle 2"/>
          <p:cNvSpPr/>
          <p:nvPr userDrawn="1"/>
        </p:nvSpPr>
        <p:spPr bwMode="auto">
          <a:xfrm>
            <a:off x="0" y="1635898"/>
            <a:ext cx="12192000" cy="5222103"/>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5417">
                    <a:srgbClr val="000000"/>
                  </a:gs>
                  <a:gs pos="10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778208285"/>
      </p:ext>
    </p:extLst>
  </p:cSld>
  <p:clrMapOvr>
    <a:masterClrMapping/>
  </p:clrMapOvr>
  <p:transition>
    <p:fade/>
  </p:transition>
  <p:extLst>
    <p:ext uri="{DCECCB84-F9BA-43D5-87BE-67443E8EF086}">
      <p15:sldGuideLst xmlns:p15="http://schemas.microsoft.com/office/powerpoint/2012/main">
        <p15:guide id="1" orient="horz" pos="105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hree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5"/>
            <a:ext cx="3462390"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8467014" y="1189176"/>
            <a:ext cx="3458066"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4370291" y="1189174"/>
            <a:ext cx="3458064" cy="2510719"/>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2353"/>
            </a:lvl3pPr>
            <a:lvl4pPr marL="451306" indent="0">
              <a:buNone/>
              <a:defRPr sz="1961"/>
            </a:lvl4pPr>
            <a:lvl5pPr marL="672290" indent="0">
              <a:buNone/>
              <a:tabLst/>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238829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ext content, normal,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19200"/>
            <a:ext cx="2438400" cy="2438400"/>
          </a:xfrm>
          <a:solidFill>
            <a:schemeClr val="accent1"/>
          </a:solidFill>
        </p:spPr>
        <p:txBody>
          <a:bodyPr rIns="91440">
            <a:normAutofit/>
          </a:bodyPr>
          <a:lstStyle>
            <a:lvl1pPr>
              <a:defRPr sz="2666" baseline="0">
                <a:gradFill>
                  <a:gsLst>
                    <a:gs pos="0">
                      <a:schemeClr val="tx1"/>
                    </a:gs>
                    <a:gs pos="100000">
                      <a:schemeClr val="tx1"/>
                    </a:gs>
                  </a:gsLst>
                  <a:lin ang="5400000" scaled="0"/>
                </a:gradFill>
                <a:latin typeface="+mn-lt"/>
              </a:defRPr>
            </a:lvl1pPr>
          </a:lstStyle>
          <a:p>
            <a:pPr lvl="0"/>
            <a:r>
              <a:rPr lang="en-US" dirty="0"/>
              <a:t>Click to edit slide content</a:t>
            </a:r>
          </a:p>
        </p:txBody>
      </p:sp>
      <p:sp>
        <p:nvSpPr>
          <p:cNvPr id="3" name="Date Placeholder 2"/>
          <p:cNvSpPr>
            <a:spLocks noGrp="1"/>
          </p:cNvSpPr>
          <p:nvPr>
            <p:ph type="dt" sz="half" idx="10"/>
          </p:nvPr>
        </p:nvSpPr>
        <p:spPr>
          <a:xfrm>
            <a:off x="258354" y="6519746"/>
            <a:ext cx="1369725" cy="209318"/>
          </a:xfrm>
          <a:prstGeom prst="rect">
            <a:avLst/>
          </a:prstGeom>
        </p:spPr>
        <p:txBody>
          <a:bodyPr/>
          <a:lstStyle>
            <a:lvl1pPr>
              <a:defRPr>
                <a:gradFill>
                  <a:gsLst>
                    <a:gs pos="0">
                      <a:schemeClr val="tx1"/>
                    </a:gs>
                    <a:gs pos="100000">
                      <a:schemeClr val="tx1"/>
                    </a:gs>
                  </a:gsLst>
                  <a:lin ang="5400000" scaled="0"/>
                </a:gradFill>
                <a:latin typeface="+mn-lt"/>
              </a:defRPr>
            </a:lvl1pPr>
          </a:lstStyle>
          <a:p>
            <a:endParaRPr lang="en-US" dirty="0">
              <a:gradFill>
                <a:gsLst>
                  <a:gs pos="0">
                    <a:srgbClr val="FFFFFF"/>
                  </a:gs>
                  <a:gs pos="100000">
                    <a:srgbClr val="FFFFFF"/>
                  </a:gs>
                </a:gsLst>
                <a:lin ang="5400000" scaled="0"/>
              </a:gradFill>
            </a:endParaRPr>
          </a:p>
        </p:txBody>
      </p:sp>
      <p:sp>
        <p:nvSpPr>
          <p:cNvPr id="4" name="Slide Number Placeholder 3"/>
          <p:cNvSpPr>
            <a:spLocks noGrp="1"/>
          </p:cNvSpPr>
          <p:nvPr>
            <p:ph type="sldNum" sz="quarter" idx="11"/>
          </p:nvPr>
        </p:nvSpPr>
        <p:spPr>
          <a:xfrm>
            <a:off x="10550132" y="6519746"/>
            <a:ext cx="1369725" cy="209318"/>
          </a:xfrm>
          <a:prstGeom prst="rect">
            <a:avLst/>
          </a:prstGeom>
        </p:spPr>
        <p:txBody>
          <a:bodyPr/>
          <a:lstStyle>
            <a:lvl1pPr>
              <a:defRPr>
                <a:gradFill>
                  <a:gsLst>
                    <a:gs pos="0">
                      <a:schemeClr val="tx1"/>
                    </a:gs>
                    <a:gs pos="100000">
                      <a:schemeClr val="tx1"/>
                    </a:gs>
                  </a:gsLst>
                  <a:lin ang="5400000" scaled="0"/>
                </a:gradFill>
                <a:latin typeface="+mn-lt"/>
              </a:defRPr>
            </a:lvl1pPr>
          </a:lstStyle>
          <a:p>
            <a:fld id="{74A398B2-5A34-1A4A-811E-F4027282568C}" type="slidenum">
              <a:rPr lang="en-US" smtClean="0">
                <a:gradFill>
                  <a:gsLst>
                    <a:gs pos="0">
                      <a:srgbClr val="FFFFFF"/>
                    </a:gs>
                    <a:gs pos="100000">
                      <a:srgbClr val="FFFFFF"/>
                    </a:gs>
                  </a:gsLst>
                  <a:lin ang="5400000" scaled="0"/>
                </a:gradFill>
              </a:rPr>
              <a:pPr/>
              <a:t>‹#›</a:t>
            </a:fld>
            <a:endParaRPr lang="en-US" dirty="0">
              <a:gradFill>
                <a:gsLst>
                  <a:gs pos="0">
                    <a:srgbClr val="FFFFFF"/>
                  </a:gs>
                  <a:gs pos="100000">
                    <a:srgbClr val="FFFFFF"/>
                  </a:gs>
                </a:gsLst>
                <a:lin ang="5400000" scaled="0"/>
              </a:gradFill>
            </a:endParaRPr>
          </a:p>
        </p:txBody>
      </p:sp>
      <p:sp>
        <p:nvSpPr>
          <p:cNvPr id="14" name="Content Placeholder 13"/>
          <p:cNvSpPr>
            <a:spLocks noGrp="1"/>
          </p:cNvSpPr>
          <p:nvPr>
            <p:ph sz="quarter" idx="13" hasCustomPrompt="1"/>
          </p:nvPr>
        </p:nvSpPr>
        <p:spPr>
          <a:xfrm>
            <a:off x="3657600" y="1219200"/>
            <a:ext cx="8229600" cy="5054600"/>
          </a:xfrm>
          <a:prstGeom prst="rect">
            <a:avLst/>
          </a:prstGeom>
        </p:spPr>
        <p:txBody>
          <a:bodyPr vert="horz" lIns="182880" tIns="137160">
            <a:normAutofit/>
          </a:bodyPr>
          <a:lstStyle>
            <a:lvl1pPr marL="0" indent="0">
              <a:spcBef>
                <a:spcPts val="400"/>
              </a:spcBef>
              <a:buFontTx/>
              <a:buNone/>
              <a:defRPr sz="1866" baseline="0">
                <a:gradFill>
                  <a:gsLst>
                    <a:gs pos="0">
                      <a:schemeClr val="tx1"/>
                    </a:gs>
                    <a:gs pos="100000">
                      <a:schemeClr val="tx1"/>
                    </a:gs>
                  </a:gsLst>
                  <a:lin ang="5400000" scaled="0"/>
                </a:gradFill>
                <a:latin typeface="+mn-lt"/>
              </a:defRPr>
            </a:lvl1pPr>
          </a:lstStyle>
          <a:p>
            <a:pPr lvl="0"/>
            <a:r>
              <a:rPr lang="en-US" dirty="0"/>
              <a:t>Click to edit slide content</a:t>
            </a:r>
          </a:p>
        </p:txBody>
      </p:sp>
    </p:spTree>
    <p:extLst>
      <p:ext uri="{BB962C8B-B14F-4D97-AF65-F5344CB8AC3E}">
        <p14:creationId xmlns:p14="http://schemas.microsoft.com/office/powerpoint/2010/main" val="3558482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2030"/>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sz="1961"/>
            </a:lvl3pPr>
            <a:lvl4pPr marL="448193" indent="0">
              <a:buNone/>
              <a:defRPr sz="1765"/>
            </a:lvl4pPr>
            <a:lvl5pPr marL="672290"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982168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6500" y="224444"/>
            <a:ext cx="11425286" cy="797053"/>
          </a:xfrm>
        </p:spPr>
        <p:txBody>
          <a:bodyPr/>
          <a:lstStyle/>
          <a:p>
            <a:r>
              <a:rPr lang="en-US" dirty="0"/>
              <a:t>Click to edit Master title style</a:t>
            </a:r>
          </a:p>
        </p:txBody>
      </p:sp>
      <p:sp>
        <p:nvSpPr>
          <p:cNvPr id="5" name="Text Placeholder 4"/>
          <p:cNvSpPr>
            <a:spLocks noGrp="1"/>
          </p:cNvSpPr>
          <p:nvPr>
            <p:ph type="body" sz="quarter" idx="10"/>
          </p:nvPr>
        </p:nvSpPr>
        <p:spPr>
          <a:xfrm>
            <a:off x="386500" y="1138844"/>
            <a:ext cx="11425286" cy="5544695"/>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10"/>
          <p:cNvSpPr>
            <a:spLocks noGrp="1"/>
          </p:cNvSpPr>
          <p:nvPr>
            <p:ph type="ftr" sz="quarter" idx="3"/>
          </p:nvPr>
        </p:nvSpPr>
        <p:spPr>
          <a:xfrm>
            <a:off x="519249" y="6683539"/>
            <a:ext cx="2750003" cy="128574"/>
          </a:xfrm>
          <a:prstGeom prst="rect">
            <a:avLst/>
          </a:prstGeom>
        </p:spPr>
        <p:txBody>
          <a:bodyPr vert="horz" lIns="91440" tIns="45720" rIns="91440" bIns="45720" rtlCol="0" anchor="ctr"/>
          <a:lstStyle>
            <a:lvl1pPr>
              <a:defRPr lang="en-US" sz="800" smtClean="0">
                <a:solidFill>
                  <a:schemeClr val="tx1">
                    <a:tint val="75000"/>
                  </a:schemeClr>
                </a:solidFill>
              </a:defRPr>
            </a:lvl1pPr>
          </a:lstStyle>
          <a:p>
            <a:endParaRPr lang="en-NZ" dirty="0"/>
          </a:p>
        </p:txBody>
      </p:sp>
      <p:sp>
        <p:nvSpPr>
          <p:cNvPr id="11" name="Date Placeholder 3"/>
          <p:cNvSpPr>
            <a:spLocks noGrp="1"/>
          </p:cNvSpPr>
          <p:nvPr>
            <p:ph type="dt" sz="half" idx="2"/>
          </p:nvPr>
        </p:nvSpPr>
        <p:spPr>
          <a:xfrm>
            <a:off x="4649486" y="6683818"/>
            <a:ext cx="2750003" cy="128016"/>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NZ"/>
          </a:p>
        </p:txBody>
      </p:sp>
      <p:sp>
        <p:nvSpPr>
          <p:cNvPr id="8" name="Slide Number Placeholder 4"/>
          <p:cNvSpPr>
            <a:spLocks noGrp="1"/>
          </p:cNvSpPr>
          <p:nvPr>
            <p:ph type="sldNum" sz="quarter" idx="4"/>
          </p:nvPr>
        </p:nvSpPr>
        <p:spPr>
          <a:xfrm>
            <a:off x="9062567" y="6683814"/>
            <a:ext cx="2749220" cy="128016"/>
          </a:xfrm>
          <a:prstGeom prst="rect">
            <a:avLst/>
          </a:prstGeom>
        </p:spPr>
        <p:txBody>
          <a:bodyPr vert="horz" lIns="91440" tIns="45720" rIns="91440" bIns="45720" rtlCol="0" anchor="ctr"/>
          <a:lstStyle>
            <a:lvl1pPr algn="r">
              <a:defRPr sz="800">
                <a:solidFill>
                  <a:schemeClr val="tx1">
                    <a:tint val="75000"/>
                  </a:schemeClr>
                </a:solidFill>
              </a:defRPr>
            </a:lvl1pPr>
          </a:lstStyle>
          <a:p>
            <a:fld id="{ACD12783-0745-4B45-89C3-4C889D560545}" type="slidenum">
              <a:rPr lang="en-NZ" smtClean="0"/>
              <a:t>‹#›</a:t>
            </a:fld>
            <a:endParaRPr lang="en-NZ" dirty="0"/>
          </a:p>
        </p:txBody>
      </p:sp>
    </p:spTree>
    <p:extLst>
      <p:ext uri="{BB962C8B-B14F-4D97-AF65-F5344CB8AC3E}">
        <p14:creationId xmlns:p14="http://schemas.microsoft.com/office/powerpoint/2010/main" val="216429763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9FC8AC-A762-47D4-BBFC-B62BFA083FE0}" type="slidenum">
              <a:rPr kumimoji="0" lang="en-US" sz="1800" b="0" i="0" u="none" strike="noStrike" kern="1200" cap="none" spc="0" normalizeH="0" baseline="0" noProof="0" smtClean="0">
                <a:ln>
                  <a:noFill/>
                </a:ln>
                <a:solidFill>
                  <a:srgbClr val="FFFFFF"/>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00662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863392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Walkin No til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55249" y="-312"/>
            <a:ext cx="8336751" cy="6858623"/>
          </a:xfrm>
          <a:prstGeom prst="rect">
            <a:avLst/>
          </a:prstGeom>
        </p:spPr>
      </p:pic>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854938" cy="6858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userDrawn="1"/>
        </p:nvSpPr>
        <p:spPr bwMode="white">
          <a:xfrm>
            <a:off x="469900" y="4804463"/>
            <a:ext cx="3205779" cy="724246"/>
          </a:xfrm>
          <a:prstGeom prst="rect">
            <a:avLst/>
          </a:prstGeom>
          <a:noFill/>
        </p:spPr>
        <p:txBody>
          <a:bodyPr wrap="square" lIns="0" tIns="143428" rIns="179285" bIns="143428" rtlCol="0">
            <a:spAutoFit/>
          </a:bodyPr>
          <a:lstStyle/>
          <a:p>
            <a:pPr>
              <a:lnSpc>
                <a:spcPct val="90000"/>
              </a:lnSpc>
              <a:spcAft>
                <a:spcPts val="588"/>
              </a:spcAft>
            </a:pPr>
            <a:r>
              <a:rPr lang="en-US" sz="3137" dirty="0">
                <a:gradFill>
                  <a:gsLst>
                    <a:gs pos="0">
                      <a:srgbClr val="FFFFFF"/>
                    </a:gs>
                    <a:gs pos="100000">
                      <a:srgbClr val="FFFFFF"/>
                    </a:gs>
                  </a:gsLst>
                  <a:lin ang="5400000" scaled="1"/>
                </a:gradFill>
                <a:latin typeface="+mj-lt"/>
              </a:rPr>
              <a:t>1–4 February 2016</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69900" y="482064"/>
            <a:ext cx="2749042" cy="4046446"/>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bwMode="gray">
          <a:xfrm>
            <a:off x="454819" y="6116754"/>
            <a:ext cx="1248592" cy="268966"/>
          </a:xfrm>
          <a:prstGeom prst="rect">
            <a:avLst/>
          </a:prstGeom>
        </p:spPr>
      </p:pic>
    </p:spTree>
    <p:extLst>
      <p:ext uri="{BB962C8B-B14F-4D97-AF65-F5344CB8AC3E}">
        <p14:creationId xmlns:p14="http://schemas.microsoft.com/office/powerpoint/2010/main" val="163669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57937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1" y="-312"/>
            <a:ext cx="12191377" cy="6858623"/>
          </a:xfrm>
          <a:prstGeom prst="rect">
            <a:avLst/>
          </a:prstGeom>
        </p:spPr>
      </p:pic>
      <p:sp>
        <p:nvSpPr>
          <p:cNvPr id="12" name="Rectangle 11"/>
          <p:cNvSpPr/>
          <p:nvPr userDrawn="1"/>
        </p:nvSpPr>
        <p:spPr bwMode="auto">
          <a:xfrm>
            <a:off x="0" y="0"/>
            <a:ext cx="12192000" cy="6858000"/>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endParaRPr>
          </a:p>
        </p:txBody>
      </p:sp>
      <p:sp>
        <p:nvSpPr>
          <p:cNvPr id="13" name="Rectangle 12"/>
          <p:cNvSpPr/>
          <p:nvPr userDrawn="1"/>
        </p:nvSpPr>
        <p:spPr bwMode="gray">
          <a:xfrm>
            <a:off x="4750851" y="2084186"/>
            <a:ext cx="7171399" cy="448274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gray">
          <a:xfrm>
            <a:off x="4750851" y="2084173"/>
            <a:ext cx="7171399" cy="2683311"/>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gray">
          <a:xfrm>
            <a:off x="4749232" y="4773842"/>
            <a:ext cx="7173018"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
        <p:nvSpPr>
          <p:cNvPr id="15" name="Text Placeholder 14"/>
          <p:cNvSpPr>
            <a:spLocks noGrp="1"/>
          </p:cNvSpPr>
          <p:nvPr>
            <p:ph type="body" sz="quarter" idx="15" hasCustomPrompt="1"/>
          </p:nvPr>
        </p:nvSpPr>
        <p:spPr>
          <a:xfrm>
            <a:off x="267682" y="291069"/>
            <a:ext cx="3587256" cy="567015"/>
          </a:xfrm>
        </p:spPr>
        <p:txBody>
          <a:bodyPr lIns="182880" tIns="146304" rIns="182880" bIns="146304"/>
          <a:lstStyle>
            <a:lvl1pPr marL="0" indent="0">
              <a:buNone/>
              <a:defRPr sz="1961">
                <a:gradFill>
                  <a:gsLst>
                    <a:gs pos="20354">
                      <a:srgbClr val="FFFFFF"/>
                    </a:gs>
                    <a:gs pos="58000">
                      <a:srgbClr val="FFFFFF"/>
                    </a:gs>
                  </a:gsLst>
                  <a:lin ang="5400000" scaled="0"/>
                </a:gradFill>
                <a:latin typeface="+mn-lt"/>
              </a:defRPr>
            </a:lvl1pPr>
          </a:lstStyle>
          <a:p>
            <a:pPr lvl="0"/>
            <a:r>
              <a:rPr lang="en-US" dirty="0"/>
              <a:t>Session Code</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10495196" y="470067"/>
            <a:ext cx="1248592" cy="268966"/>
          </a:xfrm>
          <a:prstGeom prst="rect">
            <a:avLst/>
          </a:prstGeom>
        </p:spPr>
      </p:pic>
    </p:spTree>
    <p:extLst>
      <p:ext uri="{BB962C8B-B14F-4D97-AF65-F5344CB8AC3E}">
        <p14:creationId xmlns:p14="http://schemas.microsoft.com/office/powerpoint/2010/main" val="124804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1" hasCustomPrompt="1"/>
          </p:nvPr>
        </p:nvSpPr>
        <p:spPr>
          <a:xfrm>
            <a:off x="269240" y="908531"/>
            <a:ext cx="11655840" cy="561290"/>
          </a:xfrm>
        </p:spPr>
        <p:txBody>
          <a:bodyPr wrap="square">
            <a:spAutoFit/>
          </a:bodyPr>
          <a:lstStyle>
            <a:lvl1pPr marL="0" indent="0">
              <a:spcBef>
                <a:spcPts val="1200"/>
              </a:spcBef>
              <a:buClr>
                <a:schemeClr val="tx1"/>
              </a:buClr>
              <a:buFont typeface="Wingdings" pitchFamily="2" charset="2"/>
              <a:buNone/>
              <a:defRPr lang="en-US" sz="2745" b="0" kern="1200" cap="none" spc="-100" baseline="0" dirty="0">
                <a:ln w="3175">
                  <a:noFill/>
                </a:ln>
                <a:solidFill>
                  <a:schemeClr val="accent2"/>
                </a:solidFill>
                <a:effectLst/>
                <a:latin typeface="+mj-lt"/>
                <a:ea typeface="+mn-ea"/>
                <a:cs typeface="Segoe UI" pitchFamily="34" charset="0"/>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p:txBody>
      </p:sp>
    </p:spTree>
    <p:extLst>
      <p:ext uri="{BB962C8B-B14F-4D97-AF65-F5344CB8AC3E}">
        <p14:creationId xmlns:p14="http://schemas.microsoft.com/office/powerpoint/2010/main" val="62792818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IN"/>
          </a:p>
        </p:txBody>
      </p:sp>
      <p:grpSp>
        <p:nvGrpSpPr>
          <p:cNvPr id="4" name="Group 3"/>
          <p:cNvGrpSpPr/>
          <p:nvPr userDrawn="1"/>
        </p:nvGrpSpPr>
        <p:grpSpPr>
          <a:xfrm>
            <a:off x="-1177" y="6514984"/>
            <a:ext cx="12192313" cy="353924"/>
            <a:chOff x="-1200" y="6644680"/>
            <a:chExt cx="12436794" cy="360970"/>
          </a:xfrm>
        </p:grpSpPr>
        <p:sp>
          <p:nvSpPr>
            <p:cNvPr id="5" name="TextBox 4"/>
            <p:cNvSpPr txBox="1"/>
            <p:nvPr/>
          </p:nvSpPr>
          <p:spPr>
            <a:xfrm>
              <a:off x="-1200" y="6644680"/>
              <a:ext cx="4147213" cy="360970"/>
            </a:xfrm>
            <a:prstGeom prst="rect">
              <a:avLst/>
            </a:prstGeom>
            <a:solidFill>
              <a:srgbClr val="0072C6"/>
            </a:solidFill>
          </p:spPr>
          <p:txBody>
            <a:bodyPr wrap="square" lIns="457135" tIns="137141" rIns="365707" rtlCol="0">
              <a:noAutofit/>
            </a:bodyPr>
            <a:lstStyle/>
            <a:p>
              <a:pPr defTabSz="914144" fontAlgn="auto">
                <a:lnSpc>
                  <a:spcPts val="3000"/>
                </a:lnSpc>
                <a:spcBef>
                  <a:spcPts val="0"/>
                </a:spcBef>
                <a:spcAft>
                  <a:spcPts val="0"/>
                </a:spcAft>
              </a:pPr>
              <a:r>
                <a:rPr lang="en-US" sz="2800">
                  <a:solidFill>
                    <a:srgbClr val="FFFFFF"/>
                  </a:solidFill>
                  <a:latin typeface="Segoe UI Light"/>
                  <a:ea typeface="+mn-ea"/>
                  <a:cs typeface="+mn-cs"/>
                </a:rPr>
                <a:t> </a:t>
              </a:r>
            </a:p>
          </p:txBody>
        </p:sp>
        <p:sp>
          <p:nvSpPr>
            <p:cNvPr id="6" name="TextBox 5"/>
            <p:cNvSpPr txBox="1"/>
            <p:nvPr userDrawn="1"/>
          </p:nvSpPr>
          <p:spPr>
            <a:xfrm>
              <a:off x="4146013" y="6644680"/>
              <a:ext cx="8289581" cy="360970"/>
            </a:xfrm>
            <a:prstGeom prst="rect">
              <a:avLst/>
            </a:prstGeom>
            <a:solidFill>
              <a:srgbClr val="003963"/>
            </a:solidFill>
          </p:spPr>
          <p:txBody>
            <a:bodyPr wrap="square" lIns="457135" tIns="137141" rIns="365707" rtlCol="0">
              <a:noAutofit/>
            </a:bodyPr>
            <a:lstStyle/>
            <a:p>
              <a:pPr defTabSz="914144" fontAlgn="auto">
                <a:lnSpc>
                  <a:spcPts val="3000"/>
                </a:lnSpc>
                <a:spcBef>
                  <a:spcPts val="0"/>
                </a:spcBef>
                <a:spcAft>
                  <a:spcPts val="0"/>
                </a:spcAft>
              </a:pPr>
              <a:r>
                <a:rPr lang="en-US" sz="2800">
                  <a:solidFill>
                    <a:srgbClr val="FFFFFF"/>
                  </a:solidFill>
                  <a:latin typeface="Segoe UI Light"/>
                  <a:ea typeface="+mn-ea"/>
                  <a:cs typeface="+mn-cs"/>
                </a:rPr>
                <a:t> </a:t>
              </a:r>
            </a:p>
          </p:txBody>
        </p:sp>
      </p:grpSp>
    </p:spTree>
    <p:extLst>
      <p:ext uri="{BB962C8B-B14F-4D97-AF65-F5344CB8AC3E}">
        <p14:creationId xmlns:p14="http://schemas.microsoft.com/office/powerpoint/2010/main" val="168140892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36304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23700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93375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204500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4823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13226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0480894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ransition>
    <p:fade/>
  </p:transition>
  <p:hf sldNum="0"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hyperlink" Target="http://swagger.io/swagger-codegen/" TargetMode="External"/><Relationship Id="rId4" Type="http://schemas.openxmlformats.org/officeDocument/2006/relationships/hyperlink" Target="https://github.com/Azure/autores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302" y="2084172"/>
            <a:ext cx="6274911" cy="2511273"/>
          </a:xfrm>
        </p:spPr>
        <p:txBody>
          <a:bodyPr/>
          <a:lstStyle/>
          <a:p>
            <a:r>
              <a:rPr lang="en-US" sz="5400" b="1" dirty="0"/>
              <a:t>Microsoft R Server</a:t>
            </a:r>
            <a:br>
              <a:rPr lang="en-US" sz="5400" dirty="0"/>
            </a:br>
            <a:r>
              <a:rPr lang="en-US" sz="3600" dirty="0"/>
              <a:t>The Operationalization Engine </a:t>
            </a:r>
            <a:r>
              <a:rPr lang="en-US" sz="3600"/>
              <a:t>for</a:t>
            </a:r>
            <a:r>
              <a:rPr lang="en-US" sz="3600" dirty="0"/>
              <a:t> your Advanced Analytics</a:t>
            </a:r>
            <a:br>
              <a:rPr lang="en-US" sz="5400" dirty="0"/>
            </a:br>
            <a:r>
              <a:rPr lang="en-US" sz="5400" dirty="0"/>
              <a:t> </a:t>
            </a:r>
            <a:br>
              <a:rPr lang="en-US" sz="5400" dirty="0"/>
            </a:br>
            <a:endParaRPr lang="en-US" sz="5400" dirty="0"/>
          </a:p>
        </p:txBody>
      </p:sp>
    </p:spTree>
    <p:extLst>
      <p:ext uri="{BB962C8B-B14F-4D97-AF65-F5344CB8AC3E}">
        <p14:creationId xmlns:p14="http://schemas.microsoft.com/office/powerpoint/2010/main" val="3530540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Service Functions Cheat Sheet</a:t>
            </a:r>
          </a:p>
        </p:txBody>
      </p:sp>
      <p:graphicFrame>
        <p:nvGraphicFramePr>
          <p:cNvPr id="2" name="Table 4"/>
          <p:cNvGraphicFramePr>
            <a:graphicFrameLocks noGrp="1"/>
          </p:cNvGraphicFramePr>
          <p:nvPr>
            <p:extLst>
              <p:ext uri="{D42A27DB-BD31-4B8C-83A1-F6EECF244321}">
                <p14:modId xmlns:p14="http://schemas.microsoft.com/office/powerpoint/2010/main" val="2376279175"/>
              </p:ext>
            </p:extLst>
          </p:nvPr>
        </p:nvGraphicFramePr>
        <p:xfrm>
          <a:off x="538274" y="1661402"/>
          <a:ext cx="5112056" cy="4229583"/>
        </p:xfrm>
        <a:graphic>
          <a:graphicData uri="http://schemas.openxmlformats.org/drawingml/2006/table">
            <a:tbl>
              <a:tblPr firstRow="1">
                <a:tableStyleId>{5C22544A-7EE6-4342-B048-85BDC9FD1C3A}</a:tableStyleId>
              </a:tblPr>
              <a:tblGrid>
                <a:gridCol w="1492096">
                  <a:extLst>
                    <a:ext uri="{9D8B030D-6E8A-4147-A177-3AD203B41FA5}">
                      <a16:colId xmlns:a16="http://schemas.microsoft.com/office/drawing/2014/main" val="219148843"/>
                    </a:ext>
                  </a:extLst>
                </a:gridCol>
                <a:gridCol w="3619960">
                  <a:extLst>
                    <a:ext uri="{9D8B030D-6E8A-4147-A177-3AD203B41FA5}">
                      <a16:colId xmlns:a16="http://schemas.microsoft.com/office/drawing/2014/main" val="1567595790"/>
                    </a:ext>
                  </a:extLst>
                </a:gridCol>
              </a:tblGrid>
              <a:tr h="366417">
                <a:tc>
                  <a:txBody>
                    <a:bodyPr/>
                    <a:lstStyle/>
                    <a:p>
                      <a:pPr algn="l">
                        <a:spcBef>
                          <a:spcPts val="0"/>
                        </a:spcBef>
                        <a:spcAft>
                          <a:spcPts val="0"/>
                        </a:spcAft>
                      </a:pPr>
                      <a:r>
                        <a:rPr lang="en-US" sz="1400" dirty="0">
                          <a:effectLst/>
                        </a:rPr>
                        <a:t>Function</a:t>
                      </a:r>
                    </a:p>
                  </a:txBody>
                  <a:tcPr marL="74393" marR="74393" marT="37197" marB="37197" anchor="ctr"/>
                </a:tc>
                <a:tc>
                  <a:txBody>
                    <a:bodyPr/>
                    <a:lstStyle/>
                    <a:p>
                      <a:pPr algn="l">
                        <a:spcBef>
                          <a:spcPts val="0"/>
                        </a:spcBef>
                        <a:spcAft>
                          <a:spcPts val="0"/>
                        </a:spcAft>
                      </a:pPr>
                      <a:r>
                        <a:rPr lang="en-US" sz="1400" dirty="0">
                          <a:effectLst/>
                        </a:rPr>
                        <a:t>Description</a:t>
                      </a:r>
                    </a:p>
                  </a:txBody>
                  <a:tcPr marL="74393" marR="74393" marT="37197" marB="37197" anchor="ctr"/>
                </a:tc>
                <a:extLst>
                  <a:ext uri="{0D108BD9-81ED-4DB2-BD59-A6C34878D82A}">
                    <a16:rowId xmlns:a16="http://schemas.microsoft.com/office/drawing/2014/main" val="1283006039"/>
                  </a:ext>
                </a:extLst>
              </a:tr>
              <a:tr h="643861">
                <a:tc>
                  <a:txBody>
                    <a:bodyPr/>
                    <a:lstStyle/>
                    <a:p>
                      <a:pPr algn="l">
                        <a:spcBef>
                          <a:spcPts val="0"/>
                        </a:spcBef>
                        <a:spcAft>
                          <a:spcPts val="0"/>
                        </a:spcAft>
                      </a:pPr>
                      <a:r>
                        <a:rPr lang="en-US" sz="1400" b="1" dirty="0" err="1">
                          <a:effectLst/>
                        </a:rPr>
                        <a:t>publishService</a:t>
                      </a:r>
                      <a:endParaRPr lang="en-US" sz="1400" b="1" dirty="0">
                        <a:effectLst/>
                      </a:endParaRPr>
                    </a:p>
                  </a:txBody>
                  <a:tcPr marL="74393" marR="74393" marT="37197" marB="37197" anchor="ctr"/>
                </a:tc>
                <a:tc>
                  <a:txBody>
                    <a:bodyPr/>
                    <a:lstStyle/>
                    <a:p>
                      <a:pPr algn="l">
                        <a:spcBef>
                          <a:spcPts val="0"/>
                        </a:spcBef>
                        <a:spcAft>
                          <a:spcPts val="0"/>
                        </a:spcAft>
                      </a:pPr>
                      <a:r>
                        <a:rPr lang="en-US" sz="1400" dirty="0">
                          <a:effectLst/>
                        </a:rPr>
                        <a:t>Publish a predictive function as a Web Service</a:t>
                      </a:r>
                    </a:p>
                  </a:txBody>
                  <a:tcPr marL="74393" marR="74393" marT="37197" marB="37197" anchor="ctr"/>
                </a:tc>
                <a:extLst>
                  <a:ext uri="{0D108BD9-81ED-4DB2-BD59-A6C34878D82A}">
                    <a16:rowId xmlns:a16="http://schemas.microsoft.com/office/drawing/2014/main" val="2280260782"/>
                  </a:ext>
                </a:extLst>
              </a:tr>
              <a:tr h="643861">
                <a:tc>
                  <a:txBody>
                    <a:bodyPr/>
                    <a:lstStyle/>
                    <a:p>
                      <a:pPr algn="l">
                        <a:spcBef>
                          <a:spcPts val="0"/>
                        </a:spcBef>
                        <a:spcAft>
                          <a:spcPts val="0"/>
                        </a:spcAft>
                      </a:pPr>
                      <a:r>
                        <a:rPr lang="en-US" sz="1400" b="1" dirty="0" err="1">
                          <a:effectLst/>
                        </a:rPr>
                        <a:t>deleteService</a:t>
                      </a:r>
                      <a:endParaRPr lang="en-US" sz="1400" b="1" dirty="0">
                        <a:effectLst/>
                      </a:endParaRPr>
                    </a:p>
                  </a:txBody>
                  <a:tcPr marL="74393" marR="74393" marT="37197" marB="37197" anchor="ctr"/>
                </a:tc>
                <a:tc>
                  <a:txBody>
                    <a:bodyPr/>
                    <a:lstStyle/>
                    <a:p>
                      <a:pPr algn="l">
                        <a:spcBef>
                          <a:spcPts val="0"/>
                        </a:spcBef>
                        <a:spcAft>
                          <a:spcPts val="0"/>
                        </a:spcAft>
                      </a:pPr>
                      <a:r>
                        <a:rPr lang="en-US" sz="1400" dirty="0">
                          <a:effectLst/>
                        </a:rPr>
                        <a:t>Delete a Web Service</a:t>
                      </a:r>
                    </a:p>
                  </a:txBody>
                  <a:tcPr marL="74393" marR="74393" marT="37197" marB="37197" anchor="ctr"/>
                </a:tc>
                <a:extLst>
                  <a:ext uri="{0D108BD9-81ED-4DB2-BD59-A6C34878D82A}">
                    <a16:rowId xmlns:a16="http://schemas.microsoft.com/office/drawing/2014/main" val="2594733699"/>
                  </a:ext>
                </a:extLst>
              </a:tr>
              <a:tr h="643861">
                <a:tc>
                  <a:txBody>
                    <a:bodyPr/>
                    <a:lstStyle/>
                    <a:p>
                      <a:pPr algn="l">
                        <a:spcBef>
                          <a:spcPts val="0"/>
                        </a:spcBef>
                        <a:spcAft>
                          <a:spcPts val="0"/>
                        </a:spcAft>
                      </a:pPr>
                      <a:r>
                        <a:rPr lang="en-US" sz="1400" b="1" dirty="0" err="1">
                          <a:effectLst/>
                        </a:rPr>
                        <a:t>getService</a:t>
                      </a:r>
                      <a:endParaRPr lang="en-US" sz="1400" b="1" dirty="0">
                        <a:effectLst/>
                      </a:endParaRPr>
                    </a:p>
                  </a:txBody>
                  <a:tcPr marL="74393" marR="74393" marT="37197" marB="37197" anchor="ctr"/>
                </a:tc>
                <a:tc>
                  <a:txBody>
                    <a:bodyPr/>
                    <a:lstStyle/>
                    <a:p>
                      <a:pPr algn="l">
                        <a:spcBef>
                          <a:spcPts val="0"/>
                        </a:spcBef>
                        <a:spcAft>
                          <a:spcPts val="0"/>
                        </a:spcAft>
                      </a:pPr>
                      <a:r>
                        <a:rPr lang="en-US" sz="1400" dirty="0">
                          <a:effectLst/>
                        </a:rPr>
                        <a:t>Get a Web Service</a:t>
                      </a:r>
                    </a:p>
                  </a:txBody>
                  <a:tcPr marL="74393" marR="74393" marT="37197" marB="37197" anchor="ctr"/>
                </a:tc>
                <a:extLst>
                  <a:ext uri="{0D108BD9-81ED-4DB2-BD59-A6C34878D82A}">
                    <a16:rowId xmlns:a16="http://schemas.microsoft.com/office/drawing/2014/main" val="304930078"/>
                  </a:ext>
                </a:extLst>
              </a:tr>
              <a:tr h="643861">
                <a:tc>
                  <a:txBody>
                    <a:bodyPr/>
                    <a:lstStyle/>
                    <a:p>
                      <a:pPr algn="l">
                        <a:spcBef>
                          <a:spcPts val="0"/>
                        </a:spcBef>
                        <a:spcAft>
                          <a:spcPts val="0"/>
                        </a:spcAft>
                      </a:pPr>
                      <a:r>
                        <a:rPr lang="en-US" sz="1400" b="1" dirty="0" err="1">
                          <a:effectLst/>
                        </a:rPr>
                        <a:t>ListServices</a:t>
                      </a:r>
                      <a:endParaRPr lang="en-US" sz="1400" b="1" dirty="0">
                        <a:effectLst/>
                      </a:endParaRPr>
                    </a:p>
                  </a:txBody>
                  <a:tcPr marL="74393" marR="74393" marT="37197" marB="37197" anchor="ctr"/>
                </a:tc>
                <a:tc>
                  <a:txBody>
                    <a:bodyPr/>
                    <a:lstStyle/>
                    <a:p>
                      <a:pPr algn="l">
                        <a:spcBef>
                          <a:spcPts val="0"/>
                        </a:spcBef>
                        <a:spcAft>
                          <a:spcPts val="0"/>
                        </a:spcAft>
                      </a:pPr>
                      <a:r>
                        <a:rPr lang="en-US" sz="1400" dirty="0">
                          <a:effectLst/>
                        </a:rPr>
                        <a:t>List the different published web services</a:t>
                      </a:r>
                    </a:p>
                  </a:txBody>
                  <a:tcPr marL="74393" marR="74393" marT="37197" marB="37197" anchor="ctr"/>
                </a:tc>
                <a:extLst>
                  <a:ext uri="{0D108BD9-81ED-4DB2-BD59-A6C34878D82A}">
                    <a16:rowId xmlns:a16="http://schemas.microsoft.com/office/drawing/2014/main" val="3784818288"/>
                  </a:ext>
                </a:extLst>
              </a:tr>
              <a:tr h="643861">
                <a:tc>
                  <a:txBody>
                    <a:bodyPr/>
                    <a:lstStyle/>
                    <a:p>
                      <a:pPr algn="l">
                        <a:spcBef>
                          <a:spcPts val="0"/>
                        </a:spcBef>
                        <a:spcAft>
                          <a:spcPts val="0"/>
                        </a:spcAft>
                      </a:pPr>
                      <a:r>
                        <a:rPr lang="en-US" sz="1400" b="1" dirty="0" err="1">
                          <a:effectLst/>
                        </a:rPr>
                        <a:t>serviceOption</a:t>
                      </a:r>
                      <a:endParaRPr lang="en-US" sz="1400" b="1" dirty="0">
                        <a:effectLst/>
                      </a:endParaRPr>
                    </a:p>
                  </a:txBody>
                  <a:tcPr marL="74393" marR="74393" marT="37197" marB="37197" anchor="ctr"/>
                </a:tc>
                <a:tc>
                  <a:txBody>
                    <a:bodyPr/>
                    <a:lstStyle/>
                    <a:p>
                      <a:pPr algn="l">
                        <a:spcBef>
                          <a:spcPts val="0"/>
                        </a:spcBef>
                        <a:spcAft>
                          <a:spcPts val="0"/>
                        </a:spcAft>
                      </a:pPr>
                      <a:r>
                        <a:rPr lang="en-US" sz="1400">
                          <a:effectLst/>
                        </a:rPr>
                        <a:t>Retrieve, set, and list the different service options</a:t>
                      </a:r>
                    </a:p>
                  </a:txBody>
                  <a:tcPr marL="74393" marR="74393" marT="37197" marB="37197" anchor="ctr"/>
                </a:tc>
                <a:extLst>
                  <a:ext uri="{0D108BD9-81ED-4DB2-BD59-A6C34878D82A}">
                    <a16:rowId xmlns:a16="http://schemas.microsoft.com/office/drawing/2014/main" val="555804860"/>
                  </a:ext>
                </a:extLst>
              </a:tr>
              <a:tr h="643861">
                <a:tc>
                  <a:txBody>
                    <a:bodyPr/>
                    <a:lstStyle/>
                    <a:p>
                      <a:pPr algn="l">
                        <a:spcBef>
                          <a:spcPts val="0"/>
                        </a:spcBef>
                        <a:spcAft>
                          <a:spcPts val="0"/>
                        </a:spcAft>
                      </a:pPr>
                      <a:r>
                        <a:rPr lang="en-US" sz="1400" b="1" dirty="0" err="1">
                          <a:effectLst/>
                        </a:rPr>
                        <a:t>updateService</a:t>
                      </a:r>
                      <a:endParaRPr lang="en-US" sz="1400" b="1" dirty="0">
                        <a:effectLst/>
                      </a:endParaRPr>
                    </a:p>
                  </a:txBody>
                  <a:tcPr marL="74393" marR="74393" marT="37197" marB="37197" anchor="ctr"/>
                </a:tc>
                <a:tc>
                  <a:txBody>
                    <a:bodyPr/>
                    <a:lstStyle/>
                    <a:p>
                      <a:pPr algn="l">
                        <a:spcBef>
                          <a:spcPts val="0"/>
                        </a:spcBef>
                        <a:spcAft>
                          <a:spcPts val="0"/>
                        </a:spcAft>
                      </a:pPr>
                      <a:r>
                        <a:rPr lang="en-US" sz="1400" dirty="0">
                          <a:effectLst/>
                        </a:rPr>
                        <a:t>Updates a Web Service</a:t>
                      </a:r>
                    </a:p>
                  </a:txBody>
                  <a:tcPr marL="74393" marR="74393" marT="37197" marB="37197" anchor="ctr"/>
                </a:tc>
                <a:extLst>
                  <a:ext uri="{0D108BD9-81ED-4DB2-BD59-A6C34878D82A}">
                    <a16:rowId xmlns:a16="http://schemas.microsoft.com/office/drawing/2014/main" val="3717788962"/>
                  </a:ext>
                </a:extLst>
              </a:tr>
            </a:tbl>
          </a:graphicData>
        </a:graphic>
      </p:graphicFrame>
      <p:pic>
        <p:nvPicPr>
          <p:cNvPr id="4" name="Picture 3"/>
          <p:cNvPicPr>
            <a:picLocks noChangeAspect="1"/>
          </p:cNvPicPr>
          <p:nvPr/>
        </p:nvPicPr>
        <p:blipFill>
          <a:blip r:embed="rId2"/>
          <a:stretch>
            <a:fillRect/>
          </a:stretch>
        </p:blipFill>
        <p:spPr>
          <a:xfrm>
            <a:off x="6439903" y="1661402"/>
            <a:ext cx="4757487" cy="4229584"/>
          </a:xfrm>
          <a:prstGeom prst="rect">
            <a:avLst/>
          </a:prstGeom>
          <a:ln w="28575">
            <a:solidFill>
              <a:srgbClr val="0070C0"/>
            </a:solidFill>
          </a:ln>
        </p:spPr>
      </p:pic>
    </p:spTree>
    <p:extLst>
      <p:ext uri="{BB962C8B-B14F-4D97-AF65-F5344CB8AC3E}">
        <p14:creationId xmlns:p14="http://schemas.microsoft.com/office/powerpoint/2010/main" val="10786642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8710" y="88257"/>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Integration with Apps</a:t>
            </a:r>
            <a:br>
              <a:rPr lang="en-US" dirty="0"/>
            </a:br>
            <a:r>
              <a:rPr lang="en-US" sz="2800" dirty="0">
                <a:gradFill>
                  <a:gsLst>
                    <a:gs pos="2917">
                      <a:schemeClr val="tx1"/>
                    </a:gs>
                    <a:gs pos="30000">
                      <a:schemeClr val="tx1"/>
                    </a:gs>
                  </a:gsLst>
                  <a:lin ang="5400000" scaled="0"/>
                </a:gradFill>
              </a:rPr>
              <a:t>Swagger based APIs, easy to consume, with any programming language</a:t>
            </a:r>
            <a:endParaRPr lang="en-US" sz="4400" dirty="0"/>
          </a:p>
        </p:txBody>
      </p:sp>
      <p:grpSp>
        <p:nvGrpSpPr>
          <p:cNvPr id="6" name="Group 5"/>
          <p:cNvGrpSpPr/>
          <p:nvPr/>
        </p:nvGrpSpPr>
        <p:grpSpPr>
          <a:xfrm>
            <a:off x="720945" y="1683789"/>
            <a:ext cx="3890065" cy="4641000"/>
            <a:chOff x="720945" y="1683789"/>
            <a:chExt cx="3890065" cy="4641000"/>
          </a:xfrm>
        </p:grpSpPr>
        <p:grpSp>
          <p:nvGrpSpPr>
            <p:cNvPr id="7" name="Group 6"/>
            <p:cNvGrpSpPr/>
            <p:nvPr/>
          </p:nvGrpSpPr>
          <p:grpSpPr>
            <a:xfrm>
              <a:off x="2220447" y="1683789"/>
              <a:ext cx="1138238" cy="916536"/>
              <a:chOff x="1" y="770872"/>
              <a:chExt cx="1219200" cy="981728"/>
            </a:xfrm>
          </p:grpSpPr>
          <p:sp>
            <p:nvSpPr>
              <p:cNvPr id="8" name="TextBox 7"/>
              <p:cNvSpPr txBox="1"/>
              <p:nvPr/>
            </p:nvSpPr>
            <p:spPr>
              <a:xfrm>
                <a:off x="1" y="1404235"/>
                <a:ext cx="1219200" cy="348365"/>
              </a:xfrm>
              <a:prstGeom prst="rect">
                <a:avLst/>
              </a:prstGeom>
              <a:noFill/>
            </p:spPr>
            <p:txBody>
              <a:bodyPr wrap="square" lIns="0" tIns="0" rIns="0" bIns="0" rtlCol="0">
                <a:noAutofit/>
              </a:bodyPr>
              <a:lstStyle/>
              <a:p>
                <a:pPr algn="ctr" defTabSz="931881"/>
                <a:r>
                  <a:rPr lang="en-US" sz="1400" b="1" dirty="0">
                    <a:latin typeface="Segoe UI Light" panose="020B0502040204020203" pitchFamily="34" charset="0"/>
                    <a:cs typeface="Segoe UI Light" panose="020B0502040204020203" pitchFamily="34" charset="0"/>
                  </a:rPr>
                  <a:t>Data Scientist</a:t>
                </a:r>
              </a:p>
            </p:txBody>
          </p:sp>
          <p:grpSp>
            <p:nvGrpSpPr>
              <p:cNvPr id="9" name="Group 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10" name="Oval 9"/>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1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1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1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1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1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grpSp>
        </p:grpSp>
        <p:pic>
          <p:nvPicPr>
            <p:cNvPr id="29" name="Picture 28"/>
            <p:cNvPicPr>
              <a:picLocks noChangeAspect="1"/>
            </p:cNvPicPr>
            <p:nvPr/>
          </p:nvPicPr>
          <p:blipFill>
            <a:blip r:embed="rId3"/>
            <a:stretch>
              <a:fillRect/>
            </a:stretch>
          </p:blipFill>
          <p:spPr>
            <a:xfrm>
              <a:off x="841240" y="3820907"/>
              <a:ext cx="3514936" cy="250388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p:cNvSpPr txBox="1"/>
            <p:nvPr/>
          </p:nvSpPr>
          <p:spPr>
            <a:xfrm>
              <a:off x="838055" y="3998702"/>
              <a:ext cx="3431191" cy="1588127"/>
            </a:xfrm>
            <a:prstGeom prst="rect">
              <a:avLst/>
            </a:prstGeom>
            <a:noFill/>
          </p:spPr>
          <p:txBody>
            <a:bodyPr wrap="square" lIns="182880" tIns="146304" rIns="182880" bIns="146304" rtlCol="0">
              <a:spAutoFit/>
            </a:bodyPr>
            <a:lstStyle/>
            <a:p>
              <a:r>
                <a:rPr lang="en-US" sz="1400" dirty="0">
                  <a:solidFill>
                    <a:srgbClr val="00B050"/>
                  </a:solidFill>
                </a:rPr>
                <a:t># Run the following code in R</a:t>
              </a:r>
            </a:p>
            <a:p>
              <a:endParaRPr lang="en-US" sz="1400" dirty="0"/>
            </a:p>
            <a:p>
              <a:r>
                <a:rPr lang="en-US" sz="1400" dirty="0"/>
                <a:t>swagger &lt;- </a:t>
              </a:r>
              <a:r>
                <a:rPr lang="en-US" sz="1400" dirty="0" err="1"/>
                <a:t>api$swagger</a:t>
              </a:r>
              <a:r>
                <a:rPr lang="en-US" sz="1400" dirty="0"/>
                <a:t>()</a:t>
              </a:r>
            </a:p>
            <a:p>
              <a:endParaRPr lang="en-US" sz="1400" dirty="0"/>
            </a:p>
            <a:p>
              <a:r>
                <a:rPr lang="en-US" sz="1400" dirty="0"/>
                <a:t>cat(swagger, file = "</a:t>
              </a:r>
              <a:r>
                <a:rPr lang="en-US" sz="1400" b="1" dirty="0" err="1">
                  <a:solidFill>
                    <a:srgbClr val="00B0F0"/>
                  </a:solidFill>
                </a:rPr>
                <a:t>swagger.json</a:t>
              </a:r>
              <a:r>
                <a:rPr lang="en-US" sz="1400" dirty="0"/>
                <a:t>", append = FALSE)</a:t>
              </a:r>
              <a:endParaRPr lang="en-US" dirty="0">
                <a:gradFill>
                  <a:gsLst>
                    <a:gs pos="2917">
                      <a:schemeClr val="tx1"/>
                    </a:gs>
                    <a:gs pos="30000">
                      <a:schemeClr val="tx1"/>
                    </a:gs>
                  </a:gsLst>
                  <a:lin ang="5400000" scaled="0"/>
                </a:gradFill>
              </a:endParaRPr>
            </a:p>
          </p:txBody>
        </p:sp>
        <p:grpSp>
          <p:nvGrpSpPr>
            <p:cNvPr id="40" name="Group 39"/>
            <p:cNvGrpSpPr/>
            <p:nvPr/>
          </p:nvGrpSpPr>
          <p:grpSpPr>
            <a:xfrm>
              <a:off x="720945" y="2671590"/>
              <a:ext cx="3890065" cy="895350"/>
              <a:chOff x="0" y="0"/>
              <a:chExt cx="3890065" cy="895350"/>
            </a:xfrm>
          </p:grpSpPr>
          <p:sp>
            <p:nvSpPr>
              <p:cNvPr id="41" name="Chevron 40"/>
              <p:cNvSpPr/>
              <p:nvPr/>
            </p:nvSpPr>
            <p:spPr>
              <a:xfrm>
                <a:off x="0" y="0"/>
                <a:ext cx="3890065" cy="895350"/>
              </a:xfrm>
              <a:prstGeom prst="chevron">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2" name="Chevron 4"/>
              <p:cNvSpPr txBox="1"/>
              <p:nvPr/>
            </p:nvSpPr>
            <p:spPr>
              <a:xfrm>
                <a:off x="447675" y="0"/>
                <a:ext cx="2994715" cy="895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Generate Swagger Docs for Web Services</a:t>
                </a:r>
              </a:p>
            </p:txBody>
          </p:sp>
        </p:grpSp>
      </p:grpSp>
      <p:grpSp>
        <p:nvGrpSpPr>
          <p:cNvPr id="28" name="Group 27"/>
          <p:cNvGrpSpPr/>
          <p:nvPr/>
        </p:nvGrpSpPr>
        <p:grpSpPr>
          <a:xfrm>
            <a:off x="4260377" y="1668369"/>
            <a:ext cx="3890065" cy="4295859"/>
            <a:chOff x="4260377" y="1668369"/>
            <a:chExt cx="3890065" cy="4295859"/>
          </a:xfrm>
        </p:grpSpPr>
        <p:grpSp>
          <p:nvGrpSpPr>
            <p:cNvPr id="16" name="Group 15"/>
            <p:cNvGrpSpPr/>
            <p:nvPr/>
          </p:nvGrpSpPr>
          <p:grpSpPr>
            <a:xfrm>
              <a:off x="5112075" y="1668369"/>
              <a:ext cx="1796576" cy="1006077"/>
              <a:chOff x="5004633" y="4648758"/>
              <a:chExt cx="2331508" cy="1134420"/>
            </a:xfrm>
          </p:grpSpPr>
          <p:sp>
            <p:nvSpPr>
              <p:cNvPr id="17" name="TextBox 16"/>
              <p:cNvSpPr txBox="1"/>
              <p:nvPr/>
            </p:nvSpPr>
            <p:spPr>
              <a:xfrm>
                <a:off x="5004633" y="5316876"/>
                <a:ext cx="2331508" cy="466302"/>
              </a:xfrm>
              <a:prstGeom prst="rect">
                <a:avLst/>
              </a:prstGeom>
              <a:noFill/>
            </p:spPr>
            <p:txBody>
              <a:bodyPr wrap="square" lIns="0" tIns="0" rIns="0" bIns="0" rtlCol="0">
                <a:noAutofit/>
              </a:bodyPr>
              <a:lstStyle/>
              <a:p>
                <a:pPr algn="ctr" defTabSz="931881">
                  <a:defRPr/>
                </a:pPr>
                <a:r>
                  <a:rPr lang="en-US" sz="1400" b="1" kern="0" dirty="0">
                    <a:latin typeface="Segoe UI Light" panose="020B0502040204020203" pitchFamily="34" charset="0"/>
                    <a:cs typeface="Segoe UI Light" panose="020B0502040204020203" pitchFamily="34" charset="0"/>
                  </a:rPr>
                  <a:t>Developer</a:t>
                </a:r>
              </a:p>
            </p:txBody>
          </p:sp>
          <p:grpSp>
            <p:nvGrpSpPr>
              <p:cNvPr id="18" name="Group 17"/>
              <p:cNvGrpSpPr>
                <a:grpSpLocks noChangeAspect="1"/>
              </p:cNvGrpSpPr>
              <p:nvPr/>
            </p:nvGrpSpPr>
            <p:grpSpPr>
              <a:xfrm>
                <a:off x="5847032" y="4648758"/>
                <a:ext cx="573864" cy="594358"/>
                <a:chOff x="3666777" y="2914650"/>
                <a:chExt cx="637627" cy="660397"/>
              </a:xfrm>
              <a:solidFill>
                <a:srgbClr val="003963"/>
              </a:solidFill>
            </p:grpSpPr>
            <p:sp>
              <p:nvSpPr>
                <p:cNvPr id="19" name="Oval 18"/>
                <p:cNvSpPr/>
                <p:nvPr/>
              </p:nvSpPr>
              <p:spPr>
                <a:xfrm>
                  <a:off x="3913881" y="2914650"/>
                  <a:ext cx="273051" cy="273050"/>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20"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21"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grpSp>
        </p:grpSp>
        <p:sp>
          <p:nvSpPr>
            <p:cNvPr id="31" name="Rectangle 30"/>
            <p:cNvSpPr/>
            <p:nvPr/>
          </p:nvSpPr>
          <p:spPr>
            <a:xfrm>
              <a:off x="4603839" y="3820907"/>
              <a:ext cx="3223064" cy="646331"/>
            </a:xfrm>
            <a:prstGeom prst="rect">
              <a:avLst/>
            </a:prstGeom>
          </p:spPr>
          <p:txBody>
            <a:bodyPr wrap="square">
              <a:spAutoFit/>
            </a:bodyPr>
            <a:lstStyle/>
            <a:p>
              <a:r>
                <a:rPr lang="en-US" dirty="0"/>
                <a:t>Popular Swagger Tools: </a:t>
              </a:r>
              <a:r>
                <a:rPr lang="en-US" dirty="0" err="1">
                  <a:hlinkClick r:id="rId4"/>
                </a:rPr>
                <a:t>AutoRest</a:t>
              </a:r>
              <a:r>
                <a:rPr lang="en-US" dirty="0"/>
                <a:t> or </a:t>
              </a:r>
              <a:r>
                <a:rPr lang="en-US" dirty="0">
                  <a:hlinkClick r:id="rId5"/>
                </a:rPr>
                <a:t>Code Generator</a:t>
              </a:r>
              <a:endParaRPr lang="en-US" dirty="0"/>
            </a:p>
          </p:txBody>
        </p:sp>
        <p:sp>
          <p:nvSpPr>
            <p:cNvPr id="35" name="Rectangle 34"/>
            <p:cNvSpPr/>
            <p:nvPr/>
          </p:nvSpPr>
          <p:spPr>
            <a:xfrm>
              <a:off x="4670514" y="4887010"/>
              <a:ext cx="2924176" cy="1077218"/>
            </a:xfrm>
            <a:prstGeom prst="rect">
              <a:avLst/>
            </a:prstGeom>
            <a:solidFill>
              <a:schemeClr val="bg1">
                <a:lumMod val="75000"/>
              </a:schemeClr>
            </a:solidFill>
            <a:ln>
              <a:noFill/>
            </a:ln>
          </p:spPr>
          <p:txBody>
            <a:bodyPr wrap="square">
              <a:spAutoFit/>
            </a:bodyPr>
            <a:lstStyle/>
            <a:p>
              <a:r>
                <a:rPr lang="en-US" sz="1600" i="1" dirty="0">
                  <a:solidFill>
                    <a:srgbClr val="00B050"/>
                  </a:solidFill>
                </a:rPr>
                <a:t>AutoRest.exe</a:t>
              </a:r>
              <a:r>
                <a:rPr lang="en-US" sz="1600" i="1" dirty="0"/>
                <a:t> -CodeGenerator CSharp -Modeler Swagger -Input </a:t>
              </a:r>
              <a:r>
                <a:rPr lang="en-US" sz="1600" b="1" i="1" dirty="0">
                  <a:solidFill>
                    <a:srgbClr val="00B0F0"/>
                  </a:solidFill>
                </a:rPr>
                <a:t>swagger.json</a:t>
              </a:r>
              <a:r>
                <a:rPr lang="en-US" sz="1600" i="1" dirty="0"/>
                <a:t> -Namespace </a:t>
              </a:r>
              <a:r>
                <a:rPr lang="en-US" sz="1600" i="1" dirty="0" err="1"/>
                <a:t>Mynamespace</a:t>
              </a:r>
              <a:endParaRPr lang="en-US" sz="1600" i="1" dirty="0"/>
            </a:p>
          </p:txBody>
        </p:sp>
        <p:grpSp>
          <p:nvGrpSpPr>
            <p:cNvPr id="43" name="Group 42"/>
            <p:cNvGrpSpPr/>
            <p:nvPr/>
          </p:nvGrpSpPr>
          <p:grpSpPr>
            <a:xfrm>
              <a:off x="4260377" y="2674807"/>
              <a:ext cx="3890065" cy="895350"/>
              <a:chOff x="3504251" y="0"/>
              <a:chExt cx="3890065" cy="895350"/>
            </a:xfrm>
          </p:grpSpPr>
          <p:sp>
            <p:nvSpPr>
              <p:cNvPr id="44" name="Chevron 43"/>
              <p:cNvSpPr/>
              <p:nvPr/>
            </p:nvSpPr>
            <p:spPr>
              <a:xfrm>
                <a:off x="3504251" y="0"/>
                <a:ext cx="3890065" cy="895350"/>
              </a:xfrm>
              <a:prstGeom prst="chevron">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5" name="Chevron 4"/>
              <p:cNvSpPr txBox="1"/>
              <p:nvPr/>
            </p:nvSpPr>
            <p:spPr>
              <a:xfrm>
                <a:off x="3951926" y="0"/>
                <a:ext cx="2994715" cy="895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Run Swagger tools to generate code</a:t>
                </a:r>
              </a:p>
            </p:txBody>
          </p:sp>
        </p:grpSp>
      </p:grpSp>
      <p:grpSp>
        <p:nvGrpSpPr>
          <p:cNvPr id="30" name="Group 29"/>
          <p:cNvGrpSpPr/>
          <p:nvPr/>
        </p:nvGrpSpPr>
        <p:grpSpPr>
          <a:xfrm>
            <a:off x="7784583" y="1692445"/>
            <a:ext cx="3890065" cy="4632344"/>
            <a:chOff x="7784583" y="1692445"/>
            <a:chExt cx="3890065" cy="4632344"/>
          </a:xfrm>
        </p:grpSpPr>
        <p:pic>
          <p:nvPicPr>
            <p:cNvPr id="34" name="Picture 33"/>
            <p:cNvPicPr>
              <a:picLocks noChangeAspect="1"/>
            </p:cNvPicPr>
            <p:nvPr/>
          </p:nvPicPr>
          <p:blipFill>
            <a:blip r:embed="rId3"/>
            <a:stretch>
              <a:fillRect/>
            </a:stretch>
          </p:blipFill>
          <p:spPr>
            <a:xfrm>
              <a:off x="7995957" y="3830111"/>
              <a:ext cx="3502014" cy="24946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nvGrpSpPr>
            <p:cNvPr id="22" name="Group 21"/>
            <p:cNvGrpSpPr/>
            <p:nvPr/>
          </p:nvGrpSpPr>
          <p:grpSpPr>
            <a:xfrm>
              <a:off x="8413035" y="1692445"/>
              <a:ext cx="1796576" cy="1006077"/>
              <a:chOff x="5004633" y="4648758"/>
              <a:chExt cx="2331508" cy="1134420"/>
            </a:xfrm>
          </p:grpSpPr>
          <p:sp>
            <p:nvSpPr>
              <p:cNvPr id="23" name="TextBox 22"/>
              <p:cNvSpPr txBox="1"/>
              <p:nvPr/>
            </p:nvSpPr>
            <p:spPr>
              <a:xfrm>
                <a:off x="5004633" y="5316876"/>
                <a:ext cx="2331508" cy="466302"/>
              </a:xfrm>
              <a:prstGeom prst="rect">
                <a:avLst/>
              </a:prstGeom>
              <a:noFill/>
            </p:spPr>
            <p:txBody>
              <a:bodyPr wrap="square" lIns="0" tIns="0" rIns="0" bIns="0" rtlCol="0">
                <a:noAutofit/>
              </a:bodyPr>
              <a:lstStyle/>
              <a:p>
                <a:pPr algn="ctr" defTabSz="931881">
                  <a:defRPr/>
                </a:pPr>
                <a:r>
                  <a:rPr lang="en-US" sz="1400" b="1" kern="0" dirty="0">
                    <a:latin typeface="Segoe UI Light" panose="020B0502040204020203" pitchFamily="34" charset="0"/>
                    <a:cs typeface="Segoe UI Light" panose="020B0502040204020203" pitchFamily="34" charset="0"/>
                  </a:rPr>
                  <a:t>Developer</a:t>
                </a:r>
              </a:p>
            </p:txBody>
          </p:sp>
          <p:grpSp>
            <p:nvGrpSpPr>
              <p:cNvPr id="24" name="Group 23"/>
              <p:cNvGrpSpPr>
                <a:grpSpLocks noChangeAspect="1"/>
              </p:cNvGrpSpPr>
              <p:nvPr/>
            </p:nvGrpSpPr>
            <p:grpSpPr>
              <a:xfrm>
                <a:off x="5847032" y="4648758"/>
                <a:ext cx="573864" cy="594358"/>
                <a:chOff x="3666777" y="2914650"/>
                <a:chExt cx="637627" cy="660397"/>
              </a:xfrm>
              <a:solidFill>
                <a:srgbClr val="003963"/>
              </a:solidFill>
            </p:grpSpPr>
            <p:sp>
              <p:nvSpPr>
                <p:cNvPr id="25" name="Oval 24"/>
                <p:cNvSpPr/>
                <p:nvPr/>
              </p:nvSpPr>
              <p:spPr>
                <a:xfrm>
                  <a:off x="3913881" y="2914650"/>
                  <a:ext cx="273051" cy="273050"/>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2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2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grpSp>
        </p:grpSp>
        <p:pic>
          <p:nvPicPr>
            <p:cNvPr id="33" name="Picture 32"/>
            <p:cNvPicPr>
              <a:picLocks noChangeAspect="1"/>
            </p:cNvPicPr>
            <p:nvPr/>
          </p:nvPicPr>
          <p:blipFill>
            <a:blip r:embed="rId6"/>
            <a:stretch>
              <a:fillRect/>
            </a:stretch>
          </p:blipFill>
          <p:spPr>
            <a:xfrm>
              <a:off x="8087398" y="3960851"/>
              <a:ext cx="3349796" cy="2233197"/>
            </a:xfrm>
            <a:prstGeom prst="rect">
              <a:avLst/>
            </a:prstGeom>
          </p:spPr>
        </p:pic>
        <p:grpSp>
          <p:nvGrpSpPr>
            <p:cNvPr id="46" name="Group 45"/>
            <p:cNvGrpSpPr/>
            <p:nvPr/>
          </p:nvGrpSpPr>
          <p:grpSpPr>
            <a:xfrm>
              <a:off x="7784583" y="2678024"/>
              <a:ext cx="3890065" cy="895350"/>
              <a:chOff x="7005310" y="0"/>
              <a:chExt cx="3890065" cy="895350"/>
            </a:xfrm>
          </p:grpSpPr>
          <p:sp>
            <p:nvSpPr>
              <p:cNvPr id="47" name="Chevron 46"/>
              <p:cNvSpPr/>
              <p:nvPr/>
            </p:nvSpPr>
            <p:spPr>
              <a:xfrm>
                <a:off x="7005310" y="0"/>
                <a:ext cx="3890065" cy="895350"/>
              </a:xfrm>
              <a:prstGeom prst="chevron">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8" name="Chevron 4"/>
              <p:cNvSpPr txBox="1"/>
              <p:nvPr/>
            </p:nvSpPr>
            <p:spPr>
              <a:xfrm>
                <a:off x="7452985" y="0"/>
                <a:ext cx="2994715" cy="8953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Write a few code to consume the service</a:t>
                </a:r>
              </a:p>
            </p:txBody>
          </p:sp>
        </p:grpSp>
      </p:grpSp>
    </p:spTree>
    <p:extLst>
      <p:ext uri="{BB962C8B-B14F-4D97-AF65-F5344CB8AC3E}">
        <p14:creationId xmlns:p14="http://schemas.microsoft.com/office/powerpoint/2010/main" val="97237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8710" y="88257"/>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Easy Consumption of web services in R</a:t>
            </a:r>
            <a:endParaRPr lang="en-US" sz="2800" dirty="0">
              <a:gradFill>
                <a:gsLst>
                  <a:gs pos="2917">
                    <a:schemeClr val="tx1"/>
                  </a:gs>
                  <a:gs pos="30000">
                    <a:schemeClr val="tx1"/>
                  </a:gs>
                </a:gsLst>
                <a:lin ang="5400000" scaled="0"/>
              </a:gradFill>
            </a:endParaRPr>
          </a:p>
          <a:p>
            <a:r>
              <a:rPr lang="en-US" sz="2800" dirty="0">
                <a:gradFill>
                  <a:gsLst>
                    <a:gs pos="2917">
                      <a:schemeClr val="tx1"/>
                    </a:gs>
                    <a:gs pos="30000">
                      <a:schemeClr val="tx1"/>
                    </a:gs>
                  </a:gsLst>
                  <a:lin ang="5400000" scaled="0"/>
                </a:gradFill>
              </a:rPr>
              <a:t>Enabling exciting new scenarios for data scientists</a:t>
            </a:r>
            <a:endParaRPr lang="en-US" sz="4400" dirty="0"/>
          </a:p>
        </p:txBody>
      </p:sp>
      <p:sp>
        <p:nvSpPr>
          <p:cNvPr id="4" name="Rectangular Callout 3"/>
          <p:cNvSpPr/>
          <p:nvPr/>
        </p:nvSpPr>
        <p:spPr bwMode="auto">
          <a:xfrm>
            <a:off x="2910980" y="4983061"/>
            <a:ext cx="8271545" cy="1149292"/>
          </a:xfrm>
          <a:prstGeom prst="wedgeRectCallout">
            <a:avLst>
              <a:gd name="adj1" fmla="val 54981"/>
              <a:gd name="adj2" fmla="val 37383"/>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buSzPts val="1400"/>
            </a:pPr>
            <a:r>
              <a:rPr lang="en-US" sz="2000" dirty="0">
                <a:solidFill>
                  <a:schemeClr val="bg2">
                    <a:lumMod val="50000"/>
                    <a:lumOff val="50000"/>
                  </a:schemeClr>
                </a:solidFill>
              </a:rPr>
              <a:t>Share / Reuse R code / functions</a:t>
            </a:r>
          </a:p>
          <a:p>
            <a:pPr marL="280121" indent="-280121">
              <a:buSzPts val="1400"/>
              <a:buFont typeface="Arial" panose="020B0604020202020204" pitchFamily="34" charset="0"/>
              <a:buChar char="•"/>
            </a:pPr>
            <a:r>
              <a:rPr lang="en-US" dirty="0"/>
              <a:t>Not just models, a data scientist can share any functional code as a service. </a:t>
            </a:r>
          </a:p>
          <a:p>
            <a:pPr marL="280121" indent="-280121">
              <a:buSzPts val="1400"/>
              <a:buFont typeface="Arial" panose="020B0604020202020204" pitchFamily="34" charset="0"/>
              <a:buChar char="•"/>
            </a:pPr>
            <a:r>
              <a:rPr lang="en-US" dirty="0"/>
              <a:t>Other data scientists can explore in the repository to re-use those functions.</a:t>
            </a:r>
          </a:p>
        </p:txBody>
      </p:sp>
      <p:sp>
        <p:nvSpPr>
          <p:cNvPr id="37" name="Rectangular Callout 36"/>
          <p:cNvSpPr/>
          <p:nvPr/>
        </p:nvSpPr>
        <p:spPr bwMode="auto">
          <a:xfrm>
            <a:off x="666925" y="1939255"/>
            <a:ext cx="6769915" cy="2550253"/>
          </a:xfrm>
          <a:prstGeom prst="wedgeRectCallout">
            <a:avLst>
              <a:gd name="adj1" fmla="val -56791"/>
              <a:gd name="adj2" fmla="val 32097"/>
            </a:avLst>
          </a:prstGeom>
          <a:no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buSzPts val="1400"/>
            </a:pPr>
            <a:r>
              <a:rPr lang="en-US" sz="2000" dirty="0"/>
              <a:t>Enable </a:t>
            </a:r>
            <a:r>
              <a:rPr lang="en-US" sz="2000" b="1" dirty="0">
                <a:solidFill>
                  <a:srgbClr val="00B050"/>
                </a:solidFill>
              </a:rPr>
              <a:t>Model Management </a:t>
            </a:r>
            <a:r>
              <a:rPr lang="en-US" sz="2000" dirty="0"/>
              <a:t>capabilities</a:t>
            </a:r>
          </a:p>
          <a:p>
            <a:pPr marL="280121" indent="-280121">
              <a:buSzPts val="1400"/>
              <a:buFont typeface="Arial" panose="020B0604020202020204" pitchFamily="34" charset="0"/>
              <a:buChar char="•"/>
            </a:pPr>
            <a:r>
              <a:rPr lang="en-US" dirty="0"/>
              <a:t>A Predictive Web Service = “Model” + “Prediction Script”</a:t>
            </a:r>
          </a:p>
          <a:p>
            <a:pPr marL="280121" indent="-280121">
              <a:buSzPts val="1400"/>
              <a:buFont typeface="Arial" panose="020B0604020202020204" pitchFamily="34" charset="0"/>
              <a:buChar char="•"/>
            </a:pPr>
            <a:r>
              <a:rPr lang="en-US" dirty="0"/>
              <a:t>R Server hosts all those services </a:t>
            </a:r>
            <a:r>
              <a:rPr lang="en-US" dirty="0">
                <a:sym typeface="Wingdings" panose="05000000000000000000" pitchFamily="2" charset="2"/>
              </a:rPr>
              <a:t> </a:t>
            </a:r>
            <a:r>
              <a:rPr lang="en-US" dirty="0">
                <a:solidFill>
                  <a:srgbClr val="00B050"/>
                </a:solidFill>
                <a:sym typeface="Wingdings" panose="05000000000000000000" pitchFamily="2" charset="2"/>
              </a:rPr>
              <a:t>Central Repo of Models</a:t>
            </a:r>
          </a:p>
          <a:p>
            <a:pPr marL="280121" indent="-280121">
              <a:buSzPts val="1400"/>
              <a:buFont typeface="Arial" panose="020B0604020202020204" pitchFamily="34" charset="0"/>
              <a:buChar char="•"/>
            </a:pPr>
            <a:r>
              <a:rPr lang="en-US" dirty="0">
                <a:sym typeface="Wingdings" panose="05000000000000000000" pitchFamily="2" charset="2"/>
              </a:rPr>
              <a:t>Each service has a version tag  </a:t>
            </a:r>
            <a:r>
              <a:rPr lang="en-US" dirty="0">
                <a:solidFill>
                  <a:srgbClr val="00B050"/>
                </a:solidFill>
                <a:sym typeface="Wingdings" panose="05000000000000000000" pitchFamily="2" charset="2"/>
              </a:rPr>
              <a:t>Model Version Control</a:t>
            </a:r>
          </a:p>
          <a:p>
            <a:pPr marL="280121" indent="-280121">
              <a:buSzPts val="1400"/>
              <a:buFont typeface="Arial" panose="020B0604020202020204" pitchFamily="34" charset="0"/>
              <a:buChar char="•"/>
            </a:pPr>
            <a:r>
              <a:rPr lang="en-US" dirty="0">
                <a:sym typeface="Wingdings" panose="05000000000000000000" pitchFamily="2" charset="2"/>
              </a:rPr>
              <a:t>All versions are active  </a:t>
            </a:r>
            <a:r>
              <a:rPr lang="en-US" dirty="0">
                <a:solidFill>
                  <a:srgbClr val="00B050"/>
                </a:solidFill>
                <a:sym typeface="Wingdings" panose="05000000000000000000" pitchFamily="2" charset="2"/>
              </a:rPr>
              <a:t>Model Roll Back </a:t>
            </a:r>
            <a:r>
              <a:rPr lang="en-US" dirty="0">
                <a:sym typeface="Wingdings" panose="05000000000000000000" pitchFamily="2" charset="2"/>
              </a:rPr>
              <a:t>(to any version)</a:t>
            </a:r>
          </a:p>
          <a:p>
            <a:pPr marL="280121" indent="-280121">
              <a:buSzPts val="1400"/>
              <a:buFont typeface="Arial" panose="020B0604020202020204" pitchFamily="34" charset="0"/>
              <a:buChar char="•"/>
            </a:pPr>
            <a:r>
              <a:rPr lang="en-US" dirty="0">
                <a:sym typeface="Wingdings" panose="05000000000000000000" pitchFamily="2" charset="2"/>
              </a:rPr>
              <a:t>A service can be accessed by any authorized users </a:t>
            </a:r>
          </a:p>
          <a:p>
            <a:pPr marL="737321" lvl="1" indent="-280121">
              <a:buSzPts val="1400"/>
              <a:buFont typeface="Arial" panose="020B0604020202020204" pitchFamily="34" charset="0"/>
              <a:buChar char="•"/>
            </a:pPr>
            <a:r>
              <a:rPr lang="en-US" dirty="0">
                <a:solidFill>
                  <a:srgbClr val="00B050"/>
                </a:solidFill>
                <a:sym typeface="Wingdings" panose="05000000000000000000" pitchFamily="2" charset="2"/>
              </a:rPr>
              <a:t>Model reuse</a:t>
            </a:r>
          </a:p>
          <a:p>
            <a:pPr marL="737321" lvl="1" indent="-280121">
              <a:buSzPts val="1400"/>
              <a:buFont typeface="Arial" panose="020B0604020202020204" pitchFamily="34" charset="0"/>
              <a:buChar char="•"/>
            </a:pPr>
            <a:r>
              <a:rPr lang="en-US" dirty="0">
                <a:solidFill>
                  <a:srgbClr val="00B050"/>
                </a:solidFill>
                <a:sym typeface="Wingdings" panose="05000000000000000000" pitchFamily="2" charset="2"/>
              </a:rPr>
              <a:t>Model validation and monitoring </a:t>
            </a:r>
            <a:r>
              <a:rPr lang="en-US" dirty="0">
                <a:sym typeface="Wingdings" panose="05000000000000000000" pitchFamily="2" charset="2"/>
              </a:rPr>
              <a:t>by QA team</a:t>
            </a:r>
          </a:p>
        </p:txBody>
      </p:sp>
      <p:sp>
        <p:nvSpPr>
          <p:cNvPr id="38" name="Rectangular Callout 37"/>
          <p:cNvSpPr/>
          <p:nvPr/>
        </p:nvSpPr>
        <p:spPr bwMode="auto">
          <a:xfrm>
            <a:off x="7870274" y="2351714"/>
            <a:ext cx="3798814" cy="1399563"/>
          </a:xfrm>
          <a:prstGeom prst="wedgeRectCallout">
            <a:avLst>
              <a:gd name="adj1" fmla="val 55644"/>
              <a:gd name="adj2" fmla="val 42178"/>
            </a:avLst>
          </a:prstGeom>
          <a:noFill/>
          <a:ln>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buSzPts val="1400"/>
            </a:pPr>
            <a:r>
              <a:rPr lang="en-US" dirty="0"/>
              <a:t>After service is published, I can </a:t>
            </a:r>
            <a:r>
              <a:rPr lang="en-US" dirty="0">
                <a:solidFill>
                  <a:schemeClr val="accent4">
                    <a:lumMod val="60000"/>
                    <a:lumOff val="40000"/>
                  </a:schemeClr>
                </a:solidFill>
              </a:rPr>
              <a:t>test if the service works as expected</a:t>
            </a:r>
            <a:r>
              <a:rPr lang="en-US" dirty="0"/>
              <a:t> right away</a:t>
            </a:r>
          </a:p>
        </p:txBody>
      </p:sp>
    </p:spTree>
    <p:extLst>
      <p:ext uri="{BB962C8B-B14F-4D97-AF65-F5344CB8AC3E}">
        <p14:creationId xmlns:p14="http://schemas.microsoft.com/office/powerpoint/2010/main" val="27137752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94" y="219172"/>
            <a:ext cx="11655840" cy="899665"/>
          </a:xfrm>
        </p:spPr>
        <p:txBody>
          <a:bodyPr/>
          <a:lstStyle/>
          <a:p>
            <a:r>
              <a:rPr lang="en-US" sz="4400" dirty="0"/>
              <a:t>Remote Execute R scripts</a:t>
            </a:r>
            <a:br>
              <a:rPr lang="en-US" sz="4400" dirty="0"/>
            </a:br>
            <a:r>
              <a:rPr lang="en-US" sz="2800" dirty="0">
                <a:cs typeface="Segoe UI Semilight" panose="020B0402040204020203" pitchFamily="34" charset="0"/>
              </a:rPr>
              <a:t>Configure R Server to host remote R sessions</a:t>
            </a:r>
            <a:endParaRPr lang="en-US" sz="2800" dirty="0"/>
          </a:p>
        </p:txBody>
      </p:sp>
      <p:sp>
        <p:nvSpPr>
          <p:cNvPr id="99" name="Rectangle 98"/>
          <p:cNvSpPr/>
          <p:nvPr/>
        </p:nvSpPr>
        <p:spPr>
          <a:xfrm>
            <a:off x="255098" y="2128453"/>
            <a:ext cx="3845575" cy="3170099"/>
          </a:xfrm>
          <a:prstGeom prst="rect">
            <a:avLst/>
          </a:prstGeom>
        </p:spPr>
        <p:txBody>
          <a:bodyPr wrap="square">
            <a:spAutoFit/>
          </a:bodyPr>
          <a:lstStyle/>
          <a:p>
            <a:pPr marL="280121" indent="-280121" defTabSz="914225">
              <a:buFont typeface="Wingdings" panose="05000000000000000000" pitchFamily="2" charset="2"/>
              <a:buChar char="§"/>
              <a:defRPr/>
            </a:pPr>
            <a:r>
              <a:rPr lang="en-US" sz="2000" dirty="0">
                <a:cs typeface="Segoe UI Semilight" panose="020B0402040204020203" pitchFamily="34" charset="0"/>
              </a:rPr>
              <a:t>Built-in remote execute functions in R Client/R Server</a:t>
            </a:r>
            <a:endParaRPr lang="en-US" sz="2000" dirty="0">
              <a:solidFill>
                <a:srgbClr val="00B0F0"/>
              </a:solidFill>
              <a:latin typeface="+mj-lt"/>
            </a:endParaRPr>
          </a:p>
          <a:p>
            <a:pPr marL="280121" indent="-280121" defTabSz="914225">
              <a:buFont typeface="Wingdings" panose="05000000000000000000" pitchFamily="2" charset="2"/>
              <a:buChar char="§"/>
              <a:defRPr/>
            </a:pPr>
            <a:r>
              <a:rPr lang="en-US" sz="2000" dirty="0">
                <a:cs typeface="Segoe UI Semilight" panose="020B0402040204020203" pitchFamily="34" charset="0"/>
              </a:rPr>
              <a:t>Generate </a:t>
            </a:r>
            <a:r>
              <a:rPr lang="en-US" sz="2000" dirty="0">
                <a:solidFill>
                  <a:srgbClr val="00B0F0"/>
                </a:solidFill>
                <a:latin typeface="+mj-lt"/>
              </a:rPr>
              <a:t>Diff report </a:t>
            </a:r>
            <a:r>
              <a:rPr lang="en-US" sz="2000" dirty="0">
                <a:cs typeface="Segoe UI Semilight" panose="020B0402040204020203" pitchFamily="34" charset="0"/>
              </a:rPr>
              <a:t>to reconcile local and remote</a:t>
            </a:r>
          </a:p>
          <a:p>
            <a:pPr marL="280121" indent="-280121" defTabSz="914225">
              <a:buFont typeface="Wingdings" panose="05000000000000000000" pitchFamily="2" charset="2"/>
              <a:buChar char="§"/>
              <a:defRPr/>
            </a:pPr>
            <a:r>
              <a:rPr lang="en-US" sz="2000" dirty="0">
                <a:cs typeface="Segoe UI Semilight" panose="020B0402040204020203" pitchFamily="34" charset="0"/>
              </a:rPr>
              <a:t>Execute .R script or interactive R commands</a:t>
            </a:r>
          </a:p>
          <a:p>
            <a:pPr marL="280121" indent="-280121" defTabSz="914225">
              <a:buFont typeface="Wingdings" panose="05000000000000000000" pitchFamily="2" charset="2"/>
              <a:buChar char="§"/>
              <a:defRPr/>
            </a:pPr>
            <a:r>
              <a:rPr lang="en-US" sz="2000" dirty="0">
                <a:cs typeface="Segoe UI Semilight" panose="020B0402040204020203" pitchFamily="34" charset="0"/>
              </a:rPr>
              <a:t>Results come back to local</a:t>
            </a:r>
          </a:p>
          <a:p>
            <a:pPr marL="280121" indent="-280121" defTabSz="914225">
              <a:buFont typeface="Wingdings" panose="05000000000000000000" pitchFamily="2" charset="2"/>
              <a:buChar char="§"/>
              <a:defRPr/>
            </a:pPr>
            <a:r>
              <a:rPr lang="en-US" sz="2000" dirty="0">
                <a:cs typeface="Segoe UI Semilight" panose="020B0402040204020203" pitchFamily="34" charset="0"/>
              </a:rPr>
              <a:t>Generate working </a:t>
            </a:r>
            <a:r>
              <a:rPr lang="en-US" sz="2000" dirty="0">
                <a:solidFill>
                  <a:srgbClr val="00B0F0"/>
                </a:solidFill>
                <a:latin typeface="+mj-lt"/>
              </a:rPr>
              <a:t>snapshots for resume and reuse</a:t>
            </a:r>
          </a:p>
          <a:p>
            <a:pPr marL="280121" indent="-280121" defTabSz="914225">
              <a:buFont typeface="Wingdings" panose="05000000000000000000" pitchFamily="2" charset="2"/>
              <a:buChar char="§"/>
              <a:defRPr/>
            </a:pPr>
            <a:r>
              <a:rPr lang="en-US" sz="2000" dirty="0">
                <a:cs typeface="Segoe UI Semilight" panose="020B0402040204020203" pitchFamily="34" charset="0"/>
              </a:rPr>
              <a:t>IDE agnostic</a:t>
            </a:r>
            <a:endParaRPr lang="en-US" sz="2000" dirty="0">
              <a:solidFill>
                <a:srgbClr val="00B0F0"/>
              </a:solidFill>
              <a:latin typeface="+mj-lt"/>
            </a:endParaRPr>
          </a:p>
        </p:txBody>
      </p:sp>
      <p:grpSp>
        <p:nvGrpSpPr>
          <p:cNvPr id="6" name="Group 5"/>
          <p:cNvGrpSpPr/>
          <p:nvPr/>
        </p:nvGrpSpPr>
        <p:grpSpPr>
          <a:xfrm>
            <a:off x="4261565" y="2368404"/>
            <a:ext cx="7715132" cy="2800092"/>
            <a:chOff x="4347536" y="2587235"/>
            <a:chExt cx="7715132" cy="2800092"/>
          </a:xfrm>
        </p:grpSpPr>
        <p:grpSp>
          <p:nvGrpSpPr>
            <p:cNvPr id="4" name="Group 3"/>
            <p:cNvGrpSpPr/>
            <p:nvPr/>
          </p:nvGrpSpPr>
          <p:grpSpPr>
            <a:xfrm>
              <a:off x="4347536" y="2696937"/>
              <a:ext cx="2479421" cy="2535989"/>
              <a:chOff x="4017432" y="2774013"/>
              <a:chExt cx="2479421" cy="2535989"/>
            </a:xfrm>
          </p:grpSpPr>
          <p:pic>
            <p:nvPicPr>
              <p:cNvPr id="39" name="Picture 79"/>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auto">
              <a:xfrm flipH="1">
                <a:off x="4017432" y="2774013"/>
                <a:ext cx="2479421" cy="25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 name="TextBox 40"/>
              <p:cNvSpPr txBox="1"/>
              <p:nvPr/>
            </p:nvSpPr>
            <p:spPr>
              <a:xfrm>
                <a:off x="4241573" y="3484315"/>
                <a:ext cx="1858965" cy="777556"/>
              </a:xfrm>
              <a:prstGeom prst="rect">
                <a:avLst/>
              </a:prstGeom>
              <a:noFill/>
            </p:spPr>
            <p:txBody>
              <a:bodyPr wrap="square" lIns="0" tIns="0" rIns="0" bIns="0" rtlCol="0">
                <a:noAutofit/>
              </a:bodyPr>
              <a:lstStyle/>
              <a:p>
                <a:pPr algn="ctr" defTabSz="931881"/>
                <a:r>
                  <a:rPr lang="en-US" sz="2000" b="1" dirty="0">
                    <a:solidFill>
                      <a:prstClr val="white"/>
                    </a:solidFill>
                    <a:latin typeface="Segoe UI Light" panose="020B0502040204020203" pitchFamily="34" charset="0"/>
                    <a:cs typeface="Segoe UI Light" panose="020B0502040204020203" pitchFamily="34" charset="0"/>
                  </a:rPr>
                  <a:t>R Client</a:t>
                </a:r>
              </a:p>
              <a:p>
                <a:pPr algn="ctr" defTabSz="931881"/>
                <a:endParaRPr lang="en-US" sz="700" b="1" dirty="0">
                  <a:solidFill>
                    <a:prstClr val="white"/>
                  </a:solidFill>
                  <a:latin typeface="Segoe UI Light" panose="020B0502040204020203" pitchFamily="34" charset="0"/>
                  <a:cs typeface="Segoe UI Light" panose="020B0502040204020203" pitchFamily="34" charset="0"/>
                </a:endParaRPr>
              </a:p>
              <a:p>
                <a:pPr algn="ctr" defTabSz="931881"/>
                <a:r>
                  <a:rPr lang="en-US" sz="1600" b="1" dirty="0">
                    <a:solidFill>
                      <a:schemeClr val="tx2">
                        <a:lumMod val="75000"/>
                      </a:schemeClr>
                    </a:solidFill>
                    <a:latin typeface="Segoe UI Light" panose="020B0502040204020203" pitchFamily="34" charset="0"/>
                    <a:cs typeface="Segoe UI Light" panose="020B0502040204020203" pitchFamily="34" charset="0"/>
                  </a:rPr>
                  <a:t>(mrsdeploy package)</a:t>
                </a:r>
              </a:p>
            </p:txBody>
          </p:sp>
        </p:grpSp>
        <p:grpSp>
          <p:nvGrpSpPr>
            <p:cNvPr id="5" name="Group 4"/>
            <p:cNvGrpSpPr/>
            <p:nvPr/>
          </p:nvGrpSpPr>
          <p:grpSpPr>
            <a:xfrm>
              <a:off x="9252976" y="2587235"/>
              <a:ext cx="2809692" cy="2800092"/>
              <a:chOff x="5290697" y="3018644"/>
              <a:chExt cx="2809692" cy="2800092"/>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1388" tIns="45694" rIns="91388" bIns="45694" numCol="1" spcCol="0" rtlCol="0" fromWordArt="0" anchor="b" anchorCtr="0" forceAA="0" compatLnSpc="1">
                <a:prstTxWarp prst="textNoShape">
                  <a:avLst/>
                </a:prstTxWarp>
                <a:noAutofit/>
              </a:bodyPr>
              <a:lstStyle/>
              <a:p>
                <a:pPr algn="ctr" defTabSz="931147">
                  <a:defRPr/>
                </a:pPr>
                <a:endParaRPr lang="en-US" sz="1200"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0697" y="4341408"/>
                <a:ext cx="2795162" cy="1477328"/>
              </a:xfrm>
              <a:prstGeom prst="rect">
                <a:avLst/>
              </a:prstGeom>
              <a:noFill/>
            </p:spPr>
            <p:txBody>
              <a:bodyPr wrap="square" rtlCol="0">
                <a:spAutoFit/>
              </a:bodyPr>
              <a:lstStyle/>
              <a:p>
                <a:pPr algn="ctr" defTabSz="931147">
                  <a:defRPr/>
                </a:pPr>
                <a:r>
                  <a:rPr lang="en-US" sz="2000" b="1" kern="0" dirty="0">
                    <a:solidFill>
                      <a:prstClr val="white"/>
                    </a:solidFill>
                    <a:latin typeface="Segoe UI Light" panose="020B0502040204020203" pitchFamily="34" charset="0"/>
                    <a:cs typeface="Segoe UI Light" panose="020B0502040204020203" pitchFamily="34" charset="0"/>
                  </a:rPr>
                  <a:t>R Server</a:t>
                </a:r>
              </a:p>
              <a:p>
                <a:pPr algn="ctr" defTabSz="931147">
                  <a:defRPr/>
                </a:pPr>
                <a:r>
                  <a:rPr lang="en-US" sz="1400" b="1" kern="0" dirty="0">
                    <a:solidFill>
                      <a:prstClr val="white"/>
                    </a:solidFill>
                    <a:latin typeface="Segoe UI Light" panose="020B0502040204020203" pitchFamily="34" charset="0"/>
                    <a:cs typeface="Segoe UI Light" panose="020B0502040204020203" pitchFamily="34" charset="0"/>
                  </a:rPr>
                  <a:t>configured to</a:t>
                </a:r>
              </a:p>
              <a:p>
                <a:pPr algn="ctr" defTabSz="931147">
                  <a:defRPr/>
                </a:pPr>
                <a:r>
                  <a:rPr lang="en-US" sz="1400" b="1" kern="0" dirty="0">
                    <a:solidFill>
                      <a:prstClr val="white"/>
                    </a:solidFill>
                    <a:latin typeface="Segoe UI Light" panose="020B0502040204020203" pitchFamily="34" charset="0"/>
                    <a:cs typeface="Segoe UI Light" panose="020B0502040204020203" pitchFamily="34" charset="0"/>
                  </a:rPr>
                  <a:t>Remote Execute R Scripts</a:t>
                </a:r>
              </a:p>
              <a:p>
                <a:pPr algn="ctr" defTabSz="931147">
                  <a:defRPr/>
                </a:pPr>
                <a:r>
                  <a:rPr lang="en-US" sz="1400" b="1" kern="0" dirty="0">
                    <a:solidFill>
                      <a:prstClr val="white"/>
                    </a:solidFill>
                    <a:latin typeface="Segoe UI Light" panose="020B0502040204020203" pitchFamily="34" charset="0"/>
                    <a:cs typeface="Segoe UI Light" panose="020B0502040204020203" pitchFamily="34" charset="0"/>
                  </a:rPr>
                  <a:t>(</a:t>
                </a:r>
                <a:r>
                  <a:rPr lang="en-US" sz="1400" dirty="0">
                    <a:cs typeface="Segoe UI Semilight" panose="020B0402040204020203" pitchFamily="34" charset="0"/>
                  </a:rPr>
                  <a:t>Support Window Server, Linux Server, Hadoop )</a:t>
                </a:r>
                <a:endParaRPr lang="en-US" sz="1400" b="1" kern="0" dirty="0">
                  <a:solidFill>
                    <a:prstClr val="white"/>
                  </a:solidFill>
                  <a:latin typeface="Segoe UI Light" panose="020B0502040204020203" pitchFamily="34" charset="0"/>
                  <a:cs typeface="Segoe UI Light" panose="020B0502040204020203" pitchFamily="34" charset="0"/>
                </a:endParaRPr>
              </a:p>
              <a:p>
                <a:pPr algn="ctr" defTabSz="931147">
                  <a:defRPr/>
                </a:pPr>
                <a:endParaRPr lang="en-US" sz="1400" b="1" kern="0" dirty="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R Sessions</a:t>
                </a:r>
              </a:p>
            </p:txBody>
          </p:sp>
        </p:grpSp>
        <p:sp>
          <p:nvSpPr>
            <p:cNvPr id="3" name="Left-Right Arrow 2"/>
            <p:cNvSpPr/>
            <p:nvPr/>
          </p:nvSpPr>
          <p:spPr bwMode="auto">
            <a:xfrm>
              <a:off x="6902895" y="3521235"/>
              <a:ext cx="2211754" cy="549563"/>
            </a:xfrm>
            <a:prstGeom prst="leftRightArrow">
              <a:avLst/>
            </a:prstGeom>
            <a:noFill/>
            <a:ln>
              <a:solidFill>
                <a:schemeClr val="bg2">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a:xfrm>
              <a:off x="6848931" y="4255741"/>
              <a:ext cx="2382071" cy="1077218"/>
            </a:xfrm>
            <a:prstGeom prst="rect">
              <a:avLst/>
            </a:prstGeom>
          </p:spPr>
          <p:txBody>
            <a:bodyPr wrap="square">
              <a:spAutoFit/>
            </a:bodyPr>
            <a:lstStyle/>
            <a:p>
              <a:pPr marL="285750" indent="-285750" defTabSz="914225">
                <a:buFont typeface="Wingdings" panose="05000000000000000000" pitchFamily="2" charset="2"/>
                <a:buChar char="§"/>
                <a:defRPr/>
              </a:pPr>
              <a:r>
                <a:rPr lang="en-US" sz="1600" i="1" dirty="0">
                  <a:cs typeface="Segoe UI Semilight" panose="020B0402040204020203" pitchFamily="34" charset="0"/>
                </a:rPr>
                <a:t>Execute R Scripts</a:t>
              </a:r>
            </a:p>
            <a:p>
              <a:pPr marL="285750" indent="-285750" defTabSz="914225">
                <a:buFont typeface="Wingdings" panose="05000000000000000000" pitchFamily="2" charset="2"/>
                <a:buChar char="§"/>
                <a:defRPr/>
              </a:pPr>
              <a:r>
                <a:rPr lang="en-US" sz="1600" i="1" dirty="0">
                  <a:cs typeface="Segoe UI Semilight" panose="020B0402040204020203" pitchFamily="34" charset="0"/>
                </a:rPr>
                <a:t>Snapshot remote </a:t>
              </a:r>
              <a:r>
                <a:rPr lang="en-US" sz="1600" i="1" dirty="0" err="1">
                  <a:cs typeface="Segoe UI Semilight" panose="020B0402040204020203" pitchFamily="34" charset="0"/>
                </a:rPr>
                <a:t>env</a:t>
              </a:r>
              <a:r>
                <a:rPr lang="en-US" sz="1600" i="1" dirty="0">
                  <a:cs typeface="Segoe UI Semilight" panose="020B0402040204020203" pitchFamily="34" charset="0"/>
                </a:rPr>
                <a:t>.</a:t>
              </a:r>
            </a:p>
            <a:p>
              <a:pPr marL="285750" indent="-285750" defTabSz="914225">
                <a:buFont typeface="Wingdings" panose="05000000000000000000" pitchFamily="2" charset="2"/>
                <a:buChar char="§"/>
                <a:defRPr/>
              </a:pPr>
              <a:r>
                <a:rPr lang="en-US" sz="1600" i="1" dirty="0">
                  <a:cs typeface="Segoe UI Semilight" panose="020B0402040204020203" pitchFamily="34" charset="0"/>
                </a:rPr>
                <a:t>Logout remote server</a:t>
              </a:r>
            </a:p>
            <a:p>
              <a:pPr marL="285750" indent="-285750" defTabSz="914225">
                <a:buFont typeface="Wingdings" panose="05000000000000000000" pitchFamily="2" charset="2"/>
                <a:buChar char="§"/>
                <a:defRPr/>
              </a:pPr>
              <a:endParaRPr lang="en-US" sz="1600" i="1" dirty="0">
                <a:cs typeface="Segoe UI Semilight" panose="020B0402040204020203" pitchFamily="34" charset="0"/>
              </a:endParaRPr>
            </a:p>
          </p:txBody>
        </p:sp>
        <p:sp>
          <p:nvSpPr>
            <p:cNvPr id="26" name="Rectangle 25"/>
            <p:cNvSpPr/>
            <p:nvPr/>
          </p:nvSpPr>
          <p:spPr>
            <a:xfrm>
              <a:off x="6826957" y="2635873"/>
              <a:ext cx="2485053" cy="830997"/>
            </a:xfrm>
            <a:prstGeom prst="rect">
              <a:avLst/>
            </a:prstGeom>
          </p:spPr>
          <p:txBody>
            <a:bodyPr wrap="square">
              <a:spAutoFit/>
            </a:bodyPr>
            <a:lstStyle/>
            <a:p>
              <a:pPr marL="285750" indent="-285750" defTabSz="914225">
                <a:buFont typeface="Wingdings" panose="05000000000000000000" pitchFamily="2" charset="2"/>
                <a:buChar char="§"/>
                <a:defRPr/>
              </a:pPr>
              <a:r>
                <a:rPr lang="en-US" sz="1600" i="1" dirty="0">
                  <a:cs typeface="Segoe UI Semilight" panose="020B0402040204020203" pitchFamily="34" charset="0"/>
                </a:rPr>
                <a:t>Login remote server</a:t>
              </a:r>
            </a:p>
            <a:p>
              <a:pPr marL="285750" indent="-285750" defTabSz="914225">
                <a:buFont typeface="Wingdings" panose="05000000000000000000" pitchFamily="2" charset="2"/>
                <a:buChar char="§"/>
                <a:defRPr/>
              </a:pPr>
              <a:r>
                <a:rPr lang="en-US" sz="1600" i="1" dirty="0">
                  <a:cs typeface="Segoe UI Semilight" panose="020B0402040204020203" pitchFamily="34" charset="0"/>
                </a:rPr>
                <a:t>Generate Diff report</a:t>
              </a:r>
            </a:p>
            <a:p>
              <a:pPr marL="285750" indent="-285750" defTabSz="914225">
                <a:buFont typeface="Wingdings" panose="05000000000000000000" pitchFamily="2" charset="2"/>
                <a:buChar char="§"/>
                <a:defRPr/>
              </a:pPr>
              <a:r>
                <a:rPr lang="en-US" sz="1600" i="1" dirty="0">
                  <a:cs typeface="Segoe UI Semilight" panose="020B0402040204020203" pitchFamily="34" charset="0"/>
                </a:rPr>
                <a:t>Reconcile Environment</a:t>
              </a:r>
            </a:p>
          </p:txBody>
        </p:sp>
      </p:grpSp>
      <p:sp>
        <p:nvSpPr>
          <p:cNvPr id="30" name="Rectangle 29"/>
          <p:cNvSpPr/>
          <p:nvPr/>
        </p:nvSpPr>
        <p:spPr bwMode="auto">
          <a:xfrm>
            <a:off x="4170571" y="1758461"/>
            <a:ext cx="7943275" cy="4507031"/>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4261565" y="5168496"/>
            <a:ext cx="7700601" cy="815608"/>
          </a:xfrm>
          <a:prstGeom prst="rect">
            <a:avLst/>
          </a:prstGeom>
          <a:noFill/>
        </p:spPr>
        <p:txBody>
          <a:bodyPr wrap="squar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“I can offload the function execution for heavy processing to a chunky server”</a:t>
            </a:r>
          </a:p>
          <a:p>
            <a:pPr>
              <a:lnSpc>
                <a:spcPct val="90000"/>
              </a:lnSpc>
              <a:spcAft>
                <a:spcPts val="600"/>
              </a:spcAft>
            </a:pPr>
            <a:r>
              <a:rPr lang="en-US" sz="1600" i="1" dirty="0">
                <a:gradFill>
                  <a:gsLst>
                    <a:gs pos="2917">
                      <a:schemeClr val="tx1"/>
                    </a:gs>
                    <a:gs pos="30000">
                      <a:schemeClr val="tx1"/>
                    </a:gs>
                  </a:gsLst>
                  <a:lin ang="5400000" scaled="0"/>
                </a:gradFill>
              </a:rPr>
              <a:t>“I can validate my scripts against production environment before deployment”</a:t>
            </a:r>
          </a:p>
        </p:txBody>
      </p:sp>
    </p:spTree>
    <p:extLst>
      <p:ext uri="{BB962C8B-B14F-4D97-AF65-F5344CB8AC3E}">
        <p14:creationId xmlns:p14="http://schemas.microsoft.com/office/powerpoint/2010/main" val="1519194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Remote Execution Cheat Sheet</a:t>
            </a:r>
          </a:p>
        </p:txBody>
      </p:sp>
      <p:graphicFrame>
        <p:nvGraphicFramePr>
          <p:cNvPr id="5" name="Table 4"/>
          <p:cNvGraphicFramePr>
            <a:graphicFrameLocks noGrp="1"/>
          </p:cNvGraphicFramePr>
          <p:nvPr>
            <p:extLst>
              <p:ext uri="{D42A27DB-BD31-4B8C-83A1-F6EECF244321}">
                <p14:modId xmlns:p14="http://schemas.microsoft.com/office/powerpoint/2010/main" val="492792056"/>
              </p:ext>
            </p:extLst>
          </p:nvPr>
        </p:nvGraphicFramePr>
        <p:xfrm>
          <a:off x="177201" y="4578080"/>
          <a:ext cx="5834576" cy="1788133"/>
        </p:xfrm>
        <a:graphic>
          <a:graphicData uri="http://schemas.openxmlformats.org/drawingml/2006/table">
            <a:tbl>
              <a:tblPr firstRow="1">
                <a:tableStyleId>{93296810-A885-4BE3-A3E7-6D5BEEA58F35}</a:tableStyleId>
              </a:tblPr>
              <a:tblGrid>
                <a:gridCol w="1974362">
                  <a:extLst>
                    <a:ext uri="{9D8B030D-6E8A-4147-A177-3AD203B41FA5}">
                      <a16:colId xmlns:a16="http://schemas.microsoft.com/office/drawing/2014/main" val="2795268019"/>
                    </a:ext>
                  </a:extLst>
                </a:gridCol>
                <a:gridCol w="3860214">
                  <a:extLst>
                    <a:ext uri="{9D8B030D-6E8A-4147-A177-3AD203B41FA5}">
                      <a16:colId xmlns:a16="http://schemas.microsoft.com/office/drawing/2014/main" val="2421230017"/>
                    </a:ext>
                  </a:extLst>
                </a:gridCol>
              </a:tblGrid>
              <a:tr h="389318">
                <a:tc gridSpan="2">
                  <a:txBody>
                    <a:bodyPr/>
                    <a:lstStyle/>
                    <a:p>
                      <a:pPr algn="l" fontAlgn="b">
                        <a:lnSpc>
                          <a:spcPct val="100000"/>
                        </a:lnSpc>
                      </a:pPr>
                      <a:r>
                        <a:rPr lang="en-US" sz="1400" u="none" strike="noStrike" dirty="0">
                          <a:effectLst/>
                        </a:rPr>
                        <a:t>Snapshot Functions</a:t>
                      </a:r>
                      <a:endParaRPr lang="en-US" sz="1400" b="0" i="0" u="none" strike="noStrike" dirty="0">
                        <a:solidFill>
                          <a:srgbClr val="000000"/>
                        </a:solidFill>
                        <a:effectLst/>
                        <a:latin typeface="Calibri" panose="020F0502020204030204" pitchFamily="34" charset="0"/>
                      </a:endParaRPr>
                    </a:p>
                  </a:txBody>
                  <a:tcPr marL="5443" marR="5443" marT="5443" marB="0" anchor="ctr"/>
                </a:tc>
                <a:tc hMerge="1">
                  <a:txBody>
                    <a:bodyPr/>
                    <a:lstStyle/>
                    <a:p>
                      <a:pPr algn="l" fontAlgn="b">
                        <a:lnSpc>
                          <a:spcPct val="100000"/>
                        </a:lnSpc>
                      </a:pPr>
                      <a:endParaRPr lang="en-US" sz="16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1280267658"/>
                  </a:ext>
                </a:extLst>
              </a:tr>
              <a:tr h="185420">
                <a:tc>
                  <a:txBody>
                    <a:bodyPr/>
                    <a:lstStyle/>
                    <a:p>
                      <a:pPr algn="l" fontAlgn="b">
                        <a:lnSpc>
                          <a:spcPct val="100000"/>
                        </a:lnSpc>
                      </a:pPr>
                      <a:r>
                        <a:rPr lang="en-US" sz="1400" b="1" u="none" strike="noStrike" dirty="0" err="1">
                          <a:effectLst/>
                        </a:rPr>
                        <a:t>createSnapshot</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dirty="0">
                          <a:effectLst/>
                        </a:rPr>
                        <a:t>Create a snapshot of the remote session (workspace and working directory)</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944944966"/>
                  </a:ext>
                </a:extLst>
              </a:tr>
              <a:tr h="185420">
                <a:tc>
                  <a:txBody>
                    <a:bodyPr/>
                    <a:lstStyle/>
                    <a:p>
                      <a:pPr algn="l" fontAlgn="b">
                        <a:lnSpc>
                          <a:spcPct val="100000"/>
                        </a:lnSpc>
                      </a:pPr>
                      <a:r>
                        <a:rPr lang="en-US" sz="1400" b="1" u="none" strike="noStrike" dirty="0" err="1">
                          <a:effectLst/>
                        </a:rPr>
                        <a:t>loadSnapshot</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dirty="0">
                          <a:effectLst/>
                        </a:rPr>
                        <a:t>Load a snapshot from the server into the remote session (workspace and working directory)</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423906340"/>
                  </a:ext>
                </a:extLst>
              </a:tr>
              <a:tr h="185420">
                <a:tc>
                  <a:txBody>
                    <a:bodyPr/>
                    <a:lstStyle/>
                    <a:p>
                      <a:pPr algn="l" fontAlgn="b">
                        <a:lnSpc>
                          <a:spcPct val="100000"/>
                        </a:lnSpc>
                      </a:pPr>
                      <a:r>
                        <a:rPr lang="en-US" sz="1400" b="1" u="none" strike="noStrike">
                          <a:effectLst/>
                        </a:rPr>
                        <a:t>listSnapshots</a:t>
                      </a:r>
                      <a:endParaRPr lang="en-US" sz="1400" b="1" i="0" u="none" strike="noStrike">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dirty="0">
                          <a:effectLst/>
                        </a:rPr>
                        <a:t>Get a list of snapshots for the current user</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691238447"/>
                  </a:ext>
                </a:extLst>
              </a:tr>
              <a:tr h="185420">
                <a:tc>
                  <a:txBody>
                    <a:bodyPr/>
                    <a:lstStyle/>
                    <a:p>
                      <a:pPr algn="l" fontAlgn="b">
                        <a:lnSpc>
                          <a:spcPct val="100000"/>
                        </a:lnSpc>
                      </a:pPr>
                      <a:r>
                        <a:rPr lang="en-US" sz="1400" b="1" u="none" strike="noStrike" dirty="0" err="1">
                          <a:effectLst/>
                        </a:rPr>
                        <a:t>downloadSnapshot</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dirty="0">
                          <a:effectLst/>
                        </a:rPr>
                        <a:t>Download a snapshot from the server</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2980148449"/>
                  </a:ext>
                </a:extLst>
              </a:tr>
              <a:tr h="185420">
                <a:tc>
                  <a:txBody>
                    <a:bodyPr/>
                    <a:lstStyle/>
                    <a:p>
                      <a:pPr algn="l" fontAlgn="b">
                        <a:lnSpc>
                          <a:spcPct val="100000"/>
                        </a:lnSpc>
                      </a:pPr>
                      <a:r>
                        <a:rPr lang="en-US" sz="1400" b="1" u="none" strike="noStrike" dirty="0" err="1">
                          <a:effectLst/>
                        </a:rPr>
                        <a:t>deleteSnapshot</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dirty="0">
                          <a:effectLst/>
                        </a:rPr>
                        <a:t>Delete a snapshot from the server</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1048592539"/>
                  </a:ext>
                </a:extLst>
              </a:tr>
            </a:tbl>
          </a:graphicData>
        </a:graphic>
      </p:graphicFrame>
      <p:graphicFrame>
        <p:nvGraphicFramePr>
          <p:cNvPr id="6" name="Table 5"/>
          <p:cNvGraphicFramePr>
            <a:graphicFrameLocks noGrp="1"/>
          </p:cNvGraphicFramePr>
          <p:nvPr>
            <p:extLst/>
          </p:nvPr>
        </p:nvGraphicFramePr>
        <p:xfrm>
          <a:off x="6263053" y="1484923"/>
          <a:ext cx="5717932" cy="3192363"/>
        </p:xfrm>
        <a:graphic>
          <a:graphicData uri="http://schemas.openxmlformats.org/drawingml/2006/table">
            <a:tbl>
              <a:tblPr firstRow="1">
                <a:tableStyleId>{7DF18680-E054-41AD-8BC1-D1AEF772440D}</a:tableStyleId>
              </a:tblPr>
              <a:tblGrid>
                <a:gridCol w="2089186">
                  <a:extLst>
                    <a:ext uri="{9D8B030D-6E8A-4147-A177-3AD203B41FA5}">
                      <a16:colId xmlns:a16="http://schemas.microsoft.com/office/drawing/2014/main" val="101263977"/>
                    </a:ext>
                  </a:extLst>
                </a:gridCol>
                <a:gridCol w="3628746">
                  <a:extLst>
                    <a:ext uri="{9D8B030D-6E8A-4147-A177-3AD203B41FA5}">
                      <a16:colId xmlns:a16="http://schemas.microsoft.com/office/drawing/2014/main" val="2229245577"/>
                    </a:ext>
                  </a:extLst>
                </a:gridCol>
              </a:tblGrid>
              <a:tr h="375139">
                <a:tc gridSpan="2">
                  <a:txBody>
                    <a:bodyPr/>
                    <a:lstStyle/>
                    <a:p>
                      <a:pPr algn="l" fontAlgn="b">
                        <a:lnSpc>
                          <a:spcPct val="100000"/>
                        </a:lnSpc>
                      </a:pPr>
                      <a:r>
                        <a:rPr lang="en-US" sz="1400" u="none" strike="noStrike" dirty="0">
                          <a:effectLst/>
                        </a:rPr>
                        <a:t>Remote Objects Management</a:t>
                      </a:r>
                      <a:endParaRPr lang="en-US" sz="1400" b="0" i="0" u="none" strike="noStrike" dirty="0">
                        <a:solidFill>
                          <a:srgbClr val="000000"/>
                        </a:solidFill>
                        <a:effectLst/>
                        <a:latin typeface="Calibri" panose="020F0502020204030204" pitchFamily="34" charset="0"/>
                      </a:endParaRPr>
                    </a:p>
                  </a:txBody>
                  <a:tcPr marL="5443" marR="5443" marT="5443" marB="0" anchor="ctr"/>
                </a:tc>
                <a:tc hMerge="1">
                  <a:txBody>
                    <a:bodyPr/>
                    <a:lstStyle/>
                    <a:p>
                      <a:pPr algn="l" fontAlgn="b">
                        <a:lnSpc>
                          <a:spcPct val="100000"/>
                        </a:lnSpc>
                      </a:pPr>
                      <a:endParaRPr lang="en-US" sz="14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1328255898"/>
                  </a:ext>
                </a:extLst>
              </a:tr>
              <a:tr h="185420">
                <a:tc>
                  <a:txBody>
                    <a:bodyPr/>
                    <a:lstStyle/>
                    <a:p>
                      <a:pPr algn="l" fontAlgn="b">
                        <a:lnSpc>
                          <a:spcPct val="100000"/>
                        </a:lnSpc>
                      </a:pPr>
                      <a:r>
                        <a:rPr lang="en-US" sz="1400" b="1" u="none" strike="noStrike" dirty="0" err="1">
                          <a:effectLst/>
                        </a:rPr>
                        <a:t>listRemoteFiles</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dirty="0">
                          <a:effectLst/>
                        </a:rPr>
                        <a:t>Get a list of files in the working directory of the remote session</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92910788"/>
                  </a:ext>
                </a:extLst>
              </a:tr>
              <a:tr h="185420">
                <a:tc>
                  <a:txBody>
                    <a:bodyPr/>
                    <a:lstStyle/>
                    <a:p>
                      <a:pPr algn="l" fontAlgn="b">
                        <a:lnSpc>
                          <a:spcPct val="100000"/>
                        </a:lnSpc>
                      </a:pPr>
                      <a:r>
                        <a:rPr lang="en-US" sz="1400" b="1" u="none" strike="noStrike" dirty="0" err="1">
                          <a:effectLst/>
                        </a:rPr>
                        <a:t>deleteRemoteFile</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Delete a file from the working directory of the remote R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4210036566"/>
                  </a:ext>
                </a:extLst>
              </a:tr>
              <a:tr h="185420">
                <a:tc>
                  <a:txBody>
                    <a:bodyPr/>
                    <a:lstStyle/>
                    <a:p>
                      <a:pPr algn="l" fontAlgn="b">
                        <a:lnSpc>
                          <a:spcPct val="100000"/>
                        </a:lnSpc>
                      </a:pPr>
                      <a:r>
                        <a:rPr lang="en-US" sz="1400" b="1" u="none" strike="noStrike" dirty="0" err="1">
                          <a:effectLst/>
                        </a:rPr>
                        <a:t>getRemoteFile</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dirty="0">
                          <a:effectLst/>
                        </a:rPr>
                        <a:t>Copy a file from the working directory of the remote R session</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1384796425"/>
                  </a:ext>
                </a:extLst>
              </a:tr>
              <a:tr h="185420">
                <a:tc>
                  <a:txBody>
                    <a:bodyPr/>
                    <a:lstStyle/>
                    <a:p>
                      <a:pPr algn="l" fontAlgn="b">
                        <a:lnSpc>
                          <a:spcPct val="100000"/>
                        </a:lnSpc>
                      </a:pPr>
                      <a:r>
                        <a:rPr lang="en-US" sz="1400" b="1" u="none" strike="noStrike" dirty="0" err="1">
                          <a:effectLst/>
                        </a:rPr>
                        <a:t>putLocalFile</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Copy a file from the local machine to the working directory of the remote R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13252959"/>
                  </a:ext>
                </a:extLst>
              </a:tr>
              <a:tr h="185420">
                <a:tc>
                  <a:txBody>
                    <a:bodyPr/>
                    <a:lstStyle/>
                    <a:p>
                      <a:pPr algn="l" fontAlgn="b">
                        <a:lnSpc>
                          <a:spcPct val="100000"/>
                        </a:lnSpc>
                      </a:pPr>
                      <a:r>
                        <a:rPr lang="en-US" sz="1400" b="1" u="none" strike="noStrike" dirty="0" err="1">
                          <a:effectLst/>
                        </a:rPr>
                        <a:t>getRemoteObject</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Get an object from the remote R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1520713586"/>
                  </a:ext>
                </a:extLst>
              </a:tr>
              <a:tr h="185420">
                <a:tc>
                  <a:txBody>
                    <a:bodyPr/>
                    <a:lstStyle/>
                    <a:p>
                      <a:pPr algn="l" fontAlgn="b">
                        <a:lnSpc>
                          <a:spcPct val="100000"/>
                        </a:lnSpc>
                      </a:pPr>
                      <a:r>
                        <a:rPr lang="en-US" sz="1400" b="1" u="none" strike="noStrike" dirty="0" err="1">
                          <a:effectLst/>
                        </a:rPr>
                        <a:t>putLocalObject</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dirty="0">
                          <a:effectLst/>
                        </a:rPr>
                        <a:t>Put an object from the local R session and load it into the remote R session</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2722561469"/>
                  </a:ext>
                </a:extLst>
              </a:tr>
              <a:tr h="185420">
                <a:tc>
                  <a:txBody>
                    <a:bodyPr/>
                    <a:lstStyle/>
                    <a:p>
                      <a:pPr algn="l" fontAlgn="b">
                        <a:lnSpc>
                          <a:spcPct val="100000"/>
                        </a:lnSpc>
                      </a:pPr>
                      <a:r>
                        <a:rPr lang="en-US" sz="1400" b="1" u="none" strike="noStrike" dirty="0" err="1">
                          <a:effectLst/>
                        </a:rPr>
                        <a:t>getRemoteWorkspace</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a:effectLst/>
                        </a:rPr>
                        <a:t>Take all objects from the remote R session and load them into the local R session</a:t>
                      </a:r>
                      <a:endParaRPr lang="en-US" sz="1200" b="0" i="0" u="none" strike="noStrike">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1373006704"/>
                  </a:ext>
                </a:extLst>
              </a:tr>
              <a:tr h="185420">
                <a:tc>
                  <a:txBody>
                    <a:bodyPr/>
                    <a:lstStyle/>
                    <a:p>
                      <a:pPr algn="l" fontAlgn="b">
                        <a:lnSpc>
                          <a:spcPct val="100000"/>
                        </a:lnSpc>
                      </a:pPr>
                      <a:r>
                        <a:rPr lang="en-US" sz="1400" b="1" u="none" strike="noStrike" dirty="0" err="1">
                          <a:effectLst/>
                        </a:rPr>
                        <a:t>putLocalWorkspace</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lnSpc>
                          <a:spcPct val="100000"/>
                        </a:lnSpc>
                      </a:pPr>
                      <a:r>
                        <a:rPr lang="en-US" sz="1200" u="none" strike="noStrike" dirty="0">
                          <a:effectLst/>
                        </a:rPr>
                        <a:t>Take all objects from the local R session and load them into the remote R session</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340199785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05966703"/>
              </p:ext>
            </p:extLst>
          </p:nvPr>
        </p:nvGraphicFramePr>
        <p:xfrm>
          <a:off x="183843" y="1484923"/>
          <a:ext cx="5850793" cy="1283315"/>
        </p:xfrm>
        <a:graphic>
          <a:graphicData uri="http://schemas.openxmlformats.org/drawingml/2006/table">
            <a:tbl>
              <a:tblPr firstRow="1">
                <a:tableStyleId>{5C22544A-7EE6-4342-B048-85BDC9FD1C3A}</a:tableStyleId>
              </a:tblPr>
              <a:tblGrid>
                <a:gridCol w="1957571">
                  <a:extLst>
                    <a:ext uri="{9D8B030D-6E8A-4147-A177-3AD203B41FA5}">
                      <a16:colId xmlns:a16="http://schemas.microsoft.com/office/drawing/2014/main" val="1381655912"/>
                    </a:ext>
                  </a:extLst>
                </a:gridCol>
                <a:gridCol w="3893222">
                  <a:extLst>
                    <a:ext uri="{9D8B030D-6E8A-4147-A177-3AD203B41FA5}">
                      <a16:colId xmlns:a16="http://schemas.microsoft.com/office/drawing/2014/main" val="4165882207"/>
                    </a:ext>
                  </a:extLst>
                </a:gridCol>
              </a:tblGrid>
              <a:tr h="474506">
                <a:tc gridSpan="2">
                  <a:txBody>
                    <a:bodyPr/>
                    <a:lstStyle/>
                    <a:p>
                      <a:pPr algn="l" fontAlgn="b"/>
                      <a:r>
                        <a:rPr lang="en-US" sz="1400" u="none" strike="noStrike" dirty="0">
                          <a:effectLst/>
                        </a:rPr>
                        <a:t>Remote Connection</a:t>
                      </a:r>
                      <a:endParaRPr lang="en-US" sz="1400" b="0" i="0" u="none" strike="noStrike" dirty="0">
                        <a:solidFill>
                          <a:srgbClr val="000000"/>
                        </a:solidFill>
                        <a:effectLst/>
                        <a:latin typeface="Calibri" panose="020F0502020204030204" pitchFamily="34" charset="0"/>
                      </a:endParaRPr>
                    </a:p>
                  </a:txBody>
                  <a:tcPr marL="5443" marR="5443" marT="5443" marB="0" anchor="ct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2483991880"/>
                  </a:ext>
                </a:extLst>
              </a:tr>
              <a:tr h="185420">
                <a:tc>
                  <a:txBody>
                    <a:bodyPr/>
                    <a:lstStyle/>
                    <a:p>
                      <a:pPr algn="l" fontAlgn="b"/>
                      <a:r>
                        <a:rPr lang="en-US" sz="1400" b="1" u="none" strike="noStrike" dirty="0" err="1">
                          <a:effectLst/>
                        </a:rPr>
                        <a:t>remoteLogin</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r>
                        <a:rPr lang="en-US" sz="1200" u="none" strike="noStrike" dirty="0">
                          <a:effectLst/>
                        </a:rPr>
                        <a:t>Remote login to the R Server with AD or admin credentials</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699962123"/>
                  </a:ext>
                </a:extLst>
              </a:tr>
              <a:tr h="185420">
                <a:tc>
                  <a:txBody>
                    <a:bodyPr/>
                    <a:lstStyle/>
                    <a:p>
                      <a:pPr algn="l" fontAlgn="b"/>
                      <a:r>
                        <a:rPr lang="en-US" sz="1400" b="1" u="none" strike="noStrike" dirty="0" err="1">
                          <a:effectLst/>
                        </a:rPr>
                        <a:t>remoteLoginAAD</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r>
                        <a:rPr lang="en-US" sz="1200" u="none" strike="noStrike" dirty="0">
                          <a:effectLst/>
                        </a:rPr>
                        <a:t>Remote login to R Server server using Azure AD</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3611635013"/>
                  </a:ext>
                </a:extLst>
              </a:tr>
              <a:tr h="185420">
                <a:tc>
                  <a:txBody>
                    <a:bodyPr/>
                    <a:lstStyle/>
                    <a:p>
                      <a:pPr algn="l" fontAlgn="b"/>
                      <a:r>
                        <a:rPr lang="en-US" sz="1400" b="1" u="none" strike="noStrike" dirty="0" err="1">
                          <a:effectLst/>
                        </a:rPr>
                        <a:t>remoteLogout</a:t>
                      </a:r>
                      <a:endParaRPr lang="en-US" sz="1400" b="1" i="0" u="none" strike="noStrike" dirty="0">
                        <a:solidFill>
                          <a:srgbClr val="000000"/>
                        </a:solidFill>
                        <a:effectLst/>
                        <a:latin typeface="Calibri" panose="020F0502020204030204" pitchFamily="34" charset="0"/>
                      </a:endParaRPr>
                    </a:p>
                  </a:txBody>
                  <a:tcPr marL="5443" marR="5443" marT="5443" marB="0" anchor="ctr"/>
                </a:tc>
                <a:tc>
                  <a:txBody>
                    <a:bodyPr/>
                    <a:lstStyle/>
                    <a:p>
                      <a:pPr algn="l" fontAlgn="b"/>
                      <a:r>
                        <a:rPr lang="en-US" sz="1200" u="none" strike="noStrike" dirty="0">
                          <a:effectLst/>
                        </a:rPr>
                        <a:t>Logout of the remote session on the DeployR Server.</a:t>
                      </a:r>
                      <a:endParaRPr lang="en-US" sz="12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32784424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75799163"/>
              </p:ext>
            </p:extLst>
          </p:nvPr>
        </p:nvGraphicFramePr>
        <p:xfrm>
          <a:off x="177201" y="2945112"/>
          <a:ext cx="5857435" cy="1441060"/>
        </p:xfrm>
        <a:graphic>
          <a:graphicData uri="http://schemas.openxmlformats.org/drawingml/2006/table">
            <a:tbl>
              <a:tblPr firstRow="1">
                <a:tableStyleId>{21E4AEA4-8DFA-4A89-87EB-49C32662AFE0}</a:tableStyleId>
              </a:tblPr>
              <a:tblGrid>
                <a:gridCol w="1973189">
                  <a:extLst>
                    <a:ext uri="{9D8B030D-6E8A-4147-A177-3AD203B41FA5}">
                      <a16:colId xmlns:a16="http://schemas.microsoft.com/office/drawing/2014/main" val="3227956889"/>
                    </a:ext>
                  </a:extLst>
                </a:gridCol>
                <a:gridCol w="3884246">
                  <a:extLst>
                    <a:ext uri="{9D8B030D-6E8A-4147-A177-3AD203B41FA5}">
                      <a16:colId xmlns:a16="http://schemas.microsoft.com/office/drawing/2014/main" val="2753512692"/>
                    </a:ext>
                  </a:extLst>
                </a:gridCol>
              </a:tblGrid>
              <a:tr h="347045">
                <a:tc gridSpan="2">
                  <a:txBody>
                    <a:bodyPr/>
                    <a:lstStyle/>
                    <a:p>
                      <a:pPr algn="l" fontAlgn="b"/>
                      <a:r>
                        <a:rPr lang="en-US" sz="1400" u="none" strike="noStrike" dirty="0">
                          <a:effectLst/>
                        </a:rPr>
                        <a:t>Remote Execution</a:t>
                      </a:r>
                      <a:endParaRPr lang="en-US" sz="1400" b="0" i="0" u="none" strike="noStrike" dirty="0">
                        <a:solidFill>
                          <a:srgbClr val="000000"/>
                        </a:solidFill>
                        <a:effectLst/>
                        <a:latin typeface="Calibri" panose="020F0502020204030204" pitchFamily="34" charset="0"/>
                      </a:endParaRPr>
                    </a:p>
                  </a:txBody>
                  <a:tcPr marL="5443" marR="5443" marT="5443" marB="0" anchor="ctr"/>
                </a:tc>
                <a:tc hMerge="1">
                  <a:txBody>
                    <a:bodyPr/>
                    <a:lstStyle/>
                    <a:p>
                      <a:pPr algn="l" fontAlgn="b"/>
                      <a:endParaRPr lang="en-US" sz="1400" b="0" i="0" u="none" strike="noStrike" dirty="0">
                        <a:solidFill>
                          <a:srgbClr val="000000"/>
                        </a:solidFill>
                        <a:effectLst/>
                        <a:latin typeface="Calibri" panose="020F0502020204030204" pitchFamily="34" charset="0"/>
                      </a:endParaRPr>
                    </a:p>
                  </a:txBody>
                  <a:tcPr marL="5443" marR="5443" marT="5443" marB="0" anchor="ctr"/>
                </a:tc>
                <a:extLst>
                  <a:ext uri="{0D108BD9-81ED-4DB2-BD59-A6C34878D82A}">
                    <a16:rowId xmlns:a16="http://schemas.microsoft.com/office/drawing/2014/main" val="3303017820"/>
                  </a:ext>
                </a:extLst>
              </a:tr>
              <a:tr h="185420">
                <a:tc>
                  <a:txBody>
                    <a:bodyPr/>
                    <a:lstStyle/>
                    <a:p>
                      <a:pPr algn="l" fontAlgn="b"/>
                      <a:r>
                        <a:rPr lang="en-US" sz="1400" b="1" u="none" strike="noStrike" dirty="0" err="1">
                          <a:effectLst/>
                        </a:rPr>
                        <a:t>remoteExecute</a:t>
                      </a:r>
                      <a:endParaRPr lang="en-US" sz="1400" b="1" i="0" u="none" strike="noStrike" dirty="0">
                        <a:solidFill>
                          <a:srgbClr val="000000"/>
                        </a:solidFill>
                        <a:effectLst/>
                        <a:latin typeface="Calibri" panose="020F0502020204030204" pitchFamily="34" charset="0"/>
                      </a:endParaRPr>
                    </a:p>
                  </a:txBody>
                  <a:tcPr marL="5443" marR="5443" marT="5443" marB="0" anchor="b"/>
                </a:tc>
                <a:tc>
                  <a:txBody>
                    <a:bodyPr/>
                    <a:lstStyle/>
                    <a:p>
                      <a:pPr algn="l" fontAlgn="b"/>
                      <a:r>
                        <a:rPr lang="en-US" sz="1200" u="none" strike="noStrike" dirty="0">
                          <a:effectLst/>
                        </a:rPr>
                        <a:t>Remote execution of either R code or an R script</a:t>
                      </a:r>
                      <a:endParaRPr lang="en-US" sz="12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006191014"/>
                  </a:ext>
                </a:extLst>
              </a:tr>
              <a:tr h="185420">
                <a:tc>
                  <a:txBody>
                    <a:bodyPr/>
                    <a:lstStyle/>
                    <a:p>
                      <a:pPr algn="l" fontAlgn="b"/>
                      <a:r>
                        <a:rPr lang="en-US" sz="1400" b="1" u="none" strike="noStrike" dirty="0" err="1">
                          <a:effectLst/>
                        </a:rPr>
                        <a:t>remoteScript</a:t>
                      </a:r>
                      <a:endParaRPr lang="en-US" sz="1400" b="1" i="0" u="none" strike="noStrike" dirty="0">
                        <a:solidFill>
                          <a:srgbClr val="000000"/>
                        </a:solidFill>
                        <a:effectLst/>
                        <a:latin typeface="Calibri" panose="020F0502020204030204" pitchFamily="34" charset="0"/>
                      </a:endParaRPr>
                    </a:p>
                  </a:txBody>
                  <a:tcPr marL="5443" marR="5443" marT="5443" marB="0" anchor="b"/>
                </a:tc>
                <a:tc>
                  <a:txBody>
                    <a:bodyPr/>
                    <a:lstStyle/>
                    <a:p>
                      <a:pPr algn="l" fontAlgn="b"/>
                      <a:r>
                        <a:rPr lang="en-US" sz="1200" u="none" strike="noStrike" dirty="0">
                          <a:effectLst/>
                        </a:rPr>
                        <a:t>Wrapper function for remote script execution</a:t>
                      </a:r>
                      <a:endParaRPr lang="en-US" sz="12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363813279"/>
                  </a:ext>
                </a:extLst>
              </a:tr>
              <a:tr h="185420">
                <a:tc>
                  <a:txBody>
                    <a:bodyPr/>
                    <a:lstStyle/>
                    <a:p>
                      <a:pPr algn="l" fontAlgn="b"/>
                      <a:r>
                        <a:rPr lang="en-US" sz="1400" b="1" u="none" strike="noStrike" dirty="0" err="1">
                          <a:effectLst/>
                        </a:rPr>
                        <a:t>diffLocalRemote</a:t>
                      </a:r>
                      <a:endParaRPr lang="en-US" sz="1400" b="1" i="0" u="none" strike="noStrike" dirty="0">
                        <a:solidFill>
                          <a:srgbClr val="000000"/>
                        </a:solidFill>
                        <a:effectLst/>
                        <a:latin typeface="Calibri" panose="020F0502020204030204" pitchFamily="34" charset="0"/>
                      </a:endParaRPr>
                    </a:p>
                  </a:txBody>
                  <a:tcPr marL="5443" marR="5443" marT="5443" marB="0" anchor="b"/>
                </a:tc>
                <a:tc>
                  <a:txBody>
                    <a:bodyPr/>
                    <a:lstStyle/>
                    <a:p>
                      <a:pPr algn="l" fontAlgn="b"/>
                      <a:r>
                        <a:rPr lang="en-US" sz="1200" u="none" strike="noStrike" dirty="0">
                          <a:effectLst/>
                        </a:rPr>
                        <a:t>Generate a 'diff' report between local and remote</a:t>
                      </a:r>
                      <a:endParaRPr lang="en-US" sz="12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365919482"/>
                  </a:ext>
                </a:extLst>
              </a:tr>
              <a:tr h="185420">
                <a:tc>
                  <a:txBody>
                    <a:bodyPr/>
                    <a:lstStyle/>
                    <a:p>
                      <a:pPr marL="0" algn="l" defTabSz="914367" rtl="0" eaLnBrk="1" fontAlgn="b" latinLnBrk="0" hangingPunct="1"/>
                      <a:r>
                        <a:rPr lang="en-US" sz="1400" b="1" u="none" strike="noStrike" kern="1200" dirty="0">
                          <a:solidFill>
                            <a:schemeClr val="dk1"/>
                          </a:solidFill>
                          <a:effectLst/>
                          <a:latin typeface="+mn-lt"/>
                          <a:ea typeface="+mn-ea"/>
                          <a:cs typeface="+mn-cs"/>
                        </a:rPr>
                        <a:t>pause</a:t>
                      </a:r>
                    </a:p>
                  </a:txBody>
                  <a:tcPr marL="5443" marR="5443" marT="5443" marB="0" anchor="b"/>
                </a:tc>
                <a:tc>
                  <a:txBody>
                    <a:bodyPr/>
                    <a:lstStyle/>
                    <a:p>
                      <a:pPr algn="l" fontAlgn="b"/>
                      <a:r>
                        <a:rPr lang="en-US" sz="1200" u="none" strike="noStrike" kern="1200" dirty="0">
                          <a:solidFill>
                            <a:schemeClr val="dk1"/>
                          </a:solidFill>
                          <a:effectLst/>
                          <a:latin typeface="+mn-lt"/>
                          <a:ea typeface="+mn-ea"/>
                          <a:cs typeface="+mn-cs"/>
                        </a:rPr>
                        <a:t>Pause remote connection and back to local</a:t>
                      </a:r>
                    </a:p>
                  </a:txBody>
                  <a:tcPr marL="5443" marR="5443" marT="5443" marB="0" anchor="b"/>
                </a:tc>
                <a:extLst>
                  <a:ext uri="{0D108BD9-81ED-4DB2-BD59-A6C34878D82A}">
                    <a16:rowId xmlns:a16="http://schemas.microsoft.com/office/drawing/2014/main" val="646265804"/>
                  </a:ext>
                </a:extLst>
              </a:tr>
              <a:tr h="185420">
                <a:tc>
                  <a:txBody>
                    <a:bodyPr/>
                    <a:lstStyle/>
                    <a:p>
                      <a:pPr algn="l" fontAlgn="b"/>
                      <a:r>
                        <a:rPr lang="en-US" sz="1400" b="1" u="none" strike="noStrike" dirty="0">
                          <a:effectLst/>
                        </a:rPr>
                        <a:t>resume</a:t>
                      </a:r>
                      <a:endParaRPr lang="en-US" sz="1400" b="1" i="0" u="none" strike="noStrike" dirty="0">
                        <a:solidFill>
                          <a:srgbClr val="000000"/>
                        </a:solidFill>
                        <a:effectLst/>
                        <a:latin typeface="Calibri" panose="020F0502020204030204" pitchFamily="34" charset="0"/>
                      </a:endParaRPr>
                    </a:p>
                  </a:txBody>
                  <a:tcPr marL="5443" marR="5443" marT="5443" marB="0" anchor="b"/>
                </a:tc>
                <a:tc>
                  <a:txBody>
                    <a:bodyPr/>
                    <a:lstStyle/>
                    <a:p>
                      <a:pPr algn="l" fontAlgn="b"/>
                      <a:r>
                        <a:rPr lang="en-US" sz="1200" u="none" strike="noStrike" dirty="0">
                          <a:effectLst/>
                        </a:rPr>
                        <a:t>Return the user to the 'REMOTE &gt;' command prompt</a:t>
                      </a:r>
                      <a:endParaRPr lang="en-US" sz="12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869955383"/>
                  </a:ext>
                </a:extLst>
              </a:tr>
            </a:tbl>
          </a:graphicData>
        </a:graphic>
      </p:graphicFrame>
    </p:spTree>
    <p:extLst>
      <p:ext uri="{BB962C8B-B14F-4D97-AF65-F5344CB8AC3E}">
        <p14:creationId xmlns:p14="http://schemas.microsoft.com/office/powerpoint/2010/main" val="19692930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bwMode="auto">
          <a:xfrm>
            <a:off x="6129762"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 name="Title 1"/>
          <p:cNvSpPr txBox="1">
            <a:spLocks/>
          </p:cNvSpPr>
          <p:nvPr/>
        </p:nvSpPr>
        <p:spPr>
          <a:xfrm>
            <a:off x="165864" y="16453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600" dirty="0"/>
              <a:t>Microsoft R Server</a:t>
            </a:r>
          </a:p>
          <a:p>
            <a:pPr algn="ctr"/>
            <a:r>
              <a:rPr lang="en-US" sz="3600" dirty="0">
                <a:gradFill>
                  <a:gsLst>
                    <a:gs pos="2917">
                      <a:schemeClr val="tx1"/>
                    </a:gs>
                    <a:gs pos="30000">
                      <a:schemeClr val="tx1"/>
                    </a:gs>
                  </a:gsLst>
                  <a:lin ang="5400000" scaled="0"/>
                </a:gradFill>
              </a:rPr>
              <a:t>The Operationalization Engine of your Advanced Analytics</a:t>
            </a:r>
            <a:endParaRPr lang="en-US" sz="3600" dirty="0"/>
          </a:p>
        </p:txBody>
      </p:sp>
      <p:sp>
        <p:nvSpPr>
          <p:cNvPr id="7" name="Rectangle 6"/>
          <p:cNvSpPr/>
          <p:nvPr/>
        </p:nvSpPr>
        <p:spPr bwMode="auto">
          <a:xfrm>
            <a:off x="591751"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8" name="Rectangle 17"/>
          <p:cNvSpPr/>
          <p:nvPr/>
        </p:nvSpPr>
        <p:spPr bwMode="auto">
          <a:xfrm>
            <a:off x="8899198" y="1558213"/>
            <a:ext cx="2631747" cy="468657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45" name="Group 44"/>
          <p:cNvGrpSpPr/>
          <p:nvPr/>
        </p:nvGrpSpPr>
        <p:grpSpPr>
          <a:xfrm>
            <a:off x="3362037" y="1558213"/>
            <a:ext cx="2631748" cy="4699029"/>
            <a:chOff x="3355858" y="1877030"/>
            <a:chExt cx="2684900" cy="4793934"/>
          </a:xfrm>
          <a:solidFill>
            <a:srgbClr val="00B0F0"/>
          </a:solidFill>
        </p:grpSpPr>
        <p:sp>
          <p:nvSpPr>
            <p:cNvPr id="46" name="Rectangle 45"/>
            <p:cNvSpPr/>
            <p:nvPr/>
          </p:nvSpPr>
          <p:spPr bwMode="auto">
            <a:xfrm>
              <a:off x="3355858" y="1877030"/>
              <a:ext cx="2684900" cy="47939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49" name="Rectangle 48"/>
            <p:cNvSpPr/>
            <p:nvPr/>
          </p:nvSpPr>
          <p:spPr bwMode="auto">
            <a:xfrm>
              <a:off x="4183340" y="2159000"/>
              <a:ext cx="1003102" cy="13953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a:lnSpc>
                  <a:spcPct val="90000"/>
                </a:lnSpc>
                <a:buFont typeface="Wingdings 3" panose="05040102010807070707" pitchFamily="18" charset="2"/>
                <a:buChar char="Æ"/>
              </a:pPr>
              <a:endParaRPr lang="en-US" sz="1961" b="1" kern="0" err="1">
                <a:solidFill>
                  <a:schemeClr val="bg1"/>
                </a:solidFill>
                <a:latin typeface="+mj-lt"/>
                <a:ea typeface="Segoe UI" pitchFamily="34" charset="0"/>
                <a:cs typeface="Segoe UI" pitchFamily="34" charset="0"/>
              </a:endParaRPr>
            </a:p>
          </p:txBody>
        </p:sp>
      </p:grpSp>
      <p:sp>
        <p:nvSpPr>
          <p:cNvPr id="51" name="Rectangle 50"/>
          <p:cNvSpPr/>
          <p:nvPr/>
        </p:nvSpPr>
        <p:spPr bwMode="auto">
          <a:xfrm>
            <a:off x="588789" y="3888883"/>
            <a:ext cx="2636415" cy="2373994"/>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Turn R analytics </a:t>
            </a:r>
            <a:r>
              <a:rPr lang="en-US" sz="1600" kern="0" dirty="0">
                <a:solidFill>
                  <a:srgbClr val="000000"/>
                </a:solidFill>
                <a:latin typeface="Segoe UI Light"/>
                <a:ea typeface="Segoe UI" pitchFamily="34" charset="0"/>
                <a:cs typeface="Segoe UI" pitchFamily="34" charset="0"/>
                <a:sym typeface="Wingdings" panose="05000000000000000000" pitchFamily="2" charset="2"/>
              </a:rPr>
              <a:t></a:t>
            </a:r>
            <a:r>
              <a:rPr lang="en-US" sz="1600" kern="0" dirty="0">
                <a:solidFill>
                  <a:srgbClr val="000000"/>
                </a:solidFill>
                <a:latin typeface="Segoe UI Light"/>
                <a:ea typeface="Segoe UI" pitchFamily="34" charset="0"/>
                <a:cs typeface="Segoe UI" pitchFamily="34" charset="0"/>
              </a:rPr>
              <a:t> Web Service in one line of code;</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Swagger-based REST APIs, easy to consume, with any programming languages, including R!</a:t>
            </a:r>
          </a:p>
        </p:txBody>
      </p:sp>
      <p:sp>
        <p:nvSpPr>
          <p:cNvPr id="52" name="Rectangle 51"/>
          <p:cNvSpPr/>
          <p:nvPr/>
        </p:nvSpPr>
        <p:spPr bwMode="auto">
          <a:xfrm>
            <a:off x="3362037" y="3883359"/>
            <a:ext cx="2631747" cy="237951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Deploying Web Service server to any platform: Windows / SQL / Linux/Hadoop</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On Prem or in Cloud</a:t>
            </a:r>
          </a:p>
        </p:txBody>
      </p:sp>
      <p:sp>
        <p:nvSpPr>
          <p:cNvPr id="53" name="Rectangle 52"/>
          <p:cNvSpPr/>
          <p:nvPr/>
        </p:nvSpPr>
        <p:spPr bwMode="auto">
          <a:xfrm>
            <a:off x="6130616" y="3888881"/>
            <a:ext cx="2631747" cy="2373995"/>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89630"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Fast scoring, real time and batch</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Scaling to a grid for powerful computing with load balancing</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Diagnostic and capacity evaluation tools</a:t>
            </a:r>
          </a:p>
        </p:txBody>
      </p:sp>
      <p:sp>
        <p:nvSpPr>
          <p:cNvPr id="54" name="Rectangle 53"/>
          <p:cNvSpPr/>
          <p:nvPr/>
        </p:nvSpPr>
        <p:spPr bwMode="auto">
          <a:xfrm>
            <a:off x="8899198" y="3888882"/>
            <a:ext cx="2631748" cy="2368359"/>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Enterprise authentication: LDAP / AD/ AAD</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Secure connection: HTTPS with SSL.TSL1.2 </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Enterprise grade High Availability</a:t>
            </a:r>
          </a:p>
          <a:p>
            <a:pPr marL="182880" indent="-182880" defTabSz="913576"/>
            <a:endParaRPr lang="en-US" sz="1765" kern="0" dirty="0">
              <a:solidFill>
                <a:srgbClr val="000000"/>
              </a:solidFill>
              <a:latin typeface="Segoe UI Light"/>
              <a:ea typeface="Segoe UI" pitchFamily="34" charset="0"/>
              <a:cs typeface="Segoe UI" pitchFamily="34" charset="0"/>
            </a:endParaRPr>
          </a:p>
        </p:txBody>
      </p:sp>
      <p:grpSp>
        <p:nvGrpSpPr>
          <p:cNvPr id="55" name="Group 54"/>
          <p:cNvGrpSpPr/>
          <p:nvPr/>
        </p:nvGrpSpPr>
        <p:grpSpPr>
          <a:xfrm rot="10317452">
            <a:off x="1038978" y="2030803"/>
            <a:ext cx="1576893" cy="1021731"/>
            <a:chOff x="3643867" y="3838648"/>
            <a:chExt cx="1899286" cy="1230622"/>
          </a:xfrm>
          <a:effectLst>
            <a:reflection blurRad="6350" stA="52000" endA="300" endPos="35000" dir="5400000" sy="-100000" algn="bl" rotWithShape="0"/>
          </a:effectLst>
        </p:grpSpPr>
        <p:sp>
          <p:nvSpPr>
            <p:cNvPr id="56" name="Freeform 7"/>
            <p:cNvSpPr>
              <a:spLocks noEditPoints="1"/>
            </p:cNvSpPr>
            <p:nvPr/>
          </p:nvSpPr>
          <p:spPr bwMode="auto">
            <a:xfrm>
              <a:off x="3643867" y="3838648"/>
              <a:ext cx="1005365" cy="1010107"/>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8"/>
            <p:cNvSpPr>
              <a:spLocks noEditPoints="1"/>
            </p:cNvSpPr>
            <p:nvPr/>
          </p:nvSpPr>
          <p:spPr bwMode="auto">
            <a:xfrm>
              <a:off x="4428717" y="4604526"/>
              <a:ext cx="462372" cy="464744"/>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4789131" y="4103030"/>
              <a:ext cx="754022" cy="771806"/>
              <a:chOff x="4789131" y="4103030"/>
              <a:chExt cx="754022" cy="771806"/>
            </a:xfrm>
            <a:solidFill>
              <a:schemeClr val="accent3"/>
            </a:solidFill>
          </p:grpSpPr>
          <p:sp>
            <p:nvSpPr>
              <p:cNvPr id="59" name="Freeform 16"/>
              <p:cNvSpPr>
                <a:spLocks noEditPoints="1"/>
              </p:cNvSpPr>
              <p:nvPr/>
            </p:nvSpPr>
            <p:spPr bwMode="auto">
              <a:xfrm>
                <a:off x="4853151" y="4177721"/>
                <a:ext cx="628353" cy="633094"/>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
              <p:cNvSpPr>
                <a:spLocks/>
              </p:cNvSpPr>
              <p:nvPr/>
            </p:nvSpPr>
            <p:spPr bwMode="auto">
              <a:xfrm>
                <a:off x="5125833" y="4687517"/>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p:cNvSpPr>
                <a:spLocks/>
              </p:cNvSpPr>
              <p:nvPr/>
            </p:nvSpPr>
            <p:spPr bwMode="auto">
              <a:xfrm>
                <a:off x="4789131" y="4452773"/>
                <a:ext cx="184949" cy="10907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0"/>
              <p:cNvSpPr>
                <a:spLocks/>
              </p:cNvSpPr>
              <p:nvPr/>
            </p:nvSpPr>
            <p:spPr bwMode="auto">
              <a:xfrm>
                <a:off x="5355833" y="4424319"/>
                <a:ext cx="187320" cy="11144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p:cNvSpPr>
                <a:spLocks/>
              </p:cNvSpPr>
              <p:nvPr/>
            </p:nvSpPr>
            <p:spPr bwMode="auto">
              <a:xfrm>
                <a:off x="4872120" y="4227515"/>
                <a:ext cx="173093" cy="170722"/>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5284699" y="4592671"/>
                <a:ext cx="177835" cy="168350"/>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p:cNvSpPr>
                <a:spLocks/>
              </p:cNvSpPr>
              <p:nvPr/>
            </p:nvSpPr>
            <p:spPr bwMode="auto">
              <a:xfrm>
                <a:off x="4902945" y="4611640"/>
                <a:ext cx="165980" cy="180207"/>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p:cNvSpPr>
              <p:nvPr/>
            </p:nvSpPr>
            <p:spPr bwMode="auto">
              <a:xfrm>
                <a:off x="5260988" y="4196690"/>
                <a:ext cx="168351" cy="177835"/>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5"/>
              <p:cNvSpPr>
                <a:spLocks/>
              </p:cNvSpPr>
              <p:nvPr/>
            </p:nvSpPr>
            <p:spPr bwMode="auto">
              <a:xfrm>
                <a:off x="4974080" y="4146896"/>
                <a:ext cx="147011" cy="189691"/>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
              <p:cNvSpPr>
                <a:spLocks/>
              </p:cNvSpPr>
              <p:nvPr/>
            </p:nvSpPr>
            <p:spPr bwMode="auto">
              <a:xfrm>
                <a:off x="5213565" y="4649579"/>
                <a:ext cx="142269" cy="192062"/>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7"/>
              <p:cNvSpPr>
                <a:spLocks/>
              </p:cNvSpPr>
              <p:nvPr/>
            </p:nvSpPr>
            <p:spPr bwMode="auto">
              <a:xfrm>
                <a:off x="4822327" y="4540506"/>
                <a:ext cx="184949" cy="147011"/>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8"/>
              <p:cNvSpPr>
                <a:spLocks/>
              </p:cNvSpPr>
              <p:nvPr/>
            </p:nvSpPr>
            <p:spPr bwMode="auto">
              <a:xfrm>
                <a:off x="5322637" y="4298650"/>
                <a:ext cx="189692" cy="149381"/>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9"/>
              <p:cNvSpPr>
                <a:spLocks/>
              </p:cNvSpPr>
              <p:nvPr/>
            </p:nvSpPr>
            <p:spPr bwMode="auto">
              <a:xfrm>
                <a:off x="4803357" y="4348443"/>
                <a:ext cx="189692" cy="1304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0"/>
              <p:cNvSpPr>
                <a:spLocks/>
              </p:cNvSpPr>
              <p:nvPr/>
            </p:nvSpPr>
            <p:spPr bwMode="auto">
              <a:xfrm>
                <a:off x="5336864" y="4509680"/>
                <a:ext cx="194434" cy="128042"/>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1"/>
              <p:cNvSpPr>
                <a:spLocks/>
              </p:cNvSpPr>
              <p:nvPr/>
            </p:nvSpPr>
            <p:spPr bwMode="auto">
              <a:xfrm>
                <a:off x="5019131" y="4668548"/>
                <a:ext cx="132784" cy="192062"/>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
              <p:cNvSpPr>
                <a:spLocks/>
              </p:cNvSpPr>
              <p:nvPr/>
            </p:nvSpPr>
            <p:spPr bwMode="auto">
              <a:xfrm>
                <a:off x="5177998" y="4127927"/>
                <a:ext cx="132784" cy="189691"/>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p:cNvSpPr>
                <a:spLocks/>
              </p:cNvSpPr>
              <p:nvPr/>
            </p:nvSpPr>
            <p:spPr bwMode="auto">
              <a:xfrm rot="10800000">
                <a:off x="5093821" y="4103030"/>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6" name="Group 4"/>
          <p:cNvGrpSpPr>
            <a:grpSpLocks noChangeAspect="1"/>
          </p:cNvGrpSpPr>
          <p:nvPr/>
        </p:nvGrpSpPr>
        <p:grpSpPr bwMode="auto">
          <a:xfrm>
            <a:off x="6654149" y="2035901"/>
            <a:ext cx="1579162" cy="1078567"/>
            <a:chOff x="2270" y="2544"/>
            <a:chExt cx="1347" cy="920"/>
          </a:xfrm>
          <a:effectLst>
            <a:reflection blurRad="6350" stA="52000" endA="300" endPos="35000" dir="5400000" sy="-100000" algn="bl" rotWithShape="0"/>
          </a:effectLst>
        </p:grpSpPr>
        <p:sp>
          <p:nvSpPr>
            <p:cNvPr id="77" name="Freeform 5"/>
            <p:cNvSpPr>
              <a:spLocks/>
            </p:cNvSpPr>
            <p:nvPr/>
          </p:nvSpPr>
          <p:spPr bwMode="auto">
            <a:xfrm>
              <a:off x="2341" y="2623"/>
              <a:ext cx="1195" cy="665"/>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rgbClr val="D2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p:cNvSpPr>
              <a:spLocks/>
            </p:cNvSpPr>
            <p:nvPr/>
          </p:nvSpPr>
          <p:spPr bwMode="auto">
            <a:xfrm>
              <a:off x="2270" y="2794"/>
              <a:ext cx="85" cy="92"/>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p:cNvSpPr>
              <a:spLocks/>
            </p:cNvSpPr>
            <p:nvPr/>
          </p:nvSpPr>
          <p:spPr bwMode="auto">
            <a:xfrm>
              <a:off x="2467" y="2656"/>
              <a:ext cx="68" cy="105"/>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
            <p:cNvSpPr>
              <a:spLocks/>
            </p:cNvSpPr>
            <p:nvPr/>
          </p:nvSpPr>
          <p:spPr bwMode="auto">
            <a:xfrm>
              <a:off x="2695" y="2572"/>
              <a:ext cx="41" cy="112"/>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
            <p:cNvSpPr>
              <a:spLocks/>
            </p:cNvSpPr>
            <p:nvPr/>
          </p:nvSpPr>
          <p:spPr bwMode="auto">
            <a:xfrm>
              <a:off x="2937" y="2544"/>
              <a:ext cx="16" cy="112"/>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p:nvSpPr>
          <p:spPr bwMode="auto">
            <a:xfrm>
              <a:off x="3152" y="2574"/>
              <a:ext cx="42" cy="112"/>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p:cNvSpPr>
              <a:spLocks/>
            </p:cNvSpPr>
            <p:nvPr/>
          </p:nvSpPr>
          <p:spPr bwMode="auto">
            <a:xfrm>
              <a:off x="3352" y="2662"/>
              <a:ext cx="68" cy="105"/>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p:cNvSpPr>
            <p:nvPr/>
          </p:nvSpPr>
          <p:spPr bwMode="auto">
            <a:xfrm>
              <a:off x="2349" y="2737"/>
              <a:ext cx="59" cy="7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p:cNvSpPr>
              <a:spLocks/>
            </p:cNvSpPr>
            <p:nvPr/>
          </p:nvSpPr>
          <p:spPr bwMode="auto">
            <a:xfrm>
              <a:off x="2311" y="2767"/>
              <a:ext cx="64" cy="70"/>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p:cNvSpPr>
              <a:spLocks/>
            </p:cNvSpPr>
            <p:nvPr/>
          </p:nvSpPr>
          <p:spPr bwMode="auto">
            <a:xfrm>
              <a:off x="2388" y="2712"/>
              <a:ext cx="57" cy="71"/>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p:cNvSpPr>
              <a:spLocks/>
            </p:cNvSpPr>
            <p:nvPr/>
          </p:nvSpPr>
          <p:spPr bwMode="auto">
            <a:xfrm>
              <a:off x="2431" y="2686"/>
              <a:ext cx="53" cy="75"/>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p:cNvSpPr>
              <a:spLocks/>
            </p:cNvSpPr>
            <p:nvPr/>
          </p:nvSpPr>
          <p:spPr bwMode="auto">
            <a:xfrm>
              <a:off x="2513" y="2643"/>
              <a:ext cx="48" cy="77"/>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p:cNvSpPr>
              <a:spLocks/>
            </p:cNvSpPr>
            <p:nvPr/>
          </p:nvSpPr>
          <p:spPr bwMode="auto">
            <a:xfrm>
              <a:off x="2558" y="2623"/>
              <a:ext cx="46" cy="77"/>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p:cNvSpPr>
              <a:spLocks/>
            </p:cNvSpPr>
            <p:nvPr/>
          </p:nvSpPr>
          <p:spPr bwMode="auto">
            <a:xfrm>
              <a:off x="2604" y="2605"/>
              <a:ext cx="41" cy="79"/>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p:cNvSpPr>
              <a:spLocks/>
            </p:cNvSpPr>
            <p:nvPr/>
          </p:nvSpPr>
          <p:spPr bwMode="auto">
            <a:xfrm>
              <a:off x="2652" y="2590"/>
              <a:ext cx="35" cy="80"/>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p:cNvSpPr>
              <a:spLocks/>
            </p:cNvSpPr>
            <p:nvPr/>
          </p:nvSpPr>
          <p:spPr bwMode="auto">
            <a:xfrm>
              <a:off x="2744" y="2569"/>
              <a:ext cx="32" cy="80"/>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p:cNvSpPr>
              <a:spLocks/>
            </p:cNvSpPr>
            <p:nvPr/>
          </p:nvSpPr>
          <p:spPr bwMode="auto">
            <a:xfrm>
              <a:off x="2792" y="2562"/>
              <a:ext cx="29" cy="77"/>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p:cNvSpPr>
              <a:spLocks/>
            </p:cNvSpPr>
            <p:nvPr/>
          </p:nvSpPr>
          <p:spPr bwMode="auto">
            <a:xfrm>
              <a:off x="2838" y="2557"/>
              <a:ext cx="26" cy="79"/>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p:cNvSpPr>
              <a:spLocks/>
            </p:cNvSpPr>
            <p:nvPr/>
          </p:nvSpPr>
          <p:spPr bwMode="auto">
            <a:xfrm>
              <a:off x="2886" y="2555"/>
              <a:ext cx="23" cy="76"/>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p:cNvSpPr>
            <p:nvPr/>
          </p:nvSpPr>
          <p:spPr bwMode="auto">
            <a:xfrm>
              <a:off x="2980" y="2555"/>
              <a:ext cx="21" cy="76"/>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p:cNvSpPr>
              <a:spLocks/>
            </p:cNvSpPr>
            <p:nvPr/>
          </p:nvSpPr>
          <p:spPr bwMode="auto">
            <a:xfrm>
              <a:off x="3024" y="2558"/>
              <a:ext cx="26" cy="80"/>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p:cNvSpPr>
            <p:nvPr/>
          </p:nvSpPr>
          <p:spPr bwMode="auto">
            <a:xfrm>
              <a:off x="3069" y="2563"/>
              <a:ext cx="31" cy="80"/>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p:cNvSpPr>
            <p:nvPr/>
          </p:nvSpPr>
          <p:spPr bwMode="auto">
            <a:xfrm>
              <a:off x="3112" y="2572"/>
              <a:ext cx="34" cy="79"/>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p:nvSpPr>
          <p:spPr bwMode="auto">
            <a:xfrm>
              <a:off x="3200" y="2597"/>
              <a:ext cx="40" cy="77"/>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p:cNvSpPr>
            <p:nvPr/>
          </p:nvSpPr>
          <p:spPr bwMode="auto">
            <a:xfrm>
              <a:off x="3243" y="2610"/>
              <a:ext cx="41" cy="79"/>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p:nvSpPr>
          <p:spPr bwMode="auto">
            <a:xfrm>
              <a:off x="3284" y="2626"/>
              <a:ext cx="48" cy="79"/>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p:cNvSpPr>
            <p:nvPr/>
          </p:nvSpPr>
          <p:spPr bwMode="auto">
            <a:xfrm>
              <a:off x="3324" y="2648"/>
              <a:ext cx="51" cy="76"/>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p:cNvSpPr>
            <p:nvPr/>
          </p:nvSpPr>
          <p:spPr bwMode="auto">
            <a:xfrm>
              <a:off x="3402" y="2694"/>
              <a:ext cx="57" cy="7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p:cNvSpPr>
            <p:nvPr/>
          </p:nvSpPr>
          <p:spPr bwMode="auto">
            <a:xfrm>
              <a:off x="3441" y="2720"/>
              <a:ext cx="58" cy="74"/>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p:nvSpPr>
          <p:spPr bwMode="auto">
            <a:xfrm>
              <a:off x="3477" y="2746"/>
              <a:ext cx="61" cy="7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p:nvSpPr>
          <p:spPr bwMode="auto">
            <a:xfrm>
              <a:off x="3512" y="2776"/>
              <a:ext cx="64" cy="71"/>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p:cNvSpPr>
            <p:nvPr/>
          </p:nvSpPr>
          <p:spPr bwMode="auto">
            <a:xfrm>
              <a:off x="3530" y="2802"/>
              <a:ext cx="87" cy="91"/>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p:cNvSpPr>
            <p:nvPr/>
          </p:nvSpPr>
          <p:spPr bwMode="auto">
            <a:xfrm>
              <a:off x="3062" y="2788"/>
              <a:ext cx="283" cy="429"/>
            </a:xfrm>
            <a:custGeom>
              <a:avLst/>
              <a:gdLst>
                <a:gd name="T0" fmla="*/ 31 w 289"/>
                <a:gd name="T1" fmla="*/ 420 h 437"/>
                <a:gd name="T2" fmla="*/ 289 w 289"/>
                <a:gd name="T3" fmla="*/ 7 h 437"/>
                <a:gd name="T4" fmla="*/ 275 w 289"/>
                <a:gd name="T5" fmla="*/ 0 h 437"/>
                <a:gd name="T6" fmla="*/ 223 w 289"/>
                <a:gd name="T7" fmla="*/ 71 h 437"/>
                <a:gd name="T8" fmla="*/ 0 w 289"/>
                <a:gd name="T9" fmla="*/ 427 h 437"/>
                <a:gd name="T10" fmla="*/ 21 w 289"/>
                <a:gd name="T11" fmla="*/ 437 h 437"/>
                <a:gd name="T12" fmla="*/ 31 w 289"/>
                <a:gd name="T13" fmla="*/ 420 h 437"/>
                <a:gd name="T14" fmla="*/ 31 w 289"/>
                <a:gd name="T15" fmla="*/ 420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7">
                  <a:moveTo>
                    <a:pt x="31" y="420"/>
                  </a:moveTo>
                  <a:cubicBezTo>
                    <a:pt x="289" y="7"/>
                    <a:pt x="289" y="7"/>
                    <a:pt x="289" y="7"/>
                  </a:cubicBezTo>
                  <a:cubicBezTo>
                    <a:pt x="284" y="4"/>
                    <a:pt x="280" y="2"/>
                    <a:pt x="275" y="0"/>
                  </a:cubicBezTo>
                  <a:cubicBezTo>
                    <a:pt x="223" y="71"/>
                    <a:pt x="223" y="71"/>
                    <a:pt x="223" y="71"/>
                  </a:cubicBezTo>
                  <a:cubicBezTo>
                    <a:pt x="0" y="427"/>
                    <a:pt x="0" y="427"/>
                    <a:pt x="0" y="427"/>
                  </a:cubicBezTo>
                  <a:cubicBezTo>
                    <a:pt x="7" y="430"/>
                    <a:pt x="14" y="432"/>
                    <a:pt x="21" y="437"/>
                  </a:cubicBezTo>
                  <a:cubicBezTo>
                    <a:pt x="31" y="420"/>
                    <a:pt x="31" y="420"/>
                    <a:pt x="31" y="420"/>
                  </a:cubicBezTo>
                  <a:cubicBezTo>
                    <a:pt x="31" y="420"/>
                    <a:pt x="31" y="420"/>
                    <a:pt x="31" y="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p:cNvSpPr>
            <p:nvPr/>
          </p:nvSpPr>
          <p:spPr bwMode="auto">
            <a:xfrm>
              <a:off x="2836" y="2778"/>
              <a:ext cx="491" cy="686"/>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111"/>
          <p:cNvGrpSpPr/>
          <p:nvPr/>
        </p:nvGrpSpPr>
        <p:grpSpPr>
          <a:xfrm>
            <a:off x="3524265" y="2151845"/>
            <a:ext cx="2226216" cy="769384"/>
            <a:chOff x="9086488" y="4188965"/>
            <a:chExt cx="3307889" cy="1143212"/>
          </a:xfrm>
          <a:effectLst>
            <a:reflection blurRad="6350" stA="52000" endA="300" endPos="35000" dir="5400000" sy="-100000" algn="bl" rotWithShape="0"/>
          </a:effectLst>
        </p:grpSpPr>
        <p:pic>
          <p:nvPicPr>
            <p:cNvPr id="113" name="Picture 112"/>
            <p:cNvPicPr>
              <a:picLocks noChangeAspect="1"/>
            </p:cNvPicPr>
            <p:nvPr/>
          </p:nvPicPr>
          <p:blipFill>
            <a:blip r:embed="rId3"/>
            <a:stretch>
              <a:fillRect/>
            </a:stretch>
          </p:blipFill>
          <p:spPr>
            <a:xfrm>
              <a:off x="9086488" y="4475162"/>
              <a:ext cx="1323258" cy="545463"/>
            </a:xfrm>
            <a:prstGeom prst="rect">
              <a:avLst/>
            </a:prstGeom>
          </p:spPr>
        </p:pic>
        <p:pic>
          <p:nvPicPr>
            <p:cNvPr id="114" name="Picture 113"/>
            <p:cNvPicPr>
              <a:picLocks noChangeAspect="1"/>
            </p:cNvPicPr>
            <p:nvPr/>
          </p:nvPicPr>
          <p:blipFill>
            <a:blip r:embed="rId4"/>
            <a:stretch>
              <a:fillRect/>
            </a:stretch>
          </p:blipFill>
          <p:spPr>
            <a:xfrm>
              <a:off x="9558072" y="4352478"/>
              <a:ext cx="646232" cy="963251"/>
            </a:xfrm>
            <a:prstGeom prst="rect">
              <a:avLst/>
            </a:prstGeom>
          </p:spPr>
        </p:pic>
        <p:sp>
          <p:nvSpPr>
            <p:cNvPr id="115" name="Freeform 9"/>
            <p:cNvSpPr>
              <a:spLocks/>
            </p:cNvSpPr>
            <p:nvPr/>
          </p:nvSpPr>
          <p:spPr bwMode="auto">
            <a:xfrm>
              <a:off x="9934429" y="4923142"/>
              <a:ext cx="552450" cy="29686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6" name="Picture 115"/>
            <p:cNvPicPr>
              <a:picLocks noChangeAspect="1"/>
            </p:cNvPicPr>
            <p:nvPr/>
          </p:nvPicPr>
          <p:blipFill>
            <a:blip r:embed="rId4"/>
            <a:stretch>
              <a:fillRect/>
            </a:stretch>
          </p:blipFill>
          <p:spPr>
            <a:xfrm>
              <a:off x="10323925" y="4352478"/>
              <a:ext cx="646232" cy="963251"/>
            </a:xfrm>
            <a:prstGeom prst="rect">
              <a:avLst/>
            </a:prstGeom>
          </p:spPr>
        </p:pic>
        <p:sp>
          <p:nvSpPr>
            <p:cNvPr id="117" name="Freeform 116"/>
            <p:cNvSpPr>
              <a:spLocks/>
            </p:cNvSpPr>
            <p:nvPr/>
          </p:nvSpPr>
          <p:spPr bwMode="auto">
            <a:xfrm>
              <a:off x="10802441" y="4188965"/>
              <a:ext cx="574675" cy="3270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8" name="Picture 117"/>
            <p:cNvPicPr>
              <a:picLocks noChangeAspect="1"/>
            </p:cNvPicPr>
            <p:nvPr/>
          </p:nvPicPr>
          <p:blipFill>
            <a:blip r:embed="rId4"/>
            <a:stretch>
              <a:fillRect/>
            </a:stretch>
          </p:blipFill>
          <p:spPr>
            <a:xfrm>
              <a:off x="11089779" y="4352478"/>
              <a:ext cx="646232" cy="963251"/>
            </a:xfrm>
            <a:prstGeom prst="rect">
              <a:avLst/>
            </a:prstGeom>
          </p:spPr>
        </p:pic>
        <p:pic>
          <p:nvPicPr>
            <p:cNvPr id="119" name="Picture 118"/>
            <p:cNvPicPr>
              <a:picLocks noChangeAspect="1"/>
            </p:cNvPicPr>
            <p:nvPr/>
          </p:nvPicPr>
          <p:blipFill>
            <a:blip r:embed="rId3"/>
            <a:stretch>
              <a:fillRect/>
            </a:stretch>
          </p:blipFill>
          <p:spPr>
            <a:xfrm>
              <a:off x="11278842" y="4872340"/>
              <a:ext cx="1115535" cy="459837"/>
            </a:xfrm>
            <a:prstGeom prst="rect">
              <a:avLst/>
            </a:prstGeom>
          </p:spPr>
        </p:pic>
      </p:grpSp>
      <p:sp>
        <p:nvSpPr>
          <p:cNvPr id="3" name="TextBox 2"/>
          <p:cNvSpPr txBox="1"/>
          <p:nvPr/>
        </p:nvSpPr>
        <p:spPr>
          <a:xfrm>
            <a:off x="585176" y="3338594"/>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Instant Deployment</a:t>
            </a:r>
          </a:p>
        </p:txBody>
      </p:sp>
      <p:sp>
        <p:nvSpPr>
          <p:cNvPr id="121" name="TextBox 120"/>
          <p:cNvSpPr txBox="1"/>
          <p:nvPr/>
        </p:nvSpPr>
        <p:spPr>
          <a:xfrm>
            <a:off x="3359277" y="333251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Deploy to Anywhere</a:t>
            </a:r>
          </a:p>
        </p:txBody>
      </p:sp>
      <p:sp>
        <p:nvSpPr>
          <p:cNvPr id="122" name="TextBox 121"/>
          <p:cNvSpPr txBox="1"/>
          <p:nvPr/>
        </p:nvSpPr>
        <p:spPr>
          <a:xfrm>
            <a:off x="612509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Fast and Scalable</a:t>
            </a:r>
          </a:p>
        </p:txBody>
      </p:sp>
      <p:pic>
        <p:nvPicPr>
          <p:cNvPr id="124" name="Picture 123" descr="Secure Sit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4482" y="1953673"/>
            <a:ext cx="1430135" cy="1430135"/>
          </a:xfrm>
          <a:prstGeom prst="rect">
            <a:avLst/>
          </a:prstGeom>
        </p:spPr>
      </p:pic>
      <p:sp>
        <p:nvSpPr>
          <p:cNvPr id="123" name="TextBox 122"/>
          <p:cNvSpPr txBox="1"/>
          <p:nvPr/>
        </p:nvSpPr>
        <p:spPr>
          <a:xfrm>
            <a:off x="889091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Secure and Reliable</a:t>
            </a:r>
          </a:p>
        </p:txBody>
      </p:sp>
      <p:sp>
        <p:nvSpPr>
          <p:cNvPr id="120" name="Rectangle 119"/>
          <p:cNvSpPr/>
          <p:nvPr/>
        </p:nvSpPr>
        <p:spPr bwMode="auto">
          <a:xfrm>
            <a:off x="577468" y="1558944"/>
            <a:ext cx="2637856" cy="4710746"/>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6118856" y="1545763"/>
            <a:ext cx="2652641"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8874589" y="1558213"/>
            <a:ext cx="2667042"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9412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6533039" y="2216360"/>
            <a:ext cx="5006500" cy="4514675"/>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Title 21"/>
          <p:cNvSpPr>
            <a:spLocks noGrp="1"/>
          </p:cNvSpPr>
          <p:nvPr>
            <p:ph type="title"/>
          </p:nvPr>
        </p:nvSpPr>
        <p:spPr/>
        <p:txBody>
          <a:bodyPr/>
          <a:lstStyle/>
          <a:p>
            <a:r>
              <a:rPr lang="en-US" dirty="0"/>
              <a:t>Deploy to Anywhere: On Prem or In Cloud</a:t>
            </a:r>
          </a:p>
        </p:txBody>
      </p:sp>
      <p:grpSp>
        <p:nvGrpSpPr>
          <p:cNvPr id="8" name="Group 7"/>
          <p:cNvGrpSpPr/>
          <p:nvPr/>
        </p:nvGrpSpPr>
        <p:grpSpPr>
          <a:xfrm>
            <a:off x="776210" y="2216361"/>
            <a:ext cx="5006500" cy="4514675"/>
            <a:chOff x="299122" y="2054404"/>
            <a:chExt cx="5106891" cy="4605203"/>
          </a:xfrm>
        </p:grpSpPr>
        <p:sp>
          <p:nvSpPr>
            <p:cNvPr id="2" name="Rectangle 1"/>
            <p:cNvSpPr/>
            <p:nvPr/>
          </p:nvSpPr>
          <p:spPr bwMode="auto">
            <a:xfrm>
              <a:off x="299122" y="2054404"/>
              <a:ext cx="5106891" cy="460520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336145" marR="0" lvl="0" indent="-336145" defTabSz="914102"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9" name="Chevron 58"/>
            <p:cNvSpPr/>
            <p:nvPr/>
          </p:nvSpPr>
          <p:spPr>
            <a:xfrm>
              <a:off x="2159597" y="2879603"/>
              <a:ext cx="1682687" cy="63835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chemeClr val="tx1"/>
                  </a:solidFill>
                  <a:effectLst/>
                  <a:uLnTx/>
                  <a:uFillTx/>
                </a:rPr>
                <a:t>Model</a:t>
              </a:r>
            </a:p>
          </p:txBody>
        </p:sp>
        <p:sp>
          <p:nvSpPr>
            <p:cNvPr id="57" name="Chevron 56"/>
            <p:cNvSpPr/>
            <p:nvPr/>
          </p:nvSpPr>
          <p:spPr>
            <a:xfrm>
              <a:off x="822753" y="2872177"/>
              <a:ext cx="1473935" cy="63835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chemeClr val="tx1"/>
                  </a:solidFill>
                  <a:effectLst/>
                  <a:uLnTx/>
                  <a:uFillTx/>
                </a:rPr>
                <a:t>Prepare</a:t>
              </a:r>
            </a:p>
          </p:txBody>
        </p:sp>
      </p:grpSp>
      <p:sp>
        <p:nvSpPr>
          <p:cNvPr id="48" name="Can 47"/>
          <p:cNvSpPr/>
          <p:nvPr/>
        </p:nvSpPr>
        <p:spPr>
          <a:xfrm>
            <a:off x="6937983" y="2481558"/>
            <a:ext cx="527136" cy="485943"/>
          </a:xfrm>
          <a:prstGeom prst="can">
            <a:avLst>
              <a:gd name="adj" fmla="val 28011"/>
            </a:avLst>
          </a:prstGeom>
          <a:solidFill>
            <a:schemeClr val="tx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bg2"/>
                </a:solidFill>
                <a:effectLst/>
                <a:uLnTx/>
                <a:uFillTx/>
              </a:rPr>
              <a:t>SQL 2016</a:t>
            </a:r>
          </a:p>
        </p:txBody>
      </p:sp>
      <p:sp>
        <p:nvSpPr>
          <p:cNvPr id="53" name="Chevron 52"/>
          <p:cNvSpPr/>
          <p:nvPr/>
        </p:nvSpPr>
        <p:spPr>
          <a:xfrm>
            <a:off x="3708111" y="5191788"/>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ysClr val="windowText" lastClr="000000"/>
                </a:solidFill>
                <a:effectLst/>
                <a:uLnTx/>
                <a:uFillTx/>
              </a:rPr>
              <a:t>Operationalize</a:t>
            </a:r>
          </a:p>
        </p:txBody>
      </p:sp>
      <p:pic>
        <p:nvPicPr>
          <p:cNvPr id="56" name="Picture 55"/>
          <p:cNvPicPr>
            <a:picLocks noChangeAspect="1"/>
          </p:cNvPicPr>
          <p:nvPr/>
        </p:nvPicPr>
        <p:blipFill>
          <a:blip r:embed="rId3"/>
          <a:stretch>
            <a:fillRect/>
          </a:stretch>
        </p:blipFill>
        <p:spPr>
          <a:xfrm>
            <a:off x="2902100" y="4048926"/>
            <a:ext cx="432503" cy="432503"/>
          </a:xfrm>
          <a:prstGeom prst="rect">
            <a:avLst/>
          </a:prstGeom>
          <a:ln>
            <a:solidFill>
              <a:schemeClr val="bg1"/>
            </a:solidFill>
          </a:ln>
        </p:spPr>
      </p:pic>
      <p:cxnSp>
        <p:nvCxnSpPr>
          <p:cNvPr id="62" name="Elbow Connector 61"/>
          <p:cNvCxnSpPr>
            <a:stCxn id="56" idx="2"/>
            <a:endCxn id="53" idx="0"/>
          </p:cNvCxnSpPr>
          <p:nvPr/>
        </p:nvCxnSpPr>
        <p:spPr>
          <a:xfrm rot="16200000" flipH="1">
            <a:off x="3425639" y="4174141"/>
            <a:ext cx="710359" cy="1324933"/>
          </a:xfrm>
          <a:prstGeom prst="bentConnector3">
            <a:avLst>
              <a:gd name="adj1" fmla="val 48295"/>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Oval 2"/>
          <p:cNvSpPr/>
          <p:nvPr/>
        </p:nvSpPr>
        <p:spPr bwMode="auto">
          <a:xfrm>
            <a:off x="2734507" y="1837266"/>
            <a:ext cx="940596" cy="651029"/>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chemeClr val="tx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marL="0" marR="0" lvl="0" indent="0" algn="ctr" defTabSz="913924" eaLnBrk="1" fontAlgn="auto" latinLnBrk="0" hangingPunct="1">
              <a:lnSpc>
                <a:spcPct val="100000"/>
              </a:lnSpc>
              <a:spcBef>
                <a:spcPts val="0"/>
              </a:spcBef>
              <a:spcAft>
                <a:spcPts val="0"/>
              </a:spcAft>
              <a:buClrTx/>
              <a:buSzTx/>
              <a:buFontTx/>
              <a:buNone/>
              <a:tabLst/>
              <a:defRPr/>
            </a:pPr>
            <a:r>
              <a:rPr kumimoji="0" lang="en-US" sz="1961" b="0" i="0" u="none" strike="noStrike" kern="0" cap="none" spc="-50" normalizeH="0" baseline="0" noProof="0" dirty="0">
                <a:ln>
                  <a:noFill/>
                </a:ln>
                <a:gradFill>
                  <a:gsLst>
                    <a:gs pos="0">
                      <a:srgbClr val="505050"/>
                    </a:gs>
                    <a:gs pos="100000">
                      <a:srgbClr val="505050"/>
                    </a:gs>
                  </a:gsLst>
                  <a:lin ang="5400000" scaled="0"/>
                </a:gradFill>
                <a:effectLst/>
                <a:uLnTx/>
                <a:uFillTx/>
                <a:ea typeface="Segoe UI" pitchFamily="34" charset="0"/>
                <a:cs typeface="Segoe UI" pitchFamily="34" charset="0"/>
              </a:rPr>
              <a:t>Azure</a:t>
            </a:r>
          </a:p>
        </p:txBody>
      </p:sp>
      <p:sp>
        <p:nvSpPr>
          <p:cNvPr id="42" name="Chevron 41"/>
          <p:cNvSpPr/>
          <p:nvPr/>
        </p:nvSpPr>
        <p:spPr>
          <a:xfrm>
            <a:off x="1122209" y="5169097"/>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ysClr val="windowText" lastClr="000000"/>
                </a:solidFill>
                <a:effectLst/>
                <a:uLnTx/>
                <a:uFillTx/>
              </a:rPr>
              <a:t>Operationalize</a:t>
            </a:r>
          </a:p>
        </p:txBody>
      </p:sp>
      <p:cxnSp>
        <p:nvCxnSpPr>
          <p:cNvPr id="43" name="Elbow Connector 42"/>
          <p:cNvCxnSpPr>
            <a:stCxn id="56" idx="2"/>
            <a:endCxn id="42" idx="0"/>
          </p:cNvCxnSpPr>
          <p:nvPr/>
        </p:nvCxnSpPr>
        <p:spPr>
          <a:xfrm rot="5400000">
            <a:off x="2144034" y="4194779"/>
            <a:ext cx="687668" cy="126096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2036462" y="4437231"/>
            <a:ext cx="902811" cy="430887"/>
          </a:xfrm>
          <a:prstGeom prst="rect">
            <a:avLst/>
          </a:prstGeom>
        </p:spPr>
        <p:txBody>
          <a:bodyPr wrap="non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R &amp; ScaleR </a:t>
            </a:r>
          </a:p>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Models</a:t>
            </a:r>
          </a:p>
        </p:txBody>
      </p:sp>
      <p:sp>
        <p:nvSpPr>
          <p:cNvPr id="50" name="Rectangle 49"/>
          <p:cNvSpPr/>
          <p:nvPr/>
        </p:nvSpPr>
        <p:spPr>
          <a:xfrm>
            <a:off x="3349422" y="4437231"/>
            <a:ext cx="715260" cy="430887"/>
          </a:xfrm>
          <a:prstGeom prst="rect">
            <a:avLst/>
          </a:prstGeom>
        </p:spPr>
        <p:txBody>
          <a:bodyPr wrap="non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CRAN R </a:t>
            </a:r>
          </a:p>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Models</a:t>
            </a:r>
          </a:p>
        </p:txBody>
      </p:sp>
      <p:cxnSp>
        <p:nvCxnSpPr>
          <p:cNvPr id="26" name="Elbow Connector 25"/>
          <p:cNvCxnSpPr>
            <a:endCxn id="56" idx="0"/>
          </p:cNvCxnSpPr>
          <p:nvPr/>
        </p:nvCxnSpPr>
        <p:spPr>
          <a:xfrm flipH="1">
            <a:off x="3118352" y="3324795"/>
            <a:ext cx="1113502" cy="724131"/>
          </a:xfrm>
          <a:prstGeom prst="bentConnector4">
            <a:avLst>
              <a:gd name="adj1" fmla="val -20530"/>
              <a:gd name="adj2" fmla="val 7160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780818" y="5804195"/>
            <a:ext cx="1600048" cy="523220"/>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effectLst/>
                <a:uLnTx/>
                <a:uFillTx/>
              </a:rPr>
              <a:t>AzureML</a:t>
            </a:r>
            <a:r>
              <a:rPr kumimoji="0" lang="en-US" sz="1400" b="0" i="0" u="none" strike="noStrike" kern="0" cap="none" spc="0" normalizeH="0" baseline="0" noProof="0" dirty="0">
                <a:ln>
                  <a:noFill/>
                </a:ln>
                <a:effectLst/>
                <a:uLnTx/>
                <a:uFillTx/>
              </a:rPr>
              <a:t> </a:t>
            </a:r>
          </a:p>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rPr>
              <a:t>Web Services</a:t>
            </a:r>
          </a:p>
        </p:txBody>
      </p:sp>
      <p:sp>
        <p:nvSpPr>
          <p:cNvPr id="52" name="Rectangle 51"/>
          <p:cNvSpPr/>
          <p:nvPr/>
        </p:nvSpPr>
        <p:spPr>
          <a:xfrm>
            <a:off x="1122209" y="5804195"/>
            <a:ext cx="1600048" cy="307777"/>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rPr>
              <a:t>R Server VMs</a:t>
            </a:r>
          </a:p>
        </p:txBody>
      </p:sp>
      <p:grpSp>
        <p:nvGrpSpPr>
          <p:cNvPr id="70" name="Group 69"/>
          <p:cNvGrpSpPr/>
          <p:nvPr/>
        </p:nvGrpSpPr>
        <p:grpSpPr>
          <a:xfrm>
            <a:off x="7332587" y="3248240"/>
            <a:ext cx="2960174" cy="633090"/>
            <a:chOff x="804527" y="2495059"/>
            <a:chExt cx="3019532" cy="645785"/>
          </a:xfrm>
        </p:grpSpPr>
        <p:sp>
          <p:nvSpPr>
            <p:cNvPr id="72" name="Chevron 71"/>
            <p:cNvSpPr/>
            <p:nvPr/>
          </p:nvSpPr>
          <p:spPr>
            <a:xfrm>
              <a:off x="2141372" y="2502485"/>
              <a:ext cx="1682687" cy="63835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chemeClr val="tx1"/>
                  </a:solidFill>
                  <a:effectLst/>
                  <a:uLnTx/>
                  <a:uFillTx/>
                </a:rPr>
                <a:t>Model</a:t>
              </a:r>
            </a:p>
          </p:txBody>
        </p:sp>
        <p:sp>
          <p:nvSpPr>
            <p:cNvPr id="73" name="Chevron 72"/>
            <p:cNvSpPr/>
            <p:nvPr/>
          </p:nvSpPr>
          <p:spPr>
            <a:xfrm>
              <a:off x="804527" y="2495059"/>
              <a:ext cx="1473935" cy="63835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chemeClr val="tx1"/>
                  </a:solidFill>
                  <a:effectLst/>
                  <a:uLnTx/>
                  <a:uFillTx/>
                </a:rPr>
                <a:t>Prepare</a:t>
              </a:r>
            </a:p>
          </p:txBody>
        </p:sp>
      </p:grpSp>
      <p:sp>
        <p:nvSpPr>
          <p:cNvPr id="74" name="Chevron 73"/>
          <p:cNvSpPr/>
          <p:nvPr/>
        </p:nvSpPr>
        <p:spPr>
          <a:xfrm>
            <a:off x="7003068" y="5179573"/>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ysClr val="windowText" lastClr="000000"/>
                </a:solidFill>
                <a:effectLst/>
                <a:uLnTx/>
                <a:uFillTx/>
              </a:rPr>
              <a:t>Operationalize</a:t>
            </a:r>
          </a:p>
        </p:txBody>
      </p:sp>
      <p:pic>
        <p:nvPicPr>
          <p:cNvPr id="75" name="Picture 74"/>
          <p:cNvPicPr>
            <a:picLocks noChangeAspect="1"/>
          </p:cNvPicPr>
          <p:nvPr/>
        </p:nvPicPr>
        <p:blipFill>
          <a:blip r:embed="rId3"/>
          <a:stretch>
            <a:fillRect/>
          </a:stretch>
        </p:blipFill>
        <p:spPr>
          <a:xfrm>
            <a:off x="8820037" y="4161186"/>
            <a:ext cx="432503" cy="432503"/>
          </a:xfrm>
          <a:prstGeom prst="rect">
            <a:avLst/>
          </a:prstGeom>
          <a:ln>
            <a:solidFill>
              <a:schemeClr val="bg1"/>
            </a:solidFill>
          </a:ln>
        </p:spPr>
      </p:pic>
      <p:cxnSp>
        <p:nvCxnSpPr>
          <p:cNvPr id="76" name="Elbow Connector 75"/>
          <p:cNvCxnSpPr>
            <a:stCxn id="75" idx="2"/>
            <a:endCxn id="74" idx="0"/>
          </p:cNvCxnSpPr>
          <p:nvPr/>
        </p:nvCxnSpPr>
        <p:spPr>
          <a:xfrm rot="5400000">
            <a:off x="8094324" y="4237608"/>
            <a:ext cx="585884" cy="129804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72" idx="3"/>
            <a:endCxn id="75" idx="0"/>
          </p:cNvCxnSpPr>
          <p:nvPr/>
        </p:nvCxnSpPr>
        <p:spPr>
          <a:xfrm flipH="1">
            <a:off x="9036289" y="3568425"/>
            <a:ext cx="1256472" cy="592761"/>
          </a:xfrm>
          <a:prstGeom prst="bentConnector4">
            <a:avLst>
              <a:gd name="adj1" fmla="val -18194"/>
              <a:gd name="adj2" fmla="val 7639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9571545" y="5841072"/>
            <a:ext cx="1600048" cy="523220"/>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rPr>
              <a:t>T-SQL/Stored</a:t>
            </a:r>
            <a:r>
              <a:rPr kumimoji="0" lang="en-US" sz="1400" b="0" i="0" u="none" strike="noStrike" kern="0" cap="none" spc="0" normalizeH="0" noProof="0" dirty="0">
                <a:ln>
                  <a:noFill/>
                </a:ln>
                <a:effectLst/>
                <a:uLnTx/>
                <a:uFillTx/>
              </a:rPr>
              <a:t> Procedure</a:t>
            </a:r>
            <a:endParaRPr kumimoji="0" lang="en-US" sz="1400" b="0" i="0" u="none" strike="noStrike" kern="0" cap="none" spc="0" normalizeH="0" baseline="0" noProof="0" dirty="0">
              <a:ln>
                <a:noFill/>
              </a:ln>
              <a:effectLst/>
              <a:uLnTx/>
              <a:uFillTx/>
            </a:endParaRPr>
          </a:p>
        </p:txBody>
      </p:sp>
      <p:sp>
        <p:nvSpPr>
          <p:cNvPr id="85" name="Chevron 84"/>
          <p:cNvSpPr/>
          <p:nvPr/>
        </p:nvSpPr>
        <p:spPr>
          <a:xfrm>
            <a:off x="9512722" y="5162054"/>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ysClr val="windowText" lastClr="000000"/>
                </a:solidFill>
                <a:effectLst/>
                <a:uLnTx/>
                <a:uFillTx/>
              </a:rPr>
              <a:t>Operationalize</a:t>
            </a:r>
          </a:p>
        </p:txBody>
      </p:sp>
      <p:sp>
        <p:nvSpPr>
          <p:cNvPr id="89" name="Rectangle 88"/>
          <p:cNvSpPr/>
          <p:nvPr/>
        </p:nvSpPr>
        <p:spPr>
          <a:xfrm>
            <a:off x="6965753" y="5841072"/>
            <a:ext cx="1811794" cy="307777"/>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rPr>
              <a:t>R Server</a:t>
            </a:r>
          </a:p>
        </p:txBody>
      </p:sp>
      <p:pic>
        <p:nvPicPr>
          <p:cNvPr id="1028" name="Picture 4" descr="Image result for on premis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2508" y="1758958"/>
            <a:ext cx="1068608" cy="769399"/>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p:cNvSpPr/>
          <p:nvPr/>
        </p:nvSpPr>
        <p:spPr>
          <a:xfrm>
            <a:off x="9295060" y="1907782"/>
            <a:ext cx="1275055" cy="338554"/>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lang="en-US" sz="1600" kern="0" dirty="0"/>
              <a:t>On Prem</a:t>
            </a:r>
            <a:endParaRPr kumimoji="0" lang="en-US" sz="1600" b="0" i="0" u="none" strike="noStrike" kern="0" cap="none" spc="0" normalizeH="0" baseline="0" noProof="0" dirty="0">
              <a:ln>
                <a:noFill/>
              </a:ln>
              <a:effectLst/>
              <a:uLnTx/>
              <a:uFillTx/>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5239" y="2481558"/>
            <a:ext cx="420209" cy="497907"/>
          </a:xfrm>
          <a:prstGeom prst="rect">
            <a:avLst/>
          </a:prstGeom>
        </p:spPr>
      </p:pic>
      <p:sp>
        <p:nvSpPr>
          <p:cNvPr id="58" name="Rectangle 57"/>
          <p:cNvSpPr/>
          <p:nvPr/>
        </p:nvSpPr>
        <p:spPr>
          <a:xfrm>
            <a:off x="3463423" y="1907782"/>
            <a:ext cx="1186954" cy="338554"/>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lang="en-US" sz="1600" kern="0" dirty="0"/>
              <a:t>Cloud</a:t>
            </a:r>
            <a:endParaRPr kumimoji="0" lang="en-US" sz="1600" b="0" i="0" u="none" strike="noStrike" kern="0" cap="none" spc="0" normalizeH="0" baseline="0" noProof="0" dirty="0">
              <a:ln>
                <a:noFill/>
              </a:ln>
              <a:effectLst/>
              <a:uLnTx/>
              <a:uFillTx/>
            </a:endParaRP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70319" y="2586605"/>
            <a:ext cx="1337124" cy="346315"/>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81761" y="2604842"/>
            <a:ext cx="1217123" cy="310640"/>
          </a:xfrm>
          <a:prstGeom prst="rect">
            <a:avLst/>
          </a:prstGeom>
        </p:spPr>
      </p:pic>
      <p:cxnSp>
        <p:nvCxnSpPr>
          <p:cNvPr id="55" name="Elbow Connector 54"/>
          <p:cNvCxnSpPr>
            <a:stCxn id="75" idx="2"/>
            <a:endCxn id="85" idx="0"/>
          </p:cNvCxnSpPr>
          <p:nvPr/>
        </p:nvCxnSpPr>
        <p:spPr>
          <a:xfrm rot="16200000" flipH="1">
            <a:off x="9357910" y="4272067"/>
            <a:ext cx="568365" cy="1211607"/>
          </a:xfrm>
          <a:prstGeom prst="bentConnector3">
            <a:avLst>
              <a:gd name="adj1" fmla="val 5208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9252540" y="4436817"/>
            <a:ext cx="1234723" cy="415498"/>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Deploy to SQL Server 2016</a:t>
            </a:r>
          </a:p>
        </p:txBody>
      </p:sp>
      <p:sp>
        <p:nvSpPr>
          <p:cNvPr id="66" name="Rectangle 65"/>
          <p:cNvSpPr/>
          <p:nvPr/>
        </p:nvSpPr>
        <p:spPr>
          <a:xfrm>
            <a:off x="6921259" y="4421109"/>
            <a:ext cx="1790652" cy="415498"/>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Deploy to  Hadoop / Linux Server / Windows Server</a:t>
            </a:r>
          </a:p>
        </p:txBody>
      </p:sp>
      <p:cxnSp>
        <p:nvCxnSpPr>
          <p:cNvPr id="25" name="Straight Connector 24"/>
          <p:cNvCxnSpPr/>
          <p:nvPr/>
        </p:nvCxnSpPr>
        <p:spPr>
          <a:xfrm>
            <a:off x="6533039" y="3130205"/>
            <a:ext cx="5006500" cy="0"/>
          </a:xfrm>
          <a:prstGeom prst="line">
            <a:avLst/>
          </a:prstGeom>
          <a:ln>
            <a:solidFill>
              <a:schemeClr val="tx1">
                <a:alpha val="43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9263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bwMode="auto">
          <a:xfrm>
            <a:off x="816979" y="5510084"/>
            <a:ext cx="5006500" cy="102358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Title 21"/>
          <p:cNvSpPr>
            <a:spLocks noGrp="1"/>
          </p:cNvSpPr>
          <p:nvPr>
            <p:ph type="title"/>
          </p:nvPr>
        </p:nvSpPr>
        <p:spPr/>
        <p:txBody>
          <a:bodyPr/>
          <a:lstStyle/>
          <a:p>
            <a:r>
              <a:rPr lang="en-US" dirty="0"/>
              <a:t>Deploying Hybrids:  Data Lake on </a:t>
            </a:r>
            <a:r>
              <a:rPr lang="en-US" dirty="0" err="1"/>
              <a:t>prem</a:t>
            </a:r>
            <a:r>
              <a:rPr lang="en-US" dirty="0"/>
              <a:t>, Predictive Action in Cloud</a:t>
            </a:r>
          </a:p>
        </p:txBody>
      </p:sp>
      <p:sp>
        <p:nvSpPr>
          <p:cNvPr id="6" name="Text Placeholder 5"/>
          <p:cNvSpPr>
            <a:spLocks noGrp="1"/>
          </p:cNvSpPr>
          <p:nvPr>
            <p:ph type="body" sz="quarter" idx="11"/>
          </p:nvPr>
        </p:nvSpPr>
        <p:spPr>
          <a:xfrm>
            <a:off x="6678656" y="1427089"/>
            <a:ext cx="5378548" cy="5170646"/>
          </a:xfrm>
        </p:spPr>
        <p:txBody>
          <a:bodyPr/>
          <a:lstStyle/>
          <a:p>
            <a:r>
              <a:rPr lang="en-US" sz="2000" dirty="0"/>
              <a:t>Hybrid Cloud Deployment:</a:t>
            </a:r>
          </a:p>
          <a:p>
            <a:pPr marL="448193" indent="-448193">
              <a:buFont typeface="Arial" panose="020B0604020202020204" pitchFamily="34" charset="0"/>
              <a:buChar char="•"/>
            </a:pPr>
            <a:r>
              <a:rPr lang="en-US" sz="2000" dirty="0"/>
              <a:t>Data Lake on </a:t>
            </a:r>
            <a:r>
              <a:rPr lang="en-US" sz="2000" dirty="0" err="1"/>
              <a:t>prem</a:t>
            </a:r>
            <a:endParaRPr lang="en-US" sz="2000" dirty="0"/>
          </a:p>
          <a:p>
            <a:pPr marL="448193" indent="-448193">
              <a:buFont typeface="Arial" panose="020B0604020202020204" pitchFamily="34" charset="0"/>
              <a:buChar char="•"/>
            </a:pPr>
            <a:r>
              <a:rPr lang="en-US" sz="2000" dirty="0"/>
              <a:t>Deploy Models to Azure</a:t>
            </a:r>
          </a:p>
          <a:p>
            <a:pPr marL="448193" indent="-448193">
              <a:buFont typeface="Arial" panose="020B0604020202020204" pitchFamily="34" charset="0"/>
              <a:buChar char="•"/>
            </a:pPr>
            <a:r>
              <a:rPr lang="en-US" sz="2000" dirty="0"/>
              <a:t>Expose Services via Azure/R Server</a:t>
            </a:r>
          </a:p>
          <a:p>
            <a:r>
              <a:rPr lang="en-US" sz="2000" dirty="0"/>
              <a:t>Advantages:</a:t>
            </a:r>
          </a:p>
          <a:p>
            <a:pPr marL="448193" indent="-448193">
              <a:buFont typeface="Arial" panose="020B0604020202020204" pitchFamily="34" charset="0"/>
              <a:buChar char="•"/>
            </a:pPr>
            <a:r>
              <a:rPr lang="en-US" sz="2000" dirty="0"/>
              <a:t>Score “Born In The Cloud” Data</a:t>
            </a:r>
          </a:p>
          <a:p>
            <a:pPr marL="448193" indent="-448193">
              <a:buFont typeface="Arial" panose="020B0604020202020204" pitchFamily="34" charset="0"/>
              <a:buChar char="•"/>
            </a:pPr>
            <a:r>
              <a:rPr lang="en-US" sz="2000" dirty="0"/>
              <a:t>Deploy Globally via Cloud Services</a:t>
            </a:r>
          </a:p>
          <a:p>
            <a:pPr marL="448193" indent="-448193">
              <a:buFont typeface="Arial" panose="020B0604020202020204" pitchFamily="34" charset="0"/>
              <a:buChar char="•"/>
            </a:pPr>
            <a:r>
              <a:rPr lang="en-US" sz="2000" dirty="0"/>
              <a:t>Secure Historic Data Locally</a:t>
            </a:r>
          </a:p>
          <a:p>
            <a:r>
              <a:rPr lang="en-US" sz="2000" dirty="0"/>
              <a:t>Uses:</a:t>
            </a:r>
          </a:p>
          <a:p>
            <a:pPr marL="336145" indent="-336145">
              <a:buFont typeface="Arial" panose="020B0604020202020204" pitchFamily="34" charset="0"/>
              <a:buChar char="•"/>
            </a:pPr>
            <a:r>
              <a:rPr lang="en-US" sz="2000" dirty="0"/>
              <a:t>Auto Insurance Quote for Connected Car – </a:t>
            </a:r>
            <a:r>
              <a:rPr lang="en-US" sz="2000" dirty="0" err="1"/>
              <a:t>realtime</a:t>
            </a:r>
            <a:r>
              <a:rPr lang="en-US" sz="2000" dirty="0"/>
              <a:t>-data from dongle in cloud, historical data on-</a:t>
            </a:r>
            <a:r>
              <a:rPr lang="en-US" sz="2000" dirty="0" err="1"/>
              <a:t>prem</a:t>
            </a:r>
            <a:r>
              <a:rPr lang="en-US" sz="2000" dirty="0"/>
              <a:t>, modeling on-</a:t>
            </a:r>
            <a:r>
              <a:rPr lang="en-US" sz="2000" dirty="0" err="1"/>
              <a:t>prem</a:t>
            </a:r>
            <a:r>
              <a:rPr lang="en-US" sz="2000" dirty="0"/>
              <a:t>; Scoring for auto insurance quote, in cloud</a:t>
            </a:r>
          </a:p>
        </p:txBody>
      </p:sp>
      <p:grpSp>
        <p:nvGrpSpPr>
          <p:cNvPr id="8" name="Group 7"/>
          <p:cNvGrpSpPr/>
          <p:nvPr/>
        </p:nvGrpSpPr>
        <p:grpSpPr>
          <a:xfrm>
            <a:off x="776210" y="2250259"/>
            <a:ext cx="5006500" cy="4103322"/>
            <a:chOff x="299122" y="2293305"/>
            <a:chExt cx="5106891" cy="4185602"/>
          </a:xfrm>
        </p:grpSpPr>
        <p:sp>
          <p:nvSpPr>
            <p:cNvPr id="2" name="Rectangle 1"/>
            <p:cNvSpPr/>
            <p:nvPr/>
          </p:nvSpPr>
          <p:spPr bwMode="auto">
            <a:xfrm>
              <a:off x="299122" y="2293305"/>
              <a:ext cx="5106891" cy="195524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336145" marR="0" lvl="0" indent="-336145" defTabSz="914102"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9" name="Chevron 58"/>
            <p:cNvSpPr/>
            <p:nvPr/>
          </p:nvSpPr>
          <p:spPr>
            <a:xfrm>
              <a:off x="2869011" y="5840548"/>
              <a:ext cx="1682687" cy="63835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chemeClr val="tx1"/>
                  </a:solidFill>
                  <a:effectLst/>
                  <a:uLnTx/>
                  <a:uFillTx/>
                </a:rPr>
                <a:t>Model</a:t>
              </a:r>
            </a:p>
          </p:txBody>
        </p:sp>
        <p:sp>
          <p:nvSpPr>
            <p:cNvPr id="57" name="Chevron 56"/>
            <p:cNvSpPr/>
            <p:nvPr/>
          </p:nvSpPr>
          <p:spPr>
            <a:xfrm>
              <a:off x="1532166" y="5833122"/>
              <a:ext cx="1473935" cy="63835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chemeClr val="tx1"/>
                  </a:solidFill>
                  <a:effectLst/>
                  <a:uLnTx/>
                  <a:uFillTx/>
                </a:rPr>
                <a:t>Prepare</a:t>
              </a:r>
            </a:p>
          </p:txBody>
        </p:sp>
      </p:grpSp>
      <p:sp>
        <p:nvSpPr>
          <p:cNvPr id="53" name="Chevron 52"/>
          <p:cNvSpPr/>
          <p:nvPr/>
        </p:nvSpPr>
        <p:spPr>
          <a:xfrm>
            <a:off x="3739213" y="3297399"/>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ysClr val="windowText" lastClr="000000"/>
                </a:solidFill>
                <a:effectLst/>
                <a:uLnTx/>
                <a:uFillTx/>
              </a:rPr>
              <a:t>Operationalize</a:t>
            </a:r>
          </a:p>
        </p:txBody>
      </p:sp>
      <p:pic>
        <p:nvPicPr>
          <p:cNvPr id="56" name="Picture 55"/>
          <p:cNvPicPr>
            <a:picLocks noChangeAspect="1"/>
          </p:cNvPicPr>
          <p:nvPr/>
        </p:nvPicPr>
        <p:blipFill>
          <a:blip r:embed="rId3"/>
          <a:stretch>
            <a:fillRect/>
          </a:stretch>
        </p:blipFill>
        <p:spPr>
          <a:xfrm>
            <a:off x="3367361" y="4750097"/>
            <a:ext cx="583026" cy="583026"/>
          </a:xfrm>
          <a:prstGeom prst="rect">
            <a:avLst/>
          </a:prstGeom>
          <a:ln>
            <a:solidFill>
              <a:schemeClr val="bg1"/>
            </a:solidFill>
          </a:ln>
        </p:spPr>
      </p:pic>
      <p:cxnSp>
        <p:nvCxnSpPr>
          <p:cNvPr id="10" name="Elbow Connector 9"/>
          <p:cNvCxnSpPr>
            <a:stCxn id="59" idx="3"/>
            <a:endCxn id="56" idx="2"/>
          </p:cNvCxnSpPr>
          <p:nvPr/>
        </p:nvCxnSpPr>
        <p:spPr>
          <a:xfrm flipH="1" flipV="1">
            <a:off x="3658874" y="5333122"/>
            <a:ext cx="1286315" cy="707554"/>
          </a:xfrm>
          <a:prstGeom prst="bentConnector4">
            <a:avLst>
              <a:gd name="adj1" fmla="val -17422"/>
              <a:gd name="adj2" fmla="val 7211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6" idx="0"/>
            <a:endCxn id="53" idx="2"/>
          </p:cNvCxnSpPr>
          <p:nvPr/>
        </p:nvCxnSpPr>
        <p:spPr>
          <a:xfrm rot="5400000" flipH="1" flipV="1">
            <a:off x="3644413" y="3920124"/>
            <a:ext cx="844436" cy="81551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Oval 2"/>
          <p:cNvSpPr/>
          <p:nvPr/>
        </p:nvSpPr>
        <p:spPr bwMode="auto">
          <a:xfrm>
            <a:off x="91822" y="1786018"/>
            <a:ext cx="940596" cy="651029"/>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chemeClr val="tx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marL="0" marR="0" lvl="0" indent="0" algn="ctr" defTabSz="913924" eaLnBrk="1" fontAlgn="auto" latinLnBrk="0" hangingPunct="1">
              <a:lnSpc>
                <a:spcPct val="100000"/>
              </a:lnSpc>
              <a:spcBef>
                <a:spcPts val="0"/>
              </a:spcBef>
              <a:spcAft>
                <a:spcPts val="0"/>
              </a:spcAft>
              <a:buClrTx/>
              <a:buSzTx/>
              <a:buFontTx/>
              <a:buNone/>
              <a:tabLst/>
              <a:defRPr/>
            </a:pPr>
            <a:r>
              <a:rPr kumimoji="0" lang="en-US" sz="1961" b="0" i="0" u="none" strike="noStrike" kern="0" cap="none" spc="-50" normalizeH="0" baseline="0" noProof="0" dirty="0">
                <a:ln>
                  <a:noFill/>
                </a:ln>
                <a:gradFill>
                  <a:gsLst>
                    <a:gs pos="0">
                      <a:srgbClr val="505050"/>
                    </a:gs>
                    <a:gs pos="100000">
                      <a:srgbClr val="505050"/>
                    </a:gs>
                  </a:gsLst>
                  <a:lin ang="5400000" scaled="0"/>
                </a:gradFill>
                <a:effectLst/>
                <a:uLnTx/>
                <a:uFillTx/>
                <a:ea typeface="Segoe UI" pitchFamily="34" charset="0"/>
                <a:cs typeface="Segoe UI" pitchFamily="34" charset="0"/>
              </a:rPr>
              <a:t>Azure</a:t>
            </a:r>
          </a:p>
        </p:txBody>
      </p:sp>
      <p:sp>
        <p:nvSpPr>
          <p:cNvPr id="42" name="Chevron 41"/>
          <p:cNvSpPr/>
          <p:nvPr/>
        </p:nvSpPr>
        <p:spPr>
          <a:xfrm>
            <a:off x="1109557" y="3297399"/>
            <a:ext cx="1774479" cy="608261"/>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ysClr val="windowText" lastClr="000000"/>
                </a:solidFill>
                <a:effectLst/>
                <a:uLnTx/>
                <a:uFillTx/>
              </a:rPr>
              <a:t>Operationalize</a:t>
            </a:r>
          </a:p>
        </p:txBody>
      </p:sp>
      <p:cxnSp>
        <p:nvCxnSpPr>
          <p:cNvPr id="43" name="Elbow Connector 42"/>
          <p:cNvCxnSpPr>
            <a:stCxn id="56" idx="0"/>
            <a:endCxn id="42" idx="2"/>
          </p:cNvCxnSpPr>
          <p:nvPr/>
        </p:nvCxnSpPr>
        <p:spPr>
          <a:xfrm rot="16200000" flipV="1">
            <a:off x="2329586" y="3420807"/>
            <a:ext cx="844436" cy="181414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530313" y="4365655"/>
            <a:ext cx="1859388" cy="331899"/>
          </a:xfrm>
          <a:prstGeom prst="rect">
            <a:avLst/>
          </a:prstGeom>
        </p:spPr>
        <p:txBody>
          <a:bodyPr wrap="none">
            <a:spAutoFit/>
          </a:bodyPr>
          <a:lstStyle/>
          <a:p>
            <a:pPr marL="0" marR="0" lvl="0" indent="0" algn="r" defTabSz="896386"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dirty="0">
                <a:ln>
                  <a:noFill/>
                </a:ln>
                <a:effectLst/>
                <a:uLnTx/>
                <a:uFillTx/>
              </a:rPr>
              <a:t>R &amp; ScaleR Models</a:t>
            </a:r>
          </a:p>
        </p:txBody>
      </p:sp>
      <p:sp>
        <p:nvSpPr>
          <p:cNvPr id="50" name="Rectangle 49"/>
          <p:cNvSpPr/>
          <p:nvPr/>
        </p:nvSpPr>
        <p:spPr>
          <a:xfrm>
            <a:off x="3795855" y="4359363"/>
            <a:ext cx="1012354" cy="331899"/>
          </a:xfrm>
          <a:prstGeom prst="rect">
            <a:avLst/>
          </a:prstGeom>
        </p:spPr>
        <p:txBody>
          <a:bodyPr wrap="none">
            <a:spAutoFit/>
          </a:bodyPr>
          <a:lstStyle/>
          <a:p>
            <a:pPr marL="0" marR="0" lvl="0" indent="0" algn="r" defTabSz="896386"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dirty="0">
                <a:ln>
                  <a:noFill/>
                </a:ln>
                <a:effectLst/>
                <a:uLnTx/>
                <a:uFillTx/>
              </a:rPr>
              <a:t>R Models</a:t>
            </a:r>
          </a:p>
        </p:txBody>
      </p:sp>
      <p:sp>
        <p:nvSpPr>
          <p:cNvPr id="36" name="TextBox 35"/>
          <p:cNvSpPr txBox="1"/>
          <p:nvPr/>
        </p:nvSpPr>
        <p:spPr>
          <a:xfrm>
            <a:off x="904047" y="2411886"/>
            <a:ext cx="2600432" cy="534083"/>
          </a:xfrm>
          <a:prstGeom prst="rect">
            <a:avLst/>
          </a:prstGeom>
          <a:noFill/>
        </p:spPr>
        <p:txBody>
          <a:bodyPr wrap="square" lIns="179285" tIns="143428" rIns="179285" bIns="143428" rtlCol="0">
            <a:spAutoFit/>
          </a:bodyPr>
          <a:lstStyle/>
          <a:p>
            <a:pPr marL="336145" marR="0" lvl="0" indent="-336145" defTabSz="914102"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 Server</a:t>
            </a:r>
            <a:endParaRPr kumimoji="0" lang="en-US" sz="1765" b="0" i="0" u="none" strike="noStrike" kern="0" cap="none" spc="0" normalizeH="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8" name="TextBox 57"/>
          <p:cNvSpPr txBox="1"/>
          <p:nvPr/>
        </p:nvSpPr>
        <p:spPr>
          <a:xfrm>
            <a:off x="3504479" y="2399545"/>
            <a:ext cx="2641201" cy="778509"/>
          </a:xfrm>
          <a:prstGeom prst="rect">
            <a:avLst/>
          </a:prstGeom>
          <a:noFill/>
        </p:spPr>
        <p:txBody>
          <a:bodyPr wrap="square" lIns="179285" tIns="143428" rIns="179285" bIns="143428" rtlCol="0">
            <a:spAutoFit/>
          </a:bodyPr>
          <a:lstStyle/>
          <a:p>
            <a:pPr marL="336145" marR="0" lvl="0" indent="-336145" defTabSz="914102"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176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AzureML</a:t>
            </a:r>
            <a:r>
              <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Web Services</a:t>
            </a:r>
          </a:p>
        </p:txBody>
      </p:sp>
      <p:pic>
        <p:nvPicPr>
          <p:cNvPr id="23" name="Picture 4" descr="Image result for on premis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66" y="5022699"/>
            <a:ext cx="1068608" cy="769399"/>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18714" y="5798055"/>
            <a:ext cx="1275055" cy="338554"/>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lang="en-US" sz="1600" kern="0" dirty="0"/>
              <a:t>On Prem</a:t>
            </a:r>
            <a:endParaRPr kumimoji="0" lang="en-US" sz="16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5316404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239912" y="34838"/>
            <a:ext cx="11655840" cy="899665"/>
          </a:xfrm>
        </p:spPr>
        <p:txBody>
          <a:bodyPr/>
          <a:lstStyle/>
          <a:p>
            <a:r>
              <a:rPr lang="en-US" sz="4000" dirty="0"/>
              <a:t>Deploying Hybrids:  Cloud Modeling; </a:t>
            </a:r>
            <a:br>
              <a:rPr lang="en-US" sz="4000" dirty="0"/>
            </a:br>
            <a:r>
              <a:rPr lang="en-US" sz="4000" dirty="0"/>
              <a:t>On-Prem Prediction</a:t>
            </a:r>
          </a:p>
        </p:txBody>
      </p:sp>
      <p:sp>
        <p:nvSpPr>
          <p:cNvPr id="6" name="Text Placeholder 5"/>
          <p:cNvSpPr>
            <a:spLocks noGrp="1"/>
          </p:cNvSpPr>
          <p:nvPr>
            <p:ph type="body" sz="quarter" idx="11"/>
          </p:nvPr>
        </p:nvSpPr>
        <p:spPr>
          <a:xfrm>
            <a:off x="6408225" y="1250731"/>
            <a:ext cx="5654023" cy="6026393"/>
          </a:xfrm>
        </p:spPr>
        <p:txBody>
          <a:bodyPr/>
          <a:lstStyle/>
          <a:p>
            <a:pPr>
              <a:lnSpc>
                <a:spcPct val="100000"/>
              </a:lnSpc>
            </a:pPr>
            <a:r>
              <a:rPr lang="en-US" sz="2000" dirty="0"/>
              <a:t>Model in Azure:</a:t>
            </a:r>
          </a:p>
          <a:p>
            <a:pPr marL="448193" indent="-448193">
              <a:lnSpc>
                <a:spcPct val="100000"/>
              </a:lnSpc>
              <a:buFont typeface="Arial" panose="020B0604020202020204" pitchFamily="34" charset="0"/>
              <a:buChar char="•"/>
            </a:pPr>
            <a:r>
              <a:rPr lang="en-US" sz="2000" dirty="0"/>
              <a:t>Capture in Data Lake</a:t>
            </a:r>
          </a:p>
          <a:p>
            <a:pPr marL="448193" indent="-448193">
              <a:lnSpc>
                <a:spcPct val="100000"/>
              </a:lnSpc>
              <a:buFont typeface="Arial" panose="020B0604020202020204" pitchFamily="34" charset="0"/>
              <a:buChar char="•"/>
            </a:pPr>
            <a:r>
              <a:rPr lang="en-US" sz="2000" dirty="0"/>
              <a:t>Explore &amp; Transform in R</a:t>
            </a:r>
          </a:p>
          <a:p>
            <a:pPr>
              <a:lnSpc>
                <a:spcPct val="100000"/>
              </a:lnSpc>
            </a:pPr>
            <a:r>
              <a:rPr lang="en-US" sz="2000" dirty="0"/>
              <a:t>Deploy On-Prem.</a:t>
            </a:r>
          </a:p>
          <a:p>
            <a:pPr marL="336145" indent="-336145">
              <a:lnSpc>
                <a:spcPct val="100000"/>
              </a:lnSpc>
              <a:buFont typeface="Arial" panose="020B0604020202020204" pitchFamily="34" charset="0"/>
              <a:buChar char="•"/>
            </a:pPr>
            <a:r>
              <a:rPr lang="en-US" sz="2000" dirty="0"/>
              <a:t>Scoring and BI Visualizations</a:t>
            </a:r>
          </a:p>
          <a:p>
            <a:pPr marL="336145" indent="-336145">
              <a:lnSpc>
                <a:spcPct val="100000"/>
              </a:lnSpc>
              <a:buFont typeface="Arial" panose="020B0604020202020204" pitchFamily="34" charset="0"/>
              <a:buChar char="•"/>
            </a:pPr>
            <a:r>
              <a:rPr lang="en-US" sz="2000" dirty="0"/>
              <a:t>Expose Web Services</a:t>
            </a:r>
          </a:p>
          <a:p>
            <a:pPr>
              <a:lnSpc>
                <a:spcPct val="100000"/>
              </a:lnSpc>
            </a:pPr>
            <a:r>
              <a:rPr lang="en-US" sz="2000" dirty="0"/>
              <a:t>Advantages:</a:t>
            </a:r>
          </a:p>
          <a:p>
            <a:pPr marL="448193" indent="-448193">
              <a:lnSpc>
                <a:spcPct val="100000"/>
              </a:lnSpc>
              <a:buFont typeface="Arial" panose="020B0604020202020204" pitchFamily="34" charset="0"/>
              <a:buChar char="•"/>
            </a:pPr>
            <a:r>
              <a:rPr lang="en-US" sz="2000" dirty="0"/>
              <a:t>Cloud Economics &amp; Scale for Big Data</a:t>
            </a:r>
          </a:p>
          <a:p>
            <a:pPr marL="448193" indent="-448193">
              <a:lnSpc>
                <a:spcPct val="100000"/>
              </a:lnSpc>
              <a:buFont typeface="Arial" panose="020B0604020202020204" pitchFamily="34" charset="0"/>
              <a:buChar char="•"/>
            </a:pPr>
            <a:r>
              <a:rPr lang="en-US" sz="2000" dirty="0"/>
              <a:t>SQL Server Stability, Privacy for Deploy</a:t>
            </a:r>
          </a:p>
          <a:p>
            <a:pPr>
              <a:lnSpc>
                <a:spcPct val="100000"/>
              </a:lnSpc>
            </a:pPr>
            <a:r>
              <a:rPr lang="en-US" sz="2000" dirty="0"/>
              <a:t>Examples:</a:t>
            </a:r>
          </a:p>
          <a:p>
            <a:pPr marL="448193" indent="-448193">
              <a:lnSpc>
                <a:spcPct val="100000"/>
              </a:lnSpc>
              <a:buFont typeface="Arial" panose="020B0604020202020204" pitchFamily="34" charset="0"/>
              <a:buChar char="•"/>
            </a:pPr>
            <a:r>
              <a:rPr lang="en-US" sz="2000" dirty="0"/>
              <a:t>Manufacturing Process Optimization – Oil rigs</a:t>
            </a:r>
          </a:p>
          <a:p>
            <a:pPr marL="448193" indent="-448193">
              <a:lnSpc>
                <a:spcPct val="100000"/>
              </a:lnSpc>
              <a:buFont typeface="Arial" panose="020B0604020202020204" pitchFamily="34" charset="0"/>
              <a:buChar char="•"/>
            </a:pPr>
            <a:r>
              <a:rPr lang="en-US" sz="2000" dirty="0"/>
              <a:t>Point-of-Sale Anomaly (fraud) Detection</a:t>
            </a:r>
          </a:p>
          <a:p>
            <a:pPr marL="448193" indent="-448193">
              <a:lnSpc>
                <a:spcPct val="100000"/>
              </a:lnSpc>
              <a:buFont typeface="Arial" panose="020B0604020202020204" pitchFamily="34" charset="0"/>
              <a:buChar char="•"/>
            </a:pPr>
            <a:endParaRPr lang="en-US" sz="1961" dirty="0"/>
          </a:p>
        </p:txBody>
      </p:sp>
      <p:grpSp>
        <p:nvGrpSpPr>
          <p:cNvPr id="8" name="Group 7"/>
          <p:cNvGrpSpPr/>
          <p:nvPr/>
        </p:nvGrpSpPr>
        <p:grpSpPr>
          <a:xfrm>
            <a:off x="690962" y="2450553"/>
            <a:ext cx="5006500" cy="2105551"/>
            <a:chOff x="299122" y="2293305"/>
            <a:chExt cx="5106891" cy="2147772"/>
          </a:xfrm>
        </p:grpSpPr>
        <p:sp>
          <p:nvSpPr>
            <p:cNvPr id="2" name="Rectangle 1"/>
            <p:cNvSpPr/>
            <p:nvPr/>
          </p:nvSpPr>
          <p:spPr bwMode="auto">
            <a:xfrm>
              <a:off x="299122" y="2293305"/>
              <a:ext cx="5106891" cy="2147772"/>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336145" marR="0" lvl="0" indent="-336145" defTabSz="914102"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Hadoop or SQL</a:t>
              </a:r>
            </a:p>
          </p:txBody>
        </p:sp>
        <p:sp>
          <p:nvSpPr>
            <p:cNvPr id="59" name="Chevron 58"/>
            <p:cNvSpPr/>
            <p:nvPr/>
          </p:nvSpPr>
          <p:spPr>
            <a:xfrm>
              <a:off x="2852567" y="2836103"/>
              <a:ext cx="1682687" cy="63835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chemeClr val="tx1"/>
                  </a:solidFill>
                  <a:effectLst/>
                  <a:uLnTx/>
                  <a:uFillTx/>
                </a:rPr>
                <a:t>Model</a:t>
              </a:r>
            </a:p>
          </p:txBody>
        </p:sp>
        <p:sp>
          <p:nvSpPr>
            <p:cNvPr id="57" name="Chevron 56"/>
            <p:cNvSpPr/>
            <p:nvPr/>
          </p:nvSpPr>
          <p:spPr>
            <a:xfrm>
              <a:off x="1515722" y="2828677"/>
              <a:ext cx="1473935" cy="63835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chemeClr val="tx1"/>
                  </a:solidFill>
                  <a:effectLst/>
                  <a:uLnTx/>
                  <a:uFillTx/>
                </a:rPr>
                <a:t>Prepare</a:t>
              </a:r>
            </a:p>
          </p:txBody>
        </p:sp>
      </p:grpSp>
      <p:grpSp>
        <p:nvGrpSpPr>
          <p:cNvPr id="46" name="Group 45"/>
          <p:cNvGrpSpPr/>
          <p:nvPr/>
        </p:nvGrpSpPr>
        <p:grpSpPr>
          <a:xfrm>
            <a:off x="744295" y="3716486"/>
            <a:ext cx="5006500" cy="2701499"/>
            <a:chOff x="299122" y="1178304"/>
            <a:chExt cx="5106891" cy="2755670"/>
          </a:xfrm>
        </p:grpSpPr>
        <p:sp>
          <p:nvSpPr>
            <p:cNvPr id="47" name="Rectangle 46"/>
            <p:cNvSpPr/>
            <p:nvPr/>
          </p:nvSpPr>
          <p:spPr bwMode="auto">
            <a:xfrm>
              <a:off x="299122" y="2889862"/>
              <a:ext cx="5106891" cy="1044112"/>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3" name="Chevron 52"/>
            <p:cNvSpPr/>
            <p:nvPr/>
          </p:nvSpPr>
          <p:spPr>
            <a:xfrm>
              <a:off x="1947536" y="3164907"/>
              <a:ext cx="1810061" cy="620458"/>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896386" eaLnBrk="1" fontAlgn="auto" latinLnBrk="0" hangingPunct="1">
                <a:lnSpc>
                  <a:spcPct val="100000"/>
                </a:lnSpc>
                <a:spcBef>
                  <a:spcPts val="0"/>
                </a:spcBef>
                <a:spcAft>
                  <a:spcPts val="0"/>
                </a:spcAft>
                <a:buClrTx/>
                <a:buSzTx/>
                <a:buFontTx/>
                <a:buNone/>
                <a:tabLst/>
                <a:defRPr/>
              </a:pPr>
              <a:r>
                <a:rPr kumimoji="0" lang="en-US" sz="1176" b="0" i="0" u="none" strike="noStrike" kern="0" cap="none" spc="0" normalizeH="0" baseline="0" noProof="0" dirty="0">
                  <a:ln>
                    <a:noFill/>
                  </a:ln>
                  <a:solidFill>
                    <a:sysClr val="windowText" lastClr="000000"/>
                  </a:solidFill>
                  <a:effectLst/>
                  <a:uLnTx/>
                  <a:uFillTx/>
                </a:rPr>
                <a:t>Operationalize</a:t>
              </a:r>
            </a:p>
          </p:txBody>
        </p:sp>
        <p:sp>
          <p:nvSpPr>
            <p:cNvPr id="27" name="Can 26"/>
            <p:cNvSpPr/>
            <p:nvPr/>
          </p:nvSpPr>
          <p:spPr>
            <a:xfrm>
              <a:off x="2284303" y="1178304"/>
              <a:ext cx="826299" cy="761728"/>
            </a:xfrm>
            <a:prstGeom prst="can">
              <a:avLst>
                <a:gd name="adj" fmla="val 28011"/>
              </a:avLst>
            </a:prstGeom>
            <a:solidFill>
              <a:schemeClr val="tx1">
                <a:lumMod val="75000"/>
              </a:schemeClr>
            </a:solidFill>
            <a:ln>
              <a:solidFill>
                <a:srgbClr val="005AA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896386" eaLnBrk="1" fontAlgn="auto" latinLnBrk="0" hangingPunct="1">
                <a:lnSpc>
                  <a:spcPct val="100000"/>
                </a:lnSpc>
                <a:spcBef>
                  <a:spcPts val="0"/>
                </a:spcBef>
                <a:spcAft>
                  <a:spcPts val="0"/>
                </a:spcAft>
                <a:buClrTx/>
                <a:buSzTx/>
                <a:buFontTx/>
                <a:buNone/>
                <a:tabLst/>
                <a:defRPr/>
              </a:pPr>
              <a:r>
                <a:rPr kumimoji="0" lang="en-US" sz="1765" b="1" i="0" u="none" strike="noStrike" kern="0" cap="none" spc="0" normalizeH="0" baseline="0" noProof="0" dirty="0">
                  <a:ln>
                    <a:noFill/>
                  </a:ln>
                  <a:solidFill>
                    <a:schemeClr val="accent1"/>
                  </a:solidFill>
                  <a:effectLst/>
                  <a:uLnTx/>
                  <a:uFillTx/>
                </a:rPr>
                <a:t>SQL, </a:t>
              </a:r>
              <a:br>
                <a:rPr kumimoji="0" lang="en-US" sz="1765" b="1" i="0" u="none" strike="noStrike" kern="0" cap="none" spc="0" normalizeH="0" baseline="0" noProof="0" dirty="0">
                  <a:ln>
                    <a:noFill/>
                  </a:ln>
                  <a:solidFill>
                    <a:schemeClr val="accent1"/>
                  </a:solidFill>
                  <a:effectLst/>
                  <a:uLnTx/>
                  <a:uFillTx/>
                </a:rPr>
              </a:br>
              <a:r>
                <a:rPr kumimoji="0" lang="en-US" sz="1765" b="1" i="0" u="none" strike="noStrike" kern="0" cap="none" spc="0" normalizeH="0" baseline="0" noProof="0" dirty="0">
                  <a:ln>
                    <a:noFill/>
                  </a:ln>
                  <a:solidFill>
                    <a:schemeClr val="accent1"/>
                  </a:solidFill>
                  <a:effectLst/>
                  <a:uLnTx/>
                  <a:uFillTx/>
                </a:rPr>
                <a:t>HDFS</a:t>
              </a:r>
            </a:p>
          </p:txBody>
        </p:sp>
      </p:grpSp>
      <p:pic>
        <p:nvPicPr>
          <p:cNvPr id="56" name="Picture 55"/>
          <p:cNvPicPr>
            <a:picLocks noChangeAspect="1"/>
          </p:cNvPicPr>
          <p:nvPr/>
        </p:nvPicPr>
        <p:blipFill>
          <a:blip r:embed="rId3"/>
          <a:stretch>
            <a:fillRect/>
          </a:stretch>
        </p:blipFill>
        <p:spPr>
          <a:xfrm>
            <a:off x="3843270" y="4654679"/>
            <a:ext cx="583026" cy="583026"/>
          </a:xfrm>
          <a:prstGeom prst="rect">
            <a:avLst/>
          </a:prstGeom>
          <a:ln>
            <a:solidFill>
              <a:schemeClr val="bg1"/>
            </a:solidFill>
          </a:ln>
        </p:spPr>
      </p:pic>
      <p:sp>
        <p:nvSpPr>
          <p:cNvPr id="61" name="Rectangle 60"/>
          <p:cNvSpPr/>
          <p:nvPr/>
        </p:nvSpPr>
        <p:spPr>
          <a:xfrm>
            <a:off x="1942020" y="4764838"/>
            <a:ext cx="1859388" cy="331899"/>
          </a:xfrm>
          <a:prstGeom prst="rect">
            <a:avLst/>
          </a:prstGeom>
        </p:spPr>
        <p:txBody>
          <a:bodyPr wrap="none">
            <a:spAutoFit/>
          </a:bodyPr>
          <a:lstStyle/>
          <a:p>
            <a:pPr marL="0" marR="0" lvl="0" indent="0" algn="r" defTabSz="896386" eaLnBrk="1" fontAlgn="auto" latinLnBrk="0" hangingPunct="1">
              <a:lnSpc>
                <a:spcPct val="100000"/>
              </a:lnSpc>
              <a:spcBef>
                <a:spcPts val="0"/>
              </a:spcBef>
              <a:spcAft>
                <a:spcPts val="0"/>
              </a:spcAft>
              <a:buClrTx/>
              <a:buSzTx/>
              <a:buFontTx/>
              <a:buNone/>
              <a:tabLst/>
              <a:defRPr/>
            </a:pPr>
            <a:r>
              <a:rPr kumimoji="0" lang="en-US" sz="1568" b="0" i="0" u="none" strike="noStrike" kern="0" cap="none" spc="0" normalizeH="0" baseline="0" noProof="0" dirty="0">
                <a:ln>
                  <a:noFill/>
                </a:ln>
                <a:effectLst/>
                <a:uLnTx/>
                <a:uFillTx/>
              </a:rPr>
              <a:t>R &amp; </a:t>
            </a:r>
            <a:r>
              <a:rPr kumimoji="0" lang="en-US" sz="1568" b="0" i="0" u="none" strike="noStrike" kern="0" cap="none" spc="0" normalizeH="0" baseline="0" noProof="0" dirty="0" err="1">
                <a:ln>
                  <a:noFill/>
                </a:ln>
                <a:effectLst/>
                <a:uLnTx/>
                <a:uFillTx/>
              </a:rPr>
              <a:t>ScaleR</a:t>
            </a:r>
            <a:r>
              <a:rPr kumimoji="0" lang="en-US" sz="1568" b="0" i="0" u="none" strike="noStrike" kern="0" cap="none" spc="0" normalizeH="0" baseline="0" noProof="0" dirty="0">
                <a:ln>
                  <a:noFill/>
                </a:ln>
                <a:effectLst/>
                <a:uLnTx/>
                <a:uFillTx/>
              </a:rPr>
              <a:t> Models</a:t>
            </a:r>
          </a:p>
        </p:txBody>
      </p:sp>
      <p:cxnSp>
        <p:nvCxnSpPr>
          <p:cNvPr id="10" name="Elbow Connector 9"/>
          <p:cNvCxnSpPr>
            <a:stCxn id="59" idx="3"/>
            <a:endCxn id="56" idx="0"/>
          </p:cNvCxnSpPr>
          <p:nvPr/>
        </p:nvCxnSpPr>
        <p:spPr>
          <a:xfrm flipH="1">
            <a:off x="4134784" y="3295587"/>
            <a:ext cx="709036" cy="1359092"/>
          </a:xfrm>
          <a:prstGeom prst="bentConnector4">
            <a:avLst>
              <a:gd name="adj1" fmla="val -31607"/>
              <a:gd name="adj2" fmla="val 6151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6" idx="2"/>
            <a:endCxn id="53" idx="0"/>
          </p:cNvCxnSpPr>
          <p:nvPr/>
        </p:nvCxnSpPr>
        <p:spPr>
          <a:xfrm rot="5400000">
            <a:off x="3401967" y="4931219"/>
            <a:ext cx="426332" cy="103930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Oval 2"/>
          <p:cNvSpPr/>
          <p:nvPr/>
        </p:nvSpPr>
        <p:spPr bwMode="auto">
          <a:xfrm>
            <a:off x="138075" y="1919923"/>
            <a:ext cx="940596" cy="651029"/>
          </a:xfrm>
          <a:custGeom>
            <a:avLst/>
            <a:gdLst/>
            <a:ahLst/>
            <a:cxnLst/>
            <a:rect l="l" t="t" r="r" b="b"/>
            <a:pathLst>
              <a:path w="2488679" h="1722978">
                <a:moveTo>
                  <a:pt x="1568924" y="0"/>
                </a:moveTo>
                <a:cubicBezTo>
                  <a:pt x="1889013" y="0"/>
                  <a:pt x="2148497" y="259484"/>
                  <a:pt x="2148497" y="579573"/>
                </a:cubicBezTo>
                <a:cubicBezTo>
                  <a:pt x="2148497" y="628390"/>
                  <a:pt x="2142461" y="675798"/>
                  <a:pt x="2129199" y="720614"/>
                </a:cubicBezTo>
                <a:cubicBezTo>
                  <a:pt x="2337950" y="784181"/>
                  <a:pt x="2488679" y="978799"/>
                  <a:pt x="2488679" y="1208622"/>
                </a:cubicBezTo>
                <a:cubicBezTo>
                  <a:pt x="2488679" y="1492693"/>
                  <a:pt x="2258394" y="1722978"/>
                  <a:pt x="1974323" y="1722978"/>
                </a:cubicBezTo>
                <a:lnTo>
                  <a:pt x="1974313" y="1722977"/>
                </a:lnTo>
                <a:lnTo>
                  <a:pt x="563842" y="1722977"/>
                </a:lnTo>
                <a:cubicBezTo>
                  <a:pt x="563839" y="1722978"/>
                  <a:pt x="563836" y="1722978"/>
                  <a:pt x="563832" y="1722978"/>
                </a:cubicBezTo>
                <a:cubicBezTo>
                  <a:pt x="252436" y="1722978"/>
                  <a:pt x="0" y="1470542"/>
                  <a:pt x="0" y="1159146"/>
                </a:cubicBezTo>
                <a:cubicBezTo>
                  <a:pt x="0" y="944117"/>
                  <a:pt x="120370" y="757203"/>
                  <a:pt x="298654" y="664433"/>
                </a:cubicBezTo>
                <a:cubicBezTo>
                  <a:pt x="297817" y="661589"/>
                  <a:pt x="297788" y="658721"/>
                  <a:pt x="297788" y="655847"/>
                </a:cubicBezTo>
                <a:cubicBezTo>
                  <a:pt x="297788" y="426683"/>
                  <a:pt x="483562" y="240909"/>
                  <a:pt x="712726" y="240909"/>
                </a:cubicBezTo>
                <a:cubicBezTo>
                  <a:pt x="838046" y="240909"/>
                  <a:pt x="950390" y="296465"/>
                  <a:pt x="1025124" y="385461"/>
                </a:cubicBezTo>
                <a:cubicBezTo>
                  <a:pt x="1102977" y="160464"/>
                  <a:pt x="1317212" y="0"/>
                  <a:pt x="1568924" y="0"/>
                </a:cubicBezTo>
                <a:close/>
              </a:path>
            </a:pathLst>
          </a:custGeom>
          <a:solidFill>
            <a:schemeClr val="tx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marL="0" marR="0" lvl="0" indent="0" algn="ctr" defTabSz="913924" eaLnBrk="1" fontAlgn="auto" latinLnBrk="0" hangingPunct="1">
              <a:lnSpc>
                <a:spcPct val="100000"/>
              </a:lnSpc>
              <a:spcBef>
                <a:spcPts val="0"/>
              </a:spcBef>
              <a:spcAft>
                <a:spcPts val="0"/>
              </a:spcAft>
              <a:buClrTx/>
              <a:buSzTx/>
              <a:buFontTx/>
              <a:buNone/>
              <a:tabLst/>
              <a:defRPr/>
            </a:pPr>
            <a:r>
              <a:rPr kumimoji="0" lang="en-US" sz="1961" b="0" i="0" u="none" strike="noStrike" kern="0" cap="none" spc="-50" normalizeH="0" baseline="0" noProof="0" dirty="0">
                <a:ln>
                  <a:noFill/>
                </a:ln>
                <a:gradFill>
                  <a:gsLst>
                    <a:gs pos="0">
                      <a:srgbClr val="505050"/>
                    </a:gs>
                    <a:gs pos="100000">
                      <a:srgbClr val="505050"/>
                    </a:gs>
                  </a:gsLst>
                  <a:lin ang="5400000" scaled="0"/>
                </a:gradFill>
                <a:effectLst/>
                <a:uLnTx/>
                <a:uFillTx/>
                <a:ea typeface="Segoe UI" pitchFamily="34" charset="0"/>
                <a:cs typeface="Segoe UI" pitchFamily="34" charset="0"/>
              </a:rPr>
              <a:t>Azure</a:t>
            </a:r>
          </a:p>
        </p:txBody>
      </p:sp>
      <p:pic>
        <p:nvPicPr>
          <p:cNvPr id="20" name="Picture 4" descr="Image result for on premis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2" y="4907020"/>
            <a:ext cx="1068608" cy="76939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29155" y="5688781"/>
            <a:ext cx="1275055" cy="338554"/>
          </a:xfrm>
          <a:prstGeom prst="rect">
            <a:avLst/>
          </a:prstGeom>
        </p:spPr>
        <p:txBody>
          <a:bodyPr wrap="square">
            <a:spAutoFit/>
          </a:bodyPr>
          <a:lstStyle/>
          <a:p>
            <a:pPr marL="0" marR="0" lvl="0" indent="0" algn="ctr" defTabSz="896386" eaLnBrk="1" fontAlgn="auto" latinLnBrk="0" hangingPunct="1">
              <a:lnSpc>
                <a:spcPct val="100000"/>
              </a:lnSpc>
              <a:spcBef>
                <a:spcPts val="0"/>
              </a:spcBef>
              <a:spcAft>
                <a:spcPts val="0"/>
              </a:spcAft>
              <a:buClrTx/>
              <a:buSzTx/>
              <a:buFontTx/>
              <a:buNone/>
              <a:tabLst/>
              <a:defRPr/>
            </a:pPr>
            <a:r>
              <a:rPr lang="en-US" sz="1600" kern="0" dirty="0"/>
              <a:t>On Prem</a:t>
            </a:r>
            <a:endParaRPr kumimoji="0" lang="en-US" sz="1600" b="0" i="0" u="none" strike="noStrike" kern="0" cap="none" spc="0" normalizeH="0" baseline="0" noProof="0" dirty="0">
              <a:ln>
                <a:noFill/>
              </a:ln>
              <a:effectLst/>
              <a:uLnTx/>
              <a:uFillTx/>
            </a:endParaRPr>
          </a:p>
        </p:txBody>
      </p:sp>
      <p:sp>
        <p:nvSpPr>
          <p:cNvPr id="23" name="Rectangle 22"/>
          <p:cNvSpPr/>
          <p:nvPr/>
        </p:nvSpPr>
        <p:spPr>
          <a:xfrm>
            <a:off x="4076900" y="5675892"/>
            <a:ext cx="1731778" cy="646331"/>
          </a:xfrm>
          <a:prstGeom prst="rect">
            <a:avLst/>
          </a:prstGeom>
        </p:spPr>
        <p:txBody>
          <a:bodyPr wrap="square">
            <a:spAutoFit/>
          </a:bodyPr>
          <a:lstStyle/>
          <a:p>
            <a:pPr marL="285750" marR="0" lvl="0" indent="-285750" defTabSz="896386"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effectLst/>
                <a:uLnTx/>
                <a:uFillTx/>
              </a:rPr>
              <a:t>R Server</a:t>
            </a:r>
          </a:p>
          <a:p>
            <a:pPr marL="285750" marR="0" lvl="0" indent="-285750" defTabSz="896386"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0" cap="none" spc="0" normalizeH="0" baseline="0" noProof="0" dirty="0">
                <a:ln>
                  <a:noFill/>
                </a:ln>
                <a:effectLst/>
                <a:uLnTx/>
                <a:uFillTx/>
              </a:rPr>
              <a:t>T-SQL/Stored</a:t>
            </a:r>
            <a:r>
              <a:rPr kumimoji="0" lang="en-US" sz="1200" b="0" i="0" u="none" strike="noStrike" kern="0" cap="none" spc="0" normalizeH="0" noProof="0" dirty="0">
                <a:ln>
                  <a:noFill/>
                </a:ln>
                <a:effectLst/>
                <a:uLnTx/>
                <a:uFillTx/>
              </a:rPr>
              <a:t> Procedure</a:t>
            </a:r>
            <a:endParaRPr kumimoji="0" lang="en-US" sz="12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105848283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Supported Platforms</a:t>
            </a:r>
            <a:r>
              <a:rPr lang="en-US"/>
              <a:t> (L200)</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8515832"/>
              </p:ext>
            </p:extLst>
          </p:nvPr>
        </p:nvGraphicFramePr>
        <p:xfrm>
          <a:off x="787455" y="3561390"/>
          <a:ext cx="10617090" cy="2782529"/>
        </p:xfrm>
        <a:graphic>
          <a:graphicData uri="http://schemas.openxmlformats.org/drawingml/2006/table">
            <a:tbl>
              <a:tblPr firstRow="1" bandRow="1">
                <a:tableStyleId>{7DF18680-E054-41AD-8BC1-D1AEF772440D}</a:tableStyleId>
              </a:tblPr>
              <a:tblGrid>
                <a:gridCol w="2312852">
                  <a:extLst>
                    <a:ext uri="{9D8B030D-6E8A-4147-A177-3AD203B41FA5}">
                      <a16:colId xmlns:a16="http://schemas.microsoft.com/office/drawing/2014/main" val="391118407"/>
                    </a:ext>
                  </a:extLst>
                </a:gridCol>
                <a:gridCol w="2817838">
                  <a:extLst>
                    <a:ext uri="{9D8B030D-6E8A-4147-A177-3AD203B41FA5}">
                      <a16:colId xmlns:a16="http://schemas.microsoft.com/office/drawing/2014/main" val="3676272318"/>
                    </a:ext>
                  </a:extLst>
                </a:gridCol>
                <a:gridCol w="2986549">
                  <a:extLst>
                    <a:ext uri="{9D8B030D-6E8A-4147-A177-3AD203B41FA5}">
                      <a16:colId xmlns:a16="http://schemas.microsoft.com/office/drawing/2014/main" val="1952278107"/>
                    </a:ext>
                  </a:extLst>
                </a:gridCol>
                <a:gridCol w="2499851">
                  <a:extLst>
                    <a:ext uri="{9D8B030D-6E8A-4147-A177-3AD203B41FA5}">
                      <a16:colId xmlns:a16="http://schemas.microsoft.com/office/drawing/2014/main" val="2648741437"/>
                    </a:ext>
                  </a:extLst>
                </a:gridCol>
              </a:tblGrid>
              <a:tr h="390833">
                <a:tc>
                  <a:txBody>
                    <a:bodyPr/>
                    <a:lstStyle/>
                    <a:p>
                      <a:pPr marL="0" marR="0">
                        <a:lnSpc>
                          <a:spcPct val="100000"/>
                        </a:lnSpc>
                        <a:spcBef>
                          <a:spcPts val="0"/>
                        </a:spcBef>
                        <a:spcAft>
                          <a:spcPts val="0"/>
                        </a:spcAft>
                      </a:pPr>
                      <a:r>
                        <a:rPr lang="en-US" sz="1400">
                          <a:effectLst/>
                        </a:rPr>
                        <a:t>Product</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Platforms</a:t>
                      </a:r>
                      <a:endParaRPr lang="en-US" sz="1400" dirty="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Modeling</a:t>
                      </a:r>
                      <a:endParaRPr lang="en-US" sz="1400" dirty="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Operationalization</a:t>
                      </a:r>
                      <a:endParaRPr lang="en-US" sz="1400" dirty="0">
                        <a:effectLst/>
                        <a:latin typeface="Calibri" panose="020F0502020204030204" pitchFamily="34" charset="0"/>
                        <a:ea typeface="DengXian" panose="02010600030101010101" pitchFamily="2" charset="-122"/>
                      </a:endParaRPr>
                    </a:p>
                  </a:txBody>
                  <a:tcPr marL="57580" marR="57580" marT="91440" marB="91440" anchor="ctr"/>
                </a:tc>
                <a:extLst>
                  <a:ext uri="{0D108BD9-81ED-4DB2-BD59-A6C34878D82A}">
                    <a16:rowId xmlns:a16="http://schemas.microsoft.com/office/drawing/2014/main" val="3869734402"/>
                  </a:ext>
                </a:extLst>
              </a:tr>
              <a:tr h="405089">
                <a:tc>
                  <a:txBody>
                    <a:bodyPr/>
                    <a:lstStyle/>
                    <a:p>
                      <a:pPr marL="0" marR="0">
                        <a:lnSpc>
                          <a:spcPct val="100000"/>
                        </a:lnSpc>
                        <a:spcBef>
                          <a:spcPts val="0"/>
                        </a:spcBef>
                        <a:spcAft>
                          <a:spcPts val="0"/>
                        </a:spcAft>
                      </a:pPr>
                      <a:r>
                        <a:rPr lang="en-US" sz="1400" dirty="0">
                          <a:effectLst/>
                        </a:rPr>
                        <a:t>R Server for Windows</a:t>
                      </a:r>
                      <a:endParaRPr lang="en-US" sz="1400" dirty="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Windows Server</a:t>
                      </a:r>
                      <a:endParaRPr lang="en-US" sz="1400" dirty="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2012 - 2016</a:t>
                      </a:r>
                      <a:endParaRPr lang="en-US" sz="1400" dirty="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Same as modeling</a:t>
                      </a:r>
                      <a:endParaRPr lang="en-US" sz="1400" dirty="0">
                        <a:effectLst/>
                        <a:latin typeface="Calibri" panose="020F0502020204030204" pitchFamily="34" charset="0"/>
                        <a:ea typeface="DengXian" panose="02010600030101010101" pitchFamily="2" charset="-122"/>
                      </a:endParaRPr>
                    </a:p>
                  </a:txBody>
                  <a:tcPr marL="57580" marR="57580" marT="91440" marB="91440" anchor="ctr"/>
                </a:tc>
                <a:extLst>
                  <a:ext uri="{0D108BD9-81ED-4DB2-BD59-A6C34878D82A}">
                    <a16:rowId xmlns:a16="http://schemas.microsoft.com/office/drawing/2014/main" val="1834610322"/>
                  </a:ext>
                </a:extLst>
              </a:tr>
              <a:tr h="0">
                <a:tc>
                  <a:txBody>
                    <a:bodyPr/>
                    <a:lstStyle/>
                    <a:p>
                      <a:pPr marL="0" marR="0">
                        <a:lnSpc>
                          <a:spcPct val="100000"/>
                        </a:lnSpc>
                        <a:spcBef>
                          <a:spcPts val="0"/>
                        </a:spcBef>
                        <a:spcAft>
                          <a:spcPts val="0"/>
                        </a:spcAft>
                      </a:pPr>
                      <a:r>
                        <a:rPr lang="en-US" sz="1400">
                          <a:effectLst/>
                        </a:rPr>
                        <a:t>R Server for Linux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Red Hat Enterprise Linux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6.X and 7.X</a:t>
                      </a:r>
                      <a:endParaRPr lang="en-US" sz="1400" dirty="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kern="1200" dirty="0">
                          <a:solidFill>
                            <a:schemeClr val="dk1"/>
                          </a:solidFill>
                          <a:effectLst/>
                          <a:latin typeface="+mn-lt"/>
                          <a:ea typeface="+mn-ea"/>
                          <a:cs typeface="+mn-cs"/>
                        </a:rPr>
                        <a:t>7.x</a:t>
                      </a:r>
                    </a:p>
                  </a:txBody>
                  <a:tcPr marL="57580" marR="57580" marT="91440" marB="91440" anchor="ctr"/>
                </a:tc>
                <a:extLst>
                  <a:ext uri="{0D108BD9-81ED-4DB2-BD59-A6C34878D82A}">
                    <a16:rowId xmlns:a16="http://schemas.microsoft.com/office/drawing/2014/main" val="1482781177"/>
                  </a:ext>
                </a:extLst>
              </a:tr>
              <a:tr h="314560">
                <a:tc>
                  <a:txBody>
                    <a:bodyPr/>
                    <a:lstStyle/>
                    <a:p>
                      <a:pPr marL="0" marR="0">
                        <a:lnSpc>
                          <a:spcPct val="100000"/>
                        </a:lnSpc>
                        <a:spcBef>
                          <a:spcPts val="0"/>
                        </a:spcBef>
                        <a:spcAft>
                          <a:spcPts val="0"/>
                        </a:spcAft>
                      </a:pPr>
                      <a:r>
                        <a:rPr lang="en-US" sz="1400">
                          <a:effectLst/>
                        </a:rPr>
                        <a:t>R Server for Linux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SUSE Enterprise</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SLES 11</a:t>
                      </a:r>
                      <a:endParaRPr lang="en-US" sz="1400" dirty="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kern="1200" dirty="0">
                          <a:solidFill>
                            <a:schemeClr val="dk1"/>
                          </a:solidFill>
                          <a:effectLst/>
                          <a:latin typeface="+mn-lt"/>
                          <a:ea typeface="+mn-ea"/>
                          <a:cs typeface="+mn-cs"/>
                        </a:rPr>
                        <a:t>will support in future release</a:t>
                      </a:r>
                    </a:p>
                  </a:txBody>
                  <a:tcPr marL="57580" marR="57580" marT="91440" marB="91440" anchor="ctr"/>
                </a:tc>
                <a:extLst>
                  <a:ext uri="{0D108BD9-81ED-4DB2-BD59-A6C34878D82A}">
                    <a16:rowId xmlns:a16="http://schemas.microsoft.com/office/drawing/2014/main" val="2318109595"/>
                  </a:ext>
                </a:extLst>
              </a:tr>
              <a:tr h="0">
                <a:tc>
                  <a:txBody>
                    <a:bodyPr/>
                    <a:lstStyle/>
                    <a:p>
                      <a:pPr marL="0" marR="0">
                        <a:lnSpc>
                          <a:spcPct val="100000"/>
                        </a:lnSpc>
                        <a:spcBef>
                          <a:spcPts val="0"/>
                        </a:spcBef>
                        <a:spcAft>
                          <a:spcPts val="0"/>
                        </a:spcAft>
                      </a:pPr>
                      <a:r>
                        <a:rPr lang="en-US" sz="1400">
                          <a:effectLst/>
                        </a:rPr>
                        <a:t>R Server for Linux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Ubuntu</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14.04 LTS, 16.04 LTS</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Same as modeling</a:t>
                      </a:r>
                      <a:endParaRPr lang="en-US" sz="1400" dirty="0">
                        <a:effectLst/>
                        <a:latin typeface="Calibri" panose="020F0502020204030204" pitchFamily="34" charset="0"/>
                        <a:ea typeface="DengXian" panose="02010600030101010101" pitchFamily="2" charset="-122"/>
                      </a:endParaRPr>
                    </a:p>
                  </a:txBody>
                  <a:tcPr marL="57580" marR="57580" marT="91440" marB="91440" anchor="ctr"/>
                </a:tc>
                <a:extLst>
                  <a:ext uri="{0D108BD9-81ED-4DB2-BD59-A6C34878D82A}">
                    <a16:rowId xmlns:a16="http://schemas.microsoft.com/office/drawing/2014/main" val="1266644795"/>
                  </a:ext>
                </a:extLst>
              </a:tr>
              <a:tr h="0">
                <a:tc>
                  <a:txBody>
                    <a:bodyPr/>
                    <a:lstStyle/>
                    <a:p>
                      <a:pPr marL="0" marR="0">
                        <a:lnSpc>
                          <a:spcPct val="100000"/>
                        </a:lnSpc>
                        <a:spcBef>
                          <a:spcPts val="0"/>
                        </a:spcBef>
                        <a:spcAft>
                          <a:spcPts val="0"/>
                        </a:spcAft>
                      </a:pPr>
                      <a:r>
                        <a:rPr lang="en-US" sz="1400">
                          <a:effectLst/>
                        </a:rPr>
                        <a:t>R Server for Linux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CentOS</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6.X and 7.X</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7.x</a:t>
                      </a:r>
                      <a:endParaRPr lang="en-US" sz="1400" dirty="0">
                        <a:solidFill>
                          <a:schemeClr val="accent2">
                            <a:lumMod val="60000"/>
                            <a:lumOff val="40000"/>
                          </a:schemeClr>
                        </a:solidFill>
                        <a:effectLst/>
                        <a:latin typeface="Calibri" panose="020F0502020204030204" pitchFamily="34" charset="0"/>
                        <a:ea typeface="DengXian" panose="02010600030101010101" pitchFamily="2" charset="-122"/>
                      </a:endParaRPr>
                    </a:p>
                  </a:txBody>
                  <a:tcPr marL="57580" marR="57580" marT="91440" marB="91440" anchor="ctr"/>
                </a:tc>
                <a:extLst>
                  <a:ext uri="{0D108BD9-81ED-4DB2-BD59-A6C34878D82A}">
                    <a16:rowId xmlns:a16="http://schemas.microsoft.com/office/drawing/2014/main" val="1620624046"/>
                  </a:ext>
                </a:extLst>
              </a:tr>
              <a:tr h="0">
                <a:tc>
                  <a:txBody>
                    <a:bodyPr/>
                    <a:lstStyle/>
                    <a:p>
                      <a:pPr marL="0" marR="0">
                        <a:lnSpc>
                          <a:spcPct val="100000"/>
                        </a:lnSpc>
                        <a:spcBef>
                          <a:spcPts val="0"/>
                        </a:spcBef>
                        <a:spcAft>
                          <a:spcPts val="0"/>
                        </a:spcAft>
                      </a:pPr>
                      <a:r>
                        <a:rPr lang="en-US" sz="1400">
                          <a:effectLst/>
                        </a:rPr>
                        <a:t>R Server for Hadoop</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a:effectLst/>
                        </a:rPr>
                        <a:t>Red Hat and SUSE Enterprise </a:t>
                      </a:r>
                      <a:endParaRPr lang="en-US" sz="140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RHEL 6.x and 7.x, SUSE SLES11</a:t>
                      </a:r>
                      <a:endParaRPr lang="en-US" sz="1400" dirty="0">
                        <a:effectLst/>
                        <a:latin typeface="Calibri" panose="020F0502020204030204" pitchFamily="34" charset="0"/>
                        <a:ea typeface="DengXian" panose="02010600030101010101" pitchFamily="2" charset="-122"/>
                      </a:endParaRPr>
                    </a:p>
                  </a:txBody>
                  <a:tcPr marL="57580" marR="57580" marT="91440" marB="91440" anchor="ctr"/>
                </a:tc>
                <a:tc>
                  <a:txBody>
                    <a:bodyPr/>
                    <a:lstStyle/>
                    <a:p>
                      <a:pPr marL="0" marR="0">
                        <a:lnSpc>
                          <a:spcPct val="100000"/>
                        </a:lnSpc>
                        <a:spcBef>
                          <a:spcPts val="0"/>
                        </a:spcBef>
                        <a:spcAft>
                          <a:spcPts val="0"/>
                        </a:spcAft>
                      </a:pPr>
                      <a:r>
                        <a:rPr lang="en-US" sz="1400" dirty="0">
                          <a:effectLst/>
                        </a:rPr>
                        <a:t> RHEL</a:t>
                      </a:r>
                      <a:r>
                        <a:rPr lang="en-US" sz="1400" baseline="0" dirty="0">
                          <a:effectLst/>
                        </a:rPr>
                        <a:t> 7.x</a:t>
                      </a:r>
                      <a:endParaRPr lang="en-US" sz="1400" dirty="0">
                        <a:solidFill>
                          <a:srgbClr val="FF0000"/>
                        </a:solidFill>
                        <a:effectLst/>
                        <a:latin typeface="Calibri" panose="020F0502020204030204" pitchFamily="34" charset="0"/>
                        <a:ea typeface="DengXian" panose="02010600030101010101" pitchFamily="2" charset="-122"/>
                      </a:endParaRPr>
                    </a:p>
                  </a:txBody>
                  <a:tcPr marL="57580" marR="57580" marT="91440" marB="91440" anchor="ctr"/>
                </a:tc>
                <a:extLst>
                  <a:ext uri="{0D108BD9-81ED-4DB2-BD59-A6C34878D82A}">
                    <a16:rowId xmlns:a16="http://schemas.microsoft.com/office/drawing/2014/main" val="297361426"/>
                  </a:ext>
                </a:extLst>
              </a:tr>
            </a:tbl>
          </a:graphicData>
        </a:graphic>
      </p:graphicFrame>
      <p:sp>
        <p:nvSpPr>
          <p:cNvPr id="6" name="Text Placeholder 1"/>
          <p:cNvSpPr>
            <a:spLocks noGrp="1"/>
          </p:cNvSpPr>
          <p:nvPr>
            <p:ph type="body" sz="quarter" idx="10"/>
          </p:nvPr>
        </p:nvSpPr>
        <p:spPr>
          <a:xfrm>
            <a:off x="269239" y="1189177"/>
            <a:ext cx="11653523" cy="2296013"/>
          </a:xfrm>
        </p:spPr>
        <p:txBody>
          <a:bodyPr/>
          <a:lstStyle/>
          <a:p>
            <a:r>
              <a:rPr lang="en-US" sz="2800" dirty="0"/>
              <a:t>R Server V9.0 </a:t>
            </a:r>
            <a:r>
              <a:rPr lang="en-US" sz="2800"/>
              <a:t>Operationalization</a:t>
            </a:r>
            <a:r>
              <a:rPr lang="en-US" sz="2800" dirty="0"/>
              <a:t> built on top of </a:t>
            </a:r>
            <a:r>
              <a:rPr lang="en-US" sz="2800" dirty="0" err="1"/>
              <a:t>.Net</a:t>
            </a:r>
            <a:r>
              <a:rPr lang="en-US" sz="2800" dirty="0"/>
              <a:t> Core </a:t>
            </a:r>
            <a:r>
              <a:rPr lang="en-US" sz="2800" dirty="0">
                <a:sym typeface="Wingdings" panose="05000000000000000000" pitchFamily="2" charset="2"/>
              </a:rPr>
              <a:t>which doesn’t support some of current R Server OS versions.</a:t>
            </a:r>
          </a:p>
          <a:p>
            <a:r>
              <a:rPr lang="en-US" sz="2800" dirty="0">
                <a:sym typeface="Wingdings" panose="05000000000000000000" pitchFamily="2" charset="2"/>
              </a:rPr>
              <a:t>In product documentation, will state which platforms can be configured to operationalize R.</a:t>
            </a:r>
          </a:p>
          <a:p>
            <a:r>
              <a:rPr lang="en-US" sz="2800" dirty="0">
                <a:sym typeface="Wingdings" panose="05000000000000000000" pitchFamily="2" charset="2"/>
              </a:rPr>
              <a:t>Will fill the gaps in the future releases.</a:t>
            </a:r>
            <a:endParaRPr lang="en-US" sz="2800" dirty="0"/>
          </a:p>
        </p:txBody>
      </p:sp>
    </p:spTree>
    <p:extLst>
      <p:ext uri="{BB962C8B-B14F-4D97-AF65-F5344CB8AC3E}">
        <p14:creationId xmlns:p14="http://schemas.microsoft.com/office/powerpoint/2010/main" val="23286813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Analytics Process @ high level</a:t>
            </a:r>
          </a:p>
        </p:txBody>
      </p:sp>
      <p:sp>
        <p:nvSpPr>
          <p:cNvPr id="3" name="Text Placeholder 2"/>
          <p:cNvSpPr>
            <a:spLocks noGrp="1"/>
          </p:cNvSpPr>
          <p:nvPr>
            <p:ph type="body" sz="quarter" idx="10"/>
          </p:nvPr>
        </p:nvSpPr>
        <p:spPr>
          <a:xfrm>
            <a:off x="334247" y="1688943"/>
            <a:ext cx="4262004" cy="1874359"/>
          </a:xfrm>
        </p:spPr>
        <p:txBody>
          <a:bodyPr/>
          <a:lstStyle/>
          <a:p>
            <a:pPr>
              <a:lnSpc>
                <a:spcPct val="100000"/>
              </a:lnSpc>
              <a:spcBef>
                <a:spcPts val="2941"/>
              </a:spcBef>
            </a:pPr>
            <a:r>
              <a:rPr lang="en-US" sz="2745" b="1" dirty="0"/>
              <a:t>Prepare</a:t>
            </a:r>
            <a:r>
              <a:rPr lang="en-US" sz="2745" dirty="0"/>
              <a:t>:  Assemble, cleanse, profile and transform diverse data relevant to the subject.</a:t>
            </a:r>
          </a:p>
        </p:txBody>
      </p:sp>
      <p:grpSp>
        <p:nvGrpSpPr>
          <p:cNvPr id="7" name="Group 6"/>
          <p:cNvGrpSpPr/>
          <p:nvPr/>
        </p:nvGrpSpPr>
        <p:grpSpPr>
          <a:xfrm>
            <a:off x="622817" y="4191828"/>
            <a:ext cx="10588633" cy="1796091"/>
            <a:chOff x="49037" y="2575324"/>
            <a:chExt cx="8754721" cy="1485014"/>
          </a:xfrm>
        </p:grpSpPr>
        <p:sp>
          <p:nvSpPr>
            <p:cNvPr id="9" name="Rectangle 8"/>
            <p:cNvSpPr/>
            <p:nvPr/>
          </p:nvSpPr>
          <p:spPr bwMode="auto">
            <a:xfrm>
              <a:off x="207357" y="2575324"/>
              <a:ext cx="2374945" cy="1466391"/>
            </a:xfrm>
            <a:prstGeom prst="rect">
              <a:avLst/>
            </a:prstGeom>
            <a:solidFill>
              <a:schemeClr val="bg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Rectangle 9"/>
            <p:cNvSpPr/>
            <p:nvPr/>
          </p:nvSpPr>
          <p:spPr bwMode="auto">
            <a:xfrm flipH="1">
              <a:off x="2698300" y="2587102"/>
              <a:ext cx="2873160" cy="14732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ectangle 10"/>
            <p:cNvSpPr/>
            <p:nvPr/>
          </p:nvSpPr>
          <p:spPr bwMode="auto">
            <a:xfrm flipH="1">
              <a:off x="5692659" y="2587102"/>
              <a:ext cx="3111099" cy="1473236"/>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745"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 name="Chevron 11"/>
            <p:cNvSpPr/>
            <p:nvPr/>
          </p:nvSpPr>
          <p:spPr>
            <a:xfrm>
              <a:off x="5696464" y="2678223"/>
              <a:ext cx="2870790" cy="984058"/>
            </a:xfrm>
            <a:prstGeom prst="chevron">
              <a:avLst/>
            </a:prstGeom>
            <a:solidFill>
              <a:schemeClr val="accent4">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solidFill>
                    <a:sysClr val="windowText" lastClr="000000"/>
                  </a:solidFill>
                  <a:effectLst/>
                  <a:uLnTx/>
                  <a:uFillTx/>
                </a:rPr>
                <a:t>Operationalize</a:t>
              </a:r>
            </a:p>
          </p:txBody>
        </p:sp>
        <p:cxnSp>
          <p:nvCxnSpPr>
            <p:cNvPr id="13" name="Elbow Connector 12"/>
            <p:cNvCxnSpPr>
              <a:stCxn id="19" idx="3"/>
            </p:cNvCxnSpPr>
            <p:nvPr/>
          </p:nvCxnSpPr>
          <p:spPr>
            <a:xfrm flipV="1">
              <a:off x="5457434" y="3172670"/>
              <a:ext cx="591039" cy="3471"/>
            </a:xfrm>
            <a:prstGeom prst="bentConnector3">
              <a:avLst>
                <a:gd name="adj1" fmla="val 50000"/>
              </a:avLst>
            </a:prstGeom>
            <a:ln w="38100" cmpd="sng">
              <a:solidFill>
                <a:schemeClr val="bg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367396" y="2669916"/>
              <a:ext cx="3090038" cy="1012449"/>
              <a:chOff x="6574957" y="2796363"/>
              <a:chExt cx="3090038" cy="1012449"/>
            </a:xfrm>
            <a:solidFill>
              <a:srgbClr val="00B050"/>
            </a:solidFill>
          </p:grpSpPr>
          <p:sp>
            <p:nvSpPr>
              <p:cNvPr id="19" name="Chevron 18"/>
              <p:cNvSpPr/>
              <p:nvPr/>
            </p:nvSpPr>
            <p:spPr>
              <a:xfrm>
                <a:off x="6996223" y="2796363"/>
                <a:ext cx="2668772" cy="1012449"/>
              </a:xfrm>
              <a:prstGeom prst="chevron">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solidFill>
                      <a:schemeClr val="tx1"/>
                    </a:solidFill>
                    <a:effectLst/>
                    <a:uLnTx/>
                    <a:uFillTx/>
                  </a:rPr>
                  <a:t>Model</a:t>
                </a:r>
              </a:p>
            </p:txBody>
          </p:sp>
          <p:cxnSp>
            <p:nvCxnSpPr>
              <p:cNvPr id="20" name="Elbow Connector 19"/>
              <p:cNvCxnSpPr>
                <a:stCxn id="17" idx="3"/>
              </p:cNvCxnSpPr>
              <p:nvPr/>
            </p:nvCxnSpPr>
            <p:spPr>
              <a:xfrm flipV="1">
                <a:off x="6574957" y="3290127"/>
                <a:ext cx="614560" cy="683"/>
              </a:xfrm>
              <a:prstGeom prst="bentConnector3">
                <a:avLst>
                  <a:gd name="adj1" fmla="val 50000"/>
                </a:avLst>
              </a:prstGeom>
              <a:grpFill/>
              <a:ln w="38100" cmpd="sng">
                <a:solidFill>
                  <a:schemeClr val="bg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dirty="0">
                    <a:ln>
                      <a:noFill/>
                    </a:ln>
                    <a:solidFill>
                      <a:schemeClr val="tx1"/>
                    </a:solidFill>
                    <a:effectLst/>
                    <a:uLnTx/>
                    <a:uFillTx/>
                  </a:rPr>
                  <a:t>Prepare</a:t>
                </a:r>
              </a:p>
            </p:txBody>
          </p:sp>
          <p:cxnSp>
            <p:nvCxnSpPr>
              <p:cNvPr id="18" name="Elbow Connector 17"/>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bg1">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046938" y="1688943"/>
            <a:ext cx="3708712" cy="2293120"/>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2941"/>
              </a:spcBef>
              <a:spcAft>
                <a:spcPts val="0"/>
              </a:spcAft>
              <a:buClrTx/>
              <a:buSzPct val="90000"/>
              <a:buFont typeface="Arial" pitchFamily="34" charset="0"/>
              <a:buNone/>
              <a:tabLst/>
              <a:defRPr/>
            </a:pPr>
            <a:r>
              <a:rPr kumimoji="0" lang="en-US" sz="2745" b="1" i="0" u="none" strike="noStrike" kern="1200" cap="none" spc="0" normalizeH="0" baseline="0" noProof="0" dirty="0">
                <a:ln>
                  <a:noFill/>
                </a:ln>
                <a:gradFill>
                  <a:gsLst>
                    <a:gs pos="1250">
                      <a:schemeClr val="tx1"/>
                    </a:gs>
                    <a:gs pos="99000">
                      <a:schemeClr val="tx1"/>
                    </a:gs>
                  </a:gsLst>
                  <a:lin ang="5400000" scaled="0"/>
                </a:gradFill>
                <a:effectLst/>
                <a:uLnTx/>
                <a:uFillTx/>
                <a:latin typeface="+mj-lt"/>
                <a:ea typeface="+mn-ea"/>
                <a:cs typeface="+mn-cs"/>
              </a:rPr>
              <a:t>Model</a:t>
            </a:r>
            <a:r>
              <a:rPr kumimoji="0" lang="en-US" sz="2745" b="0" i="0" u="none" strike="noStrike" kern="1200" cap="none" spc="0" normalizeH="0" baseline="0" noProof="0" dirty="0">
                <a:ln>
                  <a:noFill/>
                </a:ln>
                <a:gradFill>
                  <a:gsLst>
                    <a:gs pos="1250">
                      <a:schemeClr val="tx1"/>
                    </a:gs>
                    <a:gs pos="99000">
                      <a:schemeClr val="tx1"/>
                    </a:gs>
                  </a:gsLst>
                  <a:lin ang="5400000" scaled="0"/>
                </a:gradFill>
                <a:effectLst/>
                <a:uLnTx/>
                <a:uFillTx/>
                <a:latin typeface="+mj-lt"/>
                <a:ea typeface="+mn-ea"/>
                <a:cs typeface="+mn-cs"/>
              </a:rPr>
              <a:t>:  Use of statistical and machine learning algorithms to build classifiers and predictions</a:t>
            </a:r>
          </a:p>
        </p:txBody>
      </p:sp>
      <p:sp>
        <p:nvSpPr>
          <p:cNvPr id="22" name="Text Placeholder 2"/>
          <p:cNvSpPr txBox="1">
            <a:spLocks/>
          </p:cNvSpPr>
          <p:nvPr/>
        </p:nvSpPr>
        <p:spPr>
          <a:xfrm>
            <a:off x="7878996" y="1688944"/>
            <a:ext cx="4262004" cy="1870703"/>
          </a:xfrm>
          <a:prstGeom prst="rect">
            <a:avLst/>
          </a:prstGeom>
        </p:spPr>
        <p:txBody>
          <a:bodyPr vert="horz" wrap="square" lIns="143428" tIns="89642" rIns="143428" bIns="89642"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2941"/>
              </a:spcBef>
              <a:spcAft>
                <a:spcPts val="0"/>
              </a:spcAft>
              <a:buClrTx/>
              <a:buSzPct val="90000"/>
              <a:buFont typeface="Arial" pitchFamily="34" charset="0"/>
              <a:buNone/>
              <a:tabLst/>
              <a:defRPr/>
            </a:pPr>
            <a:r>
              <a:rPr kumimoji="0" lang="en-US" sz="2745" b="1" i="0" u="none" strike="noStrike" kern="1200" cap="none" spc="0" normalizeH="0" baseline="0" noProof="0" dirty="0">
                <a:ln>
                  <a:noFill/>
                </a:ln>
                <a:gradFill>
                  <a:gsLst>
                    <a:gs pos="1250">
                      <a:schemeClr val="tx1"/>
                    </a:gs>
                    <a:gs pos="99000">
                      <a:schemeClr val="tx1"/>
                    </a:gs>
                  </a:gsLst>
                  <a:lin ang="5400000" scaled="0"/>
                </a:gradFill>
                <a:effectLst/>
                <a:uLnTx/>
                <a:uFillTx/>
                <a:latin typeface="+mj-lt"/>
                <a:ea typeface="+mn-ea"/>
                <a:cs typeface="+mn-cs"/>
              </a:rPr>
              <a:t>Operationalize</a:t>
            </a:r>
            <a:r>
              <a:rPr kumimoji="0" lang="en-US" sz="2745" b="0" i="0" u="none" strike="noStrike" kern="1200" cap="none" spc="0" normalizeH="0" baseline="0" noProof="0" dirty="0">
                <a:ln>
                  <a:noFill/>
                </a:ln>
                <a:gradFill>
                  <a:gsLst>
                    <a:gs pos="1250">
                      <a:schemeClr val="tx1"/>
                    </a:gs>
                    <a:gs pos="99000">
                      <a:schemeClr val="tx1"/>
                    </a:gs>
                  </a:gsLst>
                  <a:lin ang="5400000" scaled="0"/>
                </a:gradFill>
                <a:effectLst/>
                <a:uLnTx/>
                <a:uFillTx/>
                <a:latin typeface="+mj-lt"/>
                <a:ea typeface="+mn-ea"/>
                <a:cs typeface="+mn-cs"/>
              </a:rPr>
              <a:t>:  Apply predictions and visualizations to support business applications</a:t>
            </a:r>
          </a:p>
        </p:txBody>
      </p:sp>
    </p:spTree>
    <p:extLst>
      <p:ext uri="{BB962C8B-B14F-4D97-AF65-F5344CB8AC3E}">
        <p14:creationId xmlns:p14="http://schemas.microsoft.com/office/powerpoint/2010/main" val="1894908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 calcmode="lin" valueType="num">
                                      <p:cBhvr additive="base">
                                        <p:cTn id="1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 calcmode="lin" valueType="num">
                                      <p:cBhvr additive="base">
                                        <p:cTn id="1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bwMode="auto">
          <a:xfrm>
            <a:off x="6129762"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 name="Title 1"/>
          <p:cNvSpPr txBox="1">
            <a:spLocks/>
          </p:cNvSpPr>
          <p:nvPr/>
        </p:nvSpPr>
        <p:spPr>
          <a:xfrm>
            <a:off x="165864" y="16453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600" dirty="0"/>
              <a:t>Microsoft R Server</a:t>
            </a:r>
          </a:p>
          <a:p>
            <a:pPr algn="ctr"/>
            <a:r>
              <a:rPr lang="en-US" sz="3600" dirty="0">
                <a:gradFill>
                  <a:gsLst>
                    <a:gs pos="2917">
                      <a:schemeClr val="tx1"/>
                    </a:gs>
                    <a:gs pos="30000">
                      <a:schemeClr val="tx1"/>
                    </a:gs>
                  </a:gsLst>
                  <a:lin ang="5400000" scaled="0"/>
                </a:gradFill>
              </a:rPr>
              <a:t>The Operationalization Engine of your Advanced Analytics</a:t>
            </a:r>
            <a:endParaRPr lang="en-US" sz="3600" dirty="0"/>
          </a:p>
        </p:txBody>
      </p:sp>
      <p:sp>
        <p:nvSpPr>
          <p:cNvPr id="7" name="Rectangle 6"/>
          <p:cNvSpPr/>
          <p:nvPr/>
        </p:nvSpPr>
        <p:spPr bwMode="auto">
          <a:xfrm>
            <a:off x="591751"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8" name="Rectangle 17"/>
          <p:cNvSpPr/>
          <p:nvPr/>
        </p:nvSpPr>
        <p:spPr bwMode="auto">
          <a:xfrm>
            <a:off x="8899198" y="1558213"/>
            <a:ext cx="2631747" cy="468657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45" name="Group 44"/>
          <p:cNvGrpSpPr/>
          <p:nvPr/>
        </p:nvGrpSpPr>
        <p:grpSpPr>
          <a:xfrm>
            <a:off x="3362037" y="1558213"/>
            <a:ext cx="2631748" cy="4699029"/>
            <a:chOff x="3355858" y="1877030"/>
            <a:chExt cx="2684900" cy="4793934"/>
          </a:xfrm>
          <a:solidFill>
            <a:srgbClr val="00B0F0"/>
          </a:solidFill>
        </p:grpSpPr>
        <p:sp>
          <p:nvSpPr>
            <p:cNvPr id="46" name="Rectangle 45"/>
            <p:cNvSpPr/>
            <p:nvPr/>
          </p:nvSpPr>
          <p:spPr bwMode="auto">
            <a:xfrm>
              <a:off x="3355858" y="1877030"/>
              <a:ext cx="2684900" cy="47939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49" name="Rectangle 48"/>
            <p:cNvSpPr/>
            <p:nvPr/>
          </p:nvSpPr>
          <p:spPr bwMode="auto">
            <a:xfrm>
              <a:off x="4183340" y="2159000"/>
              <a:ext cx="1003102" cy="13953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a:lnSpc>
                  <a:spcPct val="90000"/>
                </a:lnSpc>
                <a:buFont typeface="Wingdings 3" panose="05040102010807070707" pitchFamily="18" charset="2"/>
                <a:buChar char="Æ"/>
              </a:pPr>
              <a:endParaRPr lang="en-US" sz="1961" b="1" kern="0" err="1">
                <a:solidFill>
                  <a:schemeClr val="bg1"/>
                </a:solidFill>
                <a:latin typeface="+mj-lt"/>
                <a:ea typeface="Segoe UI" pitchFamily="34" charset="0"/>
                <a:cs typeface="Segoe UI" pitchFamily="34" charset="0"/>
              </a:endParaRPr>
            </a:p>
          </p:txBody>
        </p:sp>
      </p:grpSp>
      <p:sp>
        <p:nvSpPr>
          <p:cNvPr id="51" name="Rectangle 50"/>
          <p:cNvSpPr/>
          <p:nvPr/>
        </p:nvSpPr>
        <p:spPr bwMode="auto">
          <a:xfrm>
            <a:off x="588789" y="3888883"/>
            <a:ext cx="2636415" cy="2373994"/>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Turn R analytics </a:t>
            </a:r>
            <a:r>
              <a:rPr lang="en-US" sz="1600" kern="0" dirty="0">
                <a:solidFill>
                  <a:srgbClr val="000000"/>
                </a:solidFill>
                <a:latin typeface="Segoe UI Light"/>
                <a:ea typeface="Segoe UI" pitchFamily="34" charset="0"/>
                <a:cs typeface="Segoe UI" pitchFamily="34" charset="0"/>
                <a:sym typeface="Wingdings" panose="05000000000000000000" pitchFamily="2" charset="2"/>
              </a:rPr>
              <a:t></a:t>
            </a:r>
            <a:r>
              <a:rPr lang="en-US" sz="1600" kern="0" dirty="0">
                <a:solidFill>
                  <a:srgbClr val="000000"/>
                </a:solidFill>
                <a:latin typeface="Segoe UI Light"/>
                <a:ea typeface="Segoe UI" pitchFamily="34" charset="0"/>
                <a:cs typeface="Segoe UI" pitchFamily="34" charset="0"/>
              </a:rPr>
              <a:t> Web Service in one line of code;</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Swagger-based REST APIs, easy to consume, with any programming languages, including R!</a:t>
            </a:r>
          </a:p>
        </p:txBody>
      </p:sp>
      <p:sp>
        <p:nvSpPr>
          <p:cNvPr id="52" name="Rectangle 51"/>
          <p:cNvSpPr/>
          <p:nvPr/>
        </p:nvSpPr>
        <p:spPr bwMode="auto">
          <a:xfrm>
            <a:off x="3362037" y="3883359"/>
            <a:ext cx="2631747" cy="237951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Deploying Web Service server to any platform: Windows / SQL / Linux/Hadoop</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On Prem or in Cloud</a:t>
            </a:r>
          </a:p>
        </p:txBody>
      </p:sp>
      <p:sp>
        <p:nvSpPr>
          <p:cNvPr id="53" name="Rectangle 52"/>
          <p:cNvSpPr/>
          <p:nvPr/>
        </p:nvSpPr>
        <p:spPr bwMode="auto">
          <a:xfrm>
            <a:off x="6130616" y="3888881"/>
            <a:ext cx="2631747" cy="2373995"/>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89630"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Fast scoring, real time and batch</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Scaling to a grid for powerful computing with load balancing</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Diagnostic and capacity evaluation tools</a:t>
            </a:r>
          </a:p>
        </p:txBody>
      </p:sp>
      <p:sp>
        <p:nvSpPr>
          <p:cNvPr id="54" name="Rectangle 53"/>
          <p:cNvSpPr/>
          <p:nvPr/>
        </p:nvSpPr>
        <p:spPr bwMode="auto">
          <a:xfrm>
            <a:off x="8899198" y="3888882"/>
            <a:ext cx="2631748" cy="2368359"/>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Enterprise authentication: LDAP / AD/ AAD</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Secure connection: HTTPS with SSL.TSL1.2 </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Enterprise grade High Availability</a:t>
            </a:r>
          </a:p>
          <a:p>
            <a:pPr marL="182880" indent="-182880" defTabSz="913576"/>
            <a:endParaRPr lang="en-US" sz="1765" kern="0" dirty="0">
              <a:solidFill>
                <a:srgbClr val="000000"/>
              </a:solidFill>
              <a:latin typeface="Segoe UI Light"/>
              <a:ea typeface="Segoe UI" pitchFamily="34" charset="0"/>
              <a:cs typeface="Segoe UI" pitchFamily="34" charset="0"/>
            </a:endParaRPr>
          </a:p>
        </p:txBody>
      </p:sp>
      <p:grpSp>
        <p:nvGrpSpPr>
          <p:cNvPr id="55" name="Group 54"/>
          <p:cNvGrpSpPr/>
          <p:nvPr/>
        </p:nvGrpSpPr>
        <p:grpSpPr>
          <a:xfrm rot="10317452">
            <a:off x="1038978" y="2030803"/>
            <a:ext cx="1576893" cy="1021731"/>
            <a:chOff x="3643867" y="3838648"/>
            <a:chExt cx="1899286" cy="1230622"/>
          </a:xfrm>
          <a:effectLst>
            <a:reflection blurRad="6350" stA="52000" endA="300" endPos="35000" dir="5400000" sy="-100000" algn="bl" rotWithShape="0"/>
          </a:effectLst>
        </p:grpSpPr>
        <p:sp>
          <p:nvSpPr>
            <p:cNvPr id="56" name="Freeform 7"/>
            <p:cNvSpPr>
              <a:spLocks noEditPoints="1"/>
            </p:cNvSpPr>
            <p:nvPr/>
          </p:nvSpPr>
          <p:spPr bwMode="auto">
            <a:xfrm>
              <a:off x="3643867" y="3838648"/>
              <a:ext cx="1005365" cy="1010107"/>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8"/>
            <p:cNvSpPr>
              <a:spLocks noEditPoints="1"/>
            </p:cNvSpPr>
            <p:nvPr/>
          </p:nvSpPr>
          <p:spPr bwMode="auto">
            <a:xfrm>
              <a:off x="4428717" y="4604526"/>
              <a:ext cx="462372" cy="464744"/>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4789131" y="4103030"/>
              <a:ext cx="754022" cy="771806"/>
              <a:chOff x="4789131" y="4103030"/>
              <a:chExt cx="754022" cy="771806"/>
            </a:xfrm>
            <a:solidFill>
              <a:schemeClr val="accent3"/>
            </a:solidFill>
          </p:grpSpPr>
          <p:sp>
            <p:nvSpPr>
              <p:cNvPr id="59" name="Freeform 16"/>
              <p:cNvSpPr>
                <a:spLocks noEditPoints="1"/>
              </p:cNvSpPr>
              <p:nvPr/>
            </p:nvSpPr>
            <p:spPr bwMode="auto">
              <a:xfrm>
                <a:off x="4853151" y="4177721"/>
                <a:ext cx="628353" cy="633094"/>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
              <p:cNvSpPr>
                <a:spLocks/>
              </p:cNvSpPr>
              <p:nvPr/>
            </p:nvSpPr>
            <p:spPr bwMode="auto">
              <a:xfrm>
                <a:off x="5125833" y="4687517"/>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p:cNvSpPr>
                <a:spLocks/>
              </p:cNvSpPr>
              <p:nvPr/>
            </p:nvSpPr>
            <p:spPr bwMode="auto">
              <a:xfrm>
                <a:off x="4789131" y="4452773"/>
                <a:ext cx="184949" cy="10907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0"/>
              <p:cNvSpPr>
                <a:spLocks/>
              </p:cNvSpPr>
              <p:nvPr/>
            </p:nvSpPr>
            <p:spPr bwMode="auto">
              <a:xfrm>
                <a:off x="5355833" y="4424319"/>
                <a:ext cx="187320" cy="11144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p:cNvSpPr>
                <a:spLocks/>
              </p:cNvSpPr>
              <p:nvPr/>
            </p:nvSpPr>
            <p:spPr bwMode="auto">
              <a:xfrm>
                <a:off x="4872120" y="4227515"/>
                <a:ext cx="173093" cy="170722"/>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5284699" y="4592671"/>
                <a:ext cx="177835" cy="168350"/>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p:cNvSpPr>
                <a:spLocks/>
              </p:cNvSpPr>
              <p:nvPr/>
            </p:nvSpPr>
            <p:spPr bwMode="auto">
              <a:xfrm>
                <a:off x="4902945" y="4611640"/>
                <a:ext cx="165980" cy="180207"/>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p:cNvSpPr>
              <p:nvPr/>
            </p:nvSpPr>
            <p:spPr bwMode="auto">
              <a:xfrm>
                <a:off x="5260988" y="4196690"/>
                <a:ext cx="168351" cy="177835"/>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5"/>
              <p:cNvSpPr>
                <a:spLocks/>
              </p:cNvSpPr>
              <p:nvPr/>
            </p:nvSpPr>
            <p:spPr bwMode="auto">
              <a:xfrm>
                <a:off x="4974080" y="4146896"/>
                <a:ext cx="147011" cy="189691"/>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
              <p:cNvSpPr>
                <a:spLocks/>
              </p:cNvSpPr>
              <p:nvPr/>
            </p:nvSpPr>
            <p:spPr bwMode="auto">
              <a:xfrm>
                <a:off x="5213565" y="4649579"/>
                <a:ext cx="142269" cy="192062"/>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7"/>
              <p:cNvSpPr>
                <a:spLocks/>
              </p:cNvSpPr>
              <p:nvPr/>
            </p:nvSpPr>
            <p:spPr bwMode="auto">
              <a:xfrm>
                <a:off x="4822327" y="4540506"/>
                <a:ext cx="184949" cy="147011"/>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8"/>
              <p:cNvSpPr>
                <a:spLocks/>
              </p:cNvSpPr>
              <p:nvPr/>
            </p:nvSpPr>
            <p:spPr bwMode="auto">
              <a:xfrm>
                <a:off x="5322637" y="4298650"/>
                <a:ext cx="189692" cy="149381"/>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9"/>
              <p:cNvSpPr>
                <a:spLocks/>
              </p:cNvSpPr>
              <p:nvPr/>
            </p:nvSpPr>
            <p:spPr bwMode="auto">
              <a:xfrm>
                <a:off x="4803357" y="4348443"/>
                <a:ext cx="189692" cy="1304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0"/>
              <p:cNvSpPr>
                <a:spLocks/>
              </p:cNvSpPr>
              <p:nvPr/>
            </p:nvSpPr>
            <p:spPr bwMode="auto">
              <a:xfrm>
                <a:off x="5336864" y="4509680"/>
                <a:ext cx="194434" cy="128042"/>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1"/>
              <p:cNvSpPr>
                <a:spLocks/>
              </p:cNvSpPr>
              <p:nvPr/>
            </p:nvSpPr>
            <p:spPr bwMode="auto">
              <a:xfrm>
                <a:off x="5019131" y="4668548"/>
                <a:ext cx="132784" cy="192062"/>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
              <p:cNvSpPr>
                <a:spLocks/>
              </p:cNvSpPr>
              <p:nvPr/>
            </p:nvSpPr>
            <p:spPr bwMode="auto">
              <a:xfrm>
                <a:off x="5177998" y="4127927"/>
                <a:ext cx="132784" cy="189691"/>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p:cNvSpPr>
                <a:spLocks/>
              </p:cNvSpPr>
              <p:nvPr/>
            </p:nvSpPr>
            <p:spPr bwMode="auto">
              <a:xfrm rot="10800000">
                <a:off x="5093821" y="4103030"/>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6" name="Group 4"/>
          <p:cNvGrpSpPr>
            <a:grpSpLocks noChangeAspect="1"/>
          </p:cNvGrpSpPr>
          <p:nvPr/>
        </p:nvGrpSpPr>
        <p:grpSpPr bwMode="auto">
          <a:xfrm>
            <a:off x="6654149" y="2035901"/>
            <a:ext cx="1579162" cy="1078567"/>
            <a:chOff x="2270" y="2544"/>
            <a:chExt cx="1347" cy="920"/>
          </a:xfrm>
          <a:effectLst>
            <a:reflection blurRad="6350" stA="52000" endA="300" endPos="35000" dir="5400000" sy="-100000" algn="bl" rotWithShape="0"/>
          </a:effectLst>
        </p:grpSpPr>
        <p:sp>
          <p:nvSpPr>
            <p:cNvPr id="77" name="Freeform 5"/>
            <p:cNvSpPr>
              <a:spLocks/>
            </p:cNvSpPr>
            <p:nvPr/>
          </p:nvSpPr>
          <p:spPr bwMode="auto">
            <a:xfrm>
              <a:off x="2341" y="2623"/>
              <a:ext cx="1195" cy="665"/>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rgbClr val="D2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p:cNvSpPr>
              <a:spLocks/>
            </p:cNvSpPr>
            <p:nvPr/>
          </p:nvSpPr>
          <p:spPr bwMode="auto">
            <a:xfrm>
              <a:off x="2270" y="2794"/>
              <a:ext cx="85" cy="92"/>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p:cNvSpPr>
              <a:spLocks/>
            </p:cNvSpPr>
            <p:nvPr/>
          </p:nvSpPr>
          <p:spPr bwMode="auto">
            <a:xfrm>
              <a:off x="2467" y="2656"/>
              <a:ext cx="68" cy="105"/>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
            <p:cNvSpPr>
              <a:spLocks/>
            </p:cNvSpPr>
            <p:nvPr/>
          </p:nvSpPr>
          <p:spPr bwMode="auto">
            <a:xfrm>
              <a:off x="2695" y="2572"/>
              <a:ext cx="41" cy="112"/>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
            <p:cNvSpPr>
              <a:spLocks/>
            </p:cNvSpPr>
            <p:nvPr/>
          </p:nvSpPr>
          <p:spPr bwMode="auto">
            <a:xfrm>
              <a:off x="2937" y="2544"/>
              <a:ext cx="16" cy="112"/>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p:nvSpPr>
          <p:spPr bwMode="auto">
            <a:xfrm>
              <a:off x="3152" y="2574"/>
              <a:ext cx="42" cy="112"/>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p:cNvSpPr>
              <a:spLocks/>
            </p:cNvSpPr>
            <p:nvPr/>
          </p:nvSpPr>
          <p:spPr bwMode="auto">
            <a:xfrm>
              <a:off x="3352" y="2662"/>
              <a:ext cx="68" cy="105"/>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p:cNvSpPr>
            <p:nvPr/>
          </p:nvSpPr>
          <p:spPr bwMode="auto">
            <a:xfrm>
              <a:off x="2349" y="2737"/>
              <a:ext cx="59" cy="7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p:cNvSpPr>
              <a:spLocks/>
            </p:cNvSpPr>
            <p:nvPr/>
          </p:nvSpPr>
          <p:spPr bwMode="auto">
            <a:xfrm>
              <a:off x="2311" y="2767"/>
              <a:ext cx="64" cy="70"/>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p:cNvSpPr>
              <a:spLocks/>
            </p:cNvSpPr>
            <p:nvPr/>
          </p:nvSpPr>
          <p:spPr bwMode="auto">
            <a:xfrm>
              <a:off x="2388" y="2712"/>
              <a:ext cx="57" cy="71"/>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p:cNvSpPr>
              <a:spLocks/>
            </p:cNvSpPr>
            <p:nvPr/>
          </p:nvSpPr>
          <p:spPr bwMode="auto">
            <a:xfrm>
              <a:off x="2431" y="2686"/>
              <a:ext cx="53" cy="75"/>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p:cNvSpPr>
              <a:spLocks/>
            </p:cNvSpPr>
            <p:nvPr/>
          </p:nvSpPr>
          <p:spPr bwMode="auto">
            <a:xfrm>
              <a:off x="2513" y="2643"/>
              <a:ext cx="48" cy="77"/>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p:cNvSpPr>
              <a:spLocks/>
            </p:cNvSpPr>
            <p:nvPr/>
          </p:nvSpPr>
          <p:spPr bwMode="auto">
            <a:xfrm>
              <a:off x="2558" y="2623"/>
              <a:ext cx="46" cy="77"/>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p:cNvSpPr>
              <a:spLocks/>
            </p:cNvSpPr>
            <p:nvPr/>
          </p:nvSpPr>
          <p:spPr bwMode="auto">
            <a:xfrm>
              <a:off x="2604" y="2605"/>
              <a:ext cx="41" cy="79"/>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p:cNvSpPr>
              <a:spLocks/>
            </p:cNvSpPr>
            <p:nvPr/>
          </p:nvSpPr>
          <p:spPr bwMode="auto">
            <a:xfrm>
              <a:off x="2652" y="2590"/>
              <a:ext cx="35" cy="80"/>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p:cNvSpPr>
              <a:spLocks/>
            </p:cNvSpPr>
            <p:nvPr/>
          </p:nvSpPr>
          <p:spPr bwMode="auto">
            <a:xfrm>
              <a:off x="2744" y="2569"/>
              <a:ext cx="32" cy="80"/>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p:cNvSpPr>
              <a:spLocks/>
            </p:cNvSpPr>
            <p:nvPr/>
          </p:nvSpPr>
          <p:spPr bwMode="auto">
            <a:xfrm>
              <a:off x="2792" y="2562"/>
              <a:ext cx="29" cy="77"/>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p:cNvSpPr>
              <a:spLocks/>
            </p:cNvSpPr>
            <p:nvPr/>
          </p:nvSpPr>
          <p:spPr bwMode="auto">
            <a:xfrm>
              <a:off x="2838" y="2557"/>
              <a:ext cx="26" cy="79"/>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p:cNvSpPr>
              <a:spLocks/>
            </p:cNvSpPr>
            <p:nvPr/>
          </p:nvSpPr>
          <p:spPr bwMode="auto">
            <a:xfrm>
              <a:off x="2886" y="2555"/>
              <a:ext cx="23" cy="76"/>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p:cNvSpPr>
            <p:nvPr/>
          </p:nvSpPr>
          <p:spPr bwMode="auto">
            <a:xfrm>
              <a:off x="2980" y="2555"/>
              <a:ext cx="21" cy="76"/>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p:cNvSpPr>
              <a:spLocks/>
            </p:cNvSpPr>
            <p:nvPr/>
          </p:nvSpPr>
          <p:spPr bwMode="auto">
            <a:xfrm>
              <a:off x="3024" y="2558"/>
              <a:ext cx="26" cy="80"/>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p:cNvSpPr>
            <p:nvPr/>
          </p:nvSpPr>
          <p:spPr bwMode="auto">
            <a:xfrm>
              <a:off x="3069" y="2563"/>
              <a:ext cx="31" cy="80"/>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p:cNvSpPr>
            <p:nvPr/>
          </p:nvSpPr>
          <p:spPr bwMode="auto">
            <a:xfrm>
              <a:off x="3112" y="2572"/>
              <a:ext cx="34" cy="79"/>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p:nvSpPr>
          <p:spPr bwMode="auto">
            <a:xfrm>
              <a:off x="3200" y="2597"/>
              <a:ext cx="40" cy="77"/>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p:cNvSpPr>
            <p:nvPr/>
          </p:nvSpPr>
          <p:spPr bwMode="auto">
            <a:xfrm>
              <a:off x="3243" y="2610"/>
              <a:ext cx="41" cy="79"/>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p:nvSpPr>
          <p:spPr bwMode="auto">
            <a:xfrm>
              <a:off x="3284" y="2626"/>
              <a:ext cx="48" cy="79"/>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p:cNvSpPr>
            <p:nvPr/>
          </p:nvSpPr>
          <p:spPr bwMode="auto">
            <a:xfrm>
              <a:off x="3324" y="2648"/>
              <a:ext cx="51" cy="76"/>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p:cNvSpPr>
            <p:nvPr/>
          </p:nvSpPr>
          <p:spPr bwMode="auto">
            <a:xfrm>
              <a:off x="3402" y="2694"/>
              <a:ext cx="57" cy="7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p:cNvSpPr>
            <p:nvPr/>
          </p:nvSpPr>
          <p:spPr bwMode="auto">
            <a:xfrm>
              <a:off x="3441" y="2720"/>
              <a:ext cx="58" cy="74"/>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p:nvSpPr>
          <p:spPr bwMode="auto">
            <a:xfrm>
              <a:off x="3477" y="2746"/>
              <a:ext cx="61" cy="7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p:nvSpPr>
          <p:spPr bwMode="auto">
            <a:xfrm>
              <a:off x="3512" y="2776"/>
              <a:ext cx="64" cy="71"/>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p:cNvSpPr>
            <p:nvPr/>
          </p:nvSpPr>
          <p:spPr bwMode="auto">
            <a:xfrm>
              <a:off x="3530" y="2802"/>
              <a:ext cx="87" cy="91"/>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p:cNvSpPr>
            <p:nvPr/>
          </p:nvSpPr>
          <p:spPr bwMode="auto">
            <a:xfrm>
              <a:off x="3062" y="2788"/>
              <a:ext cx="283" cy="429"/>
            </a:xfrm>
            <a:custGeom>
              <a:avLst/>
              <a:gdLst>
                <a:gd name="T0" fmla="*/ 31 w 289"/>
                <a:gd name="T1" fmla="*/ 420 h 437"/>
                <a:gd name="T2" fmla="*/ 289 w 289"/>
                <a:gd name="T3" fmla="*/ 7 h 437"/>
                <a:gd name="T4" fmla="*/ 275 w 289"/>
                <a:gd name="T5" fmla="*/ 0 h 437"/>
                <a:gd name="T6" fmla="*/ 223 w 289"/>
                <a:gd name="T7" fmla="*/ 71 h 437"/>
                <a:gd name="T8" fmla="*/ 0 w 289"/>
                <a:gd name="T9" fmla="*/ 427 h 437"/>
                <a:gd name="T10" fmla="*/ 21 w 289"/>
                <a:gd name="T11" fmla="*/ 437 h 437"/>
                <a:gd name="T12" fmla="*/ 31 w 289"/>
                <a:gd name="T13" fmla="*/ 420 h 437"/>
                <a:gd name="T14" fmla="*/ 31 w 289"/>
                <a:gd name="T15" fmla="*/ 420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7">
                  <a:moveTo>
                    <a:pt x="31" y="420"/>
                  </a:moveTo>
                  <a:cubicBezTo>
                    <a:pt x="289" y="7"/>
                    <a:pt x="289" y="7"/>
                    <a:pt x="289" y="7"/>
                  </a:cubicBezTo>
                  <a:cubicBezTo>
                    <a:pt x="284" y="4"/>
                    <a:pt x="280" y="2"/>
                    <a:pt x="275" y="0"/>
                  </a:cubicBezTo>
                  <a:cubicBezTo>
                    <a:pt x="223" y="71"/>
                    <a:pt x="223" y="71"/>
                    <a:pt x="223" y="71"/>
                  </a:cubicBezTo>
                  <a:cubicBezTo>
                    <a:pt x="0" y="427"/>
                    <a:pt x="0" y="427"/>
                    <a:pt x="0" y="427"/>
                  </a:cubicBezTo>
                  <a:cubicBezTo>
                    <a:pt x="7" y="430"/>
                    <a:pt x="14" y="432"/>
                    <a:pt x="21" y="437"/>
                  </a:cubicBezTo>
                  <a:cubicBezTo>
                    <a:pt x="31" y="420"/>
                    <a:pt x="31" y="420"/>
                    <a:pt x="31" y="420"/>
                  </a:cubicBezTo>
                  <a:cubicBezTo>
                    <a:pt x="31" y="420"/>
                    <a:pt x="31" y="420"/>
                    <a:pt x="31" y="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p:cNvSpPr>
            <p:nvPr/>
          </p:nvSpPr>
          <p:spPr bwMode="auto">
            <a:xfrm>
              <a:off x="2836" y="2778"/>
              <a:ext cx="491" cy="686"/>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111"/>
          <p:cNvGrpSpPr/>
          <p:nvPr/>
        </p:nvGrpSpPr>
        <p:grpSpPr>
          <a:xfrm>
            <a:off x="3524265" y="2151845"/>
            <a:ext cx="2226216" cy="769384"/>
            <a:chOff x="9086488" y="4188965"/>
            <a:chExt cx="3307889" cy="1143212"/>
          </a:xfrm>
          <a:effectLst>
            <a:reflection blurRad="6350" stA="52000" endA="300" endPos="35000" dir="5400000" sy="-100000" algn="bl" rotWithShape="0"/>
          </a:effectLst>
        </p:grpSpPr>
        <p:pic>
          <p:nvPicPr>
            <p:cNvPr id="113" name="Picture 112"/>
            <p:cNvPicPr>
              <a:picLocks noChangeAspect="1"/>
            </p:cNvPicPr>
            <p:nvPr/>
          </p:nvPicPr>
          <p:blipFill>
            <a:blip r:embed="rId3"/>
            <a:stretch>
              <a:fillRect/>
            </a:stretch>
          </p:blipFill>
          <p:spPr>
            <a:xfrm>
              <a:off x="9086488" y="4475162"/>
              <a:ext cx="1323258" cy="545463"/>
            </a:xfrm>
            <a:prstGeom prst="rect">
              <a:avLst/>
            </a:prstGeom>
          </p:spPr>
        </p:pic>
        <p:pic>
          <p:nvPicPr>
            <p:cNvPr id="114" name="Picture 113"/>
            <p:cNvPicPr>
              <a:picLocks noChangeAspect="1"/>
            </p:cNvPicPr>
            <p:nvPr/>
          </p:nvPicPr>
          <p:blipFill>
            <a:blip r:embed="rId4"/>
            <a:stretch>
              <a:fillRect/>
            </a:stretch>
          </p:blipFill>
          <p:spPr>
            <a:xfrm>
              <a:off x="9558072" y="4352478"/>
              <a:ext cx="646232" cy="963251"/>
            </a:xfrm>
            <a:prstGeom prst="rect">
              <a:avLst/>
            </a:prstGeom>
          </p:spPr>
        </p:pic>
        <p:sp>
          <p:nvSpPr>
            <p:cNvPr id="115" name="Freeform 9"/>
            <p:cNvSpPr>
              <a:spLocks/>
            </p:cNvSpPr>
            <p:nvPr/>
          </p:nvSpPr>
          <p:spPr bwMode="auto">
            <a:xfrm>
              <a:off x="9934429" y="4923142"/>
              <a:ext cx="552450" cy="29686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6" name="Picture 115"/>
            <p:cNvPicPr>
              <a:picLocks noChangeAspect="1"/>
            </p:cNvPicPr>
            <p:nvPr/>
          </p:nvPicPr>
          <p:blipFill>
            <a:blip r:embed="rId4"/>
            <a:stretch>
              <a:fillRect/>
            </a:stretch>
          </p:blipFill>
          <p:spPr>
            <a:xfrm>
              <a:off x="10323925" y="4352478"/>
              <a:ext cx="646232" cy="963251"/>
            </a:xfrm>
            <a:prstGeom prst="rect">
              <a:avLst/>
            </a:prstGeom>
          </p:spPr>
        </p:pic>
        <p:sp>
          <p:nvSpPr>
            <p:cNvPr id="117" name="Freeform 116"/>
            <p:cNvSpPr>
              <a:spLocks/>
            </p:cNvSpPr>
            <p:nvPr/>
          </p:nvSpPr>
          <p:spPr bwMode="auto">
            <a:xfrm>
              <a:off x="10802441" y="4188965"/>
              <a:ext cx="574675" cy="3270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8" name="Picture 117"/>
            <p:cNvPicPr>
              <a:picLocks noChangeAspect="1"/>
            </p:cNvPicPr>
            <p:nvPr/>
          </p:nvPicPr>
          <p:blipFill>
            <a:blip r:embed="rId4"/>
            <a:stretch>
              <a:fillRect/>
            </a:stretch>
          </p:blipFill>
          <p:spPr>
            <a:xfrm>
              <a:off x="11089779" y="4352478"/>
              <a:ext cx="646232" cy="963251"/>
            </a:xfrm>
            <a:prstGeom prst="rect">
              <a:avLst/>
            </a:prstGeom>
          </p:spPr>
        </p:pic>
        <p:pic>
          <p:nvPicPr>
            <p:cNvPr id="119" name="Picture 118"/>
            <p:cNvPicPr>
              <a:picLocks noChangeAspect="1"/>
            </p:cNvPicPr>
            <p:nvPr/>
          </p:nvPicPr>
          <p:blipFill>
            <a:blip r:embed="rId3"/>
            <a:stretch>
              <a:fillRect/>
            </a:stretch>
          </p:blipFill>
          <p:spPr>
            <a:xfrm>
              <a:off x="11278842" y="4872340"/>
              <a:ext cx="1115535" cy="459837"/>
            </a:xfrm>
            <a:prstGeom prst="rect">
              <a:avLst/>
            </a:prstGeom>
          </p:spPr>
        </p:pic>
      </p:grpSp>
      <p:sp>
        <p:nvSpPr>
          <p:cNvPr id="3" name="TextBox 2"/>
          <p:cNvSpPr txBox="1"/>
          <p:nvPr/>
        </p:nvSpPr>
        <p:spPr>
          <a:xfrm>
            <a:off x="585176" y="3338594"/>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Instant Deployment</a:t>
            </a:r>
          </a:p>
        </p:txBody>
      </p:sp>
      <p:sp>
        <p:nvSpPr>
          <p:cNvPr id="121" name="TextBox 120"/>
          <p:cNvSpPr txBox="1"/>
          <p:nvPr/>
        </p:nvSpPr>
        <p:spPr>
          <a:xfrm>
            <a:off x="3359277" y="333251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Deploy to Anywhere</a:t>
            </a:r>
          </a:p>
        </p:txBody>
      </p:sp>
      <p:sp>
        <p:nvSpPr>
          <p:cNvPr id="122" name="TextBox 121"/>
          <p:cNvSpPr txBox="1"/>
          <p:nvPr/>
        </p:nvSpPr>
        <p:spPr>
          <a:xfrm>
            <a:off x="612509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Fast and Scalable</a:t>
            </a:r>
          </a:p>
        </p:txBody>
      </p:sp>
      <p:pic>
        <p:nvPicPr>
          <p:cNvPr id="124" name="Picture 123" descr="Secure Sit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4482" y="1953673"/>
            <a:ext cx="1430135" cy="1430135"/>
          </a:xfrm>
          <a:prstGeom prst="rect">
            <a:avLst/>
          </a:prstGeom>
        </p:spPr>
      </p:pic>
      <p:sp>
        <p:nvSpPr>
          <p:cNvPr id="123" name="TextBox 122"/>
          <p:cNvSpPr txBox="1"/>
          <p:nvPr/>
        </p:nvSpPr>
        <p:spPr>
          <a:xfrm>
            <a:off x="889091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Secure and Reliable</a:t>
            </a:r>
          </a:p>
        </p:txBody>
      </p:sp>
      <p:sp>
        <p:nvSpPr>
          <p:cNvPr id="120" name="Rectangle 119"/>
          <p:cNvSpPr/>
          <p:nvPr/>
        </p:nvSpPr>
        <p:spPr bwMode="auto">
          <a:xfrm>
            <a:off x="3359277" y="1558213"/>
            <a:ext cx="2634507" cy="4710746"/>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569012" y="1558213"/>
            <a:ext cx="2686339"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8874589" y="1558213"/>
            <a:ext cx="2667042"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578381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43080" y="-2142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Scale </a:t>
            </a:r>
            <a:r>
              <a:rPr lang="en-US"/>
              <a:t>up</a:t>
            </a:r>
            <a:r>
              <a:rPr lang="en-US" dirty="0"/>
              <a:t> for more powerful</a:t>
            </a:r>
            <a:r>
              <a:rPr lang="en-US"/>
              <a:t> computing </a:t>
            </a:r>
            <a:br>
              <a:rPr lang="en-US" dirty="0"/>
            </a:br>
            <a:endParaRPr lang="en-US" sz="4400" dirty="0"/>
          </a:p>
        </p:txBody>
      </p:sp>
      <p:sp>
        <p:nvSpPr>
          <p:cNvPr id="79" name="TextBox 78"/>
          <p:cNvSpPr txBox="1"/>
          <p:nvPr/>
        </p:nvSpPr>
        <p:spPr>
          <a:xfrm>
            <a:off x="8720270" y="2396459"/>
            <a:ext cx="3459058" cy="2757678"/>
          </a:xfrm>
          <a:prstGeom prst="rect">
            <a:avLst/>
          </a:prstGeom>
          <a:noFill/>
        </p:spPr>
        <p:txBody>
          <a:bodyPr wrap="square" lIns="182880" tIns="146304" rIns="182880" bIns="146304" rtlCol="0">
            <a:spAutoFit/>
          </a:bodyPr>
          <a:lstStyle/>
          <a:p>
            <a:pPr marL="280121" indent="-280121">
              <a:buSzPts val="1400"/>
              <a:buFont typeface="Arial" panose="020B0604020202020204" pitchFamily="34" charset="0"/>
              <a:buChar char="•"/>
            </a:pPr>
            <a:r>
              <a:rPr lang="en-US" sz="2000" dirty="0">
                <a:latin typeface="+mj-lt"/>
              </a:rPr>
              <a:t>Easily scale up a single server to a grid to handle </a:t>
            </a:r>
            <a:r>
              <a:rPr lang="en-US" sz="2000" dirty="0">
                <a:solidFill>
                  <a:srgbClr val="00B0F0"/>
                </a:solidFill>
                <a:latin typeface="Segoe UI Light"/>
              </a:rPr>
              <a:t>more concurrent requests</a:t>
            </a:r>
          </a:p>
          <a:p>
            <a:pPr marL="280121" lvl="0" indent="-280121">
              <a:buSzPts val="1400"/>
              <a:buFont typeface="Arial" panose="020B0604020202020204" pitchFamily="34" charset="0"/>
              <a:buChar char="•"/>
            </a:pPr>
            <a:r>
              <a:rPr lang="en-US" sz="2000" dirty="0">
                <a:solidFill>
                  <a:srgbClr val="00B0F0"/>
                </a:solidFill>
                <a:latin typeface="Segoe UI Light"/>
              </a:rPr>
              <a:t>Load balancing </a:t>
            </a:r>
            <a:r>
              <a:rPr lang="en-US" sz="2000" dirty="0">
                <a:solidFill>
                  <a:srgbClr val="FFFFFF"/>
                </a:solidFill>
                <a:latin typeface="Segoe UI Light"/>
              </a:rPr>
              <a:t>cross compute nodes</a:t>
            </a:r>
            <a:endParaRPr lang="en-US" sz="2000" dirty="0">
              <a:latin typeface="+mj-lt"/>
            </a:endParaRPr>
          </a:p>
          <a:p>
            <a:pPr marL="280121" indent="-280121">
              <a:buSzPts val="1400"/>
              <a:buFont typeface="Arial" panose="020B0604020202020204" pitchFamily="34" charset="0"/>
              <a:buChar char="•"/>
            </a:pPr>
            <a:r>
              <a:rPr lang="en-US" sz="2000" dirty="0">
                <a:solidFill>
                  <a:srgbClr val="00B0F0"/>
                </a:solidFill>
                <a:latin typeface="+mj-lt"/>
              </a:rPr>
              <a:t>A shared pool of warmed up R shells </a:t>
            </a:r>
            <a:r>
              <a:rPr lang="en-US" sz="2000" dirty="0">
                <a:latin typeface="+mj-lt"/>
              </a:rPr>
              <a:t>to improve scoring performance.</a:t>
            </a:r>
          </a:p>
        </p:txBody>
      </p:sp>
      <p:grpSp>
        <p:nvGrpSpPr>
          <p:cNvPr id="10" name="Group 9"/>
          <p:cNvGrpSpPr/>
          <p:nvPr/>
        </p:nvGrpSpPr>
        <p:grpSpPr>
          <a:xfrm>
            <a:off x="289429" y="963965"/>
            <a:ext cx="8372659" cy="5693191"/>
            <a:chOff x="161741" y="1132206"/>
            <a:chExt cx="8372659" cy="5693191"/>
          </a:xfrm>
        </p:grpSpPr>
        <p:sp>
          <p:nvSpPr>
            <p:cNvPr id="42" name="Rectangle 41"/>
            <p:cNvSpPr/>
            <p:nvPr/>
          </p:nvSpPr>
          <p:spPr bwMode="auto">
            <a:xfrm>
              <a:off x="2438395" y="2707754"/>
              <a:ext cx="6096005" cy="3997838"/>
            </a:xfrm>
            <a:prstGeom prst="rect">
              <a:avLst/>
            </a:prstGeom>
            <a:no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2879152" y="289005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Web Node</a:t>
              </a:r>
            </a:p>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API/Authentication</a:t>
              </a:r>
            </a:p>
          </p:txBody>
        </p:sp>
        <p:sp>
          <p:nvSpPr>
            <p:cNvPr id="8" name="Rectangle 7"/>
            <p:cNvSpPr/>
            <p:nvPr/>
          </p:nvSpPr>
          <p:spPr bwMode="auto">
            <a:xfrm>
              <a:off x="6289768" y="289005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Node</a:t>
              </a:r>
            </a:p>
          </p:txBody>
        </p:sp>
        <p:sp>
          <p:nvSpPr>
            <p:cNvPr id="9" name="Rectangle 8"/>
            <p:cNvSpPr/>
            <p:nvPr/>
          </p:nvSpPr>
          <p:spPr bwMode="auto">
            <a:xfrm>
              <a:off x="6309192" y="461749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gradFill>
                    <a:gsLst>
                      <a:gs pos="0">
                        <a:srgbClr val="FFFFFF"/>
                      </a:gs>
                      <a:gs pos="100000">
                        <a:srgbClr val="FFFFFF"/>
                      </a:gs>
                    </a:gsLst>
                    <a:lin ang="5400000" scaled="0"/>
                  </a:gradFill>
                  <a:ea typeface="Segoe UI" pitchFamily="34" charset="0"/>
                  <a:cs typeface="Segoe UI" pitchFamily="34" charset="0"/>
                </a:rPr>
                <a:t>Compute </a:t>
              </a:r>
              <a:r>
                <a:rPr lang="en-US" dirty="0">
                  <a:gradFill>
                    <a:gsLst>
                      <a:gs pos="0">
                        <a:srgbClr val="FFFFFF"/>
                      </a:gs>
                      <a:gs pos="100000">
                        <a:srgbClr val="FFFFFF"/>
                      </a:gs>
                    </a:gsLst>
                    <a:lin ang="5400000" scaled="0"/>
                  </a:gradFill>
                  <a:ea typeface="Segoe UI" pitchFamily="34" charset="0"/>
                  <a:cs typeface="Segoe UI" pitchFamily="34" charset="0"/>
                </a:rPr>
                <a:t>Node</a:t>
              </a:r>
            </a:p>
          </p:txBody>
        </p:sp>
        <p:sp>
          <p:nvSpPr>
            <p:cNvPr id="3" name="Flowchart: Magnetic Disk 2"/>
            <p:cNvSpPr/>
            <p:nvPr/>
          </p:nvSpPr>
          <p:spPr bwMode="auto">
            <a:xfrm>
              <a:off x="3581077" y="4701902"/>
              <a:ext cx="1231473" cy="1150775"/>
            </a:xfrm>
            <a:prstGeom prst="flowChartMagneticDisk">
              <a:avLst/>
            </a:prstGeom>
            <a:solidFill>
              <a:schemeClr val="accent1"/>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Sessions/</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Services</a:t>
              </a:r>
            </a:p>
          </p:txBody>
        </p:sp>
        <p:cxnSp>
          <p:nvCxnSpPr>
            <p:cNvPr id="21" name="Straight Arrow Connector 20"/>
            <p:cNvCxnSpPr/>
            <p:nvPr/>
          </p:nvCxnSpPr>
          <p:spPr>
            <a:xfrm>
              <a:off x="4196813" y="4058715"/>
              <a:ext cx="1" cy="6431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9" idx="1"/>
            </p:cNvCxnSpPr>
            <p:nvPr/>
          </p:nvCxnSpPr>
          <p:spPr>
            <a:xfrm>
              <a:off x="4812550" y="3466998"/>
              <a:ext cx="1496642" cy="172744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 idx="3"/>
              <a:endCxn id="8" idx="1"/>
            </p:cNvCxnSpPr>
            <p:nvPr/>
          </p:nvCxnSpPr>
          <p:spPr>
            <a:xfrm>
              <a:off x="4812550" y="3466998"/>
              <a:ext cx="147721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438396" y="6197533"/>
              <a:ext cx="5983709"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Set up a grid </a:t>
              </a:r>
              <a:r>
                <a:rPr lang="en-US" sz="2400" dirty="0">
                  <a:gradFill>
                    <a:gsLst>
                      <a:gs pos="2917">
                        <a:schemeClr val="tx1"/>
                      </a:gs>
                      <a:gs pos="30000">
                        <a:schemeClr val="tx1"/>
                      </a:gs>
                    </a:gsLst>
                    <a:lin ang="5400000" scaled="0"/>
                  </a:gradFill>
                </a:rPr>
                <a:t>to scale computing power</a:t>
              </a:r>
            </a:p>
          </p:txBody>
        </p:sp>
        <p:grpSp>
          <p:nvGrpSpPr>
            <p:cNvPr id="45" name="Group 44"/>
            <p:cNvGrpSpPr/>
            <p:nvPr/>
          </p:nvGrpSpPr>
          <p:grpSpPr>
            <a:xfrm>
              <a:off x="3297210" y="1132206"/>
              <a:ext cx="1097280" cy="1096995"/>
              <a:chOff x="600470" y="3265152"/>
              <a:chExt cx="1097280" cy="1096995"/>
            </a:xfrm>
          </p:grpSpPr>
          <p:sp>
            <p:nvSpPr>
              <p:cNvPr id="46" name="Oval 2"/>
              <p:cNvSpPr>
                <a:spLocks noChangeAspect="1"/>
              </p:cNvSpPr>
              <p:nvPr/>
            </p:nvSpPr>
            <p:spPr bwMode="auto">
              <a:xfrm>
                <a:off x="600470" y="3265152"/>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dirty="0">
                  <a:solidFill>
                    <a:schemeClr val="tx1"/>
                  </a:solidFill>
                  <a:latin typeface="Segoe UI"/>
                  <a:ea typeface="Segoe UI" pitchFamily="34" charset="0"/>
                  <a:cs typeface="Segoe UI" pitchFamily="34" charset="0"/>
                </a:endParaRPr>
              </a:p>
            </p:txBody>
          </p:sp>
          <p:sp>
            <p:nvSpPr>
              <p:cNvPr id="47" name="Freeform 53"/>
              <p:cNvSpPr>
                <a:spLocks noEditPoints="1"/>
              </p:cNvSpPr>
              <p:nvPr/>
            </p:nvSpPr>
            <p:spPr bwMode="auto">
              <a:xfrm>
                <a:off x="923164" y="3520065"/>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48" name="TextBox 47"/>
            <p:cNvSpPr txBox="1"/>
            <p:nvPr/>
          </p:nvSpPr>
          <p:spPr>
            <a:xfrm>
              <a:off x="4361501" y="1481253"/>
              <a:ext cx="1469725"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Apps</a:t>
              </a:r>
            </a:p>
          </p:txBody>
        </p:sp>
        <p:cxnSp>
          <p:nvCxnSpPr>
            <p:cNvPr id="49" name="Straight Arrow Connector 48"/>
            <p:cNvCxnSpPr>
              <a:stCxn id="46" idx="4"/>
              <a:endCxn id="2" idx="0"/>
            </p:cNvCxnSpPr>
            <p:nvPr/>
          </p:nvCxnSpPr>
          <p:spPr>
            <a:xfrm>
              <a:off x="3845850" y="2229201"/>
              <a:ext cx="1" cy="6608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active directory icons"/>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971" y="4747410"/>
              <a:ext cx="1105267" cy="1105267"/>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161741" y="5805170"/>
              <a:ext cx="146972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Active Directory</a:t>
              </a:r>
            </a:p>
          </p:txBody>
        </p:sp>
        <p:cxnSp>
          <p:nvCxnSpPr>
            <p:cNvPr id="56" name="Straight Arrow Connector 55"/>
            <p:cNvCxnSpPr>
              <a:stCxn id="64" idx="6"/>
              <a:endCxn id="2" idx="1"/>
            </p:cNvCxnSpPr>
            <p:nvPr/>
          </p:nvCxnSpPr>
          <p:spPr>
            <a:xfrm>
              <a:off x="1441251" y="3466997"/>
              <a:ext cx="1437901"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38587" y="2258394"/>
              <a:ext cx="1311806" cy="517065"/>
            </a:xfrm>
            <a:prstGeom prst="rect">
              <a:avLst/>
            </a:prstGeom>
            <a:noFill/>
          </p:spPr>
          <p:txBody>
            <a:bodyPr wrap="squar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REST API </a:t>
              </a:r>
            </a:p>
          </p:txBody>
        </p:sp>
        <p:sp>
          <p:nvSpPr>
            <p:cNvPr id="64" name="Oval 2"/>
            <p:cNvSpPr>
              <a:spLocks noChangeAspect="1"/>
            </p:cNvSpPr>
            <p:nvPr/>
          </p:nvSpPr>
          <p:spPr bwMode="auto">
            <a:xfrm>
              <a:off x="343971" y="2918499"/>
              <a:ext cx="1097280" cy="1096995"/>
            </a:xfrm>
            <a:prstGeom prst="ellipse">
              <a:avLst/>
            </a:prstGeom>
            <a:solidFill>
              <a:srgbClr val="0070C0"/>
            </a:solidFill>
            <a:ln w="254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sz="2040" spc="-51" dirty="0">
                  <a:solidFill>
                    <a:schemeClr val="tx1"/>
                  </a:solidFill>
                  <a:latin typeface="Segoe UI"/>
                  <a:ea typeface="Segoe UI" pitchFamily="34" charset="0"/>
                  <a:cs typeface="Segoe UI" pitchFamily="34" charset="0"/>
                </a:rPr>
                <a:t>R Client</a:t>
              </a:r>
            </a:p>
          </p:txBody>
        </p:sp>
        <p:sp>
          <p:nvSpPr>
            <p:cNvPr id="71" name="TextBox 70"/>
            <p:cNvSpPr txBox="1"/>
            <p:nvPr/>
          </p:nvSpPr>
          <p:spPr>
            <a:xfrm>
              <a:off x="1409985" y="3039974"/>
              <a:ext cx="1311806" cy="517065"/>
            </a:xfrm>
            <a:prstGeom prst="rect">
              <a:avLst/>
            </a:prstGeom>
            <a:noFill/>
          </p:spPr>
          <p:txBody>
            <a:bodyPr wrap="squar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Deploy</a:t>
              </a:r>
            </a:p>
          </p:txBody>
        </p:sp>
        <p:sp>
          <p:nvSpPr>
            <p:cNvPr id="72" name="TextBox 71"/>
            <p:cNvSpPr txBox="1"/>
            <p:nvPr/>
          </p:nvSpPr>
          <p:spPr>
            <a:xfrm>
              <a:off x="1409985" y="3419981"/>
              <a:ext cx="1311806" cy="517065"/>
            </a:xfrm>
            <a:prstGeom prst="rect">
              <a:avLst/>
            </a:prstGeom>
            <a:noFill/>
          </p:spPr>
          <p:txBody>
            <a:bodyPr wrap="squar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Auth.</a:t>
              </a:r>
            </a:p>
          </p:txBody>
        </p:sp>
        <p:cxnSp>
          <p:nvCxnSpPr>
            <p:cNvPr id="77" name="Elbow Connector 76"/>
            <p:cNvCxnSpPr>
              <a:endCxn id="1026" idx="3"/>
            </p:cNvCxnSpPr>
            <p:nvPr/>
          </p:nvCxnSpPr>
          <p:spPr>
            <a:xfrm rot="10800000" flipV="1">
              <a:off x="1449238" y="4043940"/>
              <a:ext cx="1770700" cy="1256104"/>
            </a:xfrm>
            <a:prstGeom prst="bentConnector3">
              <a:avLst>
                <a:gd name="adj1" fmla="val -75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79152" y="5742931"/>
              <a:ext cx="2883256" cy="517065"/>
            </a:xfrm>
            <a:prstGeom prst="rect">
              <a:avLst/>
            </a:prstGeom>
            <a:noFill/>
          </p:spPr>
          <p:txBody>
            <a:bodyPr wrap="squar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SQL Server / PostgreSQL DB </a:t>
              </a:r>
            </a:p>
          </p:txBody>
        </p:sp>
      </p:grpSp>
    </p:spTree>
    <p:extLst>
      <p:ext uri="{BB962C8B-B14F-4D97-AF65-F5344CB8AC3E}">
        <p14:creationId xmlns:p14="http://schemas.microsoft.com/office/powerpoint/2010/main" val="37918742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Diagnostic and Evaluation Tools</a:t>
            </a:r>
          </a:p>
        </p:txBody>
      </p:sp>
      <p:sp>
        <p:nvSpPr>
          <p:cNvPr id="4" name="TextBox 3"/>
          <p:cNvSpPr txBox="1"/>
          <p:nvPr/>
        </p:nvSpPr>
        <p:spPr>
          <a:xfrm>
            <a:off x="269240" y="2842603"/>
            <a:ext cx="3459058" cy="1834348"/>
          </a:xfrm>
          <a:prstGeom prst="rect">
            <a:avLst/>
          </a:prstGeom>
          <a:solidFill>
            <a:schemeClr val="tx2">
              <a:lumMod val="50000"/>
            </a:schemeClr>
          </a:solidFill>
        </p:spPr>
        <p:txBody>
          <a:bodyPr wrap="square" lIns="182880" tIns="146304" rIns="182880" bIns="146304" rtlCol="0">
            <a:noAutofit/>
          </a:bodyPr>
          <a:lstStyle/>
          <a:p>
            <a:pPr marL="280121" indent="-280121">
              <a:buSzPts val="1400"/>
              <a:buFont typeface="Arial" panose="020B0604020202020204" pitchFamily="34" charset="0"/>
              <a:buChar char="•"/>
            </a:pPr>
            <a:r>
              <a:rPr lang="en-US" sz="2000" dirty="0">
                <a:latin typeface="+mj-lt"/>
              </a:rPr>
              <a:t>Health check node configuration</a:t>
            </a:r>
          </a:p>
          <a:p>
            <a:pPr marL="280121" indent="-280121">
              <a:buSzPts val="1400"/>
              <a:buFont typeface="Arial" panose="020B0604020202020204" pitchFamily="34" charset="0"/>
              <a:buChar char="•"/>
            </a:pPr>
            <a:r>
              <a:rPr lang="en-US" sz="2000" dirty="0">
                <a:latin typeface="+mj-lt"/>
              </a:rPr>
              <a:t>Get system status</a:t>
            </a:r>
          </a:p>
          <a:p>
            <a:pPr marL="280121" indent="-280121">
              <a:buSzPts val="1400"/>
              <a:buFont typeface="Arial" panose="020B0604020202020204" pitchFamily="34" charset="0"/>
              <a:buChar char="•"/>
            </a:pPr>
            <a:r>
              <a:rPr lang="en-US" sz="2000" dirty="0">
                <a:latin typeface="+mj-lt"/>
              </a:rPr>
              <a:t>Trace R code execution</a:t>
            </a:r>
          </a:p>
          <a:p>
            <a:pPr marL="280121" indent="-280121">
              <a:buSzPts val="1400"/>
              <a:buFont typeface="Arial" panose="020B0604020202020204" pitchFamily="34" charset="0"/>
              <a:buChar char="•"/>
            </a:pPr>
            <a:r>
              <a:rPr lang="en-US" sz="2000" dirty="0">
                <a:latin typeface="+mj-lt"/>
              </a:rPr>
              <a:t>Trace service execution</a:t>
            </a:r>
          </a:p>
        </p:txBody>
      </p:sp>
      <p:sp>
        <p:nvSpPr>
          <p:cNvPr id="5" name="TextBox 4"/>
          <p:cNvSpPr txBox="1"/>
          <p:nvPr/>
        </p:nvSpPr>
        <p:spPr>
          <a:xfrm>
            <a:off x="269240" y="2214739"/>
            <a:ext cx="3459058" cy="627864"/>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Diagnostic Tool</a:t>
            </a:r>
          </a:p>
        </p:txBody>
      </p:sp>
      <p:sp>
        <p:nvSpPr>
          <p:cNvPr id="6" name="TextBox 5"/>
          <p:cNvSpPr txBox="1"/>
          <p:nvPr/>
        </p:nvSpPr>
        <p:spPr>
          <a:xfrm>
            <a:off x="4019185" y="2842603"/>
            <a:ext cx="3459058" cy="1834348"/>
          </a:xfrm>
          <a:prstGeom prst="rect">
            <a:avLst/>
          </a:prstGeom>
          <a:solidFill>
            <a:schemeClr val="tx2">
              <a:lumMod val="50000"/>
            </a:schemeClr>
          </a:solidFill>
        </p:spPr>
        <p:txBody>
          <a:bodyPr wrap="square" lIns="182880" tIns="146304" rIns="182880" bIns="146304" rtlCol="0">
            <a:noAutofit/>
          </a:bodyPr>
          <a:lstStyle/>
          <a:p>
            <a:pPr marL="280121" indent="-280121">
              <a:buSzPts val="1400"/>
              <a:buFont typeface="Arial" panose="020B0604020202020204" pitchFamily="34" charset="0"/>
              <a:buChar char="•"/>
            </a:pPr>
            <a:r>
              <a:rPr lang="en-US" sz="2000" dirty="0">
                <a:latin typeface="+mj-lt"/>
              </a:rPr>
              <a:t>Evaluate grid capacity</a:t>
            </a:r>
          </a:p>
          <a:p>
            <a:pPr marL="280121" indent="-280121">
              <a:buSzPts val="1400"/>
              <a:buFont typeface="Arial" panose="020B0604020202020204" pitchFamily="34" charset="0"/>
              <a:buChar char="•"/>
            </a:pPr>
            <a:r>
              <a:rPr lang="en-US" sz="2000" dirty="0">
                <a:latin typeface="+mj-lt"/>
              </a:rPr>
              <a:t>Simulate traffic per service</a:t>
            </a:r>
          </a:p>
          <a:p>
            <a:pPr marL="280121" indent="-280121">
              <a:buSzPts val="1400"/>
              <a:buFont typeface="Arial" panose="020B0604020202020204" pitchFamily="34" charset="0"/>
              <a:buChar char="•"/>
            </a:pPr>
            <a:r>
              <a:rPr lang="en-US" sz="2000" dirty="0">
                <a:latin typeface="+mj-lt"/>
              </a:rPr>
              <a:t>Configure with # of concurrent threads or latency thresholds</a:t>
            </a:r>
          </a:p>
        </p:txBody>
      </p:sp>
      <p:sp>
        <p:nvSpPr>
          <p:cNvPr id="7" name="TextBox 6"/>
          <p:cNvSpPr txBox="1"/>
          <p:nvPr/>
        </p:nvSpPr>
        <p:spPr>
          <a:xfrm>
            <a:off x="4019185" y="2214739"/>
            <a:ext cx="3459058" cy="627864"/>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Evaluation Tool</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7976" r="51349" b="56854"/>
          <a:stretch/>
        </p:blipFill>
        <p:spPr>
          <a:xfrm>
            <a:off x="7769130" y="1580963"/>
            <a:ext cx="4197992" cy="1875618"/>
          </a:xfrm>
          <a:prstGeom prst="rect">
            <a:avLst/>
          </a:prstGeom>
          <a:ln w="22225">
            <a:solidFill>
              <a:schemeClr val="accent1"/>
            </a:solidFill>
          </a:ln>
        </p:spPr>
      </p:pic>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42828" r="55823" b="24311"/>
          <a:stretch/>
        </p:blipFill>
        <p:spPr>
          <a:xfrm>
            <a:off x="7769130" y="3712010"/>
            <a:ext cx="4197992" cy="1929883"/>
          </a:xfrm>
          <a:prstGeom prst="rect">
            <a:avLst/>
          </a:prstGeom>
          <a:ln w="22225">
            <a:solidFill>
              <a:schemeClr val="accent1"/>
            </a:solidFill>
          </a:ln>
        </p:spPr>
      </p:pic>
    </p:spTree>
    <p:extLst>
      <p:ext uri="{BB962C8B-B14F-4D97-AF65-F5344CB8AC3E}">
        <p14:creationId xmlns:p14="http://schemas.microsoft.com/office/powerpoint/2010/main" val="3636328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bwMode="auto">
          <a:xfrm>
            <a:off x="6129762"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 name="Title 1"/>
          <p:cNvSpPr txBox="1">
            <a:spLocks/>
          </p:cNvSpPr>
          <p:nvPr/>
        </p:nvSpPr>
        <p:spPr>
          <a:xfrm>
            <a:off x="165864" y="16453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600" dirty="0"/>
              <a:t>Microsoft R Server</a:t>
            </a:r>
          </a:p>
          <a:p>
            <a:pPr algn="ctr"/>
            <a:r>
              <a:rPr lang="en-US" sz="3600" dirty="0">
                <a:gradFill>
                  <a:gsLst>
                    <a:gs pos="2917">
                      <a:schemeClr val="tx1"/>
                    </a:gs>
                    <a:gs pos="30000">
                      <a:schemeClr val="tx1"/>
                    </a:gs>
                  </a:gsLst>
                  <a:lin ang="5400000" scaled="0"/>
                </a:gradFill>
              </a:rPr>
              <a:t>The Operationalization Engine of your Advanced Analytics</a:t>
            </a:r>
            <a:endParaRPr lang="en-US" sz="3600" dirty="0"/>
          </a:p>
        </p:txBody>
      </p:sp>
      <p:sp>
        <p:nvSpPr>
          <p:cNvPr id="7" name="Rectangle 6"/>
          <p:cNvSpPr/>
          <p:nvPr/>
        </p:nvSpPr>
        <p:spPr bwMode="auto">
          <a:xfrm>
            <a:off x="591751"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8" name="Rectangle 17"/>
          <p:cNvSpPr/>
          <p:nvPr/>
        </p:nvSpPr>
        <p:spPr bwMode="auto">
          <a:xfrm>
            <a:off x="8899198" y="1558213"/>
            <a:ext cx="2631747" cy="468657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45" name="Group 44"/>
          <p:cNvGrpSpPr/>
          <p:nvPr/>
        </p:nvGrpSpPr>
        <p:grpSpPr>
          <a:xfrm>
            <a:off x="3362037" y="1558213"/>
            <a:ext cx="2631748" cy="4699029"/>
            <a:chOff x="3355858" y="1877030"/>
            <a:chExt cx="2684900" cy="4793934"/>
          </a:xfrm>
          <a:solidFill>
            <a:srgbClr val="00B0F0"/>
          </a:solidFill>
        </p:grpSpPr>
        <p:sp>
          <p:nvSpPr>
            <p:cNvPr id="46" name="Rectangle 45"/>
            <p:cNvSpPr/>
            <p:nvPr/>
          </p:nvSpPr>
          <p:spPr bwMode="auto">
            <a:xfrm>
              <a:off x="3355858" y="1877030"/>
              <a:ext cx="2684900" cy="47939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49" name="Rectangle 48"/>
            <p:cNvSpPr/>
            <p:nvPr/>
          </p:nvSpPr>
          <p:spPr bwMode="auto">
            <a:xfrm>
              <a:off x="4183340" y="2159000"/>
              <a:ext cx="1003102" cy="13953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a:lnSpc>
                  <a:spcPct val="90000"/>
                </a:lnSpc>
                <a:buFont typeface="Wingdings 3" panose="05040102010807070707" pitchFamily="18" charset="2"/>
                <a:buChar char="Æ"/>
              </a:pPr>
              <a:endParaRPr lang="en-US" sz="1961" b="1" kern="0" err="1">
                <a:solidFill>
                  <a:schemeClr val="bg1"/>
                </a:solidFill>
                <a:latin typeface="+mj-lt"/>
                <a:ea typeface="Segoe UI" pitchFamily="34" charset="0"/>
                <a:cs typeface="Segoe UI" pitchFamily="34" charset="0"/>
              </a:endParaRPr>
            </a:p>
          </p:txBody>
        </p:sp>
      </p:grpSp>
      <p:sp>
        <p:nvSpPr>
          <p:cNvPr id="51" name="Rectangle 50"/>
          <p:cNvSpPr/>
          <p:nvPr/>
        </p:nvSpPr>
        <p:spPr bwMode="auto">
          <a:xfrm>
            <a:off x="588789" y="3888883"/>
            <a:ext cx="2636415" cy="2373994"/>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Turn R analytics </a:t>
            </a:r>
            <a:r>
              <a:rPr lang="en-US" sz="1600" kern="0" dirty="0">
                <a:solidFill>
                  <a:srgbClr val="000000"/>
                </a:solidFill>
                <a:latin typeface="Segoe UI Light"/>
                <a:ea typeface="Segoe UI" pitchFamily="34" charset="0"/>
                <a:cs typeface="Segoe UI" pitchFamily="34" charset="0"/>
                <a:sym typeface="Wingdings" panose="05000000000000000000" pitchFamily="2" charset="2"/>
              </a:rPr>
              <a:t></a:t>
            </a:r>
            <a:r>
              <a:rPr lang="en-US" sz="1600" kern="0" dirty="0">
                <a:solidFill>
                  <a:srgbClr val="000000"/>
                </a:solidFill>
                <a:latin typeface="Segoe UI Light"/>
                <a:ea typeface="Segoe UI" pitchFamily="34" charset="0"/>
                <a:cs typeface="Segoe UI" pitchFamily="34" charset="0"/>
              </a:rPr>
              <a:t> Web Service in one line of code;</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Swagger-based REST APIs, easy to consume, with any programming languages, including R!</a:t>
            </a:r>
          </a:p>
        </p:txBody>
      </p:sp>
      <p:sp>
        <p:nvSpPr>
          <p:cNvPr id="52" name="Rectangle 51"/>
          <p:cNvSpPr/>
          <p:nvPr/>
        </p:nvSpPr>
        <p:spPr bwMode="auto">
          <a:xfrm>
            <a:off x="3362037" y="3883359"/>
            <a:ext cx="2631747" cy="237951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Deploying Web Service server to any platform: Windows / SQL / Linux/Hadoop</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On Prem or in Cloud</a:t>
            </a:r>
          </a:p>
        </p:txBody>
      </p:sp>
      <p:sp>
        <p:nvSpPr>
          <p:cNvPr id="53" name="Rectangle 52"/>
          <p:cNvSpPr/>
          <p:nvPr/>
        </p:nvSpPr>
        <p:spPr bwMode="auto">
          <a:xfrm>
            <a:off x="6130616" y="3888881"/>
            <a:ext cx="2631747" cy="2373995"/>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89630"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Fast scoring, real time and batch</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Scaling to a grid for powerful computing with load balancing</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Diagnostic and capacity evaluation tools</a:t>
            </a:r>
          </a:p>
        </p:txBody>
      </p:sp>
      <p:sp>
        <p:nvSpPr>
          <p:cNvPr id="54" name="Rectangle 53"/>
          <p:cNvSpPr/>
          <p:nvPr/>
        </p:nvSpPr>
        <p:spPr bwMode="auto">
          <a:xfrm>
            <a:off x="8899198" y="3888882"/>
            <a:ext cx="2631748" cy="2368359"/>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Enterprise authentication: LDAP / AD/ AAD</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Secure connection: HTTPS with SSL.TSL1.2 </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Enterprise grade High Availability</a:t>
            </a:r>
          </a:p>
          <a:p>
            <a:pPr marL="182880" indent="-182880" defTabSz="913576"/>
            <a:endParaRPr lang="en-US" sz="1765" kern="0" dirty="0">
              <a:solidFill>
                <a:srgbClr val="000000"/>
              </a:solidFill>
              <a:latin typeface="Segoe UI Light"/>
              <a:ea typeface="Segoe UI" pitchFamily="34" charset="0"/>
              <a:cs typeface="Segoe UI" pitchFamily="34" charset="0"/>
            </a:endParaRPr>
          </a:p>
        </p:txBody>
      </p:sp>
      <p:grpSp>
        <p:nvGrpSpPr>
          <p:cNvPr id="55" name="Group 54"/>
          <p:cNvGrpSpPr/>
          <p:nvPr/>
        </p:nvGrpSpPr>
        <p:grpSpPr>
          <a:xfrm rot="10317452">
            <a:off x="1038978" y="2030803"/>
            <a:ext cx="1576893" cy="1021731"/>
            <a:chOff x="3643867" y="3838648"/>
            <a:chExt cx="1899286" cy="1230622"/>
          </a:xfrm>
          <a:effectLst>
            <a:reflection blurRad="6350" stA="52000" endA="300" endPos="35000" dir="5400000" sy="-100000" algn="bl" rotWithShape="0"/>
          </a:effectLst>
        </p:grpSpPr>
        <p:sp>
          <p:nvSpPr>
            <p:cNvPr id="56" name="Freeform 7"/>
            <p:cNvSpPr>
              <a:spLocks noEditPoints="1"/>
            </p:cNvSpPr>
            <p:nvPr/>
          </p:nvSpPr>
          <p:spPr bwMode="auto">
            <a:xfrm>
              <a:off x="3643867" y="3838648"/>
              <a:ext cx="1005365" cy="1010107"/>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8"/>
            <p:cNvSpPr>
              <a:spLocks noEditPoints="1"/>
            </p:cNvSpPr>
            <p:nvPr/>
          </p:nvSpPr>
          <p:spPr bwMode="auto">
            <a:xfrm>
              <a:off x="4428717" y="4604526"/>
              <a:ext cx="462372" cy="464744"/>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4789131" y="4103030"/>
              <a:ext cx="754022" cy="771806"/>
              <a:chOff x="4789131" y="4103030"/>
              <a:chExt cx="754022" cy="771806"/>
            </a:xfrm>
            <a:solidFill>
              <a:schemeClr val="accent3"/>
            </a:solidFill>
          </p:grpSpPr>
          <p:sp>
            <p:nvSpPr>
              <p:cNvPr id="59" name="Freeform 16"/>
              <p:cNvSpPr>
                <a:spLocks noEditPoints="1"/>
              </p:cNvSpPr>
              <p:nvPr/>
            </p:nvSpPr>
            <p:spPr bwMode="auto">
              <a:xfrm>
                <a:off x="4853151" y="4177721"/>
                <a:ext cx="628353" cy="633094"/>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
              <p:cNvSpPr>
                <a:spLocks/>
              </p:cNvSpPr>
              <p:nvPr/>
            </p:nvSpPr>
            <p:spPr bwMode="auto">
              <a:xfrm>
                <a:off x="5125833" y="4687517"/>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p:cNvSpPr>
                <a:spLocks/>
              </p:cNvSpPr>
              <p:nvPr/>
            </p:nvSpPr>
            <p:spPr bwMode="auto">
              <a:xfrm>
                <a:off x="4789131" y="4452773"/>
                <a:ext cx="184949" cy="10907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0"/>
              <p:cNvSpPr>
                <a:spLocks/>
              </p:cNvSpPr>
              <p:nvPr/>
            </p:nvSpPr>
            <p:spPr bwMode="auto">
              <a:xfrm>
                <a:off x="5355833" y="4424319"/>
                <a:ext cx="187320" cy="11144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p:cNvSpPr>
                <a:spLocks/>
              </p:cNvSpPr>
              <p:nvPr/>
            </p:nvSpPr>
            <p:spPr bwMode="auto">
              <a:xfrm>
                <a:off x="4872120" y="4227515"/>
                <a:ext cx="173093" cy="170722"/>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5284699" y="4592671"/>
                <a:ext cx="177835" cy="168350"/>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p:cNvSpPr>
                <a:spLocks/>
              </p:cNvSpPr>
              <p:nvPr/>
            </p:nvSpPr>
            <p:spPr bwMode="auto">
              <a:xfrm>
                <a:off x="4902945" y="4611640"/>
                <a:ext cx="165980" cy="180207"/>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p:cNvSpPr>
              <p:nvPr/>
            </p:nvSpPr>
            <p:spPr bwMode="auto">
              <a:xfrm>
                <a:off x="5260988" y="4196690"/>
                <a:ext cx="168351" cy="177835"/>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5"/>
              <p:cNvSpPr>
                <a:spLocks/>
              </p:cNvSpPr>
              <p:nvPr/>
            </p:nvSpPr>
            <p:spPr bwMode="auto">
              <a:xfrm>
                <a:off x="4974080" y="4146896"/>
                <a:ext cx="147011" cy="189691"/>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
              <p:cNvSpPr>
                <a:spLocks/>
              </p:cNvSpPr>
              <p:nvPr/>
            </p:nvSpPr>
            <p:spPr bwMode="auto">
              <a:xfrm>
                <a:off x="5213565" y="4649579"/>
                <a:ext cx="142269" cy="192062"/>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7"/>
              <p:cNvSpPr>
                <a:spLocks/>
              </p:cNvSpPr>
              <p:nvPr/>
            </p:nvSpPr>
            <p:spPr bwMode="auto">
              <a:xfrm>
                <a:off x="4822327" y="4540506"/>
                <a:ext cx="184949" cy="147011"/>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8"/>
              <p:cNvSpPr>
                <a:spLocks/>
              </p:cNvSpPr>
              <p:nvPr/>
            </p:nvSpPr>
            <p:spPr bwMode="auto">
              <a:xfrm>
                <a:off x="5322637" y="4298650"/>
                <a:ext cx="189692" cy="149381"/>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9"/>
              <p:cNvSpPr>
                <a:spLocks/>
              </p:cNvSpPr>
              <p:nvPr/>
            </p:nvSpPr>
            <p:spPr bwMode="auto">
              <a:xfrm>
                <a:off x="4803357" y="4348443"/>
                <a:ext cx="189692" cy="1304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0"/>
              <p:cNvSpPr>
                <a:spLocks/>
              </p:cNvSpPr>
              <p:nvPr/>
            </p:nvSpPr>
            <p:spPr bwMode="auto">
              <a:xfrm>
                <a:off x="5336864" y="4509680"/>
                <a:ext cx="194434" cy="128042"/>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1"/>
              <p:cNvSpPr>
                <a:spLocks/>
              </p:cNvSpPr>
              <p:nvPr/>
            </p:nvSpPr>
            <p:spPr bwMode="auto">
              <a:xfrm>
                <a:off x="5019131" y="4668548"/>
                <a:ext cx="132784" cy="192062"/>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
              <p:cNvSpPr>
                <a:spLocks/>
              </p:cNvSpPr>
              <p:nvPr/>
            </p:nvSpPr>
            <p:spPr bwMode="auto">
              <a:xfrm>
                <a:off x="5177998" y="4127927"/>
                <a:ext cx="132784" cy="189691"/>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p:cNvSpPr>
                <a:spLocks/>
              </p:cNvSpPr>
              <p:nvPr/>
            </p:nvSpPr>
            <p:spPr bwMode="auto">
              <a:xfrm rot="10800000">
                <a:off x="5093821" y="4103030"/>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6" name="Group 4"/>
          <p:cNvGrpSpPr>
            <a:grpSpLocks noChangeAspect="1"/>
          </p:cNvGrpSpPr>
          <p:nvPr/>
        </p:nvGrpSpPr>
        <p:grpSpPr bwMode="auto">
          <a:xfrm>
            <a:off x="6654149" y="2035901"/>
            <a:ext cx="1579162" cy="1078567"/>
            <a:chOff x="2270" y="2544"/>
            <a:chExt cx="1347" cy="920"/>
          </a:xfrm>
          <a:effectLst>
            <a:reflection blurRad="6350" stA="52000" endA="300" endPos="35000" dir="5400000" sy="-100000" algn="bl" rotWithShape="0"/>
          </a:effectLst>
        </p:grpSpPr>
        <p:sp>
          <p:nvSpPr>
            <p:cNvPr id="77" name="Freeform 5"/>
            <p:cNvSpPr>
              <a:spLocks/>
            </p:cNvSpPr>
            <p:nvPr/>
          </p:nvSpPr>
          <p:spPr bwMode="auto">
            <a:xfrm>
              <a:off x="2341" y="2623"/>
              <a:ext cx="1195" cy="665"/>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rgbClr val="D2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p:cNvSpPr>
              <a:spLocks/>
            </p:cNvSpPr>
            <p:nvPr/>
          </p:nvSpPr>
          <p:spPr bwMode="auto">
            <a:xfrm>
              <a:off x="2270" y="2794"/>
              <a:ext cx="85" cy="92"/>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p:cNvSpPr>
              <a:spLocks/>
            </p:cNvSpPr>
            <p:nvPr/>
          </p:nvSpPr>
          <p:spPr bwMode="auto">
            <a:xfrm>
              <a:off x="2467" y="2656"/>
              <a:ext cx="68" cy="105"/>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
            <p:cNvSpPr>
              <a:spLocks/>
            </p:cNvSpPr>
            <p:nvPr/>
          </p:nvSpPr>
          <p:spPr bwMode="auto">
            <a:xfrm>
              <a:off x="2695" y="2572"/>
              <a:ext cx="41" cy="112"/>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
            <p:cNvSpPr>
              <a:spLocks/>
            </p:cNvSpPr>
            <p:nvPr/>
          </p:nvSpPr>
          <p:spPr bwMode="auto">
            <a:xfrm>
              <a:off x="2937" y="2544"/>
              <a:ext cx="16" cy="112"/>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p:nvSpPr>
          <p:spPr bwMode="auto">
            <a:xfrm>
              <a:off x="3152" y="2574"/>
              <a:ext cx="42" cy="112"/>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p:cNvSpPr>
              <a:spLocks/>
            </p:cNvSpPr>
            <p:nvPr/>
          </p:nvSpPr>
          <p:spPr bwMode="auto">
            <a:xfrm>
              <a:off x="3352" y="2662"/>
              <a:ext cx="68" cy="105"/>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p:cNvSpPr>
            <p:nvPr/>
          </p:nvSpPr>
          <p:spPr bwMode="auto">
            <a:xfrm>
              <a:off x="2349" y="2737"/>
              <a:ext cx="59" cy="7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p:cNvSpPr>
              <a:spLocks/>
            </p:cNvSpPr>
            <p:nvPr/>
          </p:nvSpPr>
          <p:spPr bwMode="auto">
            <a:xfrm>
              <a:off x="2311" y="2767"/>
              <a:ext cx="64" cy="70"/>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p:cNvSpPr>
              <a:spLocks/>
            </p:cNvSpPr>
            <p:nvPr/>
          </p:nvSpPr>
          <p:spPr bwMode="auto">
            <a:xfrm>
              <a:off x="2388" y="2712"/>
              <a:ext cx="57" cy="71"/>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p:cNvSpPr>
              <a:spLocks/>
            </p:cNvSpPr>
            <p:nvPr/>
          </p:nvSpPr>
          <p:spPr bwMode="auto">
            <a:xfrm>
              <a:off x="2431" y="2686"/>
              <a:ext cx="53" cy="75"/>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p:cNvSpPr>
              <a:spLocks/>
            </p:cNvSpPr>
            <p:nvPr/>
          </p:nvSpPr>
          <p:spPr bwMode="auto">
            <a:xfrm>
              <a:off x="2513" y="2643"/>
              <a:ext cx="48" cy="77"/>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p:cNvSpPr>
              <a:spLocks/>
            </p:cNvSpPr>
            <p:nvPr/>
          </p:nvSpPr>
          <p:spPr bwMode="auto">
            <a:xfrm>
              <a:off x="2558" y="2623"/>
              <a:ext cx="46" cy="77"/>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p:cNvSpPr>
              <a:spLocks/>
            </p:cNvSpPr>
            <p:nvPr/>
          </p:nvSpPr>
          <p:spPr bwMode="auto">
            <a:xfrm>
              <a:off x="2604" y="2605"/>
              <a:ext cx="41" cy="79"/>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p:cNvSpPr>
              <a:spLocks/>
            </p:cNvSpPr>
            <p:nvPr/>
          </p:nvSpPr>
          <p:spPr bwMode="auto">
            <a:xfrm>
              <a:off x="2652" y="2590"/>
              <a:ext cx="35" cy="80"/>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p:cNvSpPr>
              <a:spLocks/>
            </p:cNvSpPr>
            <p:nvPr/>
          </p:nvSpPr>
          <p:spPr bwMode="auto">
            <a:xfrm>
              <a:off x="2744" y="2569"/>
              <a:ext cx="32" cy="80"/>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p:cNvSpPr>
              <a:spLocks/>
            </p:cNvSpPr>
            <p:nvPr/>
          </p:nvSpPr>
          <p:spPr bwMode="auto">
            <a:xfrm>
              <a:off x="2792" y="2562"/>
              <a:ext cx="29" cy="77"/>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p:cNvSpPr>
              <a:spLocks/>
            </p:cNvSpPr>
            <p:nvPr/>
          </p:nvSpPr>
          <p:spPr bwMode="auto">
            <a:xfrm>
              <a:off x="2838" y="2557"/>
              <a:ext cx="26" cy="79"/>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p:cNvSpPr>
              <a:spLocks/>
            </p:cNvSpPr>
            <p:nvPr/>
          </p:nvSpPr>
          <p:spPr bwMode="auto">
            <a:xfrm>
              <a:off x="2886" y="2555"/>
              <a:ext cx="23" cy="76"/>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p:cNvSpPr>
            <p:nvPr/>
          </p:nvSpPr>
          <p:spPr bwMode="auto">
            <a:xfrm>
              <a:off x="2980" y="2555"/>
              <a:ext cx="21" cy="76"/>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p:cNvSpPr>
              <a:spLocks/>
            </p:cNvSpPr>
            <p:nvPr/>
          </p:nvSpPr>
          <p:spPr bwMode="auto">
            <a:xfrm>
              <a:off x="3024" y="2558"/>
              <a:ext cx="26" cy="80"/>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p:cNvSpPr>
            <p:nvPr/>
          </p:nvSpPr>
          <p:spPr bwMode="auto">
            <a:xfrm>
              <a:off x="3069" y="2563"/>
              <a:ext cx="31" cy="80"/>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p:cNvSpPr>
            <p:nvPr/>
          </p:nvSpPr>
          <p:spPr bwMode="auto">
            <a:xfrm>
              <a:off x="3112" y="2572"/>
              <a:ext cx="34" cy="79"/>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p:nvSpPr>
          <p:spPr bwMode="auto">
            <a:xfrm>
              <a:off x="3200" y="2597"/>
              <a:ext cx="40" cy="77"/>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p:cNvSpPr>
            <p:nvPr/>
          </p:nvSpPr>
          <p:spPr bwMode="auto">
            <a:xfrm>
              <a:off x="3243" y="2610"/>
              <a:ext cx="41" cy="79"/>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p:nvSpPr>
          <p:spPr bwMode="auto">
            <a:xfrm>
              <a:off x="3284" y="2626"/>
              <a:ext cx="48" cy="79"/>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p:cNvSpPr>
            <p:nvPr/>
          </p:nvSpPr>
          <p:spPr bwMode="auto">
            <a:xfrm>
              <a:off x="3324" y="2648"/>
              <a:ext cx="51" cy="76"/>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p:cNvSpPr>
            <p:nvPr/>
          </p:nvSpPr>
          <p:spPr bwMode="auto">
            <a:xfrm>
              <a:off x="3402" y="2694"/>
              <a:ext cx="57" cy="7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p:cNvSpPr>
            <p:nvPr/>
          </p:nvSpPr>
          <p:spPr bwMode="auto">
            <a:xfrm>
              <a:off x="3441" y="2720"/>
              <a:ext cx="58" cy="74"/>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p:nvSpPr>
          <p:spPr bwMode="auto">
            <a:xfrm>
              <a:off x="3477" y="2746"/>
              <a:ext cx="61" cy="7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p:nvSpPr>
          <p:spPr bwMode="auto">
            <a:xfrm>
              <a:off x="3512" y="2776"/>
              <a:ext cx="64" cy="71"/>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p:cNvSpPr>
            <p:nvPr/>
          </p:nvSpPr>
          <p:spPr bwMode="auto">
            <a:xfrm>
              <a:off x="3530" y="2802"/>
              <a:ext cx="87" cy="91"/>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p:cNvSpPr>
            <p:nvPr/>
          </p:nvSpPr>
          <p:spPr bwMode="auto">
            <a:xfrm>
              <a:off x="3062" y="2788"/>
              <a:ext cx="283" cy="429"/>
            </a:xfrm>
            <a:custGeom>
              <a:avLst/>
              <a:gdLst>
                <a:gd name="T0" fmla="*/ 31 w 289"/>
                <a:gd name="T1" fmla="*/ 420 h 437"/>
                <a:gd name="T2" fmla="*/ 289 w 289"/>
                <a:gd name="T3" fmla="*/ 7 h 437"/>
                <a:gd name="T4" fmla="*/ 275 w 289"/>
                <a:gd name="T5" fmla="*/ 0 h 437"/>
                <a:gd name="T6" fmla="*/ 223 w 289"/>
                <a:gd name="T7" fmla="*/ 71 h 437"/>
                <a:gd name="T8" fmla="*/ 0 w 289"/>
                <a:gd name="T9" fmla="*/ 427 h 437"/>
                <a:gd name="T10" fmla="*/ 21 w 289"/>
                <a:gd name="T11" fmla="*/ 437 h 437"/>
                <a:gd name="T12" fmla="*/ 31 w 289"/>
                <a:gd name="T13" fmla="*/ 420 h 437"/>
                <a:gd name="T14" fmla="*/ 31 w 289"/>
                <a:gd name="T15" fmla="*/ 420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7">
                  <a:moveTo>
                    <a:pt x="31" y="420"/>
                  </a:moveTo>
                  <a:cubicBezTo>
                    <a:pt x="289" y="7"/>
                    <a:pt x="289" y="7"/>
                    <a:pt x="289" y="7"/>
                  </a:cubicBezTo>
                  <a:cubicBezTo>
                    <a:pt x="284" y="4"/>
                    <a:pt x="280" y="2"/>
                    <a:pt x="275" y="0"/>
                  </a:cubicBezTo>
                  <a:cubicBezTo>
                    <a:pt x="223" y="71"/>
                    <a:pt x="223" y="71"/>
                    <a:pt x="223" y="71"/>
                  </a:cubicBezTo>
                  <a:cubicBezTo>
                    <a:pt x="0" y="427"/>
                    <a:pt x="0" y="427"/>
                    <a:pt x="0" y="427"/>
                  </a:cubicBezTo>
                  <a:cubicBezTo>
                    <a:pt x="7" y="430"/>
                    <a:pt x="14" y="432"/>
                    <a:pt x="21" y="437"/>
                  </a:cubicBezTo>
                  <a:cubicBezTo>
                    <a:pt x="31" y="420"/>
                    <a:pt x="31" y="420"/>
                    <a:pt x="31" y="420"/>
                  </a:cubicBezTo>
                  <a:cubicBezTo>
                    <a:pt x="31" y="420"/>
                    <a:pt x="31" y="420"/>
                    <a:pt x="31" y="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p:cNvSpPr>
            <p:nvPr/>
          </p:nvSpPr>
          <p:spPr bwMode="auto">
            <a:xfrm>
              <a:off x="2836" y="2778"/>
              <a:ext cx="491" cy="686"/>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111"/>
          <p:cNvGrpSpPr/>
          <p:nvPr/>
        </p:nvGrpSpPr>
        <p:grpSpPr>
          <a:xfrm>
            <a:off x="3524265" y="2151845"/>
            <a:ext cx="2226216" cy="769384"/>
            <a:chOff x="9086488" y="4188965"/>
            <a:chExt cx="3307889" cy="1143212"/>
          </a:xfrm>
          <a:effectLst>
            <a:reflection blurRad="6350" stA="52000" endA="300" endPos="35000" dir="5400000" sy="-100000" algn="bl" rotWithShape="0"/>
          </a:effectLst>
        </p:grpSpPr>
        <p:pic>
          <p:nvPicPr>
            <p:cNvPr id="113" name="Picture 112"/>
            <p:cNvPicPr>
              <a:picLocks noChangeAspect="1"/>
            </p:cNvPicPr>
            <p:nvPr/>
          </p:nvPicPr>
          <p:blipFill>
            <a:blip r:embed="rId3"/>
            <a:stretch>
              <a:fillRect/>
            </a:stretch>
          </p:blipFill>
          <p:spPr>
            <a:xfrm>
              <a:off x="9086488" y="4475162"/>
              <a:ext cx="1323258" cy="545463"/>
            </a:xfrm>
            <a:prstGeom prst="rect">
              <a:avLst/>
            </a:prstGeom>
          </p:spPr>
        </p:pic>
        <p:pic>
          <p:nvPicPr>
            <p:cNvPr id="114" name="Picture 113"/>
            <p:cNvPicPr>
              <a:picLocks noChangeAspect="1"/>
            </p:cNvPicPr>
            <p:nvPr/>
          </p:nvPicPr>
          <p:blipFill>
            <a:blip r:embed="rId4"/>
            <a:stretch>
              <a:fillRect/>
            </a:stretch>
          </p:blipFill>
          <p:spPr>
            <a:xfrm>
              <a:off x="9558072" y="4352478"/>
              <a:ext cx="646232" cy="963251"/>
            </a:xfrm>
            <a:prstGeom prst="rect">
              <a:avLst/>
            </a:prstGeom>
          </p:spPr>
        </p:pic>
        <p:sp>
          <p:nvSpPr>
            <p:cNvPr id="115" name="Freeform 9"/>
            <p:cNvSpPr>
              <a:spLocks/>
            </p:cNvSpPr>
            <p:nvPr/>
          </p:nvSpPr>
          <p:spPr bwMode="auto">
            <a:xfrm>
              <a:off x="9934429" y="4923142"/>
              <a:ext cx="552450" cy="29686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6" name="Picture 115"/>
            <p:cNvPicPr>
              <a:picLocks noChangeAspect="1"/>
            </p:cNvPicPr>
            <p:nvPr/>
          </p:nvPicPr>
          <p:blipFill>
            <a:blip r:embed="rId4"/>
            <a:stretch>
              <a:fillRect/>
            </a:stretch>
          </p:blipFill>
          <p:spPr>
            <a:xfrm>
              <a:off x="10323925" y="4352478"/>
              <a:ext cx="646232" cy="963251"/>
            </a:xfrm>
            <a:prstGeom prst="rect">
              <a:avLst/>
            </a:prstGeom>
          </p:spPr>
        </p:pic>
        <p:sp>
          <p:nvSpPr>
            <p:cNvPr id="117" name="Freeform 116"/>
            <p:cNvSpPr>
              <a:spLocks/>
            </p:cNvSpPr>
            <p:nvPr/>
          </p:nvSpPr>
          <p:spPr bwMode="auto">
            <a:xfrm>
              <a:off x="10802441" y="4188965"/>
              <a:ext cx="574675" cy="3270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8" name="Picture 117"/>
            <p:cNvPicPr>
              <a:picLocks noChangeAspect="1"/>
            </p:cNvPicPr>
            <p:nvPr/>
          </p:nvPicPr>
          <p:blipFill>
            <a:blip r:embed="rId4"/>
            <a:stretch>
              <a:fillRect/>
            </a:stretch>
          </p:blipFill>
          <p:spPr>
            <a:xfrm>
              <a:off x="11089779" y="4352478"/>
              <a:ext cx="646232" cy="963251"/>
            </a:xfrm>
            <a:prstGeom prst="rect">
              <a:avLst/>
            </a:prstGeom>
          </p:spPr>
        </p:pic>
        <p:pic>
          <p:nvPicPr>
            <p:cNvPr id="119" name="Picture 118"/>
            <p:cNvPicPr>
              <a:picLocks noChangeAspect="1"/>
            </p:cNvPicPr>
            <p:nvPr/>
          </p:nvPicPr>
          <p:blipFill>
            <a:blip r:embed="rId3"/>
            <a:stretch>
              <a:fillRect/>
            </a:stretch>
          </p:blipFill>
          <p:spPr>
            <a:xfrm>
              <a:off x="11278842" y="4872340"/>
              <a:ext cx="1115535" cy="459837"/>
            </a:xfrm>
            <a:prstGeom prst="rect">
              <a:avLst/>
            </a:prstGeom>
          </p:spPr>
        </p:pic>
      </p:grpSp>
      <p:sp>
        <p:nvSpPr>
          <p:cNvPr id="3" name="TextBox 2"/>
          <p:cNvSpPr txBox="1"/>
          <p:nvPr/>
        </p:nvSpPr>
        <p:spPr>
          <a:xfrm>
            <a:off x="585176" y="3338594"/>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Instant Deployment</a:t>
            </a:r>
          </a:p>
        </p:txBody>
      </p:sp>
      <p:sp>
        <p:nvSpPr>
          <p:cNvPr id="121" name="TextBox 120"/>
          <p:cNvSpPr txBox="1"/>
          <p:nvPr/>
        </p:nvSpPr>
        <p:spPr>
          <a:xfrm>
            <a:off x="3359277" y="333251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Deploy to Anywhere</a:t>
            </a:r>
          </a:p>
        </p:txBody>
      </p:sp>
      <p:sp>
        <p:nvSpPr>
          <p:cNvPr id="122" name="TextBox 121"/>
          <p:cNvSpPr txBox="1"/>
          <p:nvPr/>
        </p:nvSpPr>
        <p:spPr>
          <a:xfrm>
            <a:off x="612509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Fast and Scalable</a:t>
            </a:r>
          </a:p>
        </p:txBody>
      </p:sp>
      <p:pic>
        <p:nvPicPr>
          <p:cNvPr id="124" name="Picture 123" descr="Secure Sit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4482" y="1953673"/>
            <a:ext cx="1430135" cy="1430135"/>
          </a:xfrm>
          <a:prstGeom prst="rect">
            <a:avLst/>
          </a:prstGeom>
        </p:spPr>
      </p:pic>
      <p:sp>
        <p:nvSpPr>
          <p:cNvPr id="123" name="TextBox 122"/>
          <p:cNvSpPr txBox="1"/>
          <p:nvPr/>
        </p:nvSpPr>
        <p:spPr>
          <a:xfrm>
            <a:off x="889091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Secure and Reliable</a:t>
            </a:r>
          </a:p>
        </p:txBody>
      </p:sp>
      <p:sp>
        <p:nvSpPr>
          <p:cNvPr id="120" name="Rectangle 119"/>
          <p:cNvSpPr/>
          <p:nvPr/>
        </p:nvSpPr>
        <p:spPr bwMode="auto">
          <a:xfrm>
            <a:off x="3359277" y="1558213"/>
            <a:ext cx="2634507" cy="4710746"/>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569012" y="1558213"/>
            <a:ext cx="2686339"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6110209" y="1558213"/>
            <a:ext cx="2667042"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559373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43080" y="-2142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Enterprise Grade Security</a:t>
            </a:r>
            <a:br>
              <a:rPr lang="en-US" dirty="0"/>
            </a:br>
            <a:endParaRPr lang="en-US" sz="4400" dirty="0"/>
          </a:p>
        </p:txBody>
      </p:sp>
      <p:sp>
        <p:nvSpPr>
          <p:cNvPr id="79" name="TextBox 78"/>
          <p:cNvSpPr txBox="1"/>
          <p:nvPr/>
        </p:nvSpPr>
        <p:spPr>
          <a:xfrm>
            <a:off x="327675" y="2636089"/>
            <a:ext cx="3311279" cy="3065455"/>
          </a:xfrm>
          <a:prstGeom prst="rect">
            <a:avLst/>
          </a:prstGeom>
          <a:noFill/>
        </p:spPr>
        <p:txBody>
          <a:bodyPr wrap="square" lIns="182880" tIns="146304" rIns="182880" bIns="146304" rtlCol="0">
            <a:spAutoFit/>
          </a:bodyPr>
          <a:lstStyle/>
          <a:p>
            <a:pPr marL="280121" indent="-280121">
              <a:buSzPts val="1400"/>
              <a:buFont typeface="Arial" panose="020B0604020202020204" pitchFamily="34" charset="0"/>
              <a:buChar char="•"/>
            </a:pPr>
            <a:r>
              <a:rPr lang="en-US" sz="2000" dirty="0">
                <a:latin typeface="+mj-lt"/>
              </a:rPr>
              <a:t>Seamless integration with authentication solution: </a:t>
            </a:r>
            <a:r>
              <a:rPr lang="en-US" sz="2000" dirty="0">
                <a:solidFill>
                  <a:srgbClr val="00B0F0"/>
                </a:solidFill>
                <a:latin typeface="+mj-lt"/>
              </a:rPr>
              <a:t>LDAP/AD/AAD</a:t>
            </a:r>
          </a:p>
          <a:p>
            <a:pPr marL="280121" indent="-280121">
              <a:buSzPts val="1400"/>
              <a:buFont typeface="Arial" panose="020B0604020202020204" pitchFamily="34" charset="0"/>
              <a:buChar char="•"/>
            </a:pPr>
            <a:r>
              <a:rPr lang="en-US" sz="2000" dirty="0">
                <a:latin typeface="+mj-lt"/>
              </a:rPr>
              <a:t>Secure connection: </a:t>
            </a:r>
            <a:r>
              <a:rPr lang="en-US" sz="2000" dirty="0">
                <a:solidFill>
                  <a:srgbClr val="00B0F0"/>
                </a:solidFill>
                <a:latin typeface="+mj-lt"/>
              </a:rPr>
              <a:t>HTTPS encrypted by TLS 1.2/SSL</a:t>
            </a:r>
          </a:p>
          <a:p>
            <a:pPr marL="280121" indent="-280121">
              <a:buSzPts val="1400"/>
              <a:buFont typeface="Arial" panose="020B0604020202020204" pitchFamily="34" charset="0"/>
              <a:buChar char="•"/>
            </a:pPr>
            <a:r>
              <a:rPr lang="en-US" sz="2000" dirty="0">
                <a:latin typeface="+mj-lt"/>
              </a:rPr>
              <a:t>Compliance with Microsoft </a:t>
            </a:r>
            <a:r>
              <a:rPr lang="en-US" sz="2000" dirty="0">
                <a:solidFill>
                  <a:srgbClr val="00B0F0"/>
                </a:solidFill>
                <a:latin typeface="+mj-lt"/>
              </a:rPr>
              <a:t>Security Development Lifecycle</a:t>
            </a:r>
          </a:p>
        </p:txBody>
      </p:sp>
      <p:grpSp>
        <p:nvGrpSpPr>
          <p:cNvPr id="7" name="Group 6"/>
          <p:cNvGrpSpPr/>
          <p:nvPr/>
        </p:nvGrpSpPr>
        <p:grpSpPr>
          <a:xfrm>
            <a:off x="3658580" y="878240"/>
            <a:ext cx="8260364" cy="5667791"/>
            <a:chOff x="161741" y="1132206"/>
            <a:chExt cx="8260364" cy="5667791"/>
          </a:xfrm>
        </p:grpSpPr>
        <p:sp>
          <p:nvSpPr>
            <p:cNvPr id="42" name="Rectangle 41"/>
            <p:cNvSpPr/>
            <p:nvPr/>
          </p:nvSpPr>
          <p:spPr bwMode="auto">
            <a:xfrm>
              <a:off x="2697480" y="2707754"/>
              <a:ext cx="5724625" cy="3997838"/>
            </a:xfrm>
            <a:prstGeom prst="rect">
              <a:avLst/>
            </a:prstGeom>
            <a:noFill/>
            <a:ln w="19050">
              <a:solidFill>
                <a:srgbClr val="0070C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2879152" y="289005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Web Node</a:t>
              </a:r>
            </a:p>
          </p:txBody>
        </p:sp>
        <p:sp>
          <p:nvSpPr>
            <p:cNvPr id="8" name="Rectangle 7"/>
            <p:cNvSpPr/>
            <p:nvPr/>
          </p:nvSpPr>
          <p:spPr bwMode="auto">
            <a:xfrm>
              <a:off x="6289768" y="289005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Node</a:t>
              </a:r>
            </a:p>
          </p:txBody>
        </p:sp>
        <p:sp>
          <p:nvSpPr>
            <p:cNvPr id="9" name="Rectangle 8"/>
            <p:cNvSpPr/>
            <p:nvPr/>
          </p:nvSpPr>
          <p:spPr bwMode="auto">
            <a:xfrm>
              <a:off x="6309192" y="4617495"/>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Node</a:t>
              </a:r>
            </a:p>
          </p:txBody>
        </p:sp>
        <p:sp>
          <p:nvSpPr>
            <p:cNvPr id="3" name="Flowchart: Magnetic Disk 2"/>
            <p:cNvSpPr/>
            <p:nvPr/>
          </p:nvSpPr>
          <p:spPr bwMode="auto">
            <a:xfrm>
              <a:off x="3581077" y="4701902"/>
              <a:ext cx="1124210" cy="1150775"/>
            </a:xfrm>
            <a:prstGeom prst="flowChartMagneticDisk">
              <a:avLst/>
            </a:prstGeom>
            <a:solidFill>
              <a:schemeClr val="accent1"/>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Sessions/Services</a:t>
              </a:r>
            </a:p>
          </p:txBody>
        </p:sp>
        <p:cxnSp>
          <p:nvCxnSpPr>
            <p:cNvPr id="21" name="Straight Arrow Connector 20"/>
            <p:cNvCxnSpPr>
              <a:endCxn id="3" idx="1"/>
            </p:cNvCxnSpPr>
            <p:nvPr/>
          </p:nvCxnSpPr>
          <p:spPr>
            <a:xfrm flipH="1">
              <a:off x="4143182" y="4043940"/>
              <a:ext cx="3702" cy="6579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9" idx="1"/>
            </p:cNvCxnSpPr>
            <p:nvPr/>
          </p:nvCxnSpPr>
          <p:spPr>
            <a:xfrm>
              <a:off x="4812550" y="3466998"/>
              <a:ext cx="1496642" cy="172744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 idx="3"/>
              <a:endCxn id="8" idx="1"/>
            </p:cNvCxnSpPr>
            <p:nvPr/>
          </p:nvCxnSpPr>
          <p:spPr>
            <a:xfrm>
              <a:off x="4812550" y="3466998"/>
              <a:ext cx="1477218"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721791" y="6172133"/>
              <a:ext cx="570031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Enterprise Grade Security inside out</a:t>
              </a:r>
            </a:p>
          </p:txBody>
        </p:sp>
        <p:grpSp>
          <p:nvGrpSpPr>
            <p:cNvPr id="45" name="Group 44"/>
            <p:cNvGrpSpPr/>
            <p:nvPr/>
          </p:nvGrpSpPr>
          <p:grpSpPr>
            <a:xfrm>
              <a:off x="3297210" y="1132206"/>
              <a:ext cx="1097280" cy="1096995"/>
              <a:chOff x="600470" y="3265152"/>
              <a:chExt cx="1097280" cy="1096995"/>
            </a:xfrm>
          </p:grpSpPr>
          <p:sp>
            <p:nvSpPr>
              <p:cNvPr id="46" name="Oval 2"/>
              <p:cNvSpPr>
                <a:spLocks noChangeAspect="1"/>
              </p:cNvSpPr>
              <p:nvPr/>
            </p:nvSpPr>
            <p:spPr bwMode="auto">
              <a:xfrm>
                <a:off x="600470" y="3265152"/>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dirty="0">
                  <a:solidFill>
                    <a:schemeClr val="tx1"/>
                  </a:solidFill>
                  <a:latin typeface="Segoe UI"/>
                  <a:ea typeface="Segoe UI" pitchFamily="34" charset="0"/>
                  <a:cs typeface="Segoe UI" pitchFamily="34" charset="0"/>
                </a:endParaRPr>
              </a:p>
            </p:txBody>
          </p:sp>
          <p:sp>
            <p:nvSpPr>
              <p:cNvPr id="47" name="Freeform 53"/>
              <p:cNvSpPr>
                <a:spLocks noEditPoints="1"/>
              </p:cNvSpPr>
              <p:nvPr/>
            </p:nvSpPr>
            <p:spPr bwMode="auto">
              <a:xfrm>
                <a:off x="923164" y="3520065"/>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48" name="TextBox 47"/>
            <p:cNvSpPr txBox="1"/>
            <p:nvPr/>
          </p:nvSpPr>
          <p:spPr>
            <a:xfrm>
              <a:off x="4361501" y="1481253"/>
              <a:ext cx="1469725"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Apps</a:t>
              </a:r>
            </a:p>
          </p:txBody>
        </p:sp>
        <p:cxnSp>
          <p:nvCxnSpPr>
            <p:cNvPr id="49" name="Straight Arrow Connector 48"/>
            <p:cNvCxnSpPr>
              <a:stCxn id="46" idx="4"/>
              <a:endCxn id="2" idx="0"/>
            </p:cNvCxnSpPr>
            <p:nvPr/>
          </p:nvCxnSpPr>
          <p:spPr>
            <a:xfrm>
              <a:off x="3845850" y="2229201"/>
              <a:ext cx="1" cy="66085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active directory icons"/>
            <p:cNvPicPr>
              <a:picLocks noChangeAspect="1" noChangeArrowheads="1"/>
            </p:cNvPicPr>
            <p:nvPr/>
          </p:nvPicPr>
          <p:blipFill>
            <a:blip r:embed="rId3" cstate="print">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43971" y="4747410"/>
              <a:ext cx="1105267" cy="1105267"/>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161741" y="5805170"/>
              <a:ext cx="146972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Active Directory</a:t>
              </a:r>
            </a:p>
          </p:txBody>
        </p:sp>
        <p:cxnSp>
          <p:nvCxnSpPr>
            <p:cNvPr id="56" name="Straight Arrow Connector 55"/>
            <p:cNvCxnSpPr>
              <a:stCxn id="64" idx="6"/>
              <a:endCxn id="2" idx="1"/>
            </p:cNvCxnSpPr>
            <p:nvPr/>
          </p:nvCxnSpPr>
          <p:spPr>
            <a:xfrm>
              <a:off x="1441251" y="3466997"/>
              <a:ext cx="1437901"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38586" y="2258394"/>
              <a:ext cx="2824140" cy="489365"/>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Encrypt the traffic with HTTPS</a:t>
              </a:r>
            </a:p>
          </p:txBody>
        </p:sp>
        <p:sp>
          <p:nvSpPr>
            <p:cNvPr id="64" name="Oval 2"/>
            <p:cNvSpPr>
              <a:spLocks noChangeAspect="1"/>
            </p:cNvSpPr>
            <p:nvPr/>
          </p:nvSpPr>
          <p:spPr bwMode="auto">
            <a:xfrm>
              <a:off x="343971" y="2918499"/>
              <a:ext cx="1097280" cy="1096995"/>
            </a:xfrm>
            <a:prstGeom prst="ellipse">
              <a:avLst/>
            </a:prstGeom>
            <a:solidFill>
              <a:srgbClr val="0070C0"/>
            </a:solidFill>
            <a:ln w="2540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sz="2040" spc="-51" dirty="0">
                  <a:solidFill>
                    <a:schemeClr val="tx1"/>
                  </a:solidFill>
                  <a:latin typeface="Segoe UI"/>
                  <a:ea typeface="Segoe UI" pitchFamily="34" charset="0"/>
                  <a:cs typeface="Segoe UI" pitchFamily="34" charset="0"/>
                </a:rPr>
                <a:t>R Client</a:t>
              </a:r>
            </a:p>
          </p:txBody>
        </p:sp>
        <p:sp>
          <p:nvSpPr>
            <p:cNvPr id="71" name="TextBox 70"/>
            <p:cNvSpPr txBox="1"/>
            <p:nvPr/>
          </p:nvSpPr>
          <p:spPr>
            <a:xfrm>
              <a:off x="1409985" y="3039974"/>
              <a:ext cx="1311806" cy="489365"/>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HTTPS</a:t>
              </a:r>
            </a:p>
          </p:txBody>
        </p:sp>
        <p:sp>
          <p:nvSpPr>
            <p:cNvPr id="72" name="TextBox 71"/>
            <p:cNvSpPr txBox="1"/>
            <p:nvPr/>
          </p:nvSpPr>
          <p:spPr>
            <a:xfrm>
              <a:off x="1409985" y="3419981"/>
              <a:ext cx="1508484" cy="683264"/>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AD/AAD Authentication</a:t>
              </a:r>
            </a:p>
          </p:txBody>
        </p:sp>
        <p:cxnSp>
          <p:nvCxnSpPr>
            <p:cNvPr id="77" name="Elbow Connector 76"/>
            <p:cNvCxnSpPr>
              <a:endCxn id="1026" idx="3"/>
            </p:cNvCxnSpPr>
            <p:nvPr/>
          </p:nvCxnSpPr>
          <p:spPr>
            <a:xfrm rot="10800000" flipV="1">
              <a:off x="1449238" y="4043940"/>
              <a:ext cx="1770700" cy="1256104"/>
            </a:xfrm>
            <a:prstGeom prst="bentConnector3">
              <a:avLst>
                <a:gd name="adj1" fmla="val -75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219938" y="5723247"/>
              <a:ext cx="2189320" cy="517065"/>
            </a:xfrm>
            <a:prstGeom prst="rect">
              <a:avLst/>
            </a:prstGeom>
            <a:noFill/>
          </p:spPr>
          <p:txBody>
            <a:bodyPr wrap="square" lIns="182880" tIns="146304" rIns="182880" bIns="146304" rtlCol="0">
              <a:spAutoFit/>
            </a:bodyPr>
            <a:lstStyle/>
            <a:p>
              <a:pPr>
                <a:lnSpc>
                  <a:spcPct val="90000"/>
                </a:lnSpc>
                <a:spcAft>
                  <a:spcPts val="600"/>
                </a:spcAft>
              </a:pPr>
              <a:r>
                <a:rPr lang="en-US" sz="1600" i="1" dirty="0">
                  <a:gradFill>
                    <a:gsLst>
                      <a:gs pos="2917">
                        <a:schemeClr val="tx1"/>
                      </a:gs>
                      <a:gs pos="30000">
                        <a:schemeClr val="tx1"/>
                      </a:gs>
                    </a:gsLst>
                    <a:lin ang="5400000" scaled="0"/>
                  </a:gradFill>
                </a:rPr>
                <a:t>SQL DB / Postgres</a:t>
              </a:r>
            </a:p>
          </p:txBody>
        </p:sp>
        <p:sp>
          <p:nvSpPr>
            <p:cNvPr id="29" name="TextBox 28"/>
            <p:cNvSpPr txBox="1"/>
            <p:nvPr/>
          </p:nvSpPr>
          <p:spPr>
            <a:xfrm>
              <a:off x="1480608" y="4727204"/>
              <a:ext cx="1497867" cy="683264"/>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Encrypt with LDAP-S</a:t>
              </a:r>
            </a:p>
          </p:txBody>
        </p:sp>
        <p:sp>
          <p:nvSpPr>
            <p:cNvPr id="30" name="TextBox 29"/>
            <p:cNvSpPr txBox="1"/>
            <p:nvPr/>
          </p:nvSpPr>
          <p:spPr>
            <a:xfrm>
              <a:off x="4116579" y="4071306"/>
              <a:ext cx="1554597" cy="683264"/>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Encrypt DB connection info</a:t>
              </a:r>
            </a:p>
          </p:txBody>
        </p:sp>
        <p:sp>
          <p:nvSpPr>
            <p:cNvPr id="31" name="TextBox 30"/>
            <p:cNvSpPr txBox="1"/>
            <p:nvPr/>
          </p:nvSpPr>
          <p:spPr>
            <a:xfrm>
              <a:off x="4681025" y="2877370"/>
              <a:ext cx="1733394" cy="683264"/>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Encrypt the traffic with HTTPs.</a:t>
              </a:r>
            </a:p>
          </p:txBody>
        </p:sp>
      </p:grpSp>
    </p:spTree>
    <p:extLst>
      <p:ext uri="{BB962C8B-B14F-4D97-AF65-F5344CB8AC3E}">
        <p14:creationId xmlns:p14="http://schemas.microsoft.com/office/powerpoint/2010/main" val="39817989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8710" y="88257"/>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High Availability (disaster recovery)</a:t>
            </a:r>
          </a:p>
          <a:p>
            <a:br>
              <a:rPr lang="en-US" dirty="0"/>
            </a:br>
            <a:endParaRPr lang="en-US" sz="4400" dirty="0"/>
          </a:p>
        </p:txBody>
      </p:sp>
      <p:grpSp>
        <p:nvGrpSpPr>
          <p:cNvPr id="39" name="Group 38"/>
          <p:cNvGrpSpPr/>
          <p:nvPr/>
        </p:nvGrpSpPr>
        <p:grpSpPr>
          <a:xfrm>
            <a:off x="173213" y="1658867"/>
            <a:ext cx="8547108" cy="4599058"/>
            <a:chOff x="3513912" y="1544567"/>
            <a:chExt cx="8547108" cy="4599058"/>
          </a:xfrm>
        </p:grpSpPr>
        <p:sp>
          <p:nvSpPr>
            <p:cNvPr id="2" name="Rectangle 1"/>
            <p:cNvSpPr/>
            <p:nvPr/>
          </p:nvSpPr>
          <p:spPr bwMode="auto">
            <a:xfrm>
              <a:off x="6859872" y="1756344"/>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Web</a:t>
              </a:r>
              <a:r>
                <a:rPr lang="en-US" dirty="0">
                  <a:gradFill>
                    <a:gsLst>
                      <a:gs pos="0">
                        <a:srgbClr val="FFFFFF"/>
                      </a:gs>
                      <a:gs pos="100000">
                        <a:srgbClr val="FFFFFF"/>
                      </a:gs>
                    </a:gsLst>
                    <a:lin ang="5400000" scaled="0"/>
                  </a:gradFill>
                  <a:ea typeface="Segoe UI" pitchFamily="34" charset="0"/>
                  <a:cs typeface="Segoe UI" pitchFamily="34" charset="0"/>
                </a:rPr>
                <a:t> Node 1</a:t>
              </a:r>
            </a:p>
          </p:txBody>
        </p:sp>
        <p:sp>
          <p:nvSpPr>
            <p:cNvPr id="7" name="Rectangle 6"/>
            <p:cNvSpPr/>
            <p:nvPr/>
          </p:nvSpPr>
          <p:spPr bwMode="auto">
            <a:xfrm>
              <a:off x="6859872" y="4757691"/>
              <a:ext cx="1933398" cy="1153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b="1" dirty="0">
                  <a:gradFill>
                    <a:gsLst>
                      <a:gs pos="0">
                        <a:srgbClr val="FFFFFF"/>
                      </a:gs>
                      <a:gs pos="100000">
                        <a:srgbClr val="FFFFFF"/>
                      </a:gs>
                    </a:gsLst>
                    <a:lin ang="5400000" scaled="0"/>
                  </a:gradFill>
                  <a:ea typeface="Segoe UI" pitchFamily="34" charset="0"/>
                  <a:cs typeface="Segoe UI" pitchFamily="34" charset="0"/>
                </a:rPr>
                <a:t>Web</a:t>
              </a:r>
              <a:r>
                <a:rPr lang="en-US" dirty="0">
                  <a:gradFill>
                    <a:gsLst>
                      <a:gs pos="0">
                        <a:srgbClr val="FFFFFF"/>
                      </a:gs>
                      <a:gs pos="100000">
                        <a:srgbClr val="FFFFFF"/>
                      </a:gs>
                    </a:gsLst>
                    <a:lin ang="5400000" scaled="0"/>
                  </a:gradFill>
                  <a:ea typeface="Segoe UI" pitchFamily="34" charset="0"/>
                  <a:cs typeface="Segoe UI" pitchFamily="34" charset="0"/>
                </a:rPr>
                <a:t> Node 2</a:t>
              </a:r>
            </a:p>
          </p:txBody>
        </p:sp>
        <p:sp>
          <p:nvSpPr>
            <p:cNvPr id="8" name="Rectangle 7"/>
            <p:cNvSpPr/>
            <p:nvPr/>
          </p:nvSpPr>
          <p:spPr bwMode="auto">
            <a:xfrm>
              <a:off x="9910982" y="1756344"/>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Node 1</a:t>
              </a:r>
            </a:p>
          </p:txBody>
        </p:sp>
        <p:sp>
          <p:nvSpPr>
            <p:cNvPr id="9" name="Rectangle 8"/>
            <p:cNvSpPr/>
            <p:nvPr/>
          </p:nvSpPr>
          <p:spPr bwMode="auto">
            <a:xfrm>
              <a:off x="9910982" y="4757691"/>
              <a:ext cx="1933398" cy="115388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Compute Node N</a:t>
              </a:r>
            </a:p>
          </p:txBody>
        </p:sp>
        <p:sp>
          <p:nvSpPr>
            <p:cNvPr id="3" name="Flowchart: Magnetic Disk 2"/>
            <p:cNvSpPr/>
            <p:nvPr/>
          </p:nvSpPr>
          <p:spPr bwMode="auto">
            <a:xfrm>
              <a:off x="6872312" y="3258572"/>
              <a:ext cx="1920958" cy="1150775"/>
            </a:xfrm>
            <a:prstGeom prst="flowChartMagneticDisk">
              <a:avLst/>
            </a:prstGeom>
            <a:solidFill>
              <a:schemeClr val="accent1"/>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Data Store for Sessions / Services</a:t>
              </a:r>
            </a:p>
          </p:txBody>
        </p:sp>
        <p:sp>
          <p:nvSpPr>
            <p:cNvPr id="4" name="Oval 3"/>
            <p:cNvSpPr/>
            <p:nvPr/>
          </p:nvSpPr>
          <p:spPr bwMode="auto">
            <a:xfrm>
              <a:off x="5180360" y="3258572"/>
              <a:ext cx="1138337" cy="1138337"/>
            </a:xfrm>
            <a:prstGeom prst="ellipse">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5180360" y="3467739"/>
              <a:ext cx="1138337"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solidFill>
                    <a:schemeClr val="bg1">
                      <a:lumMod val="50000"/>
                    </a:schemeClr>
                  </a:solidFill>
                </a:rPr>
                <a:t>Load Balancer</a:t>
              </a:r>
            </a:p>
          </p:txBody>
        </p:sp>
        <p:cxnSp>
          <p:nvCxnSpPr>
            <p:cNvPr id="21" name="Straight Arrow Connector 20"/>
            <p:cNvCxnSpPr>
              <a:stCxn id="2" idx="2"/>
              <a:endCxn id="3" idx="1"/>
            </p:cNvCxnSpPr>
            <p:nvPr/>
          </p:nvCxnSpPr>
          <p:spPr>
            <a:xfrm>
              <a:off x="7826571" y="2910229"/>
              <a:ext cx="6220" cy="3483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0"/>
              <a:endCxn id="3" idx="3"/>
            </p:cNvCxnSpPr>
            <p:nvPr/>
          </p:nvCxnSpPr>
          <p:spPr>
            <a:xfrm flipV="1">
              <a:off x="7826571" y="4409347"/>
              <a:ext cx="6220" cy="3483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9" idx="6"/>
              <a:endCxn id="11" idx="1"/>
            </p:cNvCxnSpPr>
            <p:nvPr/>
          </p:nvCxnSpPr>
          <p:spPr>
            <a:xfrm>
              <a:off x="4611192" y="3837071"/>
              <a:ext cx="56916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3513912" y="3288573"/>
              <a:ext cx="1097280" cy="1096995"/>
              <a:chOff x="600470" y="3265152"/>
              <a:chExt cx="1097280" cy="1096995"/>
            </a:xfrm>
          </p:grpSpPr>
          <p:sp>
            <p:nvSpPr>
              <p:cNvPr id="29" name="Oval 2"/>
              <p:cNvSpPr>
                <a:spLocks noChangeAspect="1"/>
              </p:cNvSpPr>
              <p:nvPr/>
            </p:nvSpPr>
            <p:spPr bwMode="auto">
              <a:xfrm>
                <a:off x="600470" y="3265152"/>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dirty="0">
                  <a:solidFill>
                    <a:schemeClr val="tx1"/>
                  </a:solidFill>
                  <a:latin typeface="Segoe UI"/>
                  <a:ea typeface="Segoe UI" pitchFamily="34" charset="0"/>
                  <a:cs typeface="Segoe UI" pitchFamily="34" charset="0"/>
                </a:endParaRPr>
              </a:p>
            </p:txBody>
          </p:sp>
          <p:sp>
            <p:nvSpPr>
              <p:cNvPr id="31" name="Freeform 53"/>
              <p:cNvSpPr>
                <a:spLocks noEditPoints="1"/>
              </p:cNvSpPr>
              <p:nvPr/>
            </p:nvSpPr>
            <p:spPr bwMode="auto">
              <a:xfrm>
                <a:off x="923164" y="3520065"/>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32" name="TextBox 31"/>
            <p:cNvSpPr txBox="1"/>
            <p:nvPr/>
          </p:nvSpPr>
          <p:spPr>
            <a:xfrm>
              <a:off x="3660400" y="2812017"/>
              <a:ext cx="1469725"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Apps</a:t>
              </a:r>
            </a:p>
          </p:txBody>
        </p:sp>
        <p:sp>
          <p:nvSpPr>
            <p:cNvPr id="33" name="Rectangle 32"/>
            <p:cNvSpPr/>
            <p:nvPr/>
          </p:nvSpPr>
          <p:spPr bwMode="auto">
            <a:xfrm>
              <a:off x="6524625" y="1544567"/>
              <a:ext cx="5536395" cy="4599058"/>
            </a:xfrm>
            <a:prstGeom prst="rect">
              <a:avLst/>
            </a:prstGeom>
            <a:noFill/>
            <a:ln w="19050">
              <a:solidFill>
                <a:srgbClr val="0070C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5" name="Elbow Connector 34"/>
            <p:cNvCxnSpPr>
              <a:stCxn id="4" idx="0"/>
              <a:endCxn id="2" idx="1"/>
            </p:cNvCxnSpPr>
            <p:nvPr/>
          </p:nvCxnSpPr>
          <p:spPr>
            <a:xfrm rot="5400000" flipH="1" flipV="1">
              <a:off x="5842058" y="2240759"/>
              <a:ext cx="925285" cy="1110343"/>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4" idx="4"/>
              <a:endCxn id="7" idx="1"/>
            </p:cNvCxnSpPr>
            <p:nvPr/>
          </p:nvCxnSpPr>
          <p:spPr>
            <a:xfrm rot="16200000" flipH="1">
              <a:off x="5835838" y="4310599"/>
              <a:ext cx="937725" cy="1110343"/>
            </a:xfrm>
            <a:prstGeom prst="bent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8825054" y="1531391"/>
            <a:ext cx="3394229" cy="3065455"/>
          </a:xfrm>
          <a:prstGeom prst="rect">
            <a:avLst/>
          </a:prstGeom>
          <a:noFill/>
        </p:spPr>
        <p:txBody>
          <a:bodyPr wrap="square" lIns="182880" tIns="146304" rIns="182880" bIns="146304" rtlCol="0">
            <a:spAutoFit/>
          </a:bodyPr>
          <a:lstStyle/>
          <a:p>
            <a:pPr marL="280121" indent="-280121">
              <a:buSzPts val="1400"/>
              <a:buFont typeface="Arial" panose="020B0604020202020204" pitchFamily="34" charset="0"/>
              <a:buChar char="•"/>
            </a:pPr>
            <a:r>
              <a:rPr lang="en-US" sz="2000" dirty="0">
                <a:solidFill>
                  <a:srgbClr val="00B0F0"/>
                </a:solidFill>
                <a:latin typeface="+mj-lt"/>
              </a:rPr>
              <a:t>Server level HA:</a:t>
            </a:r>
            <a:r>
              <a:rPr lang="en-US" sz="2000" dirty="0">
                <a:latin typeface="+mj-lt"/>
              </a:rPr>
              <a:t> Introduce multiple Web Nodes for Active-Active backup / recovery, via load balancer</a:t>
            </a:r>
          </a:p>
          <a:p>
            <a:pPr marL="280121" indent="-280121">
              <a:buSzPts val="1400"/>
              <a:buFont typeface="Arial" panose="020B0604020202020204" pitchFamily="34" charset="0"/>
              <a:buChar char="•"/>
            </a:pPr>
            <a:r>
              <a:rPr lang="en-US" sz="2000" dirty="0">
                <a:solidFill>
                  <a:srgbClr val="00B0F0"/>
                </a:solidFill>
                <a:latin typeface="+mj-lt"/>
              </a:rPr>
              <a:t>Data Store HA: </a:t>
            </a:r>
            <a:r>
              <a:rPr lang="en-US" sz="2000" dirty="0">
                <a:latin typeface="+mj-lt"/>
              </a:rPr>
              <a:t>leverage Enterprise grade DB, SQL Server and Postgres’ HA capabilities</a:t>
            </a:r>
          </a:p>
        </p:txBody>
      </p:sp>
      <p:cxnSp>
        <p:nvCxnSpPr>
          <p:cNvPr id="46" name="Straight Arrow Connector 45"/>
          <p:cNvCxnSpPr>
            <a:endCxn id="8" idx="1"/>
          </p:cNvCxnSpPr>
          <p:nvPr/>
        </p:nvCxnSpPr>
        <p:spPr>
          <a:xfrm>
            <a:off x="5452571" y="2447586"/>
            <a:ext cx="1117712" cy="1"/>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a:stCxn id="2" idx="3"/>
          </p:cNvCxnSpPr>
          <p:nvPr/>
        </p:nvCxnSpPr>
        <p:spPr>
          <a:xfrm>
            <a:off x="5452571" y="2447587"/>
            <a:ext cx="1117712" cy="2860838"/>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7" idx="3"/>
            <a:endCxn id="9" idx="1"/>
          </p:cNvCxnSpPr>
          <p:nvPr/>
        </p:nvCxnSpPr>
        <p:spPr>
          <a:xfrm>
            <a:off x="5452571" y="5448934"/>
            <a:ext cx="1117712" cy="0"/>
          </a:xfrm>
          <a:prstGeom prst="straightConnector1">
            <a:avLst/>
          </a:prstGeom>
          <a:ln w="22225">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p:cNvCxnSpPr>
            <a:cxnSpLocks/>
            <a:stCxn id="7" idx="3"/>
          </p:cNvCxnSpPr>
          <p:nvPr/>
        </p:nvCxnSpPr>
        <p:spPr>
          <a:xfrm flipV="1">
            <a:off x="5452571" y="2552700"/>
            <a:ext cx="1117712" cy="2896234"/>
          </a:xfrm>
          <a:prstGeom prst="straightConnector1">
            <a:avLst/>
          </a:prstGeom>
          <a:ln w="22225">
            <a:headEnd type="non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303850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705" y="105108"/>
            <a:ext cx="11980886" cy="899537"/>
          </a:xfrm>
        </p:spPr>
        <p:txBody>
          <a:bodyPr/>
          <a:lstStyle/>
          <a:p>
            <a:r>
              <a:rPr lang="en-US" dirty="0"/>
              <a:t>Comparison with previous solution</a:t>
            </a:r>
          </a:p>
        </p:txBody>
      </p:sp>
      <p:graphicFrame>
        <p:nvGraphicFramePr>
          <p:cNvPr id="4" name="Table 3"/>
          <p:cNvGraphicFramePr>
            <a:graphicFrameLocks noGrp="1"/>
          </p:cNvGraphicFramePr>
          <p:nvPr>
            <p:extLst>
              <p:ext uri="{D42A27DB-BD31-4B8C-83A1-F6EECF244321}">
                <p14:modId xmlns:p14="http://schemas.microsoft.com/office/powerpoint/2010/main" val="781492824"/>
              </p:ext>
            </p:extLst>
          </p:nvPr>
        </p:nvGraphicFramePr>
        <p:xfrm>
          <a:off x="230890" y="936400"/>
          <a:ext cx="11738115" cy="5531087"/>
        </p:xfrm>
        <a:graphic>
          <a:graphicData uri="http://schemas.openxmlformats.org/drawingml/2006/table">
            <a:tbl>
              <a:tblPr firstRow="1" bandRow="1">
                <a:tableStyleId>{5C22544A-7EE6-4342-B048-85BDC9FD1C3A}</a:tableStyleId>
              </a:tblPr>
              <a:tblGrid>
                <a:gridCol w="2666735">
                  <a:extLst>
                    <a:ext uri="{9D8B030D-6E8A-4147-A177-3AD203B41FA5}">
                      <a16:colId xmlns:a16="http://schemas.microsoft.com/office/drawing/2014/main" val="20000"/>
                    </a:ext>
                  </a:extLst>
                </a:gridCol>
                <a:gridCol w="4063152">
                  <a:extLst>
                    <a:ext uri="{9D8B030D-6E8A-4147-A177-3AD203B41FA5}">
                      <a16:colId xmlns:a16="http://schemas.microsoft.com/office/drawing/2014/main" val="20001"/>
                    </a:ext>
                  </a:extLst>
                </a:gridCol>
                <a:gridCol w="5008228">
                  <a:extLst>
                    <a:ext uri="{9D8B030D-6E8A-4147-A177-3AD203B41FA5}">
                      <a16:colId xmlns:a16="http://schemas.microsoft.com/office/drawing/2014/main" val="20002"/>
                    </a:ext>
                  </a:extLst>
                </a:gridCol>
              </a:tblGrid>
              <a:tr h="414749">
                <a:tc>
                  <a:txBody>
                    <a:bodyPr/>
                    <a:lstStyle/>
                    <a:p>
                      <a:endParaRPr lang="en-US" sz="1600" dirty="0"/>
                    </a:p>
                  </a:txBody>
                  <a:tcPr marL="89642" marR="89642" marT="44821" marB="44821"/>
                </a:tc>
                <a:tc>
                  <a:txBody>
                    <a:bodyPr/>
                    <a:lstStyle/>
                    <a:p>
                      <a:r>
                        <a:rPr lang="en-US" sz="1600" dirty="0"/>
                        <a:t>Microsoft R Server 8.0.5: DeployR</a:t>
                      </a:r>
                    </a:p>
                  </a:txBody>
                  <a:tcPr marL="89642" marR="89642" marT="44821" marB="44821"/>
                </a:tc>
                <a:tc>
                  <a:txBody>
                    <a:bodyPr/>
                    <a:lstStyle/>
                    <a:p>
                      <a:r>
                        <a:rPr lang="en-US" sz="1600" dirty="0"/>
                        <a:t>Microsoft R Server 9.0 Operationalization</a:t>
                      </a:r>
                    </a:p>
                  </a:txBody>
                  <a:tcPr marL="89642" marR="89642" marT="44821" marB="44821"/>
                </a:tc>
                <a:extLst>
                  <a:ext uri="{0D108BD9-81ED-4DB2-BD59-A6C34878D82A}">
                    <a16:rowId xmlns:a16="http://schemas.microsoft.com/office/drawing/2014/main" val="10000"/>
                  </a:ext>
                </a:extLst>
              </a:tr>
              <a:tr h="608164">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Installation</a:t>
                      </a:r>
                    </a:p>
                  </a:txBody>
                  <a:tcPr marL="89642" marR="89642" marT="44821" marB="44821"/>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400" dirty="0"/>
                        <a:t>A separate installer</a:t>
                      </a:r>
                      <a:r>
                        <a:rPr lang="en-US" sz="1400" baseline="0" dirty="0"/>
                        <a:t> from R Server</a:t>
                      </a:r>
                      <a:endParaRPr lang="en-US" sz="1400" dirty="0"/>
                    </a:p>
                    <a:p>
                      <a:endParaRPr lang="en-US" sz="1400" dirty="0"/>
                    </a:p>
                  </a:txBody>
                  <a:tcPr marL="89642" marR="89642" marT="44821" marB="44821"/>
                </a:tc>
                <a:tc>
                  <a:txBody>
                    <a:bodyPr/>
                    <a:lstStyle/>
                    <a:p>
                      <a:pPr marL="0" indent="0">
                        <a:buFont typeface="Arial" panose="020B0604020202020204" pitchFamily="34" charset="0"/>
                        <a:buNone/>
                      </a:pPr>
                      <a:r>
                        <a:rPr lang="en-US" sz="1400" kern="1200" dirty="0">
                          <a:solidFill>
                            <a:schemeClr val="dk1"/>
                          </a:solidFill>
                          <a:latin typeface="+mn-lt"/>
                          <a:ea typeface="+mn-ea"/>
                          <a:cs typeface="+mn-cs"/>
                        </a:rPr>
                        <a:t>MRS includes all deployment capabilities; </a:t>
                      </a:r>
                      <a:r>
                        <a:rPr lang="en-US" sz="1400" b="1" kern="1200" dirty="0">
                          <a:solidFill>
                            <a:schemeClr val="bg2">
                              <a:lumMod val="60000"/>
                              <a:lumOff val="40000"/>
                            </a:schemeClr>
                          </a:solidFill>
                          <a:latin typeface="+mn-lt"/>
                          <a:ea typeface="+mn-ea"/>
                          <a:cs typeface="+mn-cs"/>
                        </a:rPr>
                        <a:t>Greatly improved the installation and configuration experience.</a:t>
                      </a:r>
                    </a:p>
                  </a:txBody>
                  <a:tcPr marL="89642" marR="89642" marT="44821" marB="44821"/>
                </a:tc>
                <a:extLst>
                  <a:ext uri="{0D108BD9-81ED-4DB2-BD59-A6C34878D82A}">
                    <a16:rowId xmlns:a16="http://schemas.microsoft.com/office/drawing/2014/main" val="2572578708"/>
                  </a:ext>
                </a:extLst>
              </a:tr>
              <a:tr h="629174">
                <a:tc>
                  <a:txBody>
                    <a:bodyPr/>
                    <a:lstStyle/>
                    <a:p>
                      <a:r>
                        <a:rPr lang="en-US" sz="1400" b="1" dirty="0"/>
                        <a:t>Deployment</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000" dirty="0"/>
                        <a:t>(turn R analytics into web services</a:t>
                      </a:r>
                      <a:r>
                        <a:rPr lang="en-US" sz="1000" baseline="0" dirty="0"/>
                        <a:t>)</a:t>
                      </a:r>
                      <a:endParaRPr lang="en-US" sz="1000" dirty="0"/>
                    </a:p>
                  </a:txBody>
                  <a:tcPr marL="89642" marR="89642" marT="44821" marB="44821"/>
                </a:tc>
                <a:tc>
                  <a:txBody>
                    <a:bodyPr/>
                    <a:lstStyle/>
                    <a:p>
                      <a:r>
                        <a:rPr lang="en-US" sz="1400" dirty="0"/>
                        <a:t>Involve</a:t>
                      </a:r>
                      <a:r>
                        <a:rPr lang="en-US" sz="1400" baseline="0" dirty="0"/>
                        <a:t> multiple steps, and by default uploading R analytics to Repo DB is the first step. </a:t>
                      </a:r>
                      <a:endParaRPr lang="en-US" sz="1400" dirty="0"/>
                    </a:p>
                  </a:txBody>
                  <a:tcPr marL="89642" marR="89642" marT="44821" marB="44821"/>
                </a:tc>
                <a:tc>
                  <a:txBody>
                    <a:bodyPr/>
                    <a:lstStyle/>
                    <a:p>
                      <a:r>
                        <a:rPr lang="en-US" sz="1400" b="1">
                          <a:solidFill>
                            <a:schemeClr val="bg2">
                              <a:lumMod val="60000"/>
                              <a:lumOff val="40000"/>
                            </a:schemeClr>
                          </a:solidFill>
                        </a:rPr>
                        <a:t>Publish your R analytics </a:t>
                      </a:r>
                      <a:r>
                        <a:rPr lang="en-US" sz="1400" kern="1200">
                          <a:solidFill>
                            <a:schemeClr val="dk1"/>
                          </a:solidFill>
                          <a:latin typeface="+mn-lt"/>
                          <a:ea typeface="+mn-ea"/>
                          <a:cs typeface="+mn-cs"/>
                        </a:rPr>
                        <a:t>as web services directly from your R console </a:t>
                      </a:r>
                      <a:r>
                        <a:rPr lang="en-US" sz="1400" b="1" baseline="0">
                          <a:solidFill>
                            <a:schemeClr val="bg2">
                              <a:lumMod val="60000"/>
                              <a:lumOff val="40000"/>
                            </a:schemeClr>
                          </a:solidFill>
                        </a:rPr>
                        <a:t>with one line of code.</a:t>
                      </a:r>
                      <a:endParaRPr lang="en-US" sz="1400" b="0" kern="1200" baseline="0" dirty="0">
                        <a:solidFill>
                          <a:schemeClr val="bg1"/>
                        </a:solidFill>
                        <a:latin typeface="+mn-lt"/>
                        <a:ea typeface="+mn-ea"/>
                        <a:cs typeface="+mn-cs"/>
                      </a:endParaRPr>
                    </a:p>
                  </a:txBody>
                  <a:tcPr marL="89642" marR="89642" marT="44821" marB="44821"/>
                </a:tc>
                <a:extLst>
                  <a:ext uri="{0D108BD9-81ED-4DB2-BD59-A6C34878D82A}">
                    <a16:rowId xmlns:a16="http://schemas.microsoft.com/office/drawing/2014/main" val="10001"/>
                  </a:ext>
                </a:extLst>
              </a:tr>
              <a:tr h="62616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1"/>
                        <a:t>Consumption of web services</a:t>
                      </a:r>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1000" dirty="0"/>
                    </a:p>
                  </a:txBody>
                  <a:tcPr marL="89642" marR="89642" marT="44821" marB="44821"/>
                </a:tc>
                <a:tc>
                  <a:txBody>
                    <a:bodyPr/>
                    <a:lstStyle/>
                    <a:p>
                      <a:r>
                        <a:rPr lang="en-US" sz="1400"/>
                        <a:t>Integrate with app via Client</a:t>
                      </a:r>
                      <a:r>
                        <a:rPr lang="en-US" sz="1400" baseline="0"/>
                        <a:t> library; RBroker Framework.</a:t>
                      </a:r>
                      <a:endParaRPr lang="en-US" sz="1400" dirty="0"/>
                    </a:p>
                  </a:txBody>
                  <a:tcPr marL="89642" marR="89642" marT="44821" marB="44821"/>
                </a:tc>
                <a:tc>
                  <a:txBody>
                    <a:bodyPr/>
                    <a:lstStyle/>
                    <a:p>
                      <a:r>
                        <a:rPr lang="en-US" sz="1400" b="1">
                          <a:solidFill>
                            <a:schemeClr val="bg2">
                              <a:lumMod val="60000"/>
                              <a:lumOff val="40000"/>
                            </a:schemeClr>
                          </a:solidFill>
                        </a:rPr>
                        <a:t>Easy to integrate with Apps using Swagger</a:t>
                      </a:r>
                      <a:r>
                        <a:rPr lang="en-US" sz="1400">
                          <a:solidFill>
                            <a:schemeClr val="bg2">
                              <a:lumMod val="60000"/>
                              <a:lumOff val="40000"/>
                            </a:schemeClr>
                          </a:solidFill>
                        </a:rPr>
                        <a:t> </a:t>
                      </a:r>
                      <a:r>
                        <a:rPr lang="en-US" sz="1400"/>
                        <a:t>based REST API;</a:t>
                      </a:r>
                    </a:p>
                    <a:p>
                      <a:r>
                        <a:rPr lang="en-US" sz="1400" kern="1200">
                          <a:solidFill>
                            <a:schemeClr val="dk1"/>
                          </a:solidFill>
                          <a:latin typeface="+mn-lt"/>
                          <a:ea typeface="+mn-ea"/>
                          <a:cs typeface="+mn-cs"/>
                        </a:rPr>
                        <a:t>Enable many exciting scenarios by </a:t>
                      </a:r>
                      <a:r>
                        <a:rPr lang="en-US" sz="1400" b="1" kern="1200">
                          <a:solidFill>
                            <a:schemeClr val="bg2">
                              <a:lumMod val="60000"/>
                              <a:lumOff val="40000"/>
                            </a:schemeClr>
                          </a:solidFill>
                          <a:latin typeface="+mn-lt"/>
                          <a:ea typeface="+mn-ea"/>
                          <a:cs typeface="+mn-cs"/>
                        </a:rPr>
                        <a:t>consuming services in R!</a:t>
                      </a:r>
                      <a:endParaRPr lang="en-US" sz="1400" b="1" kern="1200" dirty="0">
                        <a:solidFill>
                          <a:schemeClr val="bg2">
                            <a:lumMod val="60000"/>
                            <a:lumOff val="40000"/>
                          </a:schemeClr>
                        </a:solidFill>
                        <a:latin typeface="+mn-lt"/>
                        <a:ea typeface="+mn-ea"/>
                        <a:cs typeface="+mn-cs"/>
                      </a:endParaRPr>
                    </a:p>
                  </a:txBody>
                  <a:tcPr marL="89642" marR="89642" marT="44821" marB="44821"/>
                </a:tc>
                <a:extLst>
                  <a:ext uri="{0D108BD9-81ED-4DB2-BD59-A6C34878D82A}">
                    <a16:rowId xmlns:a16="http://schemas.microsoft.com/office/drawing/2014/main" val="10002"/>
                  </a:ext>
                </a:extLst>
              </a:tr>
              <a:tr h="414749">
                <a:tc>
                  <a:txBody>
                    <a:bodyPr/>
                    <a:lstStyle/>
                    <a:p>
                      <a:r>
                        <a:rPr lang="en-US" sz="1400" b="1" dirty="0"/>
                        <a:t>Enable Remote Execution</a:t>
                      </a:r>
                    </a:p>
                  </a:txBody>
                  <a:tcPr marL="89642" marR="89642" marT="44821" marB="44821"/>
                </a:tc>
                <a:tc>
                  <a:txBody>
                    <a:bodyPr/>
                    <a:lstStyle/>
                    <a:p>
                      <a:r>
                        <a:rPr lang="en-US" sz="1400" baseline="0" dirty="0"/>
                        <a:t>Customers have to use DeployR APIs to build their own way of remote execution</a:t>
                      </a:r>
                    </a:p>
                  </a:txBody>
                  <a:tcPr marL="89642" marR="89642" marT="44821" marB="44821"/>
                </a:tc>
                <a:tc>
                  <a:txBody>
                    <a:bodyPr/>
                    <a:lstStyle/>
                    <a:p>
                      <a:r>
                        <a:rPr lang="en-US" sz="1400" b="1" kern="1200" dirty="0">
                          <a:solidFill>
                            <a:schemeClr val="bg2">
                              <a:lumMod val="60000"/>
                              <a:lumOff val="40000"/>
                            </a:schemeClr>
                          </a:solidFill>
                          <a:latin typeface="+mn-lt"/>
                          <a:ea typeface="+mn-ea"/>
                          <a:cs typeface="+mn-cs"/>
                        </a:rPr>
                        <a:t>Built-in remote execution functions </a:t>
                      </a:r>
                      <a:r>
                        <a:rPr lang="en-US" sz="1400" baseline="0" dirty="0"/>
                        <a:t>in ‘mrsdeploy’ package in R Client/R Server.</a:t>
                      </a:r>
                      <a:endParaRPr lang="en-US" sz="1400" dirty="0"/>
                    </a:p>
                  </a:txBody>
                  <a:tcPr marL="89642" marR="89642" marT="44821" marB="44821"/>
                </a:tc>
                <a:extLst>
                  <a:ext uri="{0D108BD9-81ED-4DB2-BD59-A6C34878D82A}">
                    <a16:rowId xmlns:a16="http://schemas.microsoft.com/office/drawing/2014/main" val="2896505588"/>
                  </a:ext>
                </a:extLst>
              </a:tr>
              <a:tr h="407978">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400" b="1" dirty="0"/>
                        <a:t>Architecture</a:t>
                      </a:r>
                    </a:p>
                  </a:txBody>
                  <a:tcPr marL="89642" marR="89642" marT="44821" marB="44821"/>
                </a:tc>
                <a:tc>
                  <a:txBody>
                    <a:bodyPr/>
                    <a:lstStyle/>
                    <a:p>
                      <a:r>
                        <a:rPr lang="en-US" sz="1400" dirty="0"/>
                        <a:t>Apache</a:t>
                      </a:r>
                      <a:r>
                        <a:rPr lang="en-US" sz="1400" baseline="0" dirty="0"/>
                        <a:t> </a:t>
                      </a:r>
                      <a:r>
                        <a:rPr lang="en-US" sz="1400" dirty="0"/>
                        <a:t>Tomcat</a:t>
                      </a:r>
                    </a:p>
                  </a:txBody>
                  <a:tcPr marL="89642" marR="89642" marT="44821" marB="44821"/>
                </a:tc>
                <a:tc>
                  <a:txBody>
                    <a:bodyPr/>
                    <a:lstStyle/>
                    <a:p>
                      <a:r>
                        <a:rPr lang="en-US" sz="1400" b="1" kern="1200">
                          <a:solidFill>
                            <a:schemeClr val="bg2">
                              <a:lumMod val="60000"/>
                              <a:lumOff val="40000"/>
                            </a:schemeClr>
                          </a:solidFill>
                          <a:latin typeface="+mn-lt"/>
                          <a:ea typeface="+mn-ea"/>
                          <a:cs typeface="+mn-cs"/>
                        </a:rPr>
                        <a:t>ASP .Net Core. Cross-platform, better support, </a:t>
                      </a:r>
                      <a:r>
                        <a:rPr lang="en-US" sz="1400" kern="1200" baseline="0">
                          <a:solidFill>
                            <a:schemeClr val="dk1"/>
                          </a:solidFill>
                          <a:latin typeface="+mn-lt"/>
                          <a:ea typeface="+mn-ea"/>
                          <a:cs typeface="+mn-cs"/>
                        </a:rPr>
                        <a:t>endorsed by Microsoft.</a:t>
                      </a:r>
                      <a:endParaRPr lang="en-US" sz="1400" kern="1200" baseline="0" dirty="0">
                        <a:solidFill>
                          <a:schemeClr val="dk1"/>
                        </a:solidFill>
                        <a:latin typeface="+mn-lt"/>
                        <a:ea typeface="+mn-ea"/>
                        <a:cs typeface="+mn-cs"/>
                      </a:endParaRPr>
                    </a:p>
                  </a:txBody>
                  <a:tcPr marL="89642" marR="89642" marT="44821" marB="44821"/>
                </a:tc>
                <a:extLst>
                  <a:ext uri="{0D108BD9-81ED-4DB2-BD59-A6C34878D82A}">
                    <a16:rowId xmlns:a16="http://schemas.microsoft.com/office/drawing/2014/main" val="10005"/>
                  </a:ext>
                </a:extLst>
              </a:tr>
              <a:tr h="437322">
                <a:tc>
                  <a:txBody>
                    <a:bodyPr/>
                    <a:lstStyle/>
                    <a:p>
                      <a:r>
                        <a:rPr lang="en-US" sz="1400" b="1" dirty="0"/>
                        <a:t>Authentication</a:t>
                      </a:r>
                    </a:p>
                  </a:txBody>
                  <a:tcPr marL="89642" marR="89642" marT="44821" marB="44821"/>
                </a:tc>
                <a:tc>
                  <a:txBody>
                    <a:bodyPr/>
                    <a:lstStyle/>
                    <a:p>
                      <a:r>
                        <a:rPr lang="en-US" sz="1400" dirty="0"/>
                        <a:t>Basic/AD/LDAP/PAM authentication</a:t>
                      </a:r>
                    </a:p>
                  </a:txBody>
                  <a:tcPr marL="89642" marR="89642" marT="44821" marB="44821"/>
                </a:tc>
                <a:tc>
                  <a:txBody>
                    <a:bodyPr/>
                    <a:lstStyle/>
                    <a:p>
                      <a:r>
                        <a:rPr lang="en-US" sz="1400" dirty="0"/>
                        <a:t>AD/LDAP/</a:t>
                      </a:r>
                      <a:r>
                        <a:rPr lang="en-US" sz="1400" b="1" kern="1200" dirty="0">
                          <a:solidFill>
                            <a:schemeClr val="bg2">
                              <a:lumMod val="60000"/>
                              <a:lumOff val="40000"/>
                            </a:schemeClr>
                          </a:solidFill>
                          <a:latin typeface="+mn-lt"/>
                          <a:ea typeface="+mn-ea"/>
                          <a:cs typeface="+mn-cs"/>
                        </a:rPr>
                        <a:t>Azure AD </a:t>
                      </a:r>
                      <a:r>
                        <a:rPr lang="en-US" sz="1400" kern="1200" dirty="0">
                          <a:solidFill>
                            <a:schemeClr val="dk1"/>
                          </a:solidFill>
                          <a:latin typeface="+mn-lt"/>
                          <a:ea typeface="+mn-ea"/>
                          <a:cs typeface="+mn-cs"/>
                        </a:rPr>
                        <a:t>auth.</a:t>
                      </a:r>
                    </a:p>
                  </a:txBody>
                  <a:tcPr marL="89642" marR="89642" marT="44821" marB="44821"/>
                </a:tc>
                <a:extLst>
                  <a:ext uri="{0D108BD9-81ED-4DB2-BD59-A6C34878D82A}">
                    <a16:rowId xmlns:a16="http://schemas.microsoft.com/office/drawing/2014/main" val="10007"/>
                  </a:ext>
                </a:extLst>
              </a:tr>
              <a:tr h="437322">
                <a:tc>
                  <a:txBody>
                    <a:bodyPr/>
                    <a:lstStyle/>
                    <a:p>
                      <a:r>
                        <a:rPr lang="en-US" sz="1400" b="1" dirty="0"/>
                        <a:t>High Availability</a:t>
                      </a:r>
                    </a:p>
                  </a:txBody>
                  <a:tcPr marL="89642" marR="89642" marT="44821" marB="44821"/>
                </a:tc>
                <a:tc>
                  <a:txBody>
                    <a:bodyPr/>
                    <a:lstStyle/>
                    <a:p>
                      <a:r>
                        <a:rPr lang="en-US" sz="1400" baseline="0" dirty="0"/>
                        <a:t>Doesn’t support Active-Active recovery, unless clone another grid.</a:t>
                      </a:r>
                    </a:p>
                  </a:txBody>
                  <a:tcPr marL="89642" marR="89642" marT="44821" marB="44821"/>
                </a:tc>
                <a:tc>
                  <a:txBody>
                    <a:bodyPr/>
                    <a:lstStyle/>
                    <a:p>
                      <a:r>
                        <a:rPr lang="en-US" sz="1400"/>
                        <a:t>Support </a:t>
                      </a:r>
                      <a:r>
                        <a:rPr lang="en-US" sz="1400" b="1" kern="1200">
                          <a:solidFill>
                            <a:schemeClr val="bg2">
                              <a:lumMod val="60000"/>
                              <a:lumOff val="40000"/>
                            </a:schemeClr>
                          </a:solidFill>
                          <a:latin typeface="+mn-lt"/>
                          <a:ea typeface="+mn-ea"/>
                          <a:cs typeface="+mn-cs"/>
                        </a:rPr>
                        <a:t>Active-Active recovery </a:t>
                      </a:r>
                      <a:r>
                        <a:rPr lang="en-US" sz="1400" kern="1200">
                          <a:solidFill>
                            <a:schemeClr val="dk1"/>
                          </a:solidFill>
                          <a:latin typeface="+mn-lt"/>
                          <a:ea typeface="+mn-ea"/>
                          <a:cs typeface="+mn-cs"/>
                        </a:rPr>
                        <a:t>via multiple web nodes.</a:t>
                      </a:r>
                      <a:endParaRPr lang="en-US" sz="1400" kern="1200" dirty="0">
                        <a:solidFill>
                          <a:schemeClr val="dk1"/>
                        </a:solidFill>
                        <a:latin typeface="+mn-lt"/>
                        <a:ea typeface="+mn-ea"/>
                        <a:cs typeface="+mn-cs"/>
                      </a:endParaRPr>
                    </a:p>
                  </a:txBody>
                  <a:tcPr marL="89642" marR="89642" marT="44821" marB="44821"/>
                </a:tc>
                <a:extLst>
                  <a:ext uri="{0D108BD9-81ED-4DB2-BD59-A6C34878D82A}">
                    <a16:rowId xmlns:a16="http://schemas.microsoft.com/office/drawing/2014/main" val="800938610"/>
                  </a:ext>
                </a:extLst>
              </a:tr>
              <a:tr h="566522">
                <a:tc>
                  <a:txBody>
                    <a:bodyPr/>
                    <a:lstStyle/>
                    <a:p>
                      <a:r>
                        <a:rPr lang="en-US" sz="1400" b="1" dirty="0"/>
                        <a:t>Web UI</a:t>
                      </a:r>
                    </a:p>
                  </a:txBody>
                  <a:tcPr marL="89642" marR="89642" marT="44821" marB="44821"/>
                </a:tc>
                <a:tc>
                  <a:txBody>
                    <a:bodyPr/>
                    <a:lstStyle/>
                    <a:p>
                      <a:r>
                        <a:rPr lang="en-US" sz="1400" dirty="0"/>
                        <a:t>Login/Admin Console/Repository Manager/API Explorer/Event</a:t>
                      </a:r>
                      <a:r>
                        <a:rPr lang="en-US" sz="1400" baseline="0" dirty="0"/>
                        <a:t> Console</a:t>
                      </a:r>
                      <a:endParaRPr lang="en-US" sz="1400" dirty="0"/>
                    </a:p>
                  </a:txBody>
                  <a:tcPr marL="89642" marR="89642" marT="44821" marB="44821"/>
                </a:tc>
                <a:tc>
                  <a:txBody>
                    <a:bodyPr/>
                    <a:lstStyle/>
                    <a:p>
                      <a:pPr marL="285750" indent="-285750">
                        <a:buFont typeface="Arial" panose="020B0604020202020204" pitchFamily="34" charset="0"/>
                        <a:buChar char="•"/>
                      </a:pPr>
                      <a:r>
                        <a:rPr lang="en-US" sz="1400" b="1" kern="1200">
                          <a:solidFill>
                            <a:schemeClr val="dk1"/>
                          </a:solidFill>
                          <a:latin typeface="+mn-lt"/>
                          <a:ea typeface="+mn-ea"/>
                          <a:cs typeface="+mn-cs"/>
                        </a:rPr>
                        <a:t>Coming soon in future releases</a:t>
                      </a:r>
                    </a:p>
                    <a:p>
                      <a:pPr marL="285750" indent="-285750">
                        <a:buFont typeface="Arial" panose="020B0604020202020204" pitchFamily="34" charset="0"/>
                        <a:buChar char="•"/>
                      </a:pPr>
                      <a:r>
                        <a:rPr lang="en-US" sz="1400" kern="1200">
                          <a:solidFill>
                            <a:schemeClr val="dk1"/>
                          </a:solidFill>
                          <a:latin typeface="+mn-lt"/>
                          <a:ea typeface="+mn-ea"/>
                          <a:cs typeface="+mn-cs"/>
                        </a:rPr>
                        <a:t>Totally new design,</a:t>
                      </a:r>
                      <a:r>
                        <a:rPr lang="en-US" sz="1400" kern="1200" baseline="0">
                          <a:solidFill>
                            <a:schemeClr val="dk1"/>
                          </a:solidFill>
                          <a:latin typeface="+mn-lt"/>
                          <a:ea typeface="+mn-ea"/>
                          <a:cs typeface="+mn-cs"/>
                        </a:rPr>
                        <a:t> ease of use.</a:t>
                      </a:r>
                      <a:endParaRPr lang="en-US" sz="1400" dirty="0"/>
                    </a:p>
                  </a:txBody>
                  <a:tcPr marL="89642" marR="89642" marT="44821" marB="44821"/>
                </a:tc>
                <a:extLst>
                  <a:ext uri="{0D108BD9-81ED-4DB2-BD59-A6C34878D82A}">
                    <a16:rowId xmlns:a16="http://schemas.microsoft.com/office/drawing/2014/main" val="714993028"/>
                  </a:ext>
                </a:extLst>
              </a:tr>
              <a:tr h="596348">
                <a:tc>
                  <a:txBody>
                    <a:bodyPr/>
                    <a:lstStyle/>
                    <a:p>
                      <a:r>
                        <a:rPr lang="en-US" sz="1400" b="1" dirty="0"/>
                        <a:t>APIs</a:t>
                      </a:r>
                    </a:p>
                  </a:txBody>
                  <a:tcPr marL="89642" marR="89642" marT="44821" marB="44821"/>
                </a:tc>
                <a:tc>
                  <a:txBody>
                    <a:bodyPr/>
                    <a:lstStyle/>
                    <a:p>
                      <a:r>
                        <a:rPr lang="en-US" sz="1400" dirty="0"/>
                        <a:t>~100 DeployR</a:t>
                      </a:r>
                      <a:r>
                        <a:rPr lang="en-US" sz="1400" baseline="0" dirty="0"/>
                        <a:t> APIs</a:t>
                      </a:r>
                      <a:endParaRPr lang="en-US" sz="1400" dirty="0"/>
                    </a:p>
                  </a:txBody>
                  <a:tcPr marL="89642" marR="89642" marT="44821" marB="44821"/>
                </a:tc>
                <a:tc>
                  <a:txBody>
                    <a:bodyPr/>
                    <a:lstStyle/>
                    <a:p>
                      <a:r>
                        <a:rPr lang="en-US" sz="1400" b="1" kern="1200" dirty="0">
                          <a:solidFill>
                            <a:schemeClr val="bg2">
                              <a:lumMod val="60000"/>
                              <a:lumOff val="40000"/>
                            </a:schemeClr>
                          </a:solidFill>
                          <a:latin typeface="+mn-lt"/>
                          <a:ea typeface="+mn-ea"/>
                          <a:cs typeface="+mn-cs"/>
                        </a:rPr>
                        <a:t>Simplified APIs. </a:t>
                      </a:r>
                      <a:r>
                        <a:rPr lang="en-US" sz="1400" dirty="0"/>
                        <a:t>~40 raw APIs. Not compatible with 8.0.x.</a:t>
                      </a:r>
                      <a:r>
                        <a:rPr lang="en-US" sz="1400" baseline="0" dirty="0"/>
                        <a:t> </a:t>
                      </a:r>
                      <a:endParaRPr lang="en-US" sz="1400" dirty="0"/>
                    </a:p>
                  </a:txBody>
                  <a:tcPr marL="89642" marR="89642" marT="44821" marB="44821"/>
                </a:tc>
                <a:extLst>
                  <a:ext uri="{0D108BD9-81ED-4DB2-BD59-A6C34878D82A}">
                    <a16:rowId xmlns:a16="http://schemas.microsoft.com/office/drawing/2014/main" val="431483213"/>
                  </a:ext>
                </a:extLst>
              </a:tr>
            </a:tbl>
          </a:graphicData>
        </a:graphic>
      </p:graphicFrame>
    </p:spTree>
    <p:extLst>
      <p:ext uri="{BB962C8B-B14F-4D97-AF65-F5344CB8AC3E}">
        <p14:creationId xmlns:p14="http://schemas.microsoft.com/office/powerpoint/2010/main" val="242324102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58727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365" y="3147011"/>
            <a:ext cx="11655840" cy="899665"/>
          </a:xfrm>
        </p:spPr>
        <p:txBody>
          <a:bodyPr/>
          <a:lstStyle/>
          <a:p>
            <a:r>
              <a:rPr lang="en-US" dirty="0"/>
              <a:t>Backup Slides</a:t>
            </a:r>
          </a:p>
        </p:txBody>
      </p:sp>
    </p:spTree>
    <p:extLst>
      <p:ext uri="{BB962C8B-B14F-4D97-AF65-F5344CB8AC3E}">
        <p14:creationId xmlns:p14="http://schemas.microsoft.com/office/powerpoint/2010/main" val="9672925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Data </a:t>
            </a:r>
            <a:r>
              <a:rPr lang="en-US"/>
              <a:t>Science </a:t>
            </a:r>
            <a:r>
              <a:rPr lang="en-US" dirty="0"/>
              <a:t>Process</a:t>
            </a:r>
            <a:endParaRPr lang="en-US"/>
          </a:p>
        </p:txBody>
      </p:sp>
      <p:sp>
        <p:nvSpPr>
          <p:cNvPr id="3" name="Text Placeholder 2"/>
          <p:cNvSpPr>
            <a:spLocks noGrp="1"/>
          </p:cNvSpPr>
          <p:nvPr>
            <p:ph type="body" sz="quarter" idx="11"/>
          </p:nvPr>
        </p:nvSpPr>
        <p:spPr/>
        <p:txBody>
          <a:bodyPr/>
          <a:lstStyle/>
          <a:p>
            <a:r>
              <a:rPr lang="en-US" altLang="zh-CN" dirty="0">
                <a:solidFill>
                  <a:schemeClr val="tx1"/>
                </a:solidFill>
              </a:rPr>
              <a:t>Microsoft’s best practices to operate a data science team</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895" y="1699298"/>
            <a:ext cx="7073080" cy="4853902"/>
          </a:xfrm>
          <a:prstGeom prst="rect">
            <a:avLst/>
          </a:prstGeom>
        </p:spPr>
      </p:pic>
    </p:spTree>
    <p:extLst>
      <p:ext uri="{BB962C8B-B14F-4D97-AF65-F5344CB8AC3E}">
        <p14:creationId xmlns:p14="http://schemas.microsoft.com/office/powerpoint/2010/main" val="17998894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Long Deployment Lifecycle</a:t>
            </a:r>
          </a:p>
        </p:txBody>
      </p:sp>
      <p:sp>
        <p:nvSpPr>
          <p:cNvPr id="15" name="Text Placeholder 14"/>
          <p:cNvSpPr>
            <a:spLocks noGrp="1"/>
          </p:cNvSpPr>
          <p:nvPr>
            <p:ph type="body" sz="quarter" idx="4294967295"/>
          </p:nvPr>
        </p:nvSpPr>
        <p:spPr>
          <a:xfrm>
            <a:off x="538478" y="3576849"/>
            <a:ext cx="11653523" cy="2320700"/>
          </a:xfrm>
        </p:spPr>
        <p:txBody>
          <a:bodyPr/>
          <a:lstStyle/>
          <a:p>
            <a:r>
              <a:rPr lang="en-US" dirty="0"/>
              <a:t>Results:</a:t>
            </a:r>
          </a:p>
          <a:p>
            <a:pPr lvl="1"/>
            <a:r>
              <a:rPr lang="en-US" dirty="0"/>
              <a:t>Slow innovation rates</a:t>
            </a:r>
          </a:p>
          <a:p>
            <a:pPr lvl="1"/>
            <a:r>
              <a:rPr lang="en-US" dirty="0"/>
              <a:t>Stale models</a:t>
            </a:r>
          </a:p>
          <a:p>
            <a:pPr lvl="1"/>
            <a:r>
              <a:rPr lang="en-US" dirty="0"/>
              <a:t>Errors</a:t>
            </a:r>
          </a:p>
          <a:p>
            <a:pPr lvl="1"/>
            <a:r>
              <a:rPr lang="en-US" dirty="0"/>
              <a:t>Extended testing &amp; validation cycles</a:t>
            </a:r>
          </a:p>
        </p:txBody>
      </p:sp>
      <p:grpSp>
        <p:nvGrpSpPr>
          <p:cNvPr id="6" name="Group 5"/>
          <p:cNvGrpSpPr/>
          <p:nvPr/>
        </p:nvGrpSpPr>
        <p:grpSpPr>
          <a:xfrm>
            <a:off x="2436727" y="1650883"/>
            <a:ext cx="6550635" cy="992962"/>
            <a:chOff x="5795777" y="1396819"/>
            <a:chExt cx="7140208" cy="1468072"/>
          </a:xfrm>
        </p:grpSpPr>
        <p:sp>
          <p:nvSpPr>
            <p:cNvPr id="19" name="Striped Right Arrow 18"/>
            <p:cNvSpPr/>
            <p:nvPr/>
          </p:nvSpPr>
          <p:spPr bwMode="auto">
            <a:xfrm>
              <a:off x="5795777" y="1396819"/>
              <a:ext cx="1763805" cy="1468072"/>
            </a:xfrm>
            <a:prstGeom prst="stripedRightArrow">
              <a:avLst/>
            </a:prstGeom>
            <a:solidFill>
              <a:schemeClr val="tx2">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solidFill>
                    <a:schemeClr val="bg1"/>
                  </a:solidFill>
                  <a:effectLst/>
                  <a:uLnTx/>
                  <a:uFillTx/>
                  <a:ea typeface="Segoe UI" pitchFamily="34" charset="0"/>
                  <a:cs typeface="Segoe UI" pitchFamily="34" charset="0"/>
                </a:rPr>
                <a:t>Model</a:t>
              </a:r>
            </a:p>
          </p:txBody>
        </p:sp>
        <p:sp>
          <p:nvSpPr>
            <p:cNvPr id="22" name="Striped Right Arrow 21"/>
            <p:cNvSpPr/>
            <p:nvPr/>
          </p:nvSpPr>
          <p:spPr bwMode="auto">
            <a:xfrm>
              <a:off x="7588859" y="1396819"/>
              <a:ext cx="1586988" cy="1468072"/>
            </a:xfrm>
            <a:prstGeom prst="striped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solidFill>
                    <a:schemeClr val="tx1"/>
                  </a:solidFill>
                  <a:effectLst/>
                  <a:uLnTx/>
                  <a:uFillTx/>
                  <a:ea typeface="Segoe UI" pitchFamily="34" charset="0"/>
                  <a:cs typeface="Segoe UI" pitchFamily="34" charset="0"/>
                </a:rPr>
                <a:t>Re-Code</a:t>
              </a:r>
            </a:p>
          </p:txBody>
        </p:sp>
        <p:sp>
          <p:nvSpPr>
            <p:cNvPr id="23" name="Striped Right Arrow 22"/>
            <p:cNvSpPr/>
            <p:nvPr/>
          </p:nvSpPr>
          <p:spPr bwMode="auto">
            <a:xfrm>
              <a:off x="9175846" y="1396819"/>
              <a:ext cx="1873188" cy="1468072"/>
            </a:xfrm>
            <a:prstGeom prst="striped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solidFill>
                    <a:schemeClr val="tx1"/>
                  </a:solidFill>
                  <a:effectLst/>
                  <a:uLnTx/>
                  <a:uFillTx/>
                  <a:ea typeface="Segoe UI" pitchFamily="34" charset="0"/>
                  <a:cs typeface="Segoe UI" pitchFamily="34" charset="0"/>
                </a:rPr>
                <a:t>Validate</a:t>
              </a:r>
            </a:p>
          </p:txBody>
        </p:sp>
        <p:sp>
          <p:nvSpPr>
            <p:cNvPr id="24" name="Striped Right Arrow 23"/>
            <p:cNvSpPr/>
            <p:nvPr/>
          </p:nvSpPr>
          <p:spPr bwMode="auto">
            <a:xfrm>
              <a:off x="11073304" y="1396819"/>
              <a:ext cx="1862681" cy="1468072"/>
            </a:xfrm>
            <a:prstGeom prst="stripedRightArrow">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solidFill>
                    <a:schemeClr val="tx1"/>
                  </a:solidFill>
                  <a:effectLst/>
                  <a:uLnTx/>
                  <a:uFillTx/>
                  <a:ea typeface="Segoe UI" pitchFamily="34" charset="0"/>
                  <a:cs typeface="Segoe UI" pitchFamily="34" charset="0"/>
                </a:rPr>
                <a:t>Deploy</a:t>
              </a:r>
            </a:p>
          </p:txBody>
        </p:sp>
      </p:grpSp>
      <p:sp>
        <p:nvSpPr>
          <p:cNvPr id="21" name="Right Brace 20"/>
          <p:cNvSpPr/>
          <p:nvPr/>
        </p:nvSpPr>
        <p:spPr>
          <a:xfrm rot="5400000">
            <a:off x="6329428" y="189848"/>
            <a:ext cx="321460" cy="4994406"/>
          </a:xfrm>
          <a:prstGeom prst="rightBrace">
            <a:avLst>
              <a:gd name="adj1" fmla="val 36193"/>
              <a:gd name="adj2" fmla="val 50746"/>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26" name="TextBox 25"/>
          <p:cNvSpPr txBox="1"/>
          <p:nvPr/>
        </p:nvSpPr>
        <p:spPr>
          <a:xfrm>
            <a:off x="4866427" y="2847781"/>
            <a:ext cx="3266496" cy="615522"/>
          </a:xfrm>
          <a:prstGeom prst="rect">
            <a:avLst/>
          </a:prstGeom>
          <a:noFill/>
        </p:spPr>
        <p:txBody>
          <a:bodyPr wrap="square" lIns="179285" tIns="143428" rIns="179285" bIns="143428" rtlCol="0">
            <a:spAutoFit/>
          </a:bodyPr>
          <a:lstStyle/>
          <a:p>
            <a:pPr marL="0" marR="0" lvl="0" indent="0" defTabSz="914400"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rPr>
              <a:t>Conversion </a:t>
            </a:r>
            <a:r>
              <a:rPr lang="en-US" sz="2353" kern="0">
                <a:gradFill>
                  <a:gsLst>
                    <a:gs pos="2917">
                      <a:schemeClr val="tx1"/>
                    </a:gs>
                    <a:gs pos="30000">
                      <a:schemeClr val="tx1"/>
                    </a:gs>
                  </a:gsLst>
                  <a:lin ang="5400000" scaled="0"/>
                </a:gradFill>
              </a:rPr>
              <a:t>in months</a:t>
            </a:r>
            <a:endParaRPr kumimoji="0" lang="en-US" sz="2353"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Tree>
    <p:extLst>
      <p:ext uri="{BB962C8B-B14F-4D97-AF65-F5344CB8AC3E}">
        <p14:creationId xmlns:p14="http://schemas.microsoft.com/office/powerpoint/2010/main" val="148248097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Shiny vs R Server</a:t>
            </a:r>
          </a:p>
        </p:txBody>
      </p:sp>
      <p:sp>
        <p:nvSpPr>
          <p:cNvPr id="5" name="Oval 4"/>
          <p:cNvSpPr/>
          <p:nvPr/>
        </p:nvSpPr>
        <p:spPr bwMode="auto">
          <a:xfrm>
            <a:off x="1583883" y="1468074"/>
            <a:ext cx="4900807" cy="4900807"/>
          </a:xfrm>
          <a:prstGeom prst="ellipse">
            <a:avLst/>
          </a:prstGeom>
          <a:noFill/>
          <a:ln>
            <a:solidFill>
              <a:schemeClr val="accent4">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Oval 54"/>
          <p:cNvSpPr/>
          <p:nvPr/>
        </p:nvSpPr>
        <p:spPr bwMode="auto">
          <a:xfrm>
            <a:off x="5519719" y="1468074"/>
            <a:ext cx="4900807" cy="4900807"/>
          </a:xfrm>
          <a:prstGeom prst="ellipse">
            <a:avLst/>
          </a:prstGeom>
          <a:noFill/>
          <a:ln>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2872410" y="1870745"/>
            <a:ext cx="23237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Shiny Apps</a:t>
            </a:r>
          </a:p>
        </p:txBody>
      </p:sp>
      <p:sp>
        <p:nvSpPr>
          <p:cNvPr id="57" name="TextBox 56"/>
          <p:cNvSpPr txBox="1"/>
          <p:nvPr/>
        </p:nvSpPr>
        <p:spPr>
          <a:xfrm>
            <a:off x="7085081" y="1870745"/>
            <a:ext cx="23237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R Server Apps</a:t>
            </a:r>
          </a:p>
        </p:txBody>
      </p:sp>
      <p:sp>
        <p:nvSpPr>
          <p:cNvPr id="58" name="TextBox 57"/>
          <p:cNvSpPr txBox="1"/>
          <p:nvPr/>
        </p:nvSpPr>
        <p:spPr>
          <a:xfrm>
            <a:off x="2546638" y="2328816"/>
            <a:ext cx="3409546" cy="871008"/>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Sharing analysis result</a:t>
            </a:r>
          </a:p>
          <a:p>
            <a:pPr>
              <a:lnSpc>
                <a:spcPct val="90000"/>
              </a:lnSpc>
              <a:spcAft>
                <a:spcPts val="600"/>
              </a:spcAft>
            </a:pPr>
            <a:r>
              <a:rPr lang="en-US">
                <a:gradFill>
                  <a:gsLst>
                    <a:gs pos="2917">
                      <a:schemeClr val="tx1"/>
                    </a:gs>
                    <a:gs pos="30000">
                      <a:schemeClr val="tx1"/>
                    </a:gs>
                  </a:gsLst>
                  <a:lin ang="5400000" scaled="0"/>
                </a:gradFill>
              </a:rPr>
              <a:t>via </a:t>
            </a:r>
            <a:r>
              <a:rPr lang="en-US" dirty="0">
                <a:gradFill>
                  <a:gsLst>
                    <a:gs pos="2917">
                      <a:schemeClr val="tx1"/>
                    </a:gs>
                    <a:gs pos="30000">
                      <a:schemeClr val="tx1"/>
                    </a:gs>
                  </a:gsLst>
                  <a:lin ang="5400000" scaled="0"/>
                </a:gradFill>
              </a:rPr>
              <a:t>interactive web apps</a:t>
            </a:r>
          </a:p>
        </p:txBody>
      </p:sp>
      <p:sp>
        <p:nvSpPr>
          <p:cNvPr id="60" name="TextBox 59"/>
          <p:cNvSpPr txBox="1"/>
          <p:nvPr/>
        </p:nvSpPr>
        <p:spPr>
          <a:xfrm>
            <a:off x="6531408" y="2328816"/>
            <a:ext cx="3784665" cy="1197251"/>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Integrating R with LOB apps</a:t>
            </a:r>
          </a:p>
          <a:p>
            <a:pPr>
              <a:lnSpc>
                <a:spcPct val="90000"/>
              </a:lnSpc>
              <a:spcAft>
                <a:spcPts val="600"/>
              </a:spcAft>
            </a:pPr>
            <a:r>
              <a:rPr lang="en-US" dirty="0">
                <a:gradFill>
                  <a:gsLst>
                    <a:gs pos="2917">
                      <a:schemeClr val="tx1"/>
                    </a:gs>
                    <a:gs pos="30000">
                      <a:schemeClr val="tx1"/>
                    </a:gs>
                  </a:gsLst>
                  <a:lin ang="5400000" scaled="0"/>
                </a:gradFill>
              </a:rPr>
              <a:t>with any programming language</a:t>
            </a:r>
          </a:p>
          <a:p>
            <a:pPr>
              <a:lnSpc>
                <a:spcPct val="90000"/>
              </a:lnSpc>
              <a:spcAft>
                <a:spcPts val="600"/>
              </a:spcAft>
            </a:pPr>
            <a:endParaRPr lang="en-US" dirty="0">
              <a:gradFill>
                <a:gsLst>
                  <a:gs pos="2917">
                    <a:schemeClr val="tx1"/>
                  </a:gs>
                  <a:gs pos="30000">
                    <a:schemeClr val="tx1"/>
                  </a:gs>
                </a:gsLst>
                <a:lin ang="5400000" scaled="0"/>
              </a:gradFill>
            </a:endParaRPr>
          </a:p>
        </p:txBody>
      </p:sp>
      <p:sp>
        <p:nvSpPr>
          <p:cNvPr id="63" name="TextBox 62"/>
          <p:cNvSpPr txBox="1"/>
          <p:nvPr/>
        </p:nvSpPr>
        <p:spPr>
          <a:xfrm>
            <a:off x="6605715" y="4568131"/>
            <a:ext cx="3636049" cy="1557349"/>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Scenario:</a:t>
            </a:r>
          </a:p>
          <a:p>
            <a:pPr>
              <a:lnSpc>
                <a:spcPct val="90000"/>
              </a:lnSpc>
              <a:spcAft>
                <a:spcPts val="600"/>
              </a:spcAft>
            </a:pPr>
            <a:r>
              <a:rPr lang="en-US" sz="2000" dirty="0">
                <a:gradFill>
                  <a:gsLst>
                    <a:gs pos="2917">
                      <a:schemeClr val="tx1"/>
                    </a:gs>
                    <a:gs pos="30000">
                      <a:schemeClr val="tx1"/>
                    </a:gs>
                  </a:gsLst>
                  <a:lin ang="5400000" scaled="0"/>
                </a:gradFill>
              </a:rPr>
              <a:t>Integrate Lead Scoring in CRM system.</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grpSp>
        <p:nvGrpSpPr>
          <p:cNvPr id="77" name="Group 76"/>
          <p:cNvGrpSpPr/>
          <p:nvPr/>
        </p:nvGrpSpPr>
        <p:grpSpPr>
          <a:xfrm>
            <a:off x="3537999" y="3359351"/>
            <a:ext cx="1138238" cy="916536"/>
            <a:chOff x="1" y="770872"/>
            <a:chExt cx="1219200" cy="981728"/>
          </a:xfrm>
        </p:grpSpPr>
        <p:sp>
          <p:nvSpPr>
            <p:cNvPr id="82" name="TextBox 81"/>
            <p:cNvSpPr txBox="1"/>
            <p:nvPr/>
          </p:nvSpPr>
          <p:spPr>
            <a:xfrm>
              <a:off x="1" y="1404235"/>
              <a:ext cx="1219200" cy="348365"/>
            </a:xfrm>
            <a:prstGeom prst="rect">
              <a:avLst/>
            </a:prstGeom>
            <a:noFill/>
          </p:spPr>
          <p:txBody>
            <a:bodyPr wrap="square" lIns="0" tIns="0" rIns="0" bIns="0" rtlCol="0">
              <a:noAutofit/>
            </a:bodyPr>
            <a:lstStyle/>
            <a:p>
              <a:pPr algn="ctr" defTabSz="931881"/>
              <a:r>
                <a:rPr lang="en-US" sz="1400" b="1" dirty="0">
                  <a:latin typeface="Segoe UI Light" panose="020B0502040204020203" pitchFamily="34" charset="0"/>
                  <a:cs typeface="Segoe UI Light" panose="020B0502040204020203" pitchFamily="34" charset="0"/>
                </a:rPr>
                <a:t>Data Scientist</a:t>
              </a:r>
            </a:p>
          </p:txBody>
        </p:sp>
        <p:grpSp>
          <p:nvGrpSpPr>
            <p:cNvPr id="83" name="Group 82"/>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84" name="Oval 83"/>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85" name="Freeform 84"/>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86" name="Freeform 85"/>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87" name="Freeform 86"/>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89" name="Rounded Rectangle 88"/>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90" name="Freeform 89"/>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grpSp>
      </p:grpSp>
      <p:grpSp>
        <p:nvGrpSpPr>
          <p:cNvPr id="91" name="Group 90"/>
          <p:cNvGrpSpPr/>
          <p:nvPr/>
        </p:nvGrpSpPr>
        <p:grpSpPr>
          <a:xfrm>
            <a:off x="7115271" y="3427535"/>
            <a:ext cx="1796576" cy="1006077"/>
            <a:chOff x="5004633" y="4648758"/>
            <a:chExt cx="2331508" cy="1134420"/>
          </a:xfrm>
        </p:grpSpPr>
        <p:sp>
          <p:nvSpPr>
            <p:cNvPr id="92" name="TextBox 91"/>
            <p:cNvSpPr txBox="1"/>
            <p:nvPr/>
          </p:nvSpPr>
          <p:spPr>
            <a:xfrm>
              <a:off x="5004633" y="5316876"/>
              <a:ext cx="2331508" cy="466302"/>
            </a:xfrm>
            <a:prstGeom prst="rect">
              <a:avLst/>
            </a:prstGeom>
            <a:noFill/>
          </p:spPr>
          <p:txBody>
            <a:bodyPr wrap="square" lIns="0" tIns="0" rIns="0" bIns="0" rtlCol="0">
              <a:noAutofit/>
            </a:bodyPr>
            <a:lstStyle/>
            <a:p>
              <a:pPr algn="ctr" defTabSz="931881">
                <a:defRPr/>
              </a:pPr>
              <a:r>
                <a:rPr lang="en-US" sz="1400" b="1" kern="0" dirty="0">
                  <a:latin typeface="Segoe UI Light" panose="020B0502040204020203" pitchFamily="34" charset="0"/>
                  <a:cs typeface="Segoe UI Light" panose="020B0502040204020203" pitchFamily="34" charset="0"/>
                </a:rPr>
                <a:t>Developer</a:t>
              </a:r>
            </a:p>
          </p:txBody>
        </p:sp>
        <p:grpSp>
          <p:nvGrpSpPr>
            <p:cNvPr id="93" name="Group 92"/>
            <p:cNvGrpSpPr>
              <a:grpSpLocks noChangeAspect="1"/>
            </p:cNvGrpSpPr>
            <p:nvPr/>
          </p:nvGrpSpPr>
          <p:grpSpPr>
            <a:xfrm>
              <a:off x="5847032" y="4648758"/>
              <a:ext cx="573864" cy="594358"/>
              <a:chOff x="3666777" y="2914650"/>
              <a:chExt cx="637627" cy="660397"/>
            </a:xfrm>
            <a:solidFill>
              <a:srgbClr val="003963"/>
            </a:solidFill>
          </p:grpSpPr>
          <p:sp>
            <p:nvSpPr>
              <p:cNvPr id="94" name="Oval 93"/>
              <p:cNvSpPr/>
              <p:nvPr/>
            </p:nvSpPr>
            <p:spPr>
              <a:xfrm>
                <a:off x="3913881" y="2914650"/>
                <a:ext cx="273051" cy="273050"/>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95" name="Freeform 94"/>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96" name="Freeform 95"/>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grpSp>
      </p:grpSp>
      <p:sp>
        <p:nvSpPr>
          <p:cNvPr id="98" name="TextBox 97"/>
          <p:cNvSpPr txBox="1"/>
          <p:nvPr/>
        </p:nvSpPr>
        <p:spPr>
          <a:xfrm>
            <a:off x="2546638" y="4513890"/>
            <a:ext cx="3636049" cy="1557349"/>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Scenario:</a:t>
            </a:r>
          </a:p>
          <a:p>
            <a:pPr>
              <a:lnSpc>
                <a:spcPct val="90000"/>
              </a:lnSpc>
              <a:spcAft>
                <a:spcPts val="600"/>
              </a:spcAft>
            </a:pPr>
            <a:r>
              <a:rPr lang="en-US" sz="2000" dirty="0">
                <a:gradFill>
                  <a:gsLst>
                    <a:gs pos="2917">
                      <a:schemeClr val="tx1"/>
                    </a:gs>
                    <a:gs pos="30000">
                      <a:schemeClr val="tx1"/>
                    </a:gs>
                  </a:gsLst>
                  <a:lin ang="5400000" scaled="0"/>
                </a:gradFill>
              </a:rPr>
              <a:t>Share my analysis via an interactive web app</a:t>
            </a:r>
          </a:p>
          <a:p>
            <a:pPr marL="342900" indent="-342900">
              <a:lnSpc>
                <a:spcPct val="90000"/>
              </a:lnSpc>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472315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1763560"/>
          </a:xfrm>
        </p:spPr>
        <p:txBody>
          <a:bodyPr/>
          <a:lstStyle/>
          <a:p>
            <a:r>
              <a:rPr lang="en-GB" sz="4800" dirty="0"/>
              <a:t>R is a great </a:t>
            </a:r>
            <a:r>
              <a:rPr lang="en-GB" sz="4800" b="1" dirty="0"/>
              <a:t>modelling</a:t>
            </a:r>
            <a:r>
              <a:rPr lang="en-GB" sz="4800" dirty="0"/>
              <a:t> tool, but</a:t>
            </a:r>
            <a:br>
              <a:rPr lang="en-GB" sz="6600" dirty="0"/>
            </a:br>
            <a:r>
              <a:rPr lang="en-GB" sz="6600" dirty="0"/>
              <a:t>	</a:t>
            </a:r>
            <a:r>
              <a:rPr lang="en-GB" sz="5400" b="1" dirty="0">
                <a:solidFill>
                  <a:srgbClr val="00B0F0"/>
                </a:solidFill>
              </a:rPr>
              <a:t>How do we operationalize R?</a:t>
            </a:r>
            <a:endParaRPr lang="en-GB" sz="6600" b="1" dirty="0">
              <a:solidFill>
                <a:srgbClr val="00B0F0"/>
              </a:solidFill>
            </a:endParaRPr>
          </a:p>
        </p:txBody>
      </p:sp>
    </p:spTree>
    <p:extLst>
      <p:ext uri="{BB962C8B-B14F-4D97-AF65-F5344CB8AC3E}">
        <p14:creationId xmlns:p14="http://schemas.microsoft.com/office/powerpoint/2010/main" val="20479154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bwMode="auto">
          <a:xfrm>
            <a:off x="6129762"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 name="Title 1"/>
          <p:cNvSpPr txBox="1">
            <a:spLocks/>
          </p:cNvSpPr>
          <p:nvPr/>
        </p:nvSpPr>
        <p:spPr>
          <a:xfrm>
            <a:off x="165864" y="16453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600" dirty="0"/>
              <a:t>Microsoft R Server</a:t>
            </a:r>
          </a:p>
          <a:p>
            <a:pPr algn="ctr"/>
            <a:r>
              <a:rPr lang="en-US" sz="3600" dirty="0">
                <a:gradFill>
                  <a:gsLst>
                    <a:gs pos="2917">
                      <a:schemeClr val="tx1"/>
                    </a:gs>
                    <a:gs pos="30000">
                      <a:schemeClr val="tx1"/>
                    </a:gs>
                  </a:gsLst>
                  <a:lin ang="5400000" scaled="0"/>
                </a:gradFill>
              </a:rPr>
              <a:t>The Operationalization Engine of your Advanced Analytics</a:t>
            </a:r>
            <a:endParaRPr lang="en-US" sz="3600" dirty="0"/>
          </a:p>
        </p:txBody>
      </p:sp>
      <p:sp>
        <p:nvSpPr>
          <p:cNvPr id="7" name="Rectangle 6"/>
          <p:cNvSpPr/>
          <p:nvPr/>
        </p:nvSpPr>
        <p:spPr bwMode="auto">
          <a:xfrm>
            <a:off x="591751"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8" name="Rectangle 17"/>
          <p:cNvSpPr/>
          <p:nvPr/>
        </p:nvSpPr>
        <p:spPr bwMode="auto">
          <a:xfrm>
            <a:off x="8899198" y="1558213"/>
            <a:ext cx="2631747" cy="468657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45" name="Group 44"/>
          <p:cNvGrpSpPr/>
          <p:nvPr/>
        </p:nvGrpSpPr>
        <p:grpSpPr>
          <a:xfrm>
            <a:off x="3362037" y="1558213"/>
            <a:ext cx="2631748" cy="4699029"/>
            <a:chOff x="3355858" y="1877030"/>
            <a:chExt cx="2684900" cy="4793934"/>
          </a:xfrm>
          <a:solidFill>
            <a:srgbClr val="00B0F0"/>
          </a:solidFill>
        </p:grpSpPr>
        <p:sp>
          <p:nvSpPr>
            <p:cNvPr id="46" name="Rectangle 45"/>
            <p:cNvSpPr/>
            <p:nvPr/>
          </p:nvSpPr>
          <p:spPr bwMode="auto">
            <a:xfrm>
              <a:off x="3355858" y="1877030"/>
              <a:ext cx="2684900" cy="47939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49" name="Rectangle 48"/>
            <p:cNvSpPr/>
            <p:nvPr/>
          </p:nvSpPr>
          <p:spPr bwMode="auto">
            <a:xfrm>
              <a:off x="4183340" y="2159000"/>
              <a:ext cx="1003102" cy="13953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a:lnSpc>
                  <a:spcPct val="90000"/>
                </a:lnSpc>
                <a:buFont typeface="Wingdings 3" panose="05040102010807070707" pitchFamily="18" charset="2"/>
                <a:buChar char="Æ"/>
              </a:pPr>
              <a:endParaRPr lang="en-US" sz="1961" b="1" kern="0" err="1">
                <a:solidFill>
                  <a:schemeClr val="bg1"/>
                </a:solidFill>
                <a:latin typeface="+mj-lt"/>
                <a:ea typeface="Segoe UI" pitchFamily="34" charset="0"/>
                <a:cs typeface="Segoe UI" pitchFamily="34" charset="0"/>
              </a:endParaRPr>
            </a:p>
          </p:txBody>
        </p:sp>
      </p:grpSp>
      <p:sp>
        <p:nvSpPr>
          <p:cNvPr id="51" name="Rectangle 50"/>
          <p:cNvSpPr/>
          <p:nvPr/>
        </p:nvSpPr>
        <p:spPr bwMode="auto">
          <a:xfrm>
            <a:off x="588789" y="3888883"/>
            <a:ext cx="2636415" cy="2373994"/>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Turn R analytics </a:t>
            </a:r>
            <a:r>
              <a:rPr lang="en-US" sz="1600" kern="0" dirty="0">
                <a:solidFill>
                  <a:srgbClr val="000000"/>
                </a:solidFill>
                <a:latin typeface="Segoe UI Light"/>
                <a:ea typeface="Segoe UI" pitchFamily="34" charset="0"/>
                <a:cs typeface="Segoe UI" pitchFamily="34" charset="0"/>
                <a:sym typeface="Wingdings" panose="05000000000000000000" pitchFamily="2" charset="2"/>
              </a:rPr>
              <a:t></a:t>
            </a:r>
            <a:r>
              <a:rPr lang="en-US" sz="1600" kern="0" dirty="0">
                <a:solidFill>
                  <a:srgbClr val="000000"/>
                </a:solidFill>
                <a:latin typeface="Segoe UI Light"/>
                <a:ea typeface="Segoe UI" pitchFamily="34" charset="0"/>
                <a:cs typeface="Segoe UI" pitchFamily="34" charset="0"/>
              </a:rPr>
              <a:t> Web services in one line of code;</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Swagger-based REST APIs, easy to consume, with any programming languages, including R!</a:t>
            </a:r>
          </a:p>
        </p:txBody>
      </p:sp>
      <p:sp>
        <p:nvSpPr>
          <p:cNvPr id="52" name="Rectangle 51"/>
          <p:cNvSpPr/>
          <p:nvPr/>
        </p:nvSpPr>
        <p:spPr bwMode="auto">
          <a:xfrm>
            <a:off x="3362037" y="3883359"/>
            <a:ext cx="2631747" cy="237951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Deploying web service server to any platform: Windows, SQL, Linux/Hadoop</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On-</a:t>
            </a:r>
            <a:r>
              <a:rPr lang="en-US" sz="1600" kern="0" dirty="0" err="1">
                <a:solidFill>
                  <a:srgbClr val="000000"/>
                </a:solidFill>
                <a:latin typeface="Segoe UI Light"/>
                <a:ea typeface="Segoe UI" pitchFamily="34" charset="0"/>
                <a:cs typeface="Segoe UI" pitchFamily="34" charset="0"/>
              </a:rPr>
              <a:t>prem</a:t>
            </a:r>
            <a:r>
              <a:rPr lang="en-US" sz="1600" kern="0" dirty="0">
                <a:solidFill>
                  <a:srgbClr val="000000"/>
                </a:solidFill>
                <a:latin typeface="Segoe UI Light"/>
                <a:ea typeface="Segoe UI" pitchFamily="34" charset="0"/>
                <a:cs typeface="Segoe UI" pitchFamily="34" charset="0"/>
              </a:rPr>
              <a:t> or in cloud</a:t>
            </a:r>
          </a:p>
        </p:txBody>
      </p:sp>
      <p:sp>
        <p:nvSpPr>
          <p:cNvPr id="53" name="Rectangle 52"/>
          <p:cNvSpPr/>
          <p:nvPr/>
        </p:nvSpPr>
        <p:spPr bwMode="auto">
          <a:xfrm>
            <a:off x="6130616" y="3888881"/>
            <a:ext cx="2631747" cy="2373995"/>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89630"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Fast scoring, real time and batch</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Scaling to a grid for powerful computing with load balancing</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Diagnostic and capacity evaluation tools</a:t>
            </a:r>
          </a:p>
        </p:txBody>
      </p:sp>
      <p:sp>
        <p:nvSpPr>
          <p:cNvPr id="54" name="Rectangle 53"/>
          <p:cNvSpPr/>
          <p:nvPr/>
        </p:nvSpPr>
        <p:spPr bwMode="auto">
          <a:xfrm>
            <a:off x="8899198" y="3888882"/>
            <a:ext cx="2631748" cy="2368359"/>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Enterprise authentication: AD/LDAP or AAD</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Secure connection: HTTPS with SSL/TLS 1.2 </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Enterprise grade high availability</a:t>
            </a:r>
          </a:p>
          <a:p>
            <a:pPr marL="182880" indent="-182880" defTabSz="913576"/>
            <a:endParaRPr lang="en-US" sz="1765" kern="0" dirty="0">
              <a:solidFill>
                <a:srgbClr val="000000"/>
              </a:solidFill>
              <a:latin typeface="Segoe UI Light"/>
              <a:ea typeface="Segoe UI" pitchFamily="34" charset="0"/>
              <a:cs typeface="Segoe UI" pitchFamily="34" charset="0"/>
            </a:endParaRPr>
          </a:p>
        </p:txBody>
      </p:sp>
      <p:grpSp>
        <p:nvGrpSpPr>
          <p:cNvPr id="55" name="Group 54"/>
          <p:cNvGrpSpPr/>
          <p:nvPr/>
        </p:nvGrpSpPr>
        <p:grpSpPr>
          <a:xfrm rot="10317452">
            <a:off x="1038978" y="2030803"/>
            <a:ext cx="1576893" cy="1021731"/>
            <a:chOff x="3643867" y="3838648"/>
            <a:chExt cx="1899286" cy="1230622"/>
          </a:xfrm>
          <a:effectLst>
            <a:reflection blurRad="6350" stA="52000" endA="300" endPos="35000" dir="5400000" sy="-100000" algn="bl" rotWithShape="0"/>
          </a:effectLst>
        </p:grpSpPr>
        <p:sp>
          <p:nvSpPr>
            <p:cNvPr id="56" name="Freeform 7"/>
            <p:cNvSpPr>
              <a:spLocks noEditPoints="1"/>
            </p:cNvSpPr>
            <p:nvPr/>
          </p:nvSpPr>
          <p:spPr bwMode="auto">
            <a:xfrm>
              <a:off x="3643867" y="3838648"/>
              <a:ext cx="1005365" cy="1010107"/>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8"/>
            <p:cNvSpPr>
              <a:spLocks noEditPoints="1"/>
            </p:cNvSpPr>
            <p:nvPr/>
          </p:nvSpPr>
          <p:spPr bwMode="auto">
            <a:xfrm>
              <a:off x="4428717" y="4604526"/>
              <a:ext cx="462372" cy="464744"/>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4789131" y="4103030"/>
              <a:ext cx="754022" cy="771806"/>
              <a:chOff x="4789131" y="4103030"/>
              <a:chExt cx="754022" cy="771806"/>
            </a:xfrm>
            <a:solidFill>
              <a:schemeClr val="accent3"/>
            </a:solidFill>
          </p:grpSpPr>
          <p:sp>
            <p:nvSpPr>
              <p:cNvPr id="59" name="Freeform 16"/>
              <p:cNvSpPr>
                <a:spLocks noEditPoints="1"/>
              </p:cNvSpPr>
              <p:nvPr/>
            </p:nvSpPr>
            <p:spPr bwMode="auto">
              <a:xfrm>
                <a:off x="4853151" y="4177721"/>
                <a:ext cx="628353" cy="633094"/>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
              <p:cNvSpPr>
                <a:spLocks/>
              </p:cNvSpPr>
              <p:nvPr/>
            </p:nvSpPr>
            <p:spPr bwMode="auto">
              <a:xfrm>
                <a:off x="5125833" y="4687517"/>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p:cNvSpPr>
                <a:spLocks/>
              </p:cNvSpPr>
              <p:nvPr/>
            </p:nvSpPr>
            <p:spPr bwMode="auto">
              <a:xfrm>
                <a:off x="4789131" y="4452773"/>
                <a:ext cx="184949" cy="10907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0"/>
              <p:cNvSpPr>
                <a:spLocks/>
              </p:cNvSpPr>
              <p:nvPr/>
            </p:nvSpPr>
            <p:spPr bwMode="auto">
              <a:xfrm>
                <a:off x="5355833" y="4424319"/>
                <a:ext cx="187320" cy="11144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p:cNvSpPr>
                <a:spLocks/>
              </p:cNvSpPr>
              <p:nvPr/>
            </p:nvSpPr>
            <p:spPr bwMode="auto">
              <a:xfrm>
                <a:off x="4872120" y="4227515"/>
                <a:ext cx="173093" cy="170722"/>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5284699" y="4592671"/>
                <a:ext cx="177835" cy="168350"/>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p:cNvSpPr>
                <a:spLocks/>
              </p:cNvSpPr>
              <p:nvPr/>
            </p:nvSpPr>
            <p:spPr bwMode="auto">
              <a:xfrm>
                <a:off x="4902945" y="4611640"/>
                <a:ext cx="165980" cy="180207"/>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p:cNvSpPr>
              <p:nvPr/>
            </p:nvSpPr>
            <p:spPr bwMode="auto">
              <a:xfrm>
                <a:off x="5260988" y="4196690"/>
                <a:ext cx="168351" cy="177835"/>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5"/>
              <p:cNvSpPr>
                <a:spLocks/>
              </p:cNvSpPr>
              <p:nvPr/>
            </p:nvSpPr>
            <p:spPr bwMode="auto">
              <a:xfrm>
                <a:off x="4974080" y="4146896"/>
                <a:ext cx="147011" cy="189691"/>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
              <p:cNvSpPr>
                <a:spLocks/>
              </p:cNvSpPr>
              <p:nvPr/>
            </p:nvSpPr>
            <p:spPr bwMode="auto">
              <a:xfrm>
                <a:off x="5213565" y="4649579"/>
                <a:ext cx="142269" cy="192062"/>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7"/>
              <p:cNvSpPr>
                <a:spLocks/>
              </p:cNvSpPr>
              <p:nvPr/>
            </p:nvSpPr>
            <p:spPr bwMode="auto">
              <a:xfrm>
                <a:off x="4822327" y="4540506"/>
                <a:ext cx="184949" cy="147011"/>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8"/>
              <p:cNvSpPr>
                <a:spLocks/>
              </p:cNvSpPr>
              <p:nvPr/>
            </p:nvSpPr>
            <p:spPr bwMode="auto">
              <a:xfrm>
                <a:off x="5322637" y="4298650"/>
                <a:ext cx="189692" cy="149381"/>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9"/>
              <p:cNvSpPr>
                <a:spLocks/>
              </p:cNvSpPr>
              <p:nvPr/>
            </p:nvSpPr>
            <p:spPr bwMode="auto">
              <a:xfrm>
                <a:off x="4803357" y="4348443"/>
                <a:ext cx="189692" cy="1304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0"/>
              <p:cNvSpPr>
                <a:spLocks/>
              </p:cNvSpPr>
              <p:nvPr/>
            </p:nvSpPr>
            <p:spPr bwMode="auto">
              <a:xfrm>
                <a:off x="5336864" y="4509680"/>
                <a:ext cx="194434" cy="128042"/>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1"/>
              <p:cNvSpPr>
                <a:spLocks/>
              </p:cNvSpPr>
              <p:nvPr/>
            </p:nvSpPr>
            <p:spPr bwMode="auto">
              <a:xfrm>
                <a:off x="5019131" y="4668548"/>
                <a:ext cx="132784" cy="192062"/>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
              <p:cNvSpPr>
                <a:spLocks/>
              </p:cNvSpPr>
              <p:nvPr/>
            </p:nvSpPr>
            <p:spPr bwMode="auto">
              <a:xfrm>
                <a:off x="5177998" y="4127927"/>
                <a:ext cx="132784" cy="189691"/>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p:cNvSpPr>
                <a:spLocks/>
              </p:cNvSpPr>
              <p:nvPr/>
            </p:nvSpPr>
            <p:spPr bwMode="auto">
              <a:xfrm rot="10800000">
                <a:off x="5093821" y="4103030"/>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6" name="Group 4"/>
          <p:cNvGrpSpPr>
            <a:grpSpLocks noChangeAspect="1"/>
          </p:cNvGrpSpPr>
          <p:nvPr/>
        </p:nvGrpSpPr>
        <p:grpSpPr bwMode="auto">
          <a:xfrm>
            <a:off x="6654149" y="2035901"/>
            <a:ext cx="1579162" cy="1078567"/>
            <a:chOff x="2270" y="2544"/>
            <a:chExt cx="1347" cy="920"/>
          </a:xfrm>
          <a:effectLst>
            <a:reflection blurRad="6350" stA="52000" endA="300" endPos="35000" dir="5400000" sy="-100000" algn="bl" rotWithShape="0"/>
          </a:effectLst>
        </p:grpSpPr>
        <p:sp>
          <p:nvSpPr>
            <p:cNvPr id="77" name="Freeform 5"/>
            <p:cNvSpPr>
              <a:spLocks/>
            </p:cNvSpPr>
            <p:nvPr/>
          </p:nvSpPr>
          <p:spPr bwMode="auto">
            <a:xfrm>
              <a:off x="2341" y="2623"/>
              <a:ext cx="1195" cy="665"/>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rgbClr val="D2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p:cNvSpPr>
              <a:spLocks/>
            </p:cNvSpPr>
            <p:nvPr/>
          </p:nvSpPr>
          <p:spPr bwMode="auto">
            <a:xfrm>
              <a:off x="2270" y="2794"/>
              <a:ext cx="85" cy="92"/>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p:cNvSpPr>
              <a:spLocks/>
            </p:cNvSpPr>
            <p:nvPr/>
          </p:nvSpPr>
          <p:spPr bwMode="auto">
            <a:xfrm>
              <a:off x="2467" y="2656"/>
              <a:ext cx="68" cy="105"/>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
            <p:cNvSpPr>
              <a:spLocks/>
            </p:cNvSpPr>
            <p:nvPr/>
          </p:nvSpPr>
          <p:spPr bwMode="auto">
            <a:xfrm>
              <a:off x="2695" y="2572"/>
              <a:ext cx="41" cy="112"/>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
            <p:cNvSpPr>
              <a:spLocks/>
            </p:cNvSpPr>
            <p:nvPr/>
          </p:nvSpPr>
          <p:spPr bwMode="auto">
            <a:xfrm>
              <a:off x="2937" y="2544"/>
              <a:ext cx="16" cy="112"/>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p:nvSpPr>
          <p:spPr bwMode="auto">
            <a:xfrm>
              <a:off x="3152" y="2574"/>
              <a:ext cx="42" cy="112"/>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p:cNvSpPr>
              <a:spLocks/>
            </p:cNvSpPr>
            <p:nvPr/>
          </p:nvSpPr>
          <p:spPr bwMode="auto">
            <a:xfrm>
              <a:off x="3352" y="2662"/>
              <a:ext cx="68" cy="105"/>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p:cNvSpPr>
            <p:nvPr/>
          </p:nvSpPr>
          <p:spPr bwMode="auto">
            <a:xfrm>
              <a:off x="2349" y="2737"/>
              <a:ext cx="59" cy="7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p:cNvSpPr>
              <a:spLocks/>
            </p:cNvSpPr>
            <p:nvPr/>
          </p:nvSpPr>
          <p:spPr bwMode="auto">
            <a:xfrm>
              <a:off x="2311" y="2767"/>
              <a:ext cx="64" cy="70"/>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p:cNvSpPr>
              <a:spLocks/>
            </p:cNvSpPr>
            <p:nvPr/>
          </p:nvSpPr>
          <p:spPr bwMode="auto">
            <a:xfrm>
              <a:off x="2388" y="2712"/>
              <a:ext cx="57" cy="71"/>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p:cNvSpPr>
              <a:spLocks/>
            </p:cNvSpPr>
            <p:nvPr/>
          </p:nvSpPr>
          <p:spPr bwMode="auto">
            <a:xfrm>
              <a:off x="2431" y="2686"/>
              <a:ext cx="53" cy="75"/>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p:cNvSpPr>
              <a:spLocks/>
            </p:cNvSpPr>
            <p:nvPr/>
          </p:nvSpPr>
          <p:spPr bwMode="auto">
            <a:xfrm>
              <a:off x="2513" y="2643"/>
              <a:ext cx="48" cy="77"/>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p:cNvSpPr>
              <a:spLocks/>
            </p:cNvSpPr>
            <p:nvPr/>
          </p:nvSpPr>
          <p:spPr bwMode="auto">
            <a:xfrm>
              <a:off x="2558" y="2623"/>
              <a:ext cx="46" cy="77"/>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p:cNvSpPr>
              <a:spLocks/>
            </p:cNvSpPr>
            <p:nvPr/>
          </p:nvSpPr>
          <p:spPr bwMode="auto">
            <a:xfrm>
              <a:off x="2604" y="2605"/>
              <a:ext cx="41" cy="79"/>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p:cNvSpPr>
              <a:spLocks/>
            </p:cNvSpPr>
            <p:nvPr/>
          </p:nvSpPr>
          <p:spPr bwMode="auto">
            <a:xfrm>
              <a:off x="2652" y="2590"/>
              <a:ext cx="35" cy="80"/>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p:cNvSpPr>
              <a:spLocks/>
            </p:cNvSpPr>
            <p:nvPr/>
          </p:nvSpPr>
          <p:spPr bwMode="auto">
            <a:xfrm>
              <a:off x="2744" y="2569"/>
              <a:ext cx="32" cy="80"/>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p:cNvSpPr>
              <a:spLocks/>
            </p:cNvSpPr>
            <p:nvPr/>
          </p:nvSpPr>
          <p:spPr bwMode="auto">
            <a:xfrm>
              <a:off x="2792" y="2562"/>
              <a:ext cx="29" cy="77"/>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p:cNvSpPr>
              <a:spLocks/>
            </p:cNvSpPr>
            <p:nvPr/>
          </p:nvSpPr>
          <p:spPr bwMode="auto">
            <a:xfrm>
              <a:off x="2838" y="2557"/>
              <a:ext cx="26" cy="79"/>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p:cNvSpPr>
              <a:spLocks/>
            </p:cNvSpPr>
            <p:nvPr/>
          </p:nvSpPr>
          <p:spPr bwMode="auto">
            <a:xfrm>
              <a:off x="2886" y="2555"/>
              <a:ext cx="23" cy="76"/>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p:cNvSpPr>
            <p:nvPr/>
          </p:nvSpPr>
          <p:spPr bwMode="auto">
            <a:xfrm>
              <a:off x="2980" y="2555"/>
              <a:ext cx="21" cy="76"/>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p:cNvSpPr>
              <a:spLocks/>
            </p:cNvSpPr>
            <p:nvPr/>
          </p:nvSpPr>
          <p:spPr bwMode="auto">
            <a:xfrm>
              <a:off x="3024" y="2558"/>
              <a:ext cx="26" cy="80"/>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p:cNvSpPr>
            <p:nvPr/>
          </p:nvSpPr>
          <p:spPr bwMode="auto">
            <a:xfrm>
              <a:off x="3069" y="2563"/>
              <a:ext cx="31" cy="80"/>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p:cNvSpPr>
            <p:nvPr/>
          </p:nvSpPr>
          <p:spPr bwMode="auto">
            <a:xfrm>
              <a:off x="3112" y="2572"/>
              <a:ext cx="34" cy="79"/>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p:nvSpPr>
          <p:spPr bwMode="auto">
            <a:xfrm>
              <a:off x="3200" y="2597"/>
              <a:ext cx="40" cy="77"/>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p:cNvSpPr>
            <p:nvPr/>
          </p:nvSpPr>
          <p:spPr bwMode="auto">
            <a:xfrm>
              <a:off x="3243" y="2610"/>
              <a:ext cx="41" cy="79"/>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p:nvSpPr>
          <p:spPr bwMode="auto">
            <a:xfrm>
              <a:off x="3284" y="2626"/>
              <a:ext cx="48" cy="79"/>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p:cNvSpPr>
            <p:nvPr/>
          </p:nvSpPr>
          <p:spPr bwMode="auto">
            <a:xfrm>
              <a:off x="3324" y="2648"/>
              <a:ext cx="51" cy="76"/>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p:cNvSpPr>
            <p:nvPr/>
          </p:nvSpPr>
          <p:spPr bwMode="auto">
            <a:xfrm>
              <a:off x="3402" y="2694"/>
              <a:ext cx="57" cy="7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p:cNvSpPr>
            <p:nvPr/>
          </p:nvSpPr>
          <p:spPr bwMode="auto">
            <a:xfrm>
              <a:off x="3441" y="2720"/>
              <a:ext cx="58" cy="74"/>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p:nvSpPr>
          <p:spPr bwMode="auto">
            <a:xfrm>
              <a:off x="3477" y="2746"/>
              <a:ext cx="61" cy="7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p:nvSpPr>
          <p:spPr bwMode="auto">
            <a:xfrm>
              <a:off x="3512" y="2776"/>
              <a:ext cx="64" cy="71"/>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p:cNvSpPr>
            <p:nvPr/>
          </p:nvSpPr>
          <p:spPr bwMode="auto">
            <a:xfrm>
              <a:off x="3530" y="2802"/>
              <a:ext cx="87" cy="91"/>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p:cNvSpPr>
            <p:nvPr/>
          </p:nvSpPr>
          <p:spPr bwMode="auto">
            <a:xfrm>
              <a:off x="3062" y="2788"/>
              <a:ext cx="283" cy="429"/>
            </a:xfrm>
            <a:custGeom>
              <a:avLst/>
              <a:gdLst>
                <a:gd name="T0" fmla="*/ 31 w 289"/>
                <a:gd name="T1" fmla="*/ 420 h 437"/>
                <a:gd name="T2" fmla="*/ 289 w 289"/>
                <a:gd name="T3" fmla="*/ 7 h 437"/>
                <a:gd name="T4" fmla="*/ 275 w 289"/>
                <a:gd name="T5" fmla="*/ 0 h 437"/>
                <a:gd name="T6" fmla="*/ 223 w 289"/>
                <a:gd name="T7" fmla="*/ 71 h 437"/>
                <a:gd name="T8" fmla="*/ 0 w 289"/>
                <a:gd name="T9" fmla="*/ 427 h 437"/>
                <a:gd name="T10" fmla="*/ 21 w 289"/>
                <a:gd name="T11" fmla="*/ 437 h 437"/>
                <a:gd name="T12" fmla="*/ 31 w 289"/>
                <a:gd name="T13" fmla="*/ 420 h 437"/>
                <a:gd name="T14" fmla="*/ 31 w 289"/>
                <a:gd name="T15" fmla="*/ 420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7">
                  <a:moveTo>
                    <a:pt x="31" y="420"/>
                  </a:moveTo>
                  <a:cubicBezTo>
                    <a:pt x="289" y="7"/>
                    <a:pt x="289" y="7"/>
                    <a:pt x="289" y="7"/>
                  </a:cubicBezTo>
                  <a:cubicBezTo>
                    <a:pt x="284" y="4"/>
                    <a:pt x="280" y="2"/>
                    <a:pt x="275" y="0"/>
                  </a:cubicBezTo>
                  <a:cubicBezTo>
                    <a:pt x="223" y="71"/>
                    <a:pt x="223" y="71"/>
                    <a:pt x="223" y="71"/>
                  </a:cubicBezTo>
                  <a:cubicBezTo>
                    <a:pt x="0" y="427"/>
                    <a:pt x="0" y="427"/>
                    <a:pt x="0" y="427"/>
                  </a:cubicBezTo>
                  <a:cubicBezTo>
                    <a:pt x="7" y="430"/>
                    <a:pt x="14" y="432"/>
                    <a:pt x="21" y="437"/>
                  </a:cubicBezTo>
                  <a:cubicBezTo>
                    <a:pt x="31" y="420"/>
                    <a:pt x="31" y="420"/>
                    <a:pt x="31" y="420"/>
                  </a:cubicBezTo>
                  <a:cubicBezTo>
                    <a:pt x="31" y="420"/>
                    <a:pt x="31" y="420"/>
                    <a:pt x="31" y="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p:cNvSpPr>
            <p:nvPr/>
          </p:nvSpPr>
          <p:spPr bwMode="auto">
            <a:xfrm>
              <a:off x="2836" y="2778"/>
              <a:ext cx="491" cy="686"/>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111"/>
          <p:cNvGrpSpPr/>
          <p:nvPr/>
        </p:nvGrpSpPr>
        <p:grpSpPr>
          <a:xfrm>
            <a:off x="3524265" y="2151845"/>
            <a:ext cx="2226216" cy="769384"/>
            <a:chOff x="9086488" y="4188965"/>
            <a:chExt cx="3307889" cy="1143212"/>
          </a:xfrm>
          <a:effectLst>
            <a:reflection blurRad="6350" stA="52000" endA="300" endPos="35000" dir="5400000" sy="-100000" algn="bl" rotWithShape="0"/>
          </a:effectLst>
        </p:grpSpPr>
        <p:pic>
          <p:nvPicPr>
            <p:cNvPr id="113" name="Picture 112"/>
            <p:cNvPicPr>
              <a:picLocks noChangeAspect="1"/>
            </p:cNvPicPr>
            <p:nvPr/>
          </p:nvPicPr>
          <p:blipFill>
            <a:blip r:embed="rId3"/>
            <a:stretch>
              <a:fillRect/>
            </a:stretch>
          </p:blipFill>
          <p:spPr>
            <a:xfrm>
              <a:off x="9086488" y="4475162"/>
              <a:ext cx="1323258" cy="545463"/>
            </a:xfrm>
            <a:prstGeom prst="rect">
              <a:avLst/>
            </a:prstGeom>
          </p:spPr>
        </p:pic>
        <p:pic>
          <p:nvPicPr>
            <p:cNvPr id="114" name="Picture 113"/>
            <p:cNvPicPr>
              <a:picLocks noChangeAspect="1"/>
            </p:cNvPicPr>
            <p:nvPr/>
          </p:nvPicPr>
          <p:blipFill>
            <a:blip r:embed="rId4"/>
            <a:stretch>
              <a:fillRect/>
            </a:stretch>
          </p:blipFill>
          <p:spPr>
            <a:xfrm>
              <a:off x="9558072" y="4352478"/>
              <a:ext cx="646232" cy="963251"/>
            </a:xfrm>
            <a:prstGeom prst="rect">
              <a:avLst/>
            </a:prstGeom>
          </p:spPr>
        </p:pic>
        <p:sp>
          <p:nvSpPr>
            <p:cNvPr id="115" name="Freeform 9"/>
            <p:cNvSpPr>
              <a:spLocks/>
            </p:cNvSpPr>
            <p:nvPr/>
          </p:nvSpPr>
          <p:spPr bwMode="auto">
            <a:xfrm>
              <a:off x="9934429" y="4923142"/>
              <a:ext cx="552450" cy="29686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6" name="Picture 115"/>
            <p:cNvPicPr>
              <a:picLocks noChangeAspect="1"/>
            </p:cNvPicPr>
            <p:nvPr/>
          </p:nvPicPr>
          <p:blipFill>
            <a:blip r:embed="rId4"/>
            <a:stretch>
              <a:fillRect/>
            </a:stretch>
          </p:blipFill>
          <p:spPr>
            <a:xfrm>
              <a:off x="10323925" y="4352478"/>
              <a:ext cx="646232" cy="963251"/>
            </a:xfrm>
            <a:prstGeom prst="rect">
              <a:avLst/>
            </a:prstGeom>
          </p:spPr>
        </p:pic>
        <p:sp>
          <p:nvSpPr>
            <p:cNvPr id="117" name="Freeform 116"/>
            <p:cNvSpPr>
              <a:spLocks/>
            </p:cNvSpPr>
            <p:nvPr/>
          </p:nvSpPr>
          <p:spPr bwMode="auto">
            <a:xfrm>
              <a:off x="10802441" y="4188965"/>
              <a:ext cx="574675" cy="3270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8" name="Picture 117"/>
            <p:cNvPicPr>
              <a:picLocks noChangeAspect="1"/>
            </p:cNvPicPr>
            <p:nvPr/>
          </p:nvPicPr>
          <p:blipFill>
            <a:blip r:embed="rId4"/>
            <a:stretch>
              <a:fillRect/>
            </a:stretch>
          </p:blipFill>
          <p:spPr>
            <a:xfrm>
              <a:off x="11089779" y="4352478"/>
              <a:ext cx="646232" cy="963251"/>
            </a:xfrm>
            <a:prstGeom prst="rect">
              <a:avLst/>
            </a:prstGeom>
          </p:spPr>
        </p:pic>
        <p:pic>
          <p:nvPicPr>
            <p:cNvPr id="119" name="Picture 118"/>
            <p:cNvPicPr>
              <a:picLocks noChangeAspect="1"/>
            </p:cNvPicPr>
            <p:nvPr/>
          </p:nvPicPr>
          <p:blipFill>
            <a:blip r:embed="rId3"/>
            <a:stretch>
              <a:fillRect/>
            </a:stretch>
          </p:blipFill>
          <p:spPr>
            <a:xfrm>
              <a:off x="11278842" y="4872340"/>
              <a:ext cx="1115535" cy="459837"/>
            </a:xfrm>
            <a:prstGeom prst="rect">
              <a:avLst/>
            </a:prstGeom>
          </p:spPr>
        </p:pic>
      </p:grpSp>
      <p:sp>
        <p:nvSpPr>
          <p:cNvPr id="3" name="TextBox 2"/>
          <p:cNvSpPr txBox="1"/>
          <p:nvPr/>
        </p:nvSpPr>
        <p:spPr>
          <a:xfrm>
            <a:off x="585176" y="3338594"/>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Instant Deployment</a:t>
            </a:r>
          </a:p>
        </p:txBody>
      </p:sp>
      <p:sp>
        <p:nvSpPr>
          <p:cNvPr id="121" name="TextBox 120"/>
          <p:cNvSpPr txBox="1"/>
          <p:nvPr/>
        </p:nvSpPr>
        <p:spPr>
          <a:xfrm>
            <a:off x="3359277" y="333251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Deploy to Anywhere</a:t>
            </a:r>
          </a:p>
        </p:txBody>
      </p:sp>
      <p:sp>
        <p:nvSpPr>
          <p:cNvPr id="122" name="TextBox 121"/>
          <p:cNvSpPr txBox="1"/>
          <p:nvPr/>
        </p:nvSpPr>
        <p:spPr>
          <a:xfrm>
            <a:off x="612509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Fast and Scalable</a:t>
            </a:r>
          </a:p>
        </p:txBody>
      </p:sp>
      <p:pic>
        <p:nvPicPr>
          <p:cNvPr id="124" name="Picture 123" descr="Secure Sit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4482" y="1953673"/>
            <a:ext cx="1430135" cy="1430135"/>
          </a:xfrm>
          <a:prstGeom prst="rect">
            <a:avLst/>
          </a:prstGeom>
        </p:spPr>
      </p:pic>
      <p:sp>
        <p:nvSpPr>
          <p:cNvPr id="123" name="TextBox 122"/>
          <p:cNvSpPr txBox="1"/>
          <p:nvPr/>
        </p:nvSpPr>
        <p:spPr>
          <a:xfrm>
            <a:off x="889091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Secure and Reliable</a:t>
            </a:r>
          </a:p>
        </p:txBody>
      </p:sp>
    </p:spTree>
    <p:extLst>
      <p:ext uri="{BB962C8B-B14F-4D97-AF65-F5344CB8AC3E}">
        <p14:creationId xmlns:p14="http://schemas.microsoft.com/office/powerpoint/2010/main" val="52571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tangle 110"/>
          <p:cNvSpPr/>
          <p:nvPr/>
        </p:nvSpPr>
        <p:spPr bwMode="auto">
          <a:xfrm>
            <a:off x="6129762"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5" name="Title 1"/>
          <p:cNvSpPr txBox="1">
            <a:spLocks/>
          </p:cNvSpPr>
          <p:nvPr/>
        </p:nvSpPr>
        <p:spPr>
          <a:xfrm>
            <a:off x="165864" y="16453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600" dirty="0"/>
              <a:t>Microsoft R Server</a:t>
            </a:r>
          </a:p>
          <a:p>
            <a:pPr algn="ctr"/>
            <a:r>
              <a:rPr lang="en-US" sz="3600" dirty="0">
                <a:gradFill>
                  <a:gsLst>
                    <a:gs pos="2917">
                      <a:schemeClr val="tx1"/>
                    </a:gs>
                    <a:gs pos="30000">
                      <a:schemeClr val="tx1"/>
                    </a:gs>
                  </a:gsLst>
                  <a:lin ang="5400000" scaled="0"/>
                </a:gradFill>
              </a:rPr>
              <a:t>The Operationalization Engine of your Advanced Analytics</a:t>
            </a:r>
            <a:endParaRPr lang="en-US" sz="3600" dirty="0"/>
          </a:p>
        </p:txBody>
      </p:sp>
      <p:sp>
        <p:nvSpPr>
          <p:cNvPr id="7" name="Rectangle 6"/>
          <p:cNvSpPr/>
          <p:nvPr/>
        </p:nvSpPr>
        <p:spPr bwMode="auto">
          <a:xfrm>
            <a:off x="591751" y="1558213"/>
            <a:ext cx="2633454" cy="4699028"/>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8" name="Rectangle 17"/>
          <p:cNvSpPr/>
          <p:nvPr/>
        </p:nvSpPr>
        <p:spPr bwMode="auto">
          <a:xfrm>
            <a:off x="8899198" y="1558213"/>
            <a:ext cx="2631747" cy="468657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45" name="Group 44"/>
          <p:cNvGrpSpPr/>
          <p:nvPr/>
        </p:nvGrpSpPr>
        <p:grpSpPr>
          <a:xfrm>
            <a:off x="3362037" y="1558213"/>
            <a:ext cx="2631748" cy="4699029"/>
            <a:chOff x="3355858" y="1877030"/>
            <a:chExt cx="2684900" cy="4793934"/>
          </a:xfrm>
          <a:solidFill>
            <a:srgbClr val="00B0F0"/>
          </a:solidFill>
        </p:grpSpPr>
        <p:sp>
          <p:nvSpPr>
            <p:cNvPr id="46" name="Rectangle 45"/>
            <p:cNvSpPr/>
            <p:nvPr/>
          </p:nvSpPr>
          <p:spPr bwMode="auto">
            <a:xfrm>
              <a:off x="3355858" y="1877030"/>
              <a:ext cx="2684900" cy="47939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a:lnSpc>
                  <a:spcPct val="90000"/>
                </a:lnSpc>
              </a:pPr>
              <a:endParaRPr lang="en-US" sz="2745" kern="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49" name="Rectangle 48"/>
            <p:cNvSpPr/>
            <p:nvPr/>
          </p:nvSpPr>
          <p:spPr bwMode="auto">
            <a:xfrm>
              <a:off x="4183340" y="2159000"/>
              <a:ext cx="1003102" cy="13953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336080" indent="-336080" algn="ctr" defTabSz="913927">
                <a:lnSpc>
                  <a:spcPct val="90000"/>
                </a:lnSpc>
                <a:buFont typeface="Wingdings 3" panose="05040102010807070707" pitchFamily="18" charset="2"/>
                <a:buChar char="Æ"/>
              </a:pPr>
              <a:endParaRPr lang="en-US" sz="1961" b="1" kern="0" err="1">
                <a:solidFill>
                  <a:schemeClr val="bg1"/>
                </a:solidFill>
                <a:latin typeface="+mj-lt"/>
                <a:ea typeface="Segoe UI" pitchFamily="34" charset="0"/>
                <a:cs typeface="Segoe UI" pitchFamily="34" charset="0"/>
              </a:endParaRPr>
            </a:p>
          </p:txBody>
        </p:sp>
      </p:grpSp>
      <p:sp>
        <p:nvSpPr>
          <p:cNvPr id="51" name="Rectangle 50"/>
          <p:cNvSpPr/>
          <p:nvPr/>
        </p:nvSpPr>
        <p:spPr bwMode="auto">
          <a:xfrm>
            <a:off x="588789" y="3888883"/>
            <a:ext cx="2636415" cy="2373994"/>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Turn R analytics </a:t>
            </a:r>
            <a:r>
              <a:rPr lang="en-US" sz="1600" kern="0" dirty="0">
                <a:solidFill>
                  <a:srgbClr val="000000"/>
                </a:solidFill>
                <a:latin typeface="Segoe UI Light"/>
                <a:ea typeface="Segoe UI" pitchFamily="34" charset="0"/>
                <a:cs typeface="Segoe UI" pitchFamily="34" charset="0"/>
                <a:sym typeface="Wingdings" panose="05000000000000000000" pitchFamily="2" charset="2"/>
              </a:rPr>
              <a:t></a:t>
            </a:r>
            <a:r>
              <a:rPr lang="en-US" sz="1600" kern="0" dirty="0">
                <a:solidFill>
                  <a:srgbClr val="000000"/>
                </a:solidFill>
                <a:latin typeface="Segoe UI Light"/>
                <a:ea typeface="Segoe UI" pitchFamily="34" charset="0"/>
                <a:cs typeface="Segoe UI" pitchFamily="34" charset="0"/>
              </a:rPr>
              <a:t> Web Service in one line of code;</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Swagger-based REST APIs, easy to consume, with any programming languages, including R!</a:t>
            </a:r>
          </a:p>
        </p:txBody>
      </p:sp>
      <p:sp>
        <p:nvSpPr>
          <p:cNvPr id="52" name="Rectangle 51"/>
          <p:cNvSpPr/>
          <p:nvPr/>
        </p:nvSpPr>
        <p:spPr bwMode="auto">
          <a:xfrm>
            <a:off x="3362037" y="3883359"/>
            <a:ext cx="2631747" cy="2379518"/>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Deploying Web Service server to any platform: Windows / SQL / Linux/Hadoop</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On Prem or in Cloud</a:t>
            </a:r>
          </a:p>
        </p:txBody>
      </p:sp>
      <p:sp>
        <p:nvSpPr>
          <p:cNvPr id="53" name="Rectangle 52"/>
          <p:cNvSpPr/>
          <p:nvPr/>
        </p:nvSpPr>
        <p:spPr bwMode="auto">
          <a:xfrm>
            <a:off x="6130616" y="3888881"/>
            <a:ext cx="2631747" cy="2373995"/>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89630"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Fast scoring, real time and batch</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Scaling to a grid for powerful computing with load balancing</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Diagnostic and capacity evaluation tools</a:t>
            </a:r>
          </a:p>
        </p:txBody>
      </p:sp>
      <p:sp>
        <p:nvSpPr>
          <p:cNvPr id="54" name="Rectangle 53"/>
          <p:cNvSpPr/>
          <p:nvPr/>
        </p:nvSpPr>
        <p:spPr bwMode="auto">
          <a:xfrm>
            <a:off x="8899198" y="3888882"/>
            <a:ext cx="2631748" cy="2368359"/>
          </a:xfrm>
          <a:prstGeom prst="rect">
            <a:avLst/>
          </a:pr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Enterprise authentication: LDAP / AD/ AAD</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Secure connection: HTTPS with SSL.TSL1.2 </a:t>
            </a:r>
          </a:p>
          <a:p>
            <a:pPr marL="182880" indent="-182880" defTabSz="913576">
              <a:buFont typeface="Arial" panose="020B0604020202020204" pitchFamily="34" charset="0"/>
              <a:buChar char="•"/>
            </a:pPr>
            <a:r>
              <a:rPr lang="en-US" sz="1600" kern="0" dirty="0">
                <a:solidFill>
                  <a:srgbClr val="000000"/>
                </a:solidFill>
                <a:latin typeface="Segoe UI Light"/>
                <a:ea typeface="Segoe UI" pitchFamily="34" charset="0"/>
                <a:cs typeface="Segoe UI" pitchFamily="34" charset="0"/>
              </a:rPr>
              <a:t>Enterprise grade High Availability</a:t>
            </a:r>
          </a:p>
          <a:p>
            <a:pPr marL="182880" indent="-182880" defTabSz="913576"/>
            <a:endParaRPr lang="en-US" sz="1765" kern="0" dirty="0">
              <a:solidFill>
                <a:srgbClr val="000000"/>
              </a:solidFill>
              <a:latin typeface="Segoe UI Light"/>
              <a:ea typeface="Segoe UI" pitchFamily="34" charset="0"/>
              <a:cs typeface="Segoe UI" pitchFamily="34" charset="0"/>
            </a:endParaRPr>
          </a:p>
        </p:txBody>
      </p:sp>
      <p:grpSp>
        <p:nvGrpSpPr>
          <p:cNvPr id="55" name="Group 54"/>
          <p:cNvGrpSpPr/>
          <p:nvPr/>
        </p:nvGrpSpPr>
        <p:grpSpPr>
          <a:xfrm rot="10317452">
            <a:off x="1038978" y="2030803"/>
            <a:ext cx="1576893" cy="1021731"/>
            <a:chOff x="3643867" y="3838648"/>
            <a:chExt cx="1899286" cy="1230622"/>
          </a:xfrm>
          <a:effectLst>
            <a:reflection blurRad="6350" stA="52000" endA="300" endPos="35000" dir="5400000" sy="-100000" algn="bl" rotWithShape="0"/>
          </a:effectLst>
        </p:grpSpPr>
        <p:sp>
          <p:nvSpPr>
            <p:cNvPr id="56" name="Freeform 7"/>
            <p:cNvSpPr>
              <a:spLocks noEditPoints="1"/>
            </p:cNvSpPr>
            <p:nvPr/>
          </p:nvSpPr>
          <p:spPr bwMode="auto">
            <a:xfrm>
              <a:off x="3643867" y="3838648"/>
              <a:ext cx="1005365" cy="1010107"/>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8"/>
            <p:cNvSpPr>
              <a:spLocks noEditPoints="1"/>
            </p:cNvSpPr>
            <p:nvPr/>
          </p:nvSpPr>
          <p:spPr bwMode="auto">
            <a:xfrm>
              <a:off x="4428717" y="4604526"/>
              <a:ext cx="462372" cy="464744"/>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p:cNvGrpSpPr/>
            <p:nvPr/>
          </p:nvGrpSpPr>
          <p:grpSpPr>
            <a:xfrm>
              <a:off x="4789131" y="4103030"/>
              <a:ext cx="754022" cy="771806"/>
              <a:chOff x="4789131" y="4103030"/>
              <a:chExt cx="754022" cy="771806"/>
            </a:xfrm>
            <a:solidFill>
              <a:schemeClr val="accent3"/>
            </a:solidFill>
          </p:grpSpPr>
          <p:sp>
            <p:nvSpPr>
              <p:cNvPr id="59" name="Freeform 16"/>
              <p:cNvSpPr>
                <a:spLocks noEditPoints="1"/>
              </p:cNvSpPr>
              <p:nvPr/>
            </p:nvSpPr>
            <p:spPr bwMode="auto">
              <a:xfrm>
                <a:off x="4853151" y="4177721"/>
                <a:ext cx="628353" cy="633094"/>
              </a:xfrm>
              <a:custGeom>
                <a:avLst/>
                <a:gdLst>
                  <a:gd name="T0" fmla="*/ 77 w 166"/>
                  <a:gd name="T1" fmla="*/ 3 h 166"/>
                  <a:gd name="T2" fmla="*/ 2 w 166"/>
                  <a:gd name="T3" fmla="*/ 88 h 166"/>
                  <a:gd name="T4" fmla="*/ 88 w 166"/>
                  <a:gd name="T5" fmla="*/ 163 h 166"/>
                  <a:gd name="T6" fmla="*/ 163 w 166"/>
                  <a:gd name="T7" fmla="*/ 78 h 166"/>
                  <a:gd name="T8" fmla="*/ 77 w 166"/>
                  <a:gd name="T9" fmla="*/ 3 h 166"/>
                  <a:gd name="T10" fmla="*/ 85 w 166"/>
                  <a:gd name="T11" fmla="*/ 121 h 166"/>
                  <a:gd name="T12" fmla="*/ 45 w 166"/>
                  <a:gd name="T13" fmla="*/ 86 h 166"/>
                  <a:gd name="T14" fmla="*/ 80 w 166"/>
                  <a:gd name="T15" fmla="*/ 45 h 166"/>
                  <a:gd name="T16" fmla="*/ 121 w 166"/>
                  <a:gd name="T17" fmla="*/ 81 h 166"/>
                  <a:gd name="T18" fmla="*/ 85 w 166"/>
                  <a:gd name="T19" fmla="*/ 12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66">
                    <a:moveTo>
                      <a:pt x="77" y="3"/>
                    </a:moveTo>
                    <a:cubicBezTo>
                      <a:pt x="33" y="6"/>
                      <a:pt x="0" y="44"/>
                      <a:pt x="2" y="88"/>
                    </a:cubicBezTo>
                    <a:cubicBezTo>
                      <a:pt x="5" y="133"/>
                      <a:pt x="44" y="166"/>
                      <a:pt x="88" y="163"/>
                    </a:cubicBezTo>
                    <a:cubicBezTo>
                      <a:pt x="132" y="160"/>
                      <a:pt x="166" y="122"/>
                      <a:pt x="163" y="78"/>
                    </a:cubicBezTo>
                    <a:cubicBezTo>
                      <a:pt x="160" y="34"/>
                      <a:pt x="122" y="0"/>
                      <a:pt x="77" y="3"/>
                    </a:cubicBezTo>
                    <a:close/>
                    <a:moveTo>
                      <a:pt x="85" y="121"/>
                    </a:moveTo>
                    <a:cubicBezTo>
                      <a:pt x="64" y="122"/>
                      <a:pt x="46" y="106"/>
                      <a:pt x="45" y="86"/>
                    </a:cubicBezTo>
                    <a:cubicBezTo>
                      <a:pt x="43" y="65"/>
                      <a:pt x="59" y="46"/>
                      <a:pt x="80" y="45"/>
                    </a:cubicBezTo>
                    <a:cubicBezTo>
                      <a:pt x="101" y="44"/>
                      <a:pt x="119" y="60"/>
                      <a:pt x="121" y="81"/>
                    </a:cubicBezTo>
                    <a:cubicBezTo>
                      <a:pt x="122" y="101"/>
                      <a:pt x="106" y="120"/>
                      <a:pt x="85"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
              <p:cNvSpPr>
                <a:spLocks/>
              </p:cNvSpPr>
              <p:nvPr/>
            </p:nvSpPr>
            <p:spPr bwMode="auto">
              <a:xfrm>
                <a:off x="5125833" y="4687517"/>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p:cNvSpPr>
                <a:spLocks/>
              </p:cNvSpPr>
              <p:nvPr/>
            </p:nvSpPr>
            <p:spPr bwMode="auto">
              <a:xfrm>
                <a:off x="4789131" y="4452773"/>
                <a:ext cx="184949" cy="109073"/>
              </a:xfrm>
              <a:custGeom>
                <a:avLst/>
                <a:gdLst>
                  <a:gd name="T0" fmla="*/ 40 w 49"/>
                  <a:gd name="T1" fmla="*/ 1 h 29"/>
                  <a:gd name="T2" fmla="*/ 47 w 49"/>
                  <a:gd name="T3" fmla="*/ 7 h 29"/>
                  <a:gd name="T4" fmla="*/ 48 w 49"/>
                  <a:gd name="T5" fmla="*/ 22 h 29"/>
                  <a:gd name="T6" fmla="*/ 42 w 49"/>
                  <a:gd name="T7" fmla="*/ 29 h 29"/>
                  <a:gd name="T8" fmla="*/ 8 w 49"/>
                  <a:gd name="T9" fmla="*/ 26 h 29"/>
                  <a:gd name="T10" fmla="*/ 0 w 49"/>
                  <a:gd name="T11" fmla="*/ 18 h 29"/>
                  <a:gd name="T12" fmla="*/ 0 w 49"/>
                  <a:gd name="T13" fmla="*/ 17 h 29"/>
                  <a:gd name="T14" fmla="*/ 7 w 49"/>
                  <a:gd name="T15" fmla="*/ 8 h 29"/>
                  <a:gd name="T16" fmla="*/ 40 w 49"/>
                  <a:gd name="T17"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40" y="1"/>
                    </a:moveTo>
                    <a:cubicBezTo>
                      <a:pt x="44" y="0"/>
                      <a:pt x="47" y="3"/>
                      <a:pt x="47" y="7"/>
                    </a:cubicBezTo>
                    <a:cubicBezTo>
                      <a:pt x="48" y="22"/>
                      <a:pt x="48" y="22"/>
                      <a:pt x="48" y="22"/>
                    </a:cubicBezTo>
                    <a:cubicBezTo>
                      <a:pt x="49" y="26"/>
                      <a:pt x="46" y="29"/>
                      <a:pt x="42" y="29"/>
                    </a:cubicBezTo>
                    <a:cubicBezTo>
                      <a:pt x="8" y="26"/>
                      <a:pt x="8" y="26"/>
                      <a:pt x="8" y="26"/>
                    </a:cubicBezTo>
                    <a:cubicBezTo>
                      <a:pt x="4" y="26"/>
                      <a:pt x="1" y="22"/>
                      <a:pt x="0" y="18"/>
                    </a:cubicBezTo>
                    <a:cubicBezTo>
                      <a:pt x="0" y="17"/>
                      <a:pt x="0" y="17"/>
                      <a:pt x="0" y="17"/>
                    </a:cubicBezTo>
                    <a:cubicBezTo>
                      <a:pt x="0" y="13"/>
                      <a:pt x="3" y="9"/>
                      <a:pt x="7" y="8"/>
                    </a:cubicBezTo>
                    <a:lnTo>
                      <a:pt x="4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0"/>
              <p:cNvSpPr>
                <a:spLocks/>
              </p:cNvSpPr>
              <p:nvPr/>
            </p:nvSpPr>
            <p:spPr bwMode="auto">
              <a:xfrm>
                <a:off x="5355833" y="4424319"/>
                <a:ext cx="187320" cy="111443"/>
              </a:xfrm>
              <a:custGeom>
                <a:avLst/>
                <a:gdLst>
                  <a:gd name="T0" fmla="*/ 9 w 49"/>
                  <a:gd name="T1" fmla="*/ 28 h 29"/>
                  <a:gd name="T2" fmla="*/ 2 w 49"/>
                  <a:gd name="T3" fmla="*/ 22 h 29"/>
                  <a:gd name="T4" fmla="*/ 1 w 49"/>
                  <a:gd name="T5" fmla="*/ 7 h 29"/>
                  <a:gd name="T6" fmla="*/ 8 w 49"/>
                  <a:gd name="T7" fmla="*/ 0 h 29"/>
                  <a:gd name="T8" fmla="*/ 41 w 49"/>
                  <a:gd name="T9" fmla="*/ 3 h 29"/>
                  <a:gd name="T10" fmla="*/ 49 w 49"/>
                  <a:gd name="T11" fmla="*/ 11 h 29"/>
                  <a:gd name="T12" fmla="*/ 49 w 49"/>
                  <a:gd name="T13" fmla="*/ 12 h 29"/>
                  <a:gd name="T14" fmla="*/ 42 w 49"/>
                  <a:gd name="T15" fmla="*/ 21 h 29"/>
                  <a:gd name="T16" fmla="*/ 9 w 49"/>
                  <a:gd name="T17"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9">
                    <a:moveTo>
                      <a:pt x="9" y="28"/>
                    </a:moveTo>
                    <a:cubicBezTo>
                      <a:pt x="5" y="29"/>
                      <a:pt x="2" y="26"/>
                      <a:pt x="2" y="22"/>
                    </a:cubicBezTo>
                    <a:cubicBezTo>
                      <a:pt x="1" y="7"/>
                      <a:pt x="1" y="7"/>
                      <a:pt x="1" y="7"/>
                    </a:cubicBezTo>
                    <a:cubicBezTo>
                      <a:pt x="0" y="3"/>
                      <a:pt x="4" y="0"/>
                      <a:pt x="8" y="0"/>
                    </a:cubicBezTo>
                    <a:cubicBezTo>
                      <a:pt x="41" y="3"/>
                      <a:pt x="41" y="3"/>
                      <a:pt x="41" y="3"/>
                    </a:cubicBezTo>
                    <a:cubicBezTo>
                      <a:pt x="45" y="3"/>
                      <a:pt x="49" y="7"/>
                      <a:pt x="49" y="11"/>
                    </a:cubicBezTo>
                    <a:cubicBezTo>
                      <a:pt x="49" y="12"/>
                      <a:pt x="49" y="12"/>
                      <a:pt x="49" y="12"/>
                    </a:cubicBezTo>
                    <a:cubicBezTo>
                      <a:pt x="49" y="16"/>
                      <a:pt x="46" y="20"/>
                      <a:pt x="42" y="21"/>
                    </a:cubicBezTo>
                    <a:lnTo>
                      <a:pt x="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p:cNvSpPr>
                <a:spLocks/>
              </p:cNvSpPr>
              <p:nvPr/>
            </p:nvSpPr>
            <p:spPr bwMode="auto">
              <a:xfrm>
                <a:off x="4872120" y="4227515"/>
                <a:ext cx="173093" cy="170722"/>
              </a:xfrm>
              <a:custGeom>
                <a:avLst/>
                <a:gdLst>
                  <a:gd name="T0" fmla="*/ 42 w 46"/>
                  <a:gd name="T1" fmla="*/ 21 h 45"/>
                  <a:gd name="T2" fmla="*/ 44 w 46"/>
                  <a:gd name="T3" fmla="*/ 30 h 45"/>
                  <a:gd name="T4" fmla="*/ 34 w 46"/>
                  <a:gd name="T5" fmla="*/ 41 h 45"/>
                  <a:gd name="T6" fmla="*/ 24 w 46"/>
                  <a:gd name="T7" fmla="*/ 41 h 45"/>
                  <a:gd name="T8" fmla="*/ 2 w 46"/>
                  <a:gd name="T9" fmla="*/ 16 h 45"/>
                  <a:gd name="T10" fmla="*/ 2 w 46"/>
                  <a:gd name="T11" fmla="*/ 5 h 45"/>
                  <a:gd name="T12" fmla="*/ 3 w 46"/>
                  <a:gd name="T13" fmla="*/ 4 h 45"/>
                  <a:gd name="T14" fmla="*/ 14 w 46"/>
                  <a:gd name="T15" fmla="*/ 2 h 45"/>
                  <a:gd name="T16" fmla="*/ 42 w 46"/>
                  <a:gd name="T17"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42" y="21"/>
                    </a:moveTo>
                    <a:cubicBezTo>
                      <a:pt x="46" y="23"/>
                      <a:pt x="46" y="27"/>
                      <a:pt x="44" y="30"/>
                    </a:cubicBezTo>
                    <a:cubicBezTo>
                      <a:pt x="34" y="41"/>
                      <a:pt x="34" y="41"/>
                      <a:pt x="34" y="41"/>
                    </a:cubicBezTo>
                    <a:cubicBezTo>
                      <a:pt x="31" y="45"/>
                      <a:pt x="27" y="45"/>
                      <a:pt x="24" y="41"/>
                    </a:cubicBezTo>
                    <a:cubicBezTo>
                      <a:pt x="2" y="16"/>
                      <a:pt x="2" y="16"/>
                      <a:pt x="2" y="16"/>
                    </a:cubicBezTo>
                    <a:cubicBezTo>
                      <a:pt x="0" y="13"/>
                      <a:pt x="0" y="8"/>
                      <a:pt x="2" y="5"/>
                    </a:cubicBezTo>
                    <a:cubicBezTo>
                      <a:pt x="3" y="4"/>
                      <a:pt x="3" y="4"/>
                      <a:pt x="3" y="4"/>
                    </a:cubicBezTo>
                    <a:cubicBezTo>
                      <a:pt x="6" y="1"/>
                      <a:pt x="11" y="0"/>
                      <a:pt x="14" y="2"/>
                    </a:cubicBezTo>
                    <a:lnTo>
                      <a:pt x="4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p:cNvSpPr>
                <a:spLocks/>
              </p:cNvSpPr>
              <p:nvPr/>
            </p:nvSpPr>
            <p:spPr bwMode="auto">
              <a:xfrm>
                <a:off x="5284699" y="4592671"/>
                <a:ext cx="177835" cy="168350"/>
              </a:xfrm>
              <a:custGeom>
                <a:avLst/>
                <a:gdLst>
                  <a:gd name="T0" fmla="*/ 4 w 47"/>
                  <a:gd name="T1" fmla="*/ 23 h 44"/>
                  <a:gd name="T2" fmla="*/ 3 w 47"/>
                  <a:gd name="T3" fmla="*/ 14 h 44"/>
                  <a:gd name="T4" fmla="*/ 12 w 47"/>
                  <a:gd name="T5" fmla="*/ 3 h 44"/>
                  <a:gd name="T6" fmla="*/ 22 w 47"/>
                  <a:gd name="T7" fmla="*/ 3 h 44"/>
                  <a:gd name="T8" fmla="*/ 44 w 47"/>
                  <a:gd name="T9" fmla="*/ 28 h 44"/>
                  <a:gd name="T10" fmla="*/ 44 w 47"/>
                  <a:gd name="T11" fmla="*/ 39 h 44"/>
                  <a:gd name="T12" fmla="*/ 43 w 47"/>
                  <a:gd name="T13" fmla="*/ 40 h 44"/>
                  <a:gd name="T14" fmla="*/ 32 w 47"/>
                  <a:gd name="T15" fmla="*/ 42 h 44"/>
                  <a:gd name="T16" fmla="*/ 4 w 47"/>
                  <a:gd name="T1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4">
                    <a:moveTo>
                      <a:pt x="4" y="23"/>
                    </a:moveTo>
                    <a:cubicBezTo>
                      <a:pt x="1" y="21"/>
                      <a:pt x="0" y="17"/>
                      <a:pt x="3" y="14"/>
                    </a:cubicBezTo>
                    <a:cubicBezTo>
                      <a:pt x="12" y="3"/>
                      <a:pt x="12" y="3"/>
                      <a:pt x="12" y="3"/>
                    </a:cubicBezTo>
                    <a:cubicBezTo>
                      <a:pt x="15" y="0"/>
                      <a:pt x="19" y="0"/>
                      <a:pt x="22" y="3"/>
                    </a:cubicBezTo>
                    <a:cubicBezTo>
                      <a:pt x="44" y="28"/>
                      <a:pt x="44" y="28"/>
                      <a:pt x="44" y="28"/>
                    </a:cubicBezTo>
                    <a:cubicBezTo>
                      <a:pt x="47" y="31"/>
                      <a:pt x="46" y="36"/>
                      <a:pt x="44" y="39"/>
                    </a:cubicBezTo>
                    <a:cubicBezTo>
                      <a:pt x="43" y="40"/>
                      <a:pt x="43" y="40"/>
                      <a:pt x="43" y="40"/>
                    </a:cubicBezTo>
                    <a:cubicBezTo>
                      <a:pt x="40" y="43"/>
                      <a:pt x="35" y="44"/>
                      <a:pt x="32" y="42"/>
                    </a:cubicBez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p:cNvSpPr>
                <a:spLocks/>
              </p:cNvSpPr>
              <p:nvPr/>
            </p:nvSpPr>
            <p:spPr bwMode="auto">
              <a:xfrm>
                <a:off x="4902945" y="4611640"/>
                <a:ext cx="165980" cy="180207"/>
              </a:xfrm>
              <a:custGeom>
                <a:avLst/>
                <a:gdLst>
                  <a:gd name="T0" fmla="*/ 20 w 44"/>
                  <a:gd name="T1" fmla="*/ 4 h 47"/>
                  <a:gd name="T2" fmla="*/ 30 w 44"/>
                  <a:gd name="T3" fmla="*/ 3 h 47"/>
                  <a:gd name="T4" fmla="*/ 41 w 44"/>
                  <a:gd name="T5" fmla="*/ 13 h 47"/>
                  <a:gd name="T6" fmla="*/ 41 w 44"/>
                  <a:gd name="T7" fmla="*/ 23 h 47"/>
                  <a:gd name="T8" fmla="*/ 16 w 44"/>
                  <a:gd name="T9" fmla="*/ 44 h 47"/>
                  <a:gd name="T10" fmla="*/ 5 w 44"/>
                  <a:gd name="T11" fmla="*/ 44 h 47"/>
                  <a:gd name="T12" fmla="*/ 4 w 44"/>
                  <a:gd name="T13" fmla="*/ 43 h 47"/>
                  <a:gd name="T14" fmla="*/ 2 w 44"/>
                  <a:gd name="T15" fmla="*/ 32 h 47"/>
                  <a:gd name="T16" fmla="*/ 20 w 44"/>
                  <a:gd name="T17" fmla="*/ 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0" y="4"/>
                    </a:moveTo>
                    <a:cubicBezTo>
                      <a:pt x="23" y="1"/>
                      <a:pt x="27" y="0"/>
                      <a:pt x="30" y="3"/>
                    </a:cubicBezTo>
                    <a:cubicBezTo>
                      <a:pt x="41" y="13"/>
                      <a:pt x="41" y="13"/>
                      <a:pt x="41" y="13"/>
                    </a:cubicBezTo>
                    <a:cubicBezTo>
                      <a:pt x="44" y="16"/>
                      <a:pt x="44" y="20"/>
                      <a:pt x="41" y="23"/>
                    </a:cubicBezTo>
                    <a:cubicBezTo>
                      <a:pt x="16" y="44"/>
                      <a:pt x="16" y="44"/>
                      <a:pt x="16" y="44"/>
                    </a:cubicBezTo>
                    <a:cubicBezTo>
                      <a:pt x="13" y="47"/>
                      <a:pt x="8" y="47"/>
                      <a:pt x="5" y="44"/>
                    </a:cubicBezTo>
                    <a:cubicBezTo>
                      <a:pt x="4" y="43"/>
                      <a:pt x="4" y="43"/>
                      <a:pt x="4" y="43"/>
                    </a:cubicBezTo>
                    <a:cubicBezTo>
                      <a:pt x="0" y="41"/>
                      <a:pt x="0" y="36"/>
                      <a:pt x="2" y="32"/>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p:cNvSpPr>
              <p:nvPr/>
            </p:nvSpPr>
            <p:spPr bwMode="auto">
              <a:xfrm>
                <a:off x="5260988" y="4196690"/>
                <a:ext cx="168351" cy="177835"/>
              </a:xfrm>
              <a:custGeom>
                <a:avLst/>
                <a:gdLst>
                  <a:gd name="T0" fmla="*/ 24 w 44"/>
                  <a:gd name="T1" fmla="*/ 43 h 47"/>
                  <a:gd name="T2" fmla="*/ 14 w 44"/>
                  <a:gd name="T3" fmla="*/ 44 h 47"/>
                  <a:gd name="T4" fmla="*/ 3 w 44"/>
                  <a:gd name="T5" fmla="*/ 34 h 47"/>
                  <a:gd name="T6" fmla="*/ 3 w 44"/>
                  <a:gd name="T7" fmla="*/ 25 h 47"/>
                  <a:gd name="T8" fmla="*/ 28 w 44"/>
                  <a:gd name="T9" fmla="*/ 3 h 47"/>
                  <a:gd name="T10" fmla="*/ 40 w 44"/>
                  <a:gd name="T11" fmla="*/ 3 h 47"/>
                  <a:gd name="T12" fmla="*/ 41 w 44"/>
                  <a:gd name="T13" fmla="*/ 4 h 47"/>
                  <a:gd name="T14" fmla="*/ 42 w 44"/>
                  <a:gd name="T15" fmla="*/ 15 h 47"/>
                  <a:gd name="T16" fmla="*/ 24 w 44"/>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24" y="43"/>
                    </a:moveTo>
                    <a:cubicBezTo>
                      <a:pt x="22" y="46"/>
                      <a:pt x="17" y="47"/>
                      <a:pt x="14" y="44"/>
                    </a:cubicBezTo>
                    <a:cubicBezTo>
                      <a:pt x="3" y="34"/>
                      <a:pt x="3" y="34"/>
                      <a:pt x="3" y="34"/>
                    </a:cubicBezTo>
                    <a:cubicBezTo>
                      <a:pt x="0" y="32"/>
                      <a:pt x="0" y="27"/>
                      <a:pt x="3" y="25"/>
                    </a:cubicBezTo>
                    <a:cubicBezTo>
                      <a:pt x="28" y="3"/>
                      <a:pt x="28" y="3"/>
                      <a:pt x="28" y="3"/>
                    </a:cubicBezTo>
                    <a:cubicBezTo>
                      <a:pt x="32" y="0"/>
                      <a:pt x="37" y="0"/>
                      <a:pt x="40" y="3"/>
                    </a:cubicBezTo>
                    <a:cubicBezTo>
                      <a:pt x="41" y="4"/>
                      <a:pt x="41" y="4"/>
                      <a:pt x="41" y="4"/>
                    </a:cubicBezTo>
                    <a:cubicBezTo>
                      <a:pt x="44" y="6"/>
                      <a:pt x="44" y="11"/>
                      <a:pt x="42" y="15"/>
                    </a:cubicBez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5"/>
              <p:cNvSpPr>
                <a:spLocks/>
              </p:cNvSpPr>
              <p:nvPr/>
            </p:nvSpPr>
            <p:spPr bwMode="auto">
              <a:xfrm>
                <a:off x="4974080" y="4146896"/>
                <a:ext cx="147011" cy="189691"/>
              </a:xfrm>
              <a:custGeom>
                <a:avLst/>
                <a:gdLst>
                  <a:gd name="T0" fmla="*/ 36 w 39"/>
                  <a:gd name="T1" fmla="*/ 32 h 50"/>
                  <a:gd name="T2" fmla="*/ 34 w 39"/>
                  <a:gd name="T3" fmla="*/ 41 h 50"/>
                  <a:gd name="T4" fmla="*/ 21 w 39"/>
                  <a:gd name="T5" fmla="*/ 48 h 50"/>
                  <a:gd name="T6" fmla="*/ 12 w 39"/>
                  <a:gd name="T7" fmla="*/ 44 h 50"/>
                  <a:gd name="T8" fmla="*/ 1 w 39"/>
                  <a:gd name="T9" fmla="*/ 13 h 50"/>
                  <a:gd name="T10" fmla="*/ 5 w 39"/>
                  <a:gd name="T11" fmla="*/ 3 h 50"/>
                  <a:gd name="T12" fmla="*/ 6 w 39"/>
                  <a:gd name="T13" fmla="*/ 2 h 50"/>
                  <a:gd name="T14" fmla="*/ 17 w 39"/>
                  <a:gd name="T15" fmla="*/ 5 h 50"/>
                  <a:gd name="T16" fmla="*/ 36 w 39"/>
                  <a:gd name="T17"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50">
                    <a:moveTo>
                      <a:pt x="36" y="32"/>
                    </a:moveTo>
                    <a:cubicBezTo>
                      <a:pt x="39" y="35"/>
                      <a:pt x="38" y="40"/>
                      <a:pt x="34" y="41"/>
                    </a:cubicBezTo>
                    <a:cubicBezTo>
                      <a:pt x="21" y="48"/>
                      <a:pt x="21" y="48"/>
                      <a:pt x="21" y="48"/>
                    </a:cubicBezTo>
                    <a:cubicBezTo>
                      <a:pt x="17" y="50"/>
                      <a:pt x="13" y="48"/>
                      <a:pt x="12" y="44"/>
                    </a:cubicBezTo>
                    <a:cubicBezTo>
                      <a:pt x="1" y="13"/>
                      <a:pt x="1" y="13"/>
                      <a:pt x="1" y="13"/>
                    </a:cubicBezTo>
                    <a:cubicBezTo>
                      <a:pt x="0" y="9"/>
                      <a:pt x="2" y="4"/>
                      <a:pt x="5" y="3"/>
                    </a:cubicBezTo>
                    <a:cubicBezTo>
                      <a:pt x="6" y="2"/>
                      <a:pt x="6" y="2"/>
                      <a:pt x="6" y="2"/>
                    </a:cubicBezTo>
                    <a:cubicBezTo>
                      <a:pt x="10" y="0"/>
                      <a:pt x="15" y="1"/>
                      <a:pt x="17" y="5"/>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6"/>
              <p:cNvSpPr>
                <a:spLocks/>
              </p:cNvSpPr>
              <p:nvPr/>
            </p:nvSpPr>
            <p:spPr bwMode="auto">
              <a:xfrm>
                <a:off x="5213565" y="4649579"/>
                <a:ext cx="142269" cy="192062"/>
              </a:xfrm>
              <a:custGeom>
                <a:avLst/>
                <a:gdLst>
                  <a:gd name="T0" fmla="*/ 2 w 38"/>
                  <a:gd name="T1" fmla="*/ 18 h 50"/>
                  <a:gd name="T2" fmla="*/ 4 w 38"/>
                  <a:gd name="T3" fmla="*/ 9 h 50"/>
                  <a:gd name="T4" fmla="*/ 17 w 38"/>
                  <a:gd name="T5" fmla="*/ 2 h 50"/>
                  <a:gd name="T6" fmla="*/ 26 w 38"/>
                  <a:gd name="T7" fmla="*/ 6 h 50"/>
                  <a:gd name="T8" fmla="*/ 37 w 38"/>
                  <a:gd name="T9" fmla="*/ 37 h 50"/>
                  <a:gd name="T10" fmla="*/ 33 w 38"/>
                  <a:gd name="T11" fmla="*/ 48 h 50"/>
                  <a:gd name="T12" fmla="*/ 32 w 38"/>
                  <a:gd name="T13" fmla="*/ 48 h 50"/>
                  <a:gd name="T14" fmla="*/ 21 w 38"/>
                  <a:gd name="T15" fmla="*/ 45 h 50"/>
                  <a:gd name="T16" fmla="*/ 2 w 38"/>
                  <a:gd name="T17"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50">
                    <a:moveTo>
                      <a:pt x="2" y="18"/>
                    </a:moveTo>
                    <a:cubicBezTo>
                      <a:pt x="0" y="15"/>
                      <a:pt x="1" y="10"/>
                      <a:pt x="4" y="9"/>
                    </a:cubicBezTo>
                    <a:cubicBezTo>
                      <a:pt x="17" y="2"/>
                      <a:pt x="17" y="2"/>
                      <a:pt x="17" y="2"/>
                    </a:cubicBezTo>
                    <a:cubicBezTo>
                      <a:pt x="21" y="0"/>
                      <a:pt x="25" y="2"/>
                      <a:pt x="26" y="6"/>
                    </a:cubicBezTo>
                    <a:cubicBezTo>
                      <a:pt x="37" y="37"/>
                      <a:pt x="37" y="37"/>
                      <a:pt x="37" y="37"/>
                    </a:cubicBezTo>
                    <a:cubicBezTo>
                      <a:pt x="38" y="41"/>
                      <a:pt x="37" y="46"/>
                      <a:pt x="33" y="48"/>
                    </a:cubicBezTo>
                    <a:cubicBezTo>
                      <a:pt x="32" y="48"/>
                      <a:pt x="32" y="48"/>
                      <a:pt x="32" y="48"/>
                    </a:cubicBezTo>
                    <a:cubicBezTo>
                      <a:pt x="28" y="50"/>
                      <a:pt x="23" y="49"/>
                      <a:pt x="21" y="45"/>
                    </a:cubicBezTo>
                    <a:lnTo>
                      <a:pt x="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7"/>
              <p:cNvSpPr>
                <a:spLocks/>
              </p:cNvSpPr>
              <p:nvPr/>
            </p:nvSpPr>
            <p:spPr bwMode="auto">
              <a:xfrm>
                <a:off x="4822327" y="4540506"/>
                <a:ext cx="184949" cy="147011"/>
              </a:xfrm>
              <a:custGeom>
                <a:avLst/>
                <a:gdLst>
                  <a:gd name="T0" fmla="*/ 32 w 49"/>
                  <a:gd name="T1" fmla="*/ 2 h 39"/>
                  <a:gd name="T2" fmla="*/ 41 w 49"/>
                  <a:gd name="T3" fmla="*/ 5 h 39"/>
                  <a:gd name="T4" fmla="*/ 48 w 49"/>
                  <a:gd name="T5" fmla="*/ 18 h 39"/>
                  <a:gd name="T6" fmla="*/ 44 w 49"/>
                  <a:gd name="T7" fmla="*/ 27 h 39"/>
                  <a:gd name="T8" fmla="*/ 12 w 49"/>
                  <a:gd name="T9" fmla="*/ 38 h 39"/>
                  <a:gd name="T10" fmla="*/ 2 w 49"/>
                  <a:gd name="T11" fmla="*/ 33 h 39"/>
                  <a:gd name="T12" fmla="*/ 1 w 49"/>
                  <a:gd name="T13" fmla="*/ 32 h 39"/>
                  <a:gd name="T14" fmla="*/ 4 w 49"/>
                  <a:gd name="T15" fmla="*/ 21 h 39"/>
                  <a:gd name="T16" fmla="*/ 32 w 49"/>
                  <a:gd name="T17" fmla="*/ 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9">
                    <a:moveTo>
                      <a:pt x="32" y="2"/>
                    </a:moveTo>
                    <a:cubicBezTo>
                      <a:pt x="35" y="0"/>
                      <a:pt x="39" y="1"/>
                      <a:pt x="41" y="5"/>
                    </a:cubicBezTo>
                    <a:cubicBezTo>
                      <a:pt x="48" y="18"/>
                      <a:pt x="48" y="18"/>
                      <a:pt x="48" y="18"/>
                    </a:cubicBezTo>
                    <a:cubicBezTo>
                      <a:pt x="49" y="22"/>
                      <a:pt x="48" y="26"/>
                      <a:pt x="44" y="27"/>
                    </a:cubicBezTo>
                    <a:cubicBezTo>
                      <a:pt x="12" y="38"/>
                      <a:pt x="12" y="38"/>
                      <a:pt x="12" y="38"/>
                    </a:cubicBezTo>
                    <a:cubicBezTo>
                      <a:pt x="8" y="39"/>
                      <a:pt x="4" y="37"/>
                      <a:pt x="2" y="33"/>
                    </a:cubicBezTo>
                    <a:cubicBezTo>
                      <a:pt x="1" y="32"/>
                      <a:pt x="1" y="32"/>
                      <a:pt x="1" y="32"/>
                    </a:cubicBezTo>
                    <a:cubicBezTo>
                      <a:pt x="0" y="29"/>
                      <a:pt x="1" y="24"/>
                      <a:pt x="4" y="21"/>
                    </a:cubicBezTo>
                    <a:lnTo>
                      <a:pt x="3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8"/>
              <p:cNvSpPr>
                <a:spLocks/>
              </p:cNvSpPr>
              <p:nvPr/>
            </p:nvSpPr>
            <p:spPr bwMode="auto">
              <a:xfrm>
                <a:off x="5322637" y="4298650"/>
                <a:ext cx="189692" cy="149381"/>
              </a:xfrm>
              <a:custGeom>
                <a:avLst/>
                <a:gdLst>
                  <a:gd name="T0" fmla="*/ 17 w 50"/>
                  <a:gd name="T1" fmla="*/ 37 h 39"/>
                  <a:gd name="T2" fmla="*/ 8 w 50"/>
                  <a:gd name="T3" fmla="*/ 34 h 39"/>
                  <a:gd name="T4" fmla="*/ 1 w 50"/>
                  <a:gd name="T5" fmla="*/ 21 h 39"/>
                  <a:gd name="T6" fmla="*/ 5 w 50"/>
                  <a:gd name="T7" fmla="*/ 12 h 39"/>
                  <a:gd name="T8" fmla="*/ 37 w 50"/>
                  <a:gd name="T9" fmla="*/ 1 h 39"/>
                  <a:gd name="T10" fmla="*/ 47 w 50"/>
                  <a:gd name="T11" fmla="*/ 6 h 39"/>
                  <a:gd name="T12" fmla="*/ 48 w 50"/>
                  <a:gd name="T13" fmla="*/ 7 h 39"/>
                  <a:gd name="T14" fmla="*/ 45 w 50"/>
                  <a:gd name="T15" fmla="*/ 18 h 39"/>
                  <a:gd name="T16" fmla="*/ 17 w 50"/>
                  <a:gd name="T17" fmla="*/ 3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9">
                    <a:moveTo>
                      <a:pt x="17" y="37"/>
                    </a:moveTo>
                    <a:cubicBezTo>
                      <a:pt x="14" y="39"/>
                      <a:pt x="10" y="38"/>
                      <a:pt x="8" y="34"/>
                    </a:cubicBezTo>
                    <a:cubicBezTo>
                      <a:pt x="1" y="21"/>
                      <a:pt x="1" y="21"/>
                      <a:pt x="1" y="21"/>
                    </a:cubicBezTo>
                    <a:cubicBezTo>
                      <a:pt x="0" y="18"/>
                      <a:pt x="1" y="14"/>
                      <a:pt x="5" y="12"/>
                    </a:cubicBezTo>
                    <a:cubicBezTo>
                      <a:pt x="37" y="1"/>
                      <a:pt x="37" y="1"/>
                      <a:pt x="37" y="1"/>
                    </a:cubicBezTo>
                    <a:cubicBezTo>
                      <a:pt x="41" y="0"/>
                      <a:pt x="45" y="2"/>
                      <a:pt x="47" y="6"/>
                    </a:cubicBezTo>
                    <a:cubicBezTo>
                      <a:pt x="48" y="7"/>
                      <a:pt x="48" y="7"/>
                      <a:pt x="48" y="7"/>
                    </a:cubicBezTo>
                    <a:cubicBezTo>
                      <a:pt x="50" y="11"/>
                      <a:pt x="48" y="15"/>
                      <a:pt x="45" y="18"/>
                    </a:cubicBezTo>
                    <a:lnTo>
                      <a:pt x="17"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9"/>
              <p:cNvSpPr>
                <a:spLocks/>
              </p:cNvSpPr>
              <p:nvPr/>
            </p:nvSpPr>
            <p:spPr bwMode="auto">
              <a:xfrm>
                <a:off x="4803357" y="4348443"/>
                <a:ext cx="189692" cy="130412"/>
              </a:xfrm>
              <a:custGeom>
                <a:avLst/>
                <a:gdLst>
                  <a:gd name="T0" fmla="*/ 44 w 50"/>
                  <a:gd name="T1" fmla="*/ 6 h 34"/>
                  <a:gd name="T2" fmla="*/ 49 w 50"/>
                  <a:gd name="T3" fmla="*/ 15 h 34"/>
                  <a:gd name="T4" fmla="*/ 44 w 50"/>
                  <a:gd name="T5" fmla="*/ 29 h 34"/>
                  <a:gd name="T6" fmla="*/ 35 w 50"/>
                  <a:gd name="T7" fmla="*/ 33 h 34"/>
                  <a:gd name="T8" fmla="*/ 5 w 50"/>
                  <a:gd name="T9" fmla="*/ 18 h 34"/>
                  <a:gd name="T10" fmla="*/ 1 w 50"/>
                  <a:gd name="T11" fmla="*/ 8 h 34"/>
                  <a:gd name="T12" fmla="*/ 1 w 50"/>
                  <a:gd name="T13" fmla="*/ 6 h 34"/>
                  <a:gd name="T14" fmla="*/ 11 w 50"/>
                  <a:gd name="T15" fmla="*/ 1 h 34"/>
                  <a:gd name="T16" fmla="*/ 44 w 50"/>
                  <a:gd name="T17"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44" y="6"/>
                    </a:moveTo>
                    <a:cubicBezTo>
                      <a:pt x="48" y="7"/>
                      <a:pt x="50" y="11"/>
                      <a:pt x="49" y="15"/>
                    </a:cubicBezTo>
                    <a:cubicBezTo>
                      <a:pt x="44" y="29"/>
                      <a:pt x="44" y="29"/>
                      <a:pt x="44" y="29"/>
                    </a:cubicBezTo>
                    <a:cubicBezTo>
                      <a:pt x="43" y="33"/>
                      <a:pt x="39" y="34"/>
                      <a:pt x="35" y="33"/>
                    </a:cubicBezTo>
                    <a:cubicBezTo>
                      <a:pt x="5" y="18"/>
                      <a:pt x="5" y="18"/>
                      <a:pt x="5" y="18"/>
                    </a:cubicBezTo>
                    <a:cubicBezTo>
                      <a:pt x="2" y="16"/>
                      <a:pt x="0" y="11"/>
                      <a:pt x="1" y="8"/>
                    </a:cubicBezTo>
                    <a:cubicBezTo>
                      <a:pt x="1" y="6"/>
                      <a:pt x="1" y="6"/>
                      <a:pt x="1" y="6"/>
                    </a:cubicBezTo>
                    <a:cubicBezTo>
                      <a:pt x="3" y="2"/>
                      <a:pt x="7" y="0"/>
                      <a:pt x="11" y="1"/>
                    </a:cubicBezTo>
                    <a:lnTo>
                      <a:pt x="4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0"/>
              <p:cNvSpPr>
                <a:spLocks/>
              </p:cNvSpPr>
              <p:nvPr/>
            </p:nvSpPr>
            <p:spPr bwMode="auto">
              <a:xfrm>
                <a:off x="5336864" y="4509680"/>
                <a:ext cx="194434" cy="128042"/>
              </a:xfrm>
              <a:custGeom>
                <a:avLst/>
                <a:gdLst>
                  <a:gd name="T0" fmla="*/ 6 w 51"/>
                  <a:gd name="T1" fmla="*/ 28 h 34"/>
                  <a:gd name="T2" fmla="*/ 1 w 51"/>
                  <a:gd name="T3" fmla="*/ 19 h 34"/>
                  <a:gd name="T4" fmla="*/ 6 w 51"/>
                  <a:gd name="T5" fmla="*/ 5 h 34"/>
                  <a:gd name="T6" fmla="*/ 15 w 51"/>
                  <a:gd name="T7" fmla="*/ 2 h 34"/>
                  <a:gd name="T8" fmla="*/ 45 w 51"/>
                  <a:gd name="T9" fmla="*/ 16 h 34"/>
                  <a:gd name="T10" fmla="*/ 49 w 51"/>
                  <a:gd name="T11" fmla="*/ 27 h 34"/>
                  <a:gd name="T12" fmla="*/ 49 w 51"/>
                  <a:gd name="T13" fmla="*/ 28 h 34"/>
                  <a:gd name="T14" fmla="*/ 39 w 51"/>
                  <a:gd name="T15" fmla="*/ 34 h 34"/>
                  <a:gd name="T16" fmla="*/ 6 w 51"/>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34">
                    <a:moveTo>
                      <a:pt x="6" y="28"/>
                    </a:moveTo>
                    <a:cubicBezTo>
                      <a:pt x="2" y="27"/>
                      <a:pt x="0" y="23"/>
                      <a:pt x="1" y="19"/>
                    </a:cubicBezTo>
                    <a:cubicBezTo>
                      <a:pt x="6" y="5"/>
                      <a:pt x="6" y="5"/>
                      <a:pt x="6" y="5"/>
                    </a:cubicBezTo>
                    <a:cubicBezTo>
                      <a:pt x="7" y="1"/>
                      <a:pt x="11" y="0"/>
                      <a:pt x="15" y="2"/>
                    </a:cubicBezTo>
                    <a:cubicBezTo>
                      <a:pt x="45" y="16"/>
                      <a:pt x="45" y="16"/>
                      <a:pt x="45" y="16"/>
                    </a:cubicBezTo>
                    <a:cubicBezTo>
                      <a:pt x="49" y="18"/>
                      <a:pt x="51" y="23"/>
                      <a:pt x="49" y="27"/>
                    </a:cubicBezTo>
                    <a:cubicBezTo>
                      <a:pt x="49" y="28"/>
                      <a:pt x="49" y="28"/>
                      <a:pt x="49" y="28"/>
                    </a:cubicBezTo>
                    <a:cubicBezTo>
                      <a:pt x="48" y="32"/>
                      <a:pt x="43" y="34"/>
                      <a:pt x="39" y="34"/>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1"/>
              <p:cNvSpPr>
                <a:spLocks/>
              </p:cNvSpPr>
              <p:nvPr/>
            </p:nvSpPr>
            <p:spPr bwMode="auto">
              <a:xfrm>
                <a:off x="5019131" y="4668548"/>
                <a:ext cx="132784" cy="192062"/>
              </a:xfrm>
              <a:custGeom>
                <a:avLst/>
                <a:gdLst>
                  <a:gd name="T0" fmla="*/ 7 w 35"/>
                  <a:gd name="T1" fmla="*/ 6 h 50"/>
                  <a:gd name="T2" fmla="*/ 15 w 35"/>
                  <a:gd name="T3" fmla="*/ 1 h 50"/>
                  <a:gd name="T4" fmla="*/ 29 w 35"/>
                  <a:gd name="T5" fmla="*/ 6 h 50"/>
                  <a:gd name="T6" fmla="*/ 33 w 35"/>
                  <a:gd name="T7" fmla="*/ 14 h 50"/>
                  <a:gd name="T8" fmla="*/ 18 w 35"/>
                  <a:gd name="T9" fmla="*/ 44 h 50"/>
                  <a:gd name="T10" fmla="*/ 8 w 35"/>
                  <a:gd name="T11" fmla="*/ 49 h 50"/>
                  <a:gd name="T12" fmla="*/ 7 w 35"/>
                  <a:gd name="T13" fmla="*/ 48 h 50"/>
                  <a:gd name="T14" fmla="*/ 1 w 35"/>
                  <a:gd name="T15" fmla="*/ 39 h 50"/>
                  <a:gd name="T16" fmla="*/ 7 w 35"/>
                  <a:gd name="T17"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7" y="6"/>
                    </a:moveTo>
                    <a:cubicBezTo>
                      <a:pt x="8" y="2"/>
                      <a:pt x="11" y="0"/>
                      <a:pt x="15" y="1"/>
                    </a:cubicBezTo>
                    <a:cubicBezTo>
                      <a:pt x="29" y="6"/>
                      <a:pt x="29" y="6"/>
                      <a:pt x="29" y="6"/>
                    </a:cubicBezTo>
                    <a:cubicBezTo>
                      <a:pt x="33" y="7"/>
                      <a:pt x="35" y="11"/>
                      <a:pt x="33" y="14"/>
                    </a:cubicBezTo>
                    <a:cubicBezTo>
                      <a:pt x="18" y="44"/>
                      <a:pt x="18" y="44"/>
                      <a:pt x="18" y="44"/>
                    </a:cubicBezTo>
                    <a:cubicBezTo>
                      <a:pt x="16" y="48"/>
                      <a:pt x="12" y="50"/>
                      <a:pt x="8" y="49"/>
                    </a:cubicBezTo>
                    <a:cubicBezTo>
                      <a:pt x="7" y="48"/>
                      <a:pt x="7" y="48"/>
                      <a:pt x="7" y="48"/>
                    </a:cubicBezTo>
                    <a:cubicBezTo>
                      <a:pt x="3" y="47"/>
                      <a:pt x="0" y="43"/>
                      <a:pt x="1" y="39"/>
                    </a:cubicBez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
              <p:cNvSpPr>
                <a:spLocks/>
              </p:cNvSpPr>
              <p:nvPr/>
            </p:nvSpPr>
            <p:spPr bwMode="auto">
              <a:xfrm>
                <a:off x="5177998" y="4127927"/>
                <a:ext cx="132784" cy="189691"/>
              </a:xfrm>
              <a:custGeom>
                <a:avLst/>
                <a:gdLst>
                  <a:gd name="T0" fmla="*/ 28 w 35"/>
                  <a:gd name="T1" fmla="*/ 44 h 50"/>
                  <a:gd name="T2" fmla="*/ 20 w 35"/>
                  <a:gd name="T3" fmla="*/ 49 h 50"/>
                  <a:gd name="T4" fmla="*/ 6 w 35"/>
                  <a:gd name="T5" fmla="*/ 45 h 50"/>
                  <a:gd name="T6" fmla="*/ 2 w 35"/>
                  <a:gd name="T7" fmla="*/ 36 h 50"/>
                  <a:gd name="T8" fmla="*/ 17 w 35"/>
                  <a:gd name="T9" fmla="*/ 6 h 50"/>
                  <a:gd name="T10" fmla="*/ 27 w 35"/>
                  <a:gd name="T11" fmla="*/ 1 h 50"/>
                  <a:gd name="T12" fmla="*/ 28 w 35"/>
                  <a:gd name="T13" fmla="*/ 2 h 50"/>
                  <a:gd name="T14" fmla="*/ 34 w 35"/>
                  <a:gd name="T15" fmla="*/ 11 h 50"/>
                  <a:gd name="T16" fmla="*/ 28 w 35"/>
                  <a:gd name="T17"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50">
                    <a:moveTo>
                      <a:pt x="28" y="44"/>
                    </a:moveTo>
                    <a:cubicBezTo>
                      <a:pt x="27" y="48"/>
                      <a:pt x="24" y="50"/>
                      <a:pt x="20" y="49"/>
                    </a:cubicBezTo>
                    <a:cubicBezTo>
                      <a:pt x="6" y="45"/>
                      <a:pt x="6" y="45"/>
                      <a:pt x="6" y="45"/>
                    </a:cubicBezTo>
                    <a:cubicBezTo>
                      <a:pt x="2" y="43"/>
                      <a:pt x="0" y="39"/>
                      <a:pt x="2" y="36"/>
                    </a:cubicBezTo>
                    <a:cubicBezTo>
                      <a:pt x="17" y="6"/>
                      <a:pt x="17" y="6"/>
                      <a:pt x="17" y="6"/>
                    </a:cubicBezTo>
                    <a:cubicBezTo>
                      <a:pt x="19" y="2"/>
                      <a:pt x="23" y="0"/>
                      <a:pt x="27" y="1"/>
                    </a:cubicBezTo>
                    <a:cubicBezTo>
                      <a:pt x="28" y="2"/>
                      <a:pt x="28" y="2"/>
                      <a:pt x="28" y="2"/>
                    </a:cubicBezTo>
                    <a:cubicBezTo>
                      <a:pt x="32" y="3"/>
                      <a:pt x="35" y="7"/>
                      <a:pt x="34" y="11"/>
                    </a:cubicBezTo>
                    <a:lnTo>
                      <a:pt x="2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p:cNvSpPr>
                <a:spLocks/>
              </p:cNvSpPr>
              <p:nvPr/>
            </p:nvSpPr>
            <p:spPr bwMode="auto">
              <a:xfrm rot="10800000">
                <a:off x="5093821" y="4103030"/>
                <a:ext cx="106701" cy="187319"/>
              </a:xfrm>
              <a:custGeom>
                <a:avLst/>
                <a:gdLst>
                  <a:gd name="T0" fmla="*/ 1 w 28"/>
                  <a:gd name="T1" fmla="*/ 9 h 49"/>
                  <a:gd name="T2" fmla="*/ 7 w 28"/>
                  <a:gd name="T3" fmla="*/ 1 h 49"/>
                  <a:gd name="T4" fmla="*/ 21 w 28"/>
                  <a:gd name="T5" fmla="*/ 0 h 49"/>
                  <a:gd name="T6" fmla="*/ 28 w 28"/>
                  <a:gd name="T7" fmla="*/ 7 h 49"/>
                  <a:gd name="T8" fmla="*/ 26 w 28"/>
                  <a:gd name="T9" fmla="*/ 40 h 49"/>
                  <a:gd name="T10" fmla="*/ 18 w 28"/>
                  <a:gd name="T11" fmla="*/ 48 h 49"/>
                  <a:gd name="T12" fmla="*/ 16 w 28"/>
                  <a:gd name="T13" fmla="*/ 48 h 49"/>
                  <a:gd name="T14" fmla="*/ 8 w 28"/>
                  <a:gd name="T15" fmla="*/ 42 h 49"/>
                  <a:gd name="T16" fmla="*/ 1 w 28"/>
                  <a:gd name="T17"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9">
                    <a:moveTo>
                      <a:pt x="1" y="9"/>
                    </a:moveTo>
                    <a:cubicBezTo>
                      <a:pt x="0" y="5"/>
                      <a:pt x="3" y="1"/>
                      <a:pt x="7" y="1"/>
                    </a:cubicBezTo>
                    <a:cubicBezTo>
                      <a:pt x="21" y="0"/>
                      <a:pt x="21" y="0"/>
                      <a:pt x="21" y="0"/>
                    </a:cubicBezTo>
                    <a:cubicBezTo>
                      <a:pt x="25" y="0"/>
                      <a:pt x="28" y="3"/>
                      <a:pt x="28" y="7"/>
                    </a:cubicBezTo>
                    <a:cubicBezTo>
                      <a:pt x="26" y="40"/>
                      <a:pt x="26" y="40"/>
                      <a:pt x="26" y="40"/>
                    </a:cubicBezTo>
                    <a:cubicBezTo>
                      <a:pt x="25" y="44"/>
                      <a:pt x="22" y="48"/>
                      <a:pt x="18" y="48"/>
                    </a:cubicBezTo>
                    <a:cubicBezTo>
                      <a:pt x="16" y="48"/>
                      <a:pt x="16" y="48"/>
                      <a:pt x="16" y="48"/>
                    </a:cubicBezTo>
                    <a:cubicBezTo>
                      <a:pt x="12" y="49"/>
                      <a:pt x="8" y="46"/>
                      <a:pt x="8" y="42"/>
                    </a:cubicBezTo>
                    <a:lnTo>
                      <a:pt x="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6" name="Group 4"/>
          <p:cNvGrpSpPr>
            <a:grpSpLocks noChangeAspect="1"/>
          </p:cNvGrpSpPr>
          <p:nvPr/>
        </p:nvGrpSpPr>
        <p:grpSpPr bwMode="auto">
          <a:xfrm>
            <a:off x="6654149" y="2035901"/>
            <a:ext cx="1579162" cy="1078567"/>
            <a:chOff x="2270" y="2544"/>
            <a:chExt cx="1347" cy="920"/>
          </a:xfrm>
          <a:effectLst>
            <a:reflection blurRad="6350" stA="52000" endA="300" endPos="35000" dir="5400000" sy="-100000" algn="bl" rotWithShape="0"/>
          </a:effectLst>
        </p:grpSpPr>
        <p:sp>
          <p:nvSpPr>
            <p:cNvPr id="77" name="Freeform 5"/>
            <p:cNvSpPr>
              <a:spLocks/>
            </p:cNvSpPr>
            <p:nvPr/>
          </p:nvSpPr>
          <p:spPr bwMode="auto">
            <a:xfrm>
              <a:off x="2341" y="2623"/>
              <a:ext cx="1195" cy="665"/>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rgbClr val="D2D3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
            <p:cNvSpPr>
              <a:spLocks/>
            </p:cNvSpPr>
            <p:nvPr/>
          </p:nvSpPr>
          <p:spPr bwMode="auto">
            <a:xfrm>
              <a:off x="2270" y="2794"/>
              <a:ext cx="85" cy="92"/>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
            <p:cNvSpPr>
              <a:spLocks/>
            </p:cNvSpPr>
            <p:nvPr/>
          </p:nvSpPr>
          <p:spPr bwMode="auto">
            <a:xfrm>
              <a:off x="2467" y="2656"/>
              <a:ext cx="68" cy="105"/>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
            <p:cNvSpPr>
              <a:spLocks/>
            </p:cNvSpPr>
            <p:nvPr/>
          </p:nvSpPr>
          <p:spPr bwMode="auto">
            <a:xfrm>
              <a:off x="2695" y="2572"/>
              <a:ext cx="41" cy="112"/>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9"/>
            <p:cNvSpPr>
              <a:spLocks/>
            </p:cNvSpPr>
            <p:nvPr/>
          </p:nvSpPr>
          <p:spPr bwMode="auto">
            <a:xfrm>
              <a:off x="2937" y="2544"/>
              <a:ext cx="16" cy="112"/>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0"/>
            <p:cNvSpPr>
              <a:spLocks/>
            </p:cNvSpPr>
            <p:nvPr/>
          </p:nvSpPr>
          <p:spPr bwMode="auto">
            <a:xfrm>
              <a:off x="3152" y="2574"/>
              <a:ext cx="42" cy="112"/>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1"/>
            <p:cNvSpPr>
              <a:spLocks/>
            </p:cNvSpPr>
            <p:nvPr/>
          </p:nvSpPr>
          <p:spPr bwMode="auto">
            <a:xfrm>
              <a:off x="3352" y="2662"/>
              <a:ext cx="68" cy="105"/>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p:cNvSpPr>
            <p:nvPr/>
          </p:nvSpPr>
          <p:spPr bwMode="auto">
            <a:xfrm>
              <a:off x="2349" y="2737"/>
              <a:ext cx="59" cy="7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
            <p:cNvSpPr>
              <a:spLocks/>
            </p:cNvSpPr>
            <p:nvPr/>
          </p:nvSpPr>
          <p:spPr bwMode="auto">
            <a:xfrm>
              <a:off x="2311" y="2767"/>
              <a:ext cx="64" cy="70"/>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4"/>
            <p:cNvSpPr>
              <a:spLocks/>
            </p:cNvSpPr>
            <p:nvPr/>
          </p:nvSpPr>
          <p:spPr bwMode="auto">
            <a:xfrm>
              <a:off x="2388" y="2712"/>
              <a:ext cx="57" cy="71"/>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5"/>
            <p:cNvSpPr>
              <a:spLocks/>
            </p:cNvSpPr>
            <p:nvPr/>
          </p:nvSpPr>
          <p:spPr bwMode="auto">
            <a:xfrm>
              <a:off x="2431" y="2686"/>
              <a:ext cx="53" cy="75"/>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
            <p:cNvSpPr>
              <a:spLocks/>
            </p:cNvSpPr>
            <p:nvPr/>
          </p:nvSpPr>
          <p:spPr bwMode="auto">
            <a:xfrm>
              <a:off x="2513" y="2643"/>
              <a:ext cx="48" cy="77"/>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7"/>
            <p:cNvSpPr>
              <a:spLocks/>
            </p:cNvSpPr>
            <p:nvPr/>
          </p:nvSpPr>
          <p:spPr bwMode="auto">
            <a:xfrm>
              <a:off x="2558" y="2623"/>
              <a:ext cx="46" cy="77"/>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
            <p:cNvSpPr>
              <a:spLocks/>
            </p:cNvSpPr>
            <p:nvPr/>
          </p:nvSpPr>
          <p:spPr bwMode="auto">
            <a:xfrm>
              <a:off x="2604" y="2605"/>
              <a:ext cx="41" cy="79"/>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9"/>
            <p:cNvSpPr>
              <a:spLocks/>
            </p:cNvSpPr>
            <p:nvPr/>
          </p:nvSpPr>
          <p:spPr bwMode="auto">
            <a:xfrm>
              <a:off x="2652" y="2590"/>
              <a:ext cx="35" cy="80"/>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20"/>
            <p:cNvSpPr>
              <a:spLocks/>
            </p:cNvSpPr>
            <p:nvPr/>
          </p:nvSpPr>
          <p:spPr bwMode="auto">
            <a:xfrm>
              <a:off x="2744" y="2569"/>
              <a:ext cx="32" cy="80"/>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21"/>
            <p:cNvSpPr>
              <a:spLocks/>
            </p:cNvSpPr>
            <p:nvPr/>
          </p:nvSpPr>
          <p:spPr bwMode="auto">
            <a:xfrm>
              <a:off x="2792" y="2562"/>
              <a:ext cx="29" cy="77"/>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2"/>
            <p:cNvSpPr>
              <a:spLocks/>
            </p:cNvSpPr>
            <p:nvPr/>
          </p:nvSpPr>
          <p:spPr bwMode="auto">
            <a:xfrm>
              <a:off x="2838" y="2557"/>
              <a:ext cx="26" cy="79"/>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3"/>
            <p:cNvSpPr>
              <a:spLocks/>
            </p:cNvSpPr>
            <p:nvPr/>
          </p:nvSpPr>
          <p:spPr bwMode="auto">
            <a:xfrm>
              <a:off x="2886" y="2555"/>
              <a:ext cx="23" cy="76"/>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4"/>
            <p:cNvSpPr>
              <a:spLocks/>
            </p:cNvSpPr>
            <p:nvPr/>
          </p:nvSpPr>
          <p:spPr bwMode="auto">
            <a:xfrm>
              <a:off x="2980" y="2555"/>
              <a:ext cx="21" cy="76"/>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5"/>
            <p:cNvSpPr>
              <a:spLocks/>
            </p:cNvSpPr>
            <p:nvPr/>
          </p:nvSpPr>
          <p:spPr bwMode="auto">
            <a:xfrm>
              <a:off x="3024" y="2558"/>
              <a:ext cx="26" cy="80"/>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26"/>
            <p:cNvSpPr>
              <a:spLocks/>
            </p:cNvSpPr>
            <p:nvPr/>
          </p:nvSpPr>
          <p:spPr bwMode="auto">
            <a:xfrm>
              <a:off x="3069" y="2563"/>
              <a:ext cx="31" cy="80"/>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27"/>
            <p:cNvSpPr>
              <a:spLocks/>
            </p:cNvSpPr>
            <p:nvPr/>
          </p:nvSpPr>
          <p:spPr bwMode="auto">
            <a:xfrm>
              <a:off x="3112" y="2572"/>
              <a:ext cx="34" cy="79"/>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28"/>
            <p:cNvSpPr>
              <a:spLocks/>
            </p:cNvSpPr>
            <p:nvPr/>
          </p:nvSpPr>
          <p:spPr bwMode="auto">
            <a:xfrm>
              <a:off x="3200" y="2597"/>
              <a:ext cx="40" cy="77"/>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29"/>
            <p:cNvSpPr>
              <a:spLocks/>
            </p:cNvSpPr>
            <p:nvPr/>
          </p:nvSpPr>
          <p:spPr bwMode="auto">
            <a:xfrm>
              <a:off x="3243" y="2610"/>
              <a:ext cx="41" cy="79"/>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
            <p:cNvSpPr>
              <a:spLocks/>
            </p:cNvSpPr>
            <p:nvPr/>
          </p:nvSpPr>
          <p:spPr bwMode="auto">
            <a:xfrm>
              <a:off x="3284" y="2626"/>
              <a:ext cx="48" cy="79"/>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1"/>
            <p:cNvSpPr>
              <a:spLocks/>
            </p:cNvSpPr>
            <p:nvPr/>
          </p:nvSpPr>
          <p:spPr bwMode="auto">
            <a:xfrm>
              <a:off x="3324" y="2648"/>
              <a:ext cx="51" cy="76"/>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2"/>
            <p:cNvSpPr>
              <a:spLocks/>
            </p:cNvSpPr>
            <p:nvPr/>
          </p:nvSpPr>
          <p:spPr bwMode="auto">
            <a:xfrm>
              <a:off x="3402" y="2694"/>
              <a:ext cx="57" cy="7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3"/>
            <p:cNvSpPr>
              <a:spLocks/>
            </p:cNvSpPr>
            <p:nvPr/>
          </p:nvSpPr>
          <p:spPr bwMode="auto">
            <a:xfrm>
              <a:off x="3441" y="2720"/>
              <a:ext cx="58" cy="74"/>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
            <p:cNvSpPr>
              <a:spLocks/>
            </p:cNvSpPr>
            <p:nvPr/>
          </p:nvSpPr>
          <p:spPr bwMode="auto">
            <a:xfrm>
              <a:off x="3477" y="2746"/>
              <a:ext cx="61" cy="7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
            <p:cNvSpPr>
              <a:spLocks/>
            </p:cNvSpPr>
            <p:nvPr/>
          </p:nvSpPr>
          <p:spPr bwMode="auto">
            <a:xfrm>
              <a:off x="3512" y="2776"/>
              <a:ext cx="64" cy="71"/>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6"/>
            <p:cNvSpPr>
              <a:spLocks/>
            </p:cNvSpPr>
            <p:nvPr/>
          </p:nvSpPr>
          <p:spPr bwMode="auto">
            <a:xfrm>
              <a:off x="3530" y="2802"/>
              <a:ext cx="87" cy="91"/>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7"/>
            <p:cNvSpPr>
              <a:spLocks/>
            </p:cNvSpPr>
            <p:nvPr/>
          </p:nvSpPr>
          <p:spPr bwMode="auto">
            <a:xfrm>
              <a:off x="3062" y="2788"/>
              <a:ext cx="283" cy="429"/>
            </a:xfrm>
            <a:custGeom>
              <a:avLst/>
              <a:gdLst>
                <a:gd name="T0" fmla="*/ 31 w 289"/>
                <a:gd name="T1" fmla="*/ 420 h 437"/>
                <a:gd name="T2" fmla="*/ 289 w 289"/>
                <a:gd name="T3" fmla="*/ 7 h 437"/>
                <a:gd name="T4" fmla="*/ 275 w 289"/>
                <a:gd name="T5" fmla="*/ 0 h 437"/>
                <a:gd name="T6" fmla="*/ 223 w 289"/>
                <a:gd name="T7" fmla="*/ 71 h 437"/>
                <a:gd name="T8" fmla="*/ 0 w 289"/>
                <a:gd name="T9" fmla="*/ 427 h 437"/>
                <a:gd name="T10" fmla="*/ 21 w 289"/>
                <a:gd name="T11" fmla="*/ 437 h 437"/>
                <a:gd name="T12" fmla="*/ 31 w 289"/>
                <a:gd name="T13" fmla="*/ 420 h 437"/>
                <a:gd name="T14" fmla="*/ 31 w 289"/>
                <a:gd name="T15" fmla="*/ 420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37">
                  <a:moveTo>
                    <a:pt x="31" y="420"/>
                  </a:moveTo>
                  <a:cubicBezTo>
                    <a:pt x="289" y="7"/>
                    <a:pt x="289" y="7"/>
                    <a:pt x="289" y="7"/>
                  </a:cubicBezTo>
                  <a:cubicBezTo>
                    <a:pt x="284" y="4"/>
                    <a:pt x="280" y="2"/>
                    <a:pt x="275" y="0"/>
                  </a:cubicBezTo>
                  <a:cubicBezTo>
                    <a:pt x="223" y="71"/>
                    <a:pt x="223" y="71"/>
                    <a:pt x="223" y="71"/>
                  </a:cubicBezTo>
                  <a:cubicBezTo>
                    <a:pt x="0" y="427"/>
                    <a:pt x="0" y="427"/>
                    <a:pt x="0" y="427"/>
                  </a:cubicBezTo>
                  <a:cubicBezTo>
                    <a:pt x="7" y="430"/>
                    <a:pt x="14" y="432"/>
                    <a:pt x="21" y="437"/>
                  </a:cubicBezTo>
                  <a:cubicBezTo>
                    <a:pt x="31" y="420"/>
                    <a:pt x="31" y="420"/>
                    <a:pt x="31" y="420"/>
                  </a:cubicBezTo>
                  <a:cubicBezTo>
                    <a:pt x="31" y="420"/>
                    <a:pt x="31" y="420"/>
                    <a:pt x="31" y="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8"/>
            <p:cNvSpPr>
              <a:spLocks/>
            </p:cNvSpPr>
            <p:nvPr/>
          </p:nvSpPr>
          <p:spPr bwMode="auto">
            <a:xfrm>
              <a:off x="2836" y="2778"/>
              <a:ext cx="491" cy="686"/>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111"/>
          <p:cNvGrpSpPr/>
          <p:nvPr/>
        </p:nvGrpSpPr>
        <p:grpSpPr>
          <a:xfrm>
            <a:off x="3524265" y="2151845"/>
            <a:ext cx="2226216" cy="769384"/>
            <a:chOff x="9086488" y="4188965"/>
            <a:chExt cx="3307889" cy="1143212"/>
          </a:xfrm>
          <a:effectLst>
            <a:reflection blurRad="6350" stA="52000" endA="300" endPos="35000" dir="5400000" sy="-100000" algn="bl" rotWithShape="0"/>
          </a:effectLst>
        </p:grpSpPr>
        <p:pic>
          <p:nvPicPr>
            <p:cNvPr id="113" name="Picture 112"/>
            <p:cNvPicPr>
              <a:picLocks noChangeAspect="1"/>
            </p:cNvPicPr>
            <p:nvPr/>
          </p:nvPicPr>
          <p:blipFill>
            <a:blip r:embed="rId3"/>
            <a:stretch>
              <a:fillRect/>
            </a:stretch>
          </p:blipFill>
          <p:spPr>
            <a:xfrm>
              <a:off x="9086488" y="4475162"/>
              <a:ext cx="1323258" cy="545463"/>
            </a:xfrm>
            <a:prstGeom prst="rect">
              <a:avLst/>
            </a:prstGeom>
          </p:spPr>
        </p:pic>
        <p:pic>
          <p:nvPicPr>
            <p:cNvPr id="114" name="Picture 113"/>
            <p:cNvPicPr>
              <a:picLocks noChangeAspect="1"/>
            </p:cNvPicPr>
            <p:nvPr/>
          </p:nvPicPr>
          <p:blipFill>
            <a:blip r:embed="rId4"/>
            <a:stretch>
              <a:fillRect/>
            </a:stretch>
          </p:blipFill>
          <p:spPr>
            <a:xfrm>
              <a:off x="9558072" y="4352478"/>
              <a:ext cx="646232" cy="963251"/>
            </a:xfrm>
            <a:prstGeom prst="rect">
              <a:avLst/>
            </a:prstGeom>
          </p:spPr>
        </p:pic>
        <p:sp>
          <p:nvSpPr>
            <p:cNvPr id="115" name="Freeform 9"/>
            <p:cNvSpPr>
              <a:spLocks/>
            </p:cNvSpPr>
            <p:nvPr/>
          </p:nvSpPr>
          <p:spPr bwMode="auto">
            <a:xfrm>
              <a:off x="9934429" y="4923142"/>
              <a:ext cx="552450" cy="296863"/>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6" name="Picture 115"/>
            <p:cNvPicPr>
              <a:picLocks noChangeAspect="1"/>
            </p:cNvPicPr>
            <p:nvPr/>
          </p:nvPicPr>
          <p:blipFill>
            <a:blip r:embed="rId4"/>
            <a:stretch>
              <a:fillRect/>
            </a:stretch>
          </p:blipFill>
          <p:spPr>
            <a:xfrm>
              <a:off x="10323925" y="4352478"/>
              <a:ext cx="646232" cy="963251"/>
            </a:xfrm>
            <a:prstGeom prst="rect">
              <a:avLst/>
            </a:prstGeom>
          </p:spPr>
        </p:pic>
        <p:sp>
          <p:nvSpPr>
            <p:cNvPr id="117" name="Freeform 116"/>
            <p:cNvSpPr>
              <a:spLocks/>
            </p:cNvSpPr>
            <p:nvPr/>
          </p:nvSpPr>
          <p:spPr bwMode="auto">
            <a:xfrm>
              <a:off x="10802441" y="4188965"/>
              <a:ext cx="574675" cy="32702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18" name="Picture 117"/>
            <p:cNvPicPr>
              <a:picLocks noChangeAspect="1"/>
            </p:cNvPicPr>
            <p:nvPr/>
          </p:nvPicPr>
          <p:blipFill>
            <a:blip r:embed="rId4"/>
            <a:stretch>
              <a:fillRect/>
            </a:stretch>
          </p:blipFill>
          <p:spPr>
            <a:xfrm>
              <a:off x="11089779" y="4352478"/>
              <a:ext cx="646232" cy="963251"/>
            </a:xfrm>
            <a:prstGeom prst="rect">
              <a:avLst/>
            </a:prstGeom>
          </p:spPr>
        </p:pic>
        <p:pic>
          <p:nvPicPr>
            <p:cNvPr id="119" name="Picture 118"/>
            <p:cNvPicPr>
              <a:picLocks noChangeAspect="1"/>
            </p:cNvPicPr>
            <p:nvPr/>
          </p:nvPicPr>
          <p:blipFill>
            <a:blip r:embed="rId3"/>
            <a:stretch>
              <a:fillRect/>
            </a:stretch>
          </p:blipFill>
          <p:spPr>
            <a:xfrm>
              <a:off x="11278842" y="4872340"/>
              <a:ext cx="1115535" cy="459837"/>
            </a:xfrm>
            <a:prstGeom prst="rect">
              <a:avLst/>
            </a:prstGeom>
          </p:spPr>
        </p:pic>
      </p:grpSp>
      <p:sp>
        <p:nvSpPr>
          <p:cNvPr id="3" name="TextBox 2"/>
          <p:cNvSpPr txBox="1"/>
          <p:nvPr/>
        </p:nvSpPr>
        <p:spPr>
          <a:xfrm>
            <a:off x="585176" y="3338594"/>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Instant Deployment</a:t>
            </a:r>
          </a:p>
        </p:txBody>
      </p:sp>
      <p:sp>
        <p:nvSpPr>
          <p:cNvPr id="121" name="TextBox 120"/>
          <p:cNvSpPr txBox="1"/>
          <p:nvPr/>
        </p:nvSpPr>
        <p:spPr>
          <a:xfrm>
            <a:off x="3359277" y="333251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Deploy to Anywhere</a:t>
            </a:r>
          </a:p>
        </p:txBody>
      </p:sp>
      <p:sp>
        <p:nvSpPr>
          <p:cNvPr id="122" name="TextBox 121"/>
          <p:cNvSpPr txBox="1"/>
          <p:nvPr/>
        </p:nvSpPr>
        <p:spPr>
          <a:xfrm>
            <a:off x="612509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Fast and Scalable</a:t>
            </a:r>
          </a:p>
        </p:txBody>
      </p:sp>
      <p:pic>
        <p:nvPicPr>
          <p:cNvPr id="124" name="Picture 123" descr="Secure Sit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4482" y="1953673"/>
            <a:ext cx="1430135" cy="1430135"/>
          </a:xfrm>
          <a:prstGeom prst="rect">
            <a:avLst/>
          </a:prstGeom>
        </p:spPr>
      </p:pic>
      <p:sp>
        <p:nvSpPr>
          <p:cNvPr id="123" name="TextBox 122"/>
          <p:cNvSpPr txBox="1"/>
          <p:nvPr/>
        </p:nvSpPr>
        <p:spPr>
          <a:xfrm>
            <a:off x="8890917" y="3340652"/>
            <a:ext cx="2637266" cy="544765"/>
          </a:xfrm>
          <a:prstGeom prst="rect">
            <a:avLst/>
          </a:prstGeom>
          <a:solidFill>
            <a:schemeClr val="tx2">
              <a:lumMod val="25000"/>
            </a:schemeClr>
          </a:solid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Secure and Reliable</a:t>
            </a:r>
          </a:p>
        </p:txBody>
      </p:sp>
      <p:sp>
        <p:nvSpPr>
          <p:cNvPr id="120" name="Rectangle 119"/>
          <p:cNvSpPr/>
          <p:nvPr/>
        </p:nvSpPr>
        <p:spPr bwMode="auto">
          <a:xfrm>
            <a:off x="8874589" y="1558213"/>
            <a:ext cx="2667042" cy="4711477"/>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6118856" y="1545763"/>
            <a:ext cx="2652641" cy="4723196"/>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3359277" y="1558213"/>
            <a:ext cx="2634507" cy="4710746"/>
          </a:xfrm>
          <a:prstGeom prst="rect">
            <a:avLst/>
          </a:prstGeom>
          <a:solidFill>
            <a:schemeClr val="bg1">
              <a:lumMod val="60000"/>
              <a:lumOff val="40000"/>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300500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Best-in-class Deployment Experience</a:t>
            </a:r>
          </a:p>
        </p:txBody>
      </p:sp>
      <p:grpSp>
        <p:nvGrpSpPr>
          <p:cNvPr id="45" name="Group 44"/>
          <p:cNvGrpSpPr/>
          <p:nvPr/>
        </p:nvGrpSpPr>
        <p:grpSpPr>
          <a:xfrm>
            <a:off x="427479" y="2078882"/>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31881"/>
              <a:r>
                <a:rPr lang="en-US" sz="1400"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704045"/>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31881">
                <a:defRPr/>
              </a:pPr>
              <a:r>
                <a:rPr lang="en-US" sz="1400"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sz="1836"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4191225"/>
            <a:ext cx="1219027" cy="348316"/>
          </a:xfrm>
          <a:prstGeom prst="rect">
            <a:avLst/>
          </a:prstGeom>
          <a:noFill/>
        </p:spPr>
        <p:txBody>
          <a:bodyPr wrap="square" lIns="0" tIns="0" rIns="0" bIns="0" rtlCol="0">
            <a:noAutofit/>
          </a:bodyPr>
          <a:lstStyle/>
          <a:p>
            <a:pPr algn="ctr" defTabSz="931881"/>
            <a:r>
              <a:rPr lang="en-US" sz="1600"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00"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470046"/>
            <a:ext cx="2318133" cy="1391497"/>
          </a:xfrm>
          <a:prstGeom prst="rect">
            <a:avLst/>
          </a:prstGeom>
          <a:noFill/>
        </p:spPr>
        <p:txBody>
          <a:bodyPr wrap="square" lIns="179285" tIns="143428" rIns="179285" bIns="143428" rtlCol="0">
            <a:spAutoFit/>
          </a:bodyPr>
          <a:lstStyle/>
          <a:p>
            <a:pPr>
              <a:lnSpc>
                <a:spcPct val="90000"/>
              </a:lnSpc>
              <a:spcAft>
                <a:spcPts val="588"/>
              </a:spcAft>
            </a:pPr>
            <a:r>
              <a:rPr lang="en-US" dirty="0">
                <a:solidFill>
                  <a:srgbClr val="00B0F0"/>
                </a:solidFill>
              </a:rPr>
              <a:t>Easy Integration</a:t>
            </a:r>
          </a:p>
          <a:p>
            <a:pPr>
              <a:lnSpc>
                <a:spcPct val="90000"/>
              </a:lnSpc>
              <a:spcAft>
                <a:spcPts val="588"/>
              </a:spcAft>
            </a:pPr>
            <a:r>
              <a:rPr lang="en-US" sz="1400"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2020905"/>
            <a:ext cx="2341824" cy="1003699"/>
          </a:xfrm>
          <a:prstGeom prst="rect">
            <a:avLst/>
          </a:prstGeom>
          <a:noFill/>
        </p:spPr>
        <p:txBody>
          <a:bodyPr wrap="square" lIns="179285" tIns="143428" rIns="179285" bIns="143428" rtlCol="0">
            <a:spAutoFit/>
          </a:bodyPr>
          <a:lstStyle/>
          <a:p>
            <a:pPr>
              <a:lnSpc>
                <a:spcPct val="90000"/>
              </a:lnSpc>
              <a:spcAft>
                <a:spcPts val="588"/>
              </a:spcAft>
            </a:pPr>
            <a:r>
              <a:rPr lang="en-US" dirty="0">
                <a:solidFill>
                  <a:srgbClr val="00B0F0"/>
                </a:solidFill>
              </a:rPr>
              <a:t>Easy Deployment</a:t>
            </a:r>
          </a:p>
          <a:p>
            <a:pPr>
              <a:lnSpc>
                <a:spcPct val="90000"/>
              </a:lnSpc>
              <a:spcAft>
                <a:spcPts val="588"/>
              </a:spcAft>
            </a:pPr>
            <a:r>
              <a:rPr lang="en-US" sz="1400"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3951875" y="4983660"/>
            <a:ext cx="3364207" cy="1354217"/>
          </a:xfrm>
          <a:prstGeom prst="rect">
            <a:avLst/>
          </a:prstGeom>
        </p:spPr>
        <p:txBody>
          <a:bodyPr wrap="square">
            <a:spAutoFit/>
          </a:bodyPr>
          <a:lstStyle/>
          <a:p>
            <a:pPr defTabSz="914225">
              <a:defRPr/>
            </a:pPr>
            <a:r>
              <a:rPr lang="en-US" dirty="0">
                <a:solidFill>
                  <a:srgbClr val="00B0F0"/>
                </a:solidFill>
              </a:rPr>
              <a:t>Easy Setup</a:t>
            </a:r>
          </a:p>
          <a:p>
            <a:pPr defTabSz="914225">
              <a:defRPr/>
            </a:pPr>
            <a:endParaRPr lang="en-US" sz="800" dirty="0">
              <a:cs typeface="Segoe UI Semilight" panose="020B0402040204020203" pitchFamily="34" charset="0"/>
            </a:endParaRPr>
          </a:p>
          <a:p>
            <a:pPr marL="280121" indent="-280121" defTabSz="914225">
              <a:buFont typeface="Wingdings" panose="05000000000000000000" pitchFamily="2" charset="2"/>
              <a:buChar char="§"/>
              <a:defRPr/>
            </a:pPr>
            <a:r>
              <a:rPr lang="en-US" sz="1400" dirty="0">
                <a:cs typeface="Segoe UI Semilight" panose="020B0402040204020203" pitchFamily="34" charset="0"/>
              </a:rPr>
              <a:t>In-cloud or on-prem</a:t>
            </a:r>
          </a:p>
          <a:p>
            <a:pPr marL="280121" indent="-280121" defTabSz="914225">
              <a:buFont typeface="Wingdings" panose="05000000000000000000" pitchFamily="2" charset="2"/>
              <a:buChar char="§"/>
              <a:defRPr/>
            </a:pPr>
            <a:r>
              <a:rPr lang="en-US" sz="1400" dirty="0">
                <a:cs typeface="Segoe UI Semilight" panose="020B0402040204020203" pitchFamily="34" charset="0"/>
              </a:rPr>
              <a:t>Adding nodes to scale</a:t>
            </a:r>
          </a:p>
          <a:p>
            <a:pPr marL="280121" indent="-280121" defTabSz="914225">
              <a:buFont typeface="Wingdings" panose="05000000000000000000" pitchFamily="2" charset="2"/>
              <a:buChar char="§"/>
              <a:defRPr/>
            </a:pPr>
            <a:r>
              <a:rPr lang="en-US" sz="1400" dirty="0">
                <a:cs typeface="Segoe UI Semilight" panose="020B0402040204020203" pitchFamily="34" charset="0"/>
              </a:rPr>
              <a:t>High availability &amp; load balancing</a:t>
            </a:r>
          </a:p>
          <a:p>
            <a:pPr marL="280121" indent="-280121" defTabSz="914225">
              <a:buFont typeface="Wingdings" panose="05000000000000000000" pitchFamily="2" charset="2"/>
              <a:buChar char="§"/>
              <a:defRPr/>
            </a:pPr>
            <a:r>
              <a:rPr lang="en-US" sz="1400"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2245170"/>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1388" tIns="45694" rIns="91388" bIns="45694" numCol="1" spcCol="0" rtlCol="0" fromWordArt="0" anchor="b" anchorCtr="0" forceAA="0" compatLnSpc="1">
              <a:prstTxWarp prst="textNoShape">
                <a:avLst/>
              </a:prstTxWarp>
              <a:noAutofit/>
            </a:bodyPr>
            <a:lstStyle/>
            <a:p>
              <a:pPr algn="ctr" defTabSz="931147">
                <a:defRPr/>
              </a:pPr>
              <a:endParaRPr lang="en-US" sz="1200"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830997"/>
            </a:xfrm>
            <a:prstGeom prst="rect">
              <a:avLst/>
            </a:prstGeom>
            <a:noFill/>
          </p:spPr>
          <p:txBody>
            <a:bodyPr wrap="square" rtlCol="0">
              <a:spAutoFit/>
            </a:bodyPr>
            <a:lstStyle/>
            <a:p>
              <a:pPr algn="ctr" defTabSz="931147">
                <a:defRPr/>
              </a:pPr>
              <a:r>
                <a:rPr lang="en-US" sz="2000" b="1" kern="0" dirty="0">
                  <a:solidFill>
                    <a:prstClr val="white"/>
                  </a:solidFill>
                  <a:latin typeface="Segoe UI Light" panose="020B0502040204020203" pitchFamily="34" charset="0"/>
                  <a:cs typeface="Segoe UI Light" panose="020B0502040204020203" pitchFamily="34" charset="0"/>
                </a:rPr>
                <a:t>Microsoft R Server</a:t>
              </a:r>
            </a:p>
            <a:p>
              <a:pPr algn="ctr" defTabSz="931147">
                <a:defRPr/>
              </a:pPr>
              <a:r>
                <a:rPr lang="en-US" sz="1400" b="1" kern="0" dirty="0">
                  <a:solidFill>
                    <a:prstClr val="white"/>
                  </a:solidFill>
                  <a:latin typeface="Segoe UI Light" panose="020B0502040204020203" pitchFamily="34" charset="0"/>
                  <a:cs typeface="Segoe UI Light" panose="020B0502040204020203" pitchFamily="34" charset="0"/>
                </a:rPr>
                <a:t>configured for</a:t>
              </a:r>
            </a:p>
            <a:p>
              <a:pPr algn="ctr" defTabSz="931147">
                <a:defRPr/>
              </a:pPr>
              <a:r>
                <a:rPr lang="en-US" sz="1400"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696763" y="3945175"/>
            <a:ext cx="1467255" cy="1466874"/>
            <a:chOff x="9426074" y="4576906"/>
            <a:chExt cx="1520669" cy="1520274"/>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2040" spc="-51"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Segoe UI"/>
                  <a:ea typeface="+mn-ea"/>
                  <a:cs typeface="+mn-cs"/>
                </a:endParaRPr>
              </a:p>
            </p:txBody>
          </p:sp>
        </p:grpSp>
        <p:sp>
          <p:nvSpPr>
            <p:cNvPr id="60" name="TextBox 59"/>
            <p:cNvSpPr txBox="1"/>
            <p:nvPr/>
          </p:nvSpPr>
          <p:spPr>
            <a:xfrm>
              <a:off x="9707930" y="5549720"/>
              <a:ext cx="993314" cy="530465"/>
            </a:xfrm>
            <a:prstGeom prst="rect">
              <a:avLst/>
            </a:prstGeom>
            <a:noFill/>
          </p:spPr>
          <p:txBody>
            <a:bodyPr wrap="square" lIns="182880" tIns="146304" rIns="182880" bIns="146304" rtlCol="0">
              <a:spAutoFit/>
            </a:bodyPr>
            <a:lstStyle/>
            <a:p>
              <a:pPr>
                <a:lnSpc>
                  <a:spcPct val="90000"/>
                </a:lnSpc>
                <a:spcAft>
                  <a:spcPts val="600"/>
                </a:spcAft>
              </a:pPr>
              <a:r>
                <a:rPr lang="en-US"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798170"/>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31881"/>
              <a:r>
                <a:rPr lang="en-US" sz="1600" b="1" dirty="0">
                  <a:solidFill>
                    <a:prstClr val="white"/>
                  </a:solidFill>
                  <a:latin typeface="Segoe UI Light" panose="020B0502040204020203" pitchFamily="34" charset="0"/>
                  <a:cs typeface="Segoe UI Light" panose="020B0502040204020203" pitchFamily="34" charset="0"/>
                </a:rPr>
                <a:t>Microsoft R Client</a:t>
              </a:r>
            </a:p>
            <a:p>
              <a:pPr algn="ctr" defTabSz="931881"/>
              <a:endParaRPr lang="en-US" sz="700" b="1" dirty="0">
                <a:solidFill>
                  <a:prstClr val="white"/>
                </a:solidFill>
                <a:latin typeface="Segoe UI Light" panose="020B0502040204020203" pitchFamily="34" charset="0"/>
                <a:cs typeface="Segoe UI Light" panose="020B0502040204020203" pitchFamily="34" charset="0"/>
              </a:endParaRPr>
            </a:p>
            <a:p>
              <a:pPr algn="ctr" defTabSz="931881"/>
              <a:r>
                <a:rPr lang="en-US" sz="1200"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00" b="1" dirty="0">
                  <a:solidFill>
                    <a:schemeClr val="tx2">
                      <a:lumMod val="75000"/>
                    </a:schemeClr>
                  </a:solidFill>
                  <a:latin typeface="Segoe UI Light" panose="020B0502040204020203" pitchFamily="34" charset="0"/>
                  <a:cs typeface="Segoe UI Light" panose="020B0502040204020203" pitchFamily="34" charset="0"/>
                </a:rPr>
                <a:t>)</a:t>
              </a:r>
            </a:p>
          </p:txBody>
        </p:sp>
      </p:grpSp>
      <p:grpSp>
        <p:nvGrpSpPr>
          <p:cNvPr id="83" name="Group 82"/>
          <p:cNvGrpSpPr/>
          <p:nvPr/>
        </p:nvGrpSpPr>
        <p:grpSpPr>
          <a:xfrm>
            <a:off x="8412377" y="1118511"/>
            <a:ext cx="1138238" cy="916536"/>
            <a:chOff x="-31593" y="770872"/>
            <a:chExt cx="1219200" cy="981728"/>
          </a:xfrm>
        </p:grpSpPr>
        <p:sp>
          <p:nvSpPr>
            <p:cNvPr id="84" name="TextBox 83"/>
            <p:cNvSpPr txBox="1"/>
            <p:nvPr/>
          </p:nvSpPr>
          <p:spPr>
            <a:xfrm>
              <a:off x="-31593" y="1404235"/>
              <a:ext cx="1219200" cy="348365"/>
            </a:xfrm>
            <a:prstGeom prst="rect">
              <a:avLst/>
            </a:prstGeom>
            <a:noFill/>
          </p:spPr>
          <p:txBody>
            <a:bodyPr wrap="square" lIns="0" tIns="0" rIns="0" bIns="0" rtlCol="0">
              <a:noAutofit/>
            </a:bodyPr>
            <a:lstStyle/>
            <a:p>
              <a:pPr algn="ctr" defTabSz="931881"/>
              <a:r>
                <a:rPr lang="en-US" sz="1400" b="1" dirty="0">
                  <a:latin typeface="Segoe UI Light" panose="020B0502040204020203" pitchFamily="34" charset="0"/>
                  <a:cs typeface="Segoe UI Light" panose="020B0502040204020203" pitchFamily="34" charset="0"/>
                </a:rPr>
                <a:t>Data Scientist</a:t>
              </a:r>
            </a:p>
          </p:txBody>
        </p:sp>
        <p:grpSp>
          <p:nvGrpSpPr>
            <p:cNvPr id="85" name="Group 84"/>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86" name="Oval 85"/>
              <p:cNvSpPr/>
              <p:nvPr/>
            </p:nvSpPr>
            <p:spPr>
              <a:xfrm>
                <a:off x="6881217" y="1674658"/>
                <a:ext cx="2210082" cy="2210082"/>
              </a:xfrm>
              <a:prstGeom prst="ellipse">
                <a:avLst/>
              </a:pr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87" name="Freeform 86"/>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89" name="Freeform 88"/>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90" name="Freeform 89"/>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bg2">
                  <a:lumMod val="25000"/>
                  <a:lumOff val="75000"/>
                </a:schemeClr>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91" name="Rounded Rectangle 90"/>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sp>
            <p:nvSpPr>
              <p:cNvPr id="92" name="Freeform 91"/>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31881">
                  <a:defRPr/>
                </a:pPr>
                <a:endParaRPr lang="en-IN" kern="0" dirty="0">
                  <a:solidFill>
                    <a:prstClr val="white"/>
                  </a:solidFill>
                  <a:latin typeface="Segoe UI Light" panose="020B0502040204020203" pitchFamily="34" charset="0"/>
                  <a:cs typeface="Segoe UI Light" panose="020B0502040204020203" pitchFamily="34" charset="0"/>
                </a:endParaRPr>
              </a:p>
            </p:txBody>
          </p:sp>
        </p:grpSp>
      </p:grpSp>
      <p:cxnSp>
        <p:nvCxnSpPr>
          <p:cNvPr id="26" name="Straight Arrow Connector 25"/>
          <p:cNvCxnSpPr>
            <a:cxnSpLocks/>
            <a:stCxn id="56" idx="3"/>
            <a:endCxn id="57" idx="2"/>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957199"/>
            <a:ext cx="2293377" cy="1003699"/>
          </a:xfrm>
          <a:prstGeom prst="rect">
            <a:avLst/>
          </a:prstGeom>
          <a:noFill/>
        </p:spPr>
        <p:txBody>
          <a:bodyPr wrap="square" lIns="179285" tIns="143428" rIns="179285" bIns="143428" rtlCol="0">
            <a:spAutoFit/>
          </a:bodyPr>
          <a:lstStyle/>
          <a:p>
            <a:pPr>
              <a:lnSpc>
                <a:spcPct val="90000"/>
              </a:lnSpc>
              <a:spcAft>
                <a:spcPts val="588"/>
              </a:spcAft>
            </a:pPr>
            <a:r>
              <a:rPr lang="en-US" dirty="0">
                <a:solidFill>
                  <a:srgbClr val="00B0F0"/>
                </a:solidFill>
              </a:rPr>
              <a:t>Easy Consumption</a:t>
            </a:r>
          </a:p>
          <a:p>
            <a:pPr>
              <a:lnSpc>
                <a:spcPct val="90000"/>
              </a:lnSpc>
              <a:spcAft>
                <a:spcPts val="588"/>
              </a:spcAft>
            </a:pPr>
            <a:r>
              <a:rPr lang="en-US" sz="1400"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3210427"/>
            <a:ext cx="1361165" cy="330083"/>
          </a:xfrm>
          <a:prstGeom prst="rect">
            <a:avLst/>
          </a:prstGeom>
          <a:noFill/>
        </p:spPr>
        <p:txBody>
          <a:bodyPr wrap="square" lIns="0" tIns="0" rIns="0" bIns="0" rtlCol="0">
            <a:noAutofit/>
          </a:bodyPr>
          <a:lstStyle/>
          <a:p>
            <a:pPr algn="ctr" defTabSz="931881"/>
            <a:r>
              <a:rPr lang="en-US" altLang="zh-CN" sz="1600"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00"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761113"/>
            <a:ext cx="1219027" cy="348316"/>
          </a:xfrm>
          <a:prstGeom prst="rect">
            <a:avLst/>
          </a:prstGeom>
          <a:noFill/>
        </p:spPr>
        <p:txBody>
          <a:bodyPr wrap="square" lIns="0" tIns="0" rIns="0" bIns="0" rtlCol="0">
            <a:noAutofit/>
          </a:bodyPr>
          <a:lstStyle/>
          <a:p>
            <a:pPr algn="ctr" defTabSz="931881"/>
            <a:r>
              <a:rPr lang="en-US" sz="1600"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881971"/>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31881"/>
              <a:r>
                <a:rPr lang="en-US" sz="1600" b="1" dirty="0">
                  <a:solidFill>
                    <a:prstClr val="white"/>
                  </a:solidFill>
                  <a:latin typeface="Segoe UI Light" panose="020B0502040204020203" pitchFamily="34" charset="0"/>
                  <a:cs typeface="Segoe UI Light" panose="020B0502040204020203" pitchFamily="34" charset="0"/>
                </a:rPr>
                <a:t>Microsoft R Client</a:t>
              </a:r>
            </a:p>
            <a:p>
              <a:pPr algn="ctr" defTabSz="931881"/>
              <a:endParaRPr lang="en-US" sz="700" b="1" dirty="0">
                <a:solidFill>
                  <a:prstClr val="white"/>
                </a:solidFill>
                <a:latin typeface="Segoe UI Light" panose="020B0502040204020203" pitchFamily="34" charset="0"/>
                <a:cs typeface="Segoe UI Light" panose="020B0502040204020203" pitchFamily="34" charset="0"/>
              </a:endParaRPr>
            </a:p>
            <a:p>
              <a:pPr algn="ctr" defTabSz="931881"/>
              <a:r>
                <a:rPr lang="en-US" sz="1200"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00"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42327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88" grpId="0"/>
      <p:bldP spid="97" grpId="0"/>
      <p:bldP spid="99" grpId="0"/>
      <p:bldP spid="95" grpId="0"/>
      <p:bldP spid="96" grpId="0"/>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Easy Deployment</a:t>
            </a:r>
            <a:br>
              <a:rPr lang="en-US" dirty="0"/>
            </a:br>
            <a:r>
              <a:rPr lang="en-US" sz="2800" dirty="0">
                <a:gradFill>
                  <a:gsLst>
                    <a:gs pos="2917">
                      <a:schemeClr val="tx1"/>
                    </a:gs>
                    <a:gs pos="30000">
                      <a:schemeClr val="tx1"/>
                    </a:gs>
                  </a:gsLst>
                  <a:lin ang="5400000" scaled="0"/>
                </a:gradFill>
              </a:rPr>
              <a:t>Turn R into Web Services in one line of code in R; and even consume them in R!</a:t>
            </a:r>
            <a:endParaRPr lang="en-US" sz="4400" dirty="0"/>
          </a:p>
        </p:txBody>
      </p:sp>
      <p:pic>
        <p:nvPicPr>
          <p:cNvPr id="12" name="Picture 11"/>
          <p:cNvPicPr>
            <a:picLocks noChangeAspect="1"/>
          </p:cNvPicPr>
          <p:nvPr/>
        </p:nvPicPr>
        <p:blipFill>
          <a:blip r:embed="rId3"/>
          <a:stretch>
            <a:fillRect/>
          </a:stretch>
        </p:blipFill>
        <p:spPr>
          <a:xfrm>
            <a:off x="6430536" y="2205037"/>
            <a:ext cx="4933950" cy="3514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4" name="Picture 13"/>
          <p:cNvPicPr>
            <a:picLocks noChangeAspect="1"/>
          </p:cNvPicPr>
          <p:nvPr/>
        </p:nvPicPr>
        <p:blipFill>
          <a:blip r:embed="rId3"/>
          <a:stretch>
            <a:fillRect/>
          </a:stretch>
        </p:blipFill>
        <p:spPr>
          <a:xfrm>
            <a:off x="601236" y="2205037"/>
            <a:ext cx="4933950" cy="35147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1" name="TextBox 20"/>
          <p:cNvSpPr txBox="1"/>
          <p:nvPr/>
        </p:nvSpPr>
        <p:spPr>
          <a:xfrm>
            <a:off x="1739555" y="1632573"/>
            <a:ext cx="2657312"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Build the model first</a:t>
            </a:r>
          </a:p>
        </p:txBody>
      </p:sp>
      <p:sp>
        <p:nvSpPr>
          <p:cNvPr id="23" name="TextBox 22"/>
          <p:cNvSpPr txBox="1"/>
          <p:nvPr/>
        </p:nvSpPr>
        <p:spPr>
          <a:xfrm>
            <a:off x="6705763" y="1632573"/>
            <a:ext cx="4383496"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00B0F0"/>
                </a:solidFill>
              </a:rPr>
              <a:t>Deploy as a web service instantly</a:t>
            </a:r>
          </a:p>
        </p:txBody>
      </p:sp>
      <p:pic>
        <p:nvPicPr>
          <p:cNvPr id="7" name="Picture 6"/>
          <p:cNvPicPr>
            <a:picLocks noChangeAspect="1"/>
          </p:cNvPicPr>
          <p:nvPr/>
        </p:nvPicPr>
        <p:blipFill>
          <a:blip r:embed="rId4"/>
          <a:stretch>
            <a:fillRect/>
          </a:stretch>
        </p:blipFill>
        <p:spPr>
          <a:xfrm>
            <a:off x="6541953" y="2291254"/>
            <a:ext cx="4681488" cy="3321269"/>
          </a:xfrm>
          <a:prstGeom prst="rect">
            <a:avLst/>
          </a:prstGeom>
        </p:spPr>
      </p:pic>
      <p:pic>
        <p:nvPicPr>
          <p:cNvPr id="8" name="Picture 7"/>
          <p:cNvPicPr>
            <a:picLocks noChangeAspect="1"/>
          </p:cNvPicPr>
          <p:nvPr/>
        </p:nvPicPr>
        <p:blipFill>
          <a:blip r:embed="rId5"/>
          <a:stretch>
            <a:fillRect/>
          </a:stretch>
        </p:blipFill>
        <p:spPr>
          <a:xfrm>
            <a:off x="689333" y="2291254"/>
            <a:ext cx="4734907" cy="3225362"/>
          </a:xfrm>
          <a:prstGeom prst="rect">
            <a:avLst/>
          </a:prstGeom>
        </p:spPr>
      </p:pic>
    </p:spTree>
    <p:extLst>
      <p:ext uri="{BB962C8B-B14F-4D97-AF65-F5344CB8AC3E}">
        <p14:creationId xmlns:p14="http://schemas.microsoft.com/office/powerpoint/2010/main" val="302235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1100050930"/>
      </p:ext>
    </p:extLst>
  </p:cSld>
  <p:clrMapOvr>
    <a:masterClrMapping/>
  </p:clrMapOvr>
  <p:transition>
    <p:fade/>
  </p:transition>
</p:sld>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F04871385379499F2DE2943CF3F531" ma:contentTypeVersion="6" ma:contentTypeDescription="Create a new document." ma:contentTypeScope="" ma:versionID="029c1dcb49ddd7b1bb49162cb7942566">
  <xsd:schema xmlns:xsd="http://www.w3.org/2001/XMLSchema" xmlns:xs="http://www.w3.org/2001/XMLSchema" xmlns:p="http://schemas.microsoft.com/office/2006/metadata/properties" xmlns:ns1="http://schemas.microsoft.com/sharepoint/v3" xmlns:ns2="b1dcf5e4-b140-464e-ad28-2eb3e755d828" xmlns:ns3="ed478a9f-b709-4468-8a86-34ec96f55872" targetNamespace="http://schemas.microsoft.com/office/2006/metadata/properties" ma:root="true" ma:fieldsID="8d119db4f641aa267e1fc28f5d9827d6" ns1:_="" ns2:_="" ns3:_="">
    <xsd:import namespace="http://schemas.microsoft.com/sharepoint/v3"/>
    <xsd:import namespace="b1dcf5e4-b140-464e-ad28-2eb3e755d828"/>
    <xsd:import namespace="ed478a9f-b709-4468-8a86-34ec96f55872"/>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3: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dcf5e4-b140-464e-ad28-2eb3e755d8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d478a9f-b709-4468-8a86-34ec96f55872" elementFormDefault="qualified">
    <xsd:import namespace="http://schemas.microsoft.com/office/2006/documentManagement/types"/>
    <xsd:import namespace="http://schemas.microsoft.com/office/infopath/2007/PartnerControls"/>
    <xsd:element name="LastSharedByUser" ma:index="12" nillable="true" ma:displayName="Last Shared By User" ma:description="" ma:internalName="LastSharedByUse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b1dcf5e4-b140-464e-ad28-2eb3e755d828">
      <UserInfo>
        <DisplayName>Alex Fernandes</DisplayName>
        <AccountId>4417</AccountId>
        <AccountType/>
      </UserInfo>
      <UserInfo>
        <DisplayName>Alan Weaver</DisplayName>
        <AccountId>1209</AccountId>
        <AccountType/>
      </UserInfo>
      <UserInfo>
        <DisplayName>Andrie de Vries</DisplayName>
        <AccountId>121</AccountId>
        <AccountType/>
      </UserInfo>
      <UserInfo>
        <DisplayName>Premal Shah</DisplayName>
        <AccountId>238</AccountId>
        <AccountType/>
      </UserInfo>
      <UserInfo>
        <DisplayName>Robert Rhee</DisplayName>
        <AccountId>5376</AccountId>
        <AccountType/>
      </UserInfo>
      <UserInfo>
        <DisplayName>SeokJin Han</DisplayName>
        <AccountId>287</AccountId>
        <AccountType/>
      </UserInfo>
      <UserInfo>
        <DisplayName>Vincent Siow</DisplayName>
        <AccountId>216</AccountId>
        <AccountType/>
      </UserInfo>
      <UserInfo>
        <DisplayName>Julian Lee</DisplayName>
        <AccountId>146</AccountId>
        <AccountType/>
      </UserInfo>
      <UserInfo>
        <DisplayName>Ben Sadeghi</DisplayName>
        <AccountId>3359</AccountId>
        <AccountType/>
      </UserInfo>
      <UserInfo>
        <DisplayName>Stephen Belcher</DisplayName>
        <AccountId>369</AccountId>
        <AccountType/>
      </UserInfo>
      <UserInfo>
        <DisplayName>Hong Ooi</DisplayName>
        <AccountId>362</AccountId>
        <AccountType/>
      </UserInfo>
    </SharedWithUsers>
  </documentManagement>
</p:properties>
</file>

<file path=customXml/itemProps1.xml><?xml version="1.0" encoding="utf-8"?>
<ds:datastoreItem xmlns:ds="http://schemas.openxmlformats.org/officeDocument/2006/customXml" ds:itemID="{CB9A84FB-BA58-4046-998C-9565118419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1dcf5e4-b140-464e-ad28-2eb3e755d828"/>
    <ds:schemaRef ds:uri="ed478a9f-b709-4468-8a86-34ec96f558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FBB0E5-4A50-40C2-B574-327946B082C5}">
  <ds:schemaRefs>
    <ds:schemaRef ds:uri="http://schemas.microsoft.com/sharepoint/v3/contenttype/forms"/>
  </ds:schemaRefs>
</ds:datastoreItem>
</file>

<file path=customXml/itemProps3.xml><?xml version="1.0" encoding="utf-8"?>
<ds:datastoreItem xmlns:ds="http://schemas.openxmlformats.org/officeDocument/2006/customXml" ds:itemID="{51532055-78D4-44C6-83A5-E34A188D4CBF}">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b1dcf5e4-b140-464e-ad28-2eb3e755d828"/>
    <ds:schemaRef ds:uri="http://schemas.microsoft.com/office/2006/documentManagement/types"/>
    <ds:schemaRef ds:uri="http://schemas.microsoft.com/office/infopath/2007/PartnerControls"/>
    <ds:schemaRef ds:uri="ed478a9f-b709-4468-8a86-34ec96f5587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44191</TotalTime>
  <Words>2934</Words>
  <Application>Microsoft Office PowerPoint</Application>
  <PresentationFormat>Widescreen</PresentationFormat>
  <Paragraphs>518</Paragraphs>
  <Slides>30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Consolas</vt:lpstr>
      <vt:lpstr>DengXian</vt:lpstr>
      <vt:lpstr>Segoe UI</vt:lpstr>
      <vt:lpstr>Segoe UI Light</vt:lpstr>
      <vt:lpstr>Segoe UI Semilight</vt:lpstr>
      <vt:lpstr>Wingdings</vt:lpstr>
      <vt:lpstr>Wingdings 3</vt:lpstr>
      <vt:lpstr>COLOR TEMPLATE</vt:lpstr>
      <vt:lpstr>Microsoft R Server The Operationalization Engine for your Advanced Analytics   </vt:lpstr>
      <vt:lpstr>Predictive Analytics Process @ high level</vt:lpstr>
      <vt:lpstr>Challenge:  Long Deployment Lifecycle</vt:lpstr>
      <vt:lpstr>R is a great modelling tool, but  How do we operationalize R?</vt:lpstr>
      <vt:lpstr>PowerPoint Presentation</vt:lpstr>
      <vt:lpstr>PowerPoint Presentation</vt:lpstr>
      <vt:lpstr>Best-in-class Deployment Experience</vt:lpstr>
      <vt:lpstr>Easy Deployment Turn R into Web Services in one line of code in R; and even consume them in R!</vt:lpstr>
      <vt:lpstr>PowerPoint Presentation</vt:lpstr>
      <vt:lpstr>Web Service Functions Cheat Sheet</vt:lpstr>
      <vt:lpstr>PowerPoint Presentation</vt:lpstr>
      <vt:lpstr>PowerPoint Presentation</vt:lpstr>
      <vt:lpstr>Remote Execute R scripts Configure R Server to host remote R sessions</vt:lpstr>
      <vt:lpstr>Remote Execution Cheat Sheet</vt:lpstr>
      <vt:lpstr>PowerPoint Presentation</vt:lpstr>
      <vt:lpstr>Deploy to Anywhere: On Prem or In Cloud</vt:lpstr>
      <vt:lpstr>Deploying Hybrids:  Data Lake on prem, Predictive Action in Cloud</vt:lpstr>
      <vt:lpstr>Deploying Hybrids:  Cloud Modeling;  On-Prem Prediction</vt:lpstr>
      <vt:lpstr>Supported Platforms (L200)</vt:lpstr>
      <vt:lpstr>PowerPoint Presentation</vt:lpstr>
      <vt:lpstr>PowerPoint Presentation</vt:lpstr>
      <vt:lpstr>Diagnostic and Evaluation Tools</vt:lpstr>
      <vt:lpstr>PowerPoint Presentation</vt:lpstr>
      <vt:lpstr>PowerPoint Presentation</vt:lpstr>
      <vt:lpstr>PowerPoint Presentation</vt:lpstr>
      <vt:lpstr>Comparison with previous solution</vt:lpstr>
      <vt:lpstr>PowerPoint Presentation</vt:lpstr>
      <vt:lpstr>Backup Slides</vt:lpstr>
      <vt:lpstr>Team Data Science Process</vt:lpstr>
      <vt:lpstr>Shiny vs R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RADAR Read Anything Deploy Anywhere R</dc:title>
  <dc:creator>Marcello Benati</dc:creator>
  <cp:lastModifiedBy>Simon Field</cp:lastModifiedBy>
  <cp:revision>283</cp:revision>
  <dcterms:created xsi:type="dcterms:W3CDTF">2016-10-10T18:48:51Z</dcterms:created>
  <dcterms:modified xsi:type="dcterms:W3CDTF">2016-12-15T09:43:13Z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0x01010087F04871385379499F2DE2943CF3F531</vt:lpwstr>
  </property>
</Properties>
</file>