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6" r:id="rId6"/>
    <p:sldId id="263" r:id="rId7"/>
    <p:sldId id="260" r:id="rId8"/>
    <p:sldId id="267" r:id="rId9"/>
    <p:sldId id="280" r:id="rId10"/>
    <p:sldId id="261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29" autoAdjust="0"/>
    <p:restoredTop sz="92607" autoAdjust="0"/>
  </p:normalViewPr>
  <p:slideViewPr>
    <p:cSldViewPr snapToGrid="0">
      <p:cViewPr varScale="1">
        <p:scale>
          <a:sx n="52" d="100"/>
          <a:sy n="52" d="100"/>
        </p:scale>
        <p:origin x="13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1416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4C277-323F-4C65-B3BA-63722D125B9C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E5957-9F0A-45AA-BC55-1608BF6FD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1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E5957-9F0A-45AA-BC55-1608BF6FD3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38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E5957-9F0A-45AA-BC55-1608BF6FD3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48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E5957-9F0A-45AA-BC55-1608BF6FD3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52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E5957-9F0A-45AA-BC55-1608BF6FD3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10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E5957-9F0A-45AA-BC55-1608BF6FD3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32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E5957-9F0A-45AA-BC55-1608BF6FD3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33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E5957-9F0A-45AA-BC55-1608BF6FD3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9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E5957-9F0A-45AA-BC55-1608BF6FD3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99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E5957-9F0A-45AA-BC55-1608BF6FD3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E5957-9F0A-45AA-BC55-1608BF6FD3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34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E5957-9F0A-45AA-BC55-1608BF6FD3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63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E5957-9F0A-45AA-BC55-1608BF6FD3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06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E5957-9F0A-45AA-BC55-1608BF6FD3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5809876"/>
            <a:ext cx="911939" cy="365125"/>
          </a:xfrm>
          <a:prstGeom prst="rect">
            <a:avLst/>
          </a:prstGeom>
        </p:spPr>
        <p:txBody>
          <a:bodyPr/>
          <a:lstStyle/>
          <a:p>
            <a:fld id="{494C02B2-C16D-41C3-B20C-6945F5E409BF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5809876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5809876"/>
            <a:ext cx="683339" cy="365125"/>
          </a:xfrm>
          <a:prstGeom prst="rect">
            <a:avLst/>
          </a:prstGeom>
        </p:spPr>
        <p:txBody>
          <a:bodyPr/>
          <a:lstStyle/>
          <a:p>
            <a:fld id="{77EC003A-BE54-46FE-B75E-A2E9309A1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7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5809876"/>
            <a:ext cx="911939" cy="365125"/>
          </a:xfrm>
          <a:prstGeom prst="rect">
            <a:avLst/>
          </a:prstGeom>
        </p:spPr>
        <p:txBody>
          <a:bodyPr/>
          <a:lstStyle/>
          <a:p>
            <a:fld id="{494C02B2-C16D-41C3-B20C-6945F5E409BF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5809876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5809876"/>
            <a:ext cx="683339" cy="365125"/>
          </a:xfrm>
          <a:prstGeom prst="rect">
            <a:avLst/>
          </a:prstGeom>
        </p:spPr>
        <p:txBody>
          <a:bodyPr/>
          <a:lstStyle/>
          <a:p>
            <a:fld id="{77EC003A-BE54-46FE-B75E-A2E9309A1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5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5809876"/>
            <a:ext cx="911939" cy="365125"/>
          </a:xfrm>
          <a:prstGeom prst="rect">
            <a:avLst/>
          </a:prstGeom>
        </p:spPr>
        <p:txBody>
          <a:bodyPr/>
          <a:lstStyle/>
          <a:p>
            <a:fld id="{494C02B2-C16D-41C3-B20C-6945F5E409BF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5809876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5809876"/>
            <a:ext cx="683339" cy="365125"/>
          </a:xfrm>
          <a:prstGeom prst="rect">
            <a:avLst/>
          </a:prstGeom>
        </p:spPr>
        <p:txBody>
          <a:bodyPr/>
          <a:lstStyle/>
          <a:p>
            <a:fld id="{77EC003A-BE54-46FE-B75E-A2E9309A10A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2333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5809876"/>
            <a:ext cx="911939" cy="365125"/>
          </a:xfrm>
          <a:prstGeom prst="rect">
            <a:avLst/>
          </a:prstGeom>
        </p:spPr>
        <p:txBody>
          <a:bodyPr/>
          <a:lstStyle/>
          <a:p>
            <a:fld id="{494C02B2-C16D-41C3-B20C-6945F5E409BF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5809876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5809876"/>
            <a:ext cx="683339" cy="365125"/>
          </a:xfrm>
          <a:prstGeom prst="rect">
            <a:avLst/>
          </a:prstGeom>
        </p:spPr>
        <p:txBody>
          <a:bodyPr/>
          <a:lstStyle/>
          <a:p>
            <a:fld id="{77EC003A-BE54-46FE-B75E-A2E9309A1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40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5809876"/>
            <a:ext cx="911939" cy="365125"/>
          </a:xfrm>
          <a:prstGeom prst="rect">
            <a:avLst/>
          </a:prstGeom>
        </p:spPr>
        <p:txBody>
          <a:bodyPr/>
          <a:lstStyle/>
          <a:p>
            <a:fld id="{494C02B2-C16D-41C3-B20C-6945F5E409BF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5809876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5809876"/>
            <a:ext cx="683339" cy="365125"/>
          </a:xfrm>
          <a:prstGeom prst="rect">
            <a:avLst/>
          </a:prstGeom>
        </p:spPr>
        <p:txBody>
          <a:bodyPr/>
          <a:lstStyle/>
          <a:p>
            <a:fld id="{77EC003A-BE54-46FE-B75E-A2E9309A10A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9773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5809876"/>
            <a:ext cx="911939" cy="365125"/>
          </a:xfrm>
          <a:prstGeom prst="rect">
            <a:avLst/>
          </a:prstGeom>
        </p:spPr>
        <p:txBody>
          <a:bodyPr/>
          <a:lstStyle/>
          <a:p>
            <a:fld id="{494C02B2-C16D-41C3-B20C-6945F5E409BF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5809876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5809876"/>
            <a:ext cx="683339" cy="365125"/>
          </a:xfrm>
          <a:prstGeom prst="rect">
            <a:avLst/>
          </a:prstGeom>
        </p:spPr>
        <p:txBody>
          <a:bodyPr/>
          <a:lstStyle/>
          <a:p>
            <a:fld id="{77EC003A-BE54-46FE-B75E-A2E9309A1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79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5809876"/>
            <a:ext cx="911939" cy="365125"/>
          </a:xfrm>
          <a:prstGeom prst="rect">
            <a:avLst/>
          </a:prstGeom>
        </p:spPr>
        <p:txBody>
          <a:bodyPr/>
          <a:lstStyle/>
          <a:p>
            <a:fld id="{494C02B2-C16D-41C3-B20C-6945F5E409BF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5809876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5809876"/>
            <a:ext cx="683339" cy="365125"/>
          </a:xfrm>
          <a:prstGeom prst="rect">
            <a:avLst/>
          </a:prstGeom>
        </p:spPr>
        <p:txBody>
          <a:bodyPr/>
          <a:lstStyle/>
          <a:p>
            <a:fld id="{77EC003A-BE54-46FE-B75E-A2E9309A1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5809876"/>
            <a:ext cx="911939" cy="365125"/>
          </a:xfrm>
          <a:prstGeom prst="rect">
            <a:avLst/>
          </a:prstGeom>
        </p:spPr>
        <p:txBody>
          <a:bodyPr/>
          <a:lstStyle/>
          <a:p>
            <a:fld id="{494C02B2-C16D-41C3-B20C-6945F5E409BF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5809876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5809876"/>
            <a:ext cx="683339" cy="365125"/>
          </a:xfrm>
          <a:prstGeom prst="rect">
            <a:avLst/>
          </a:prstGeom>
        </p:spPr>
        <p:txBody>
          <a:bodyPr/>
          <a:lstStyle/>
          <a:p>
            <a:fld id="{77EC003A-BE54-46FE-B75E-A2E9309A1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7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72273"/>
            <a:ext cx="8596668" cy="5220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205133" y="6282316"/>
            <a:ext cx="911939" cy="365125"/>
          </a:xfrm>
          <a:prstGeom prst="rect">
            <a:avLst/>
          </a:prstGeom>
        </p:spPr>
        <p:txBody>
          <a:bodyPr/>
          <a:lstStyle/>
          <a:p>
            <a:fld id="{494C02B2-C16D-41C3-B20C-6945F5E409BF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77334" y="6282316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590663" y="6282316"/>
            <a:ext cx="683339" cy="365125"/>
          </a:xfrm>
          <a:prstGeom prst="rect">
            <a:avLst/>
          </a:prstGeom>
        </p:spPr>
        <p:txBody>
          <a:bodyPr/>
          <a:lstStyle/>
          <a:p>
            <a:fld id="{77EC003A-BE54-46FE-B75E-A2E9309A10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9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5809876"/>
            <a:ext cx="911939" cy="365125"/>
          </a:xfrm>
          <a:prstGeom prst="rect">
            <a:avLst/>
          </a:prstGeom>
        </p:spPr>
        <p:txBody>
          <a:bodyPr/>
          <a:lstStyle/>
          <a:p>
            <a:fld id="{494C02B2-C16D-41C3-B20C-6945F5E409BF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5809876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5809876"/>
            <a:ext cx="683339" cy="365125"/>
          </a:xfrm>
          <a:prstGeom prst="rect">
            <a:avLst/>
          </a:prstGeom>
        </p:spPr>
        <p:txBody>
          <a:bodyPr/>
          <a:lstStyle/>
          <a:p>
            <a:fld id="{77EC003A-BE54-46FE-B75E-A2E9309A1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5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5809876"/>
            <a:ext cx="911939" cy="365125"/>
          </a:xfrm>
          <a:prstGeom prst="rect">
            <a:avLst/>
          </a:prstGeom>
        </p:spPr>
        <p:txBody>
          <a:bodyPr/>
          <a:lstStyle/>
          <a:p>
            <a:fld id="{494C02B2-C16D-41C3-B20C-6945F5E409BF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5809876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5809876"/>
            <a:ext cx="683339" cy="365125"/>
          </a:xfrm>
          <a:prstGeom prst="rect">
            <a:avLst/>
          </a:prstGeom>
        </p:spPr>
        <p:txBody>
          <a:bodyPr/>
          <a:lstStyle/>
          <a:p>
            <a:fld id="{77EC003A-BE54-46FE-B75E-A2E9309A1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3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05133" y="5809876"/>
            <a:ext cx="911939" cy="365125"/>
          </a:xfrm>
          <a:prstGeom prst="rect">
            <a:avLst/>
          </a:prstGeom>
        </p:spPr>
        <p:txBody>
          <a:bodyPr/>
          <a:lstStyle/>
          <a:p>
            <a:fld id="{494C02B2-C16D-41C3-B20C-6945F5E409BF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7334" y="5809876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90663" y="5809876"/>
            <a:ext cx="683339" cy="365125"/>
          </a:xfrm>
          <a:prstGeom prst="rect">
            <a:avLst/>
          </a:prstGeom>
        </p:spPr>
        <p:txBody>
          <a:bodyPr/>
          <a:lstStyle/>
          <a:p>
            <a:fld id="{77EC003A-BE54-46FE-B75E-A2E9309A1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2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05133" y="5809876"/>
            <a:ext cx="911939" cy="365125"/>
          </a:xfrm>
          <a:prstGeom prst="rect">
            <a:avLst/>
          </a:prstGeom>
        </p:spPr>
        <p:txBody>
          <a:bodyPr/>
          <a:lstStyle/>
          <a:p>
            <a:fld id="{494C02B2-C16D-41C3-B20C-6945F5E409BF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5809876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5809876"/>
            <a:ext cx="683339" cy="365125"/>
          </a:xfrm>
          <a:prstGeom prst="rect">
            <a:avLst/>
          </a:prstGeom>
        </p:spPr>
        <p:txBody>
          <a:bodyPr/>
          <a:lstStyle/>
          <a:p>
            <a:fld id="{77EC003A-BE54-46FE-B75E-A2E9309A1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9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05133" y="5809876"/>
            <a:ext cx="911939" cy="365125"/>
          </a:xfrm>
          <a:prstGeom prst="rect">
            <a:avLst/>
          </a:prstGeom>
        </p:spPr>
        <p:txBody>
          <a:bodyPr/>
          <a:lstStyle/>
          <a:p>
            <a:fld id="{494C02B2-C16D-41C3-B20C-6945F5E409BF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7334" y="5809876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5809876"/>
            <a:ext cx="683339" cy="365125"/>
          </a:xfrm>
          <a:prstGeom prst="rect">
            <a:avLst/>
          </a:prstGeom>
        </p:spPr>
        <p:txBody>
          <a:bodyPr/>
          <a:lstStyle/>
          <a:p>
            <a:fld id="{77EC003A-BE54-46FE-B75E-A2E9309A1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5809876"/>
            <a:ext cx="911939" cy="365125"/>
          </a:xfrm>
          <a:prstGeom prst="rect">
            <a:avLst/>
          </a:prstGeom>
        </p:spPr>
        <p:txBody>
          <a:bodyPr/>
          <a:lstStyle/>
          <a:p>
            <a:fld id="{494C02B2-C16D-41C3-B20C-6945F5E409BF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5809876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5809876"/>
            <a:ext cx="683339" cy="365125"/>
          </a:xfrm>
          <a:prstGeom prst="rect">
            <a:avLst/>
          </a:prstGeom>
        </p:spPr>
        <p:txBody>
          <a:bodyPr/>
          <a:lstStyle/>
          <a:p>
            <a:fld id="{77EC003A-BE54-46FE-B75E-A2E9309A1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4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5809876"/>
            <a:ext cx="911939" cy="365125"/>
          </a:xfrm>
          <a:prstGeom prst="rect">
            <a:avLst/>
          </a:prstGeom>
        </p:spPr>
        <p:txBody>
          <a:bodyPr/>
          <a:lstStyle/>
          <a:p>
            <a:fld id="{494C02B2-C16D-41C3-B20C-6945F5E409BF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5809876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5809876"/>
            <a:ext cx="683339" cy="365125"/>
          </a:xfrm>
          <a:prstGeom prst="rect">
            <a:avLst/>
          </a:prstGeom>
        </p:spPr>
        <p:txBody>
          <a:bodyPr/>
          <a:lstStyle/>
          <a:p>
            <a:fld id="{77EC003A-BE54-46FE-B75E-A2E9309A1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1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227637"/>
            <a:ext cx="8596668" cy="6323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951529"/>
            <a:ext cx="8596668" cy="547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7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439" y="2404534"/>
            <a:ext cx="8419564" cy="1646302"/>
          </a:xfrm>
        </p:spPr>
        <p:txBody>
          <a:bodyPr/>
          <a:lstStyle/>
          <a:p>
            <a:r>
              <a:rPr lang="en-US" dirty="0" smtClean="0"/>
              <a:t>Hardware/Software </a:t>
            </a:r>
            <a:br>
              <a:rPr lang="en-US" dirty="0" smtClean="0"/>
            </a:br>
            <a:r>
              <a:rPr lang="en-US" dirty="0" smtClean="0"/>
              <a:t>Co-Design and Verification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Kaputa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2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677334" y="960698"/>
            <a:ext cx="8596668" cy="53100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Functional Simulation </a:t>
            </a:r>
          </a:p>
          <a:p>
            <a:pPr lvl="1"/>
            <a:r>
              <a:rPr lang="en-US" dirty="0" smtClean="0"/>
              <a:t>Mentor </a:t>
            </a:r>
            <a:r>
              <a:rPr lang="en-US" dirty="0" err="1" smtClean="0"/>
              <a:t>Modelsim</a:t>
            </a:r>
            <a:endParaRPr lang="en-US" dirty="0" smtClean="0"/>
          </a:p>
          <a:p>
            <a:pPr lvl="1"/>
            <a:r>
              <a:rPr lang="en-US" dirty="0" smtClean="0"/>
              <a:t>Altera </a:t>
            </a:r>
            <a:r>
              <a:rPr lang="en-US" dirty="0" err="1" smtClean="0"/>
              <a:t>QSim</a:t>
            </a:r>
            <a:endParaRPr lang="en-US" dirty="0" smtClean="0"/>
          </a:p>
          <a:p>
            <a:pPr lvl="1"/>
            <a:r>
              <a:rPr lang="en-US" dirty="0" smtClean="0"/>
              <a:t>Xilinx </a:t>
            </a:r>
            <a:r>
              <a:rPr lang="en-US" dirty="0" err="1" smtClean="0"/>
              <a:t>Isim</a:t>
            </a:r>
            <a:endParaRPr lang="en-US" dirty="0" smtClean="0"/>
          </a:p>
          <a:p>
            <a:r>
              <a:rPr lang="en-US" dirty="0" smtClean="0"/>
              <a:t>Verification Via Test Benches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Can Test Corner Cases and Fault Conditions</a:t>
            </a:r>
          </a:p>
          <a:p>
            <a:pPr lvl="1"/>
            <a:r>
              <a:rPr lang="en-US" dirty="0" smtClean="0"/>
              <a:t>Can Visualize any Signal in Design</a:t>
            </a:r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Difficult to Interface with Control Path [CPU Algorithm]</a:t>
            </a:r>
          </a:p>
          <a:p>
            <a:pPr lvl="1"/>
            <a:r>
              <a:rPr lang="en-US" dirty="0" smtClean="0"/>
              <a:t>Bus Functional Model may not be Available</a:t>
            </a:r>
          </a:p>
          <a:p>
            <a:pPr lvl="1"/>
            <a:r>
              <a:rPr lang="en-US" dirty="0" smtClean="0"/>
              <a:t>Can Take a Long Time to Run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HDL Verification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Traditional HDL Verification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13995" y="2545761"/>
            <a:ext cx="3622876" cy="1297033"/>
            <a:chOff x="1909823" y="2682000"/>
            <a:chExt cx="3599726" cy="1445777"/>
          </a:xfrm>
        </p:grpSpPr>
        <p:sp>
          <p:nvSpPr>
            <p:cNvPr id="5" name="Rectangle 4"/>
            <p:cNvSpPr/>
            <p:nvPr/>
          </p:nvSpPr>
          <p:spPr>
            <a:xfrm>
              <a:off x="2025569" y="3077137"/>
              <a:ext cx="1307939" cy="983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Unit </a:t>
              </a:r>
            </a:p>
            <a:p>
              <a:pPr algn="ctr"/>
              <a:r>
                <a:rPr lang="en-US" dirty="0" smtClean="0"/>
                <a:t>Under </a:t>
              </a:r>
            </a:p>
            <a:p>
              <a:pPr algn="ctr"/>
              <a:r>
                <a:rPr lang="en-US" dirty="0" smtClean="0"/>
                <a:t>Test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26543" y="3077137"/>
              <a:ext cx="1307939" cy="983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 Functional Model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endCxn id="6" idx="1"/>
            </p:cNvCxnSpPr>
            <p:nvPr/>
          </p:nvCxnSpPr>
          <p:spPr>
            <a:xfrm>
              <a:off x="3345083" y="3569061"/>
              <a:ext cx="6814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909823" y="2682000"/>
              <a:ext cx="3599726" cy="1445777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50821" y="2707805"/>
              <a:ext cx="1458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Test Bench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43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677334" y="972273"/>
            <a:ext cx="8596668" cy="531004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Problem</a:t>
            </a:r>
          </a:p>
          <a:p>
            <a:pPr lvl="1"/>
            <a:r>
              <a:rPr lang="en-US" dirty="0" smtClean="0"/>
              <a:t>Application Software has been Debugged</a:t>
            </a:r>
          </a:p>
          <a:p>
            <a:pPr lvl="1"/>
            <a:r>
              <a:rPr lang="en-US" dirty="0" smtClean="0"/>
              <a:t>HDL has been Simulated</a:t>
            </a:r>
          </a:p>
          <a:p>
            <a:pPr lvl="1"/>
            <a:r>
              <a:rPr lang="en-US" dirty="0" smtClean="0"/>
              <a:t>The System Does not Work </a:t>
            </a:r>
          </a:p>
          <a:p>
            <a:r>
              <a:rPr lang="en-US" dirty="0" smtClean="0"/>
              <a:t>The Solution</a:t>
            </a:r>
          </a:p>
          <a:p>
            <a:pPr lvl="1"/>
            <a:r>
              <a:rPr lang="en-US" dirty="0" smtClean="0"/>
              <a:t>Embedded Co-Debug with Hardware/Software Cross-Triggering</a:t>
            </a:r>
          </a:p>
          <a:p>
            <a:pPr lvl="1"/>
            <a:r>
              <a:rPr lang="en-US" dirty="0" smtClean="0"/>
              <a:t>Hardware/Software Breakpoints </a:t>
            </a:r>
          </a:p>
          <a:p>
            <a:r>
              <a:rPr lang="en-US" dirty="0" smtClean="0"/>
              <a:t>Pros</a:t>
            </a:r>
            <a:endParaRPr lang="en-US" dirty="0"/>
          </a:p>
          <a:p>
            <a:pPr lvl="1"/>
            <a:r>
              <a:rPr lang="en-US" dirty="0" smtClean="0"/>
              <a:t>Allows for Inter-Domain synchronization. Ex. Stop CPU and FPGA Simultaneously</a:t>
            </a:r>
          </a:p>
          <a:p>
            <a:pPr lvl="1"/>
            <a:r>
              <a:rPr lang="en-US" dirty="0" smtClean="0"/>
              <a:t>Design is not Simulated, it Runs </a:t>
            </a:r>
            <a:r>
              <a:rPr lang="en-US" dirty="0"/>
              <a:t>R</a:t>
            </a:r>
            <a:r>
              <a:rPr lang="en-US" dirty="0" smtClean="0"/>
              <a:t>eal </a:t>
            </a:r>
            <a:r>
              <a:rPr lang="en-US" dirty="0"/>
              <a:t>T</a:t>
            </a:r>
            <a:r>
              <a:rPr lang="en-US" dirty="0" smtClean="0"/>
              <a:t>ime</a:t>
            </a:r>
            <a:endParaRPr lang="en-US" dirty="0"/>
          </a:p>
          <a:p>
            <a:pPr lvl="1"/>
            <a:r>
              <a:rPr lang="en-US" dirty="0" smtClean="0"/>
              <a:t>No Bus Functional Model is Required</a:t>
            </a:r>
          </a:p>
          <a:p>
            <a:pPr lvl="1"/>
            <a:r>
              <a:rPr lang="en-US" dirty="0" smtClean="0"/>
              <a:t>Can Test out HDL  and C code as well as External Hardware</a:t>
            </a: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 smtClean="0"/>
              <a:t>Must Compile the HDL </a:t>
            </a:r>
            <a:endParaRPr lang="en-US" dirty="0"/>
          </a:p>
          <a:p>
            <a:pPr lvl="1"/>
            <a:r>
              <a:rPr lang="en-US" dirty="0" smtClean="0"/>
              <a:t>Can be Hard to Test out Corner </a:t>
            </a:r>
            <a:r>
              <a:rPr lang="en-US" dirty="0"/>
              <a:t>C</a:t>
            </a:r>
            <a:r>
              <a:rPr lang="en-US" dirty="0" smtClean="0"/>
              <a:t>ases</a:t>
            </a:r>
            <a:endParaRPr lang="en-US" dirty="0"/>
          </a:p>
          <a:p>
            <a:pPr lvl="1"/>
            <a:r>
              <a:rPr lang="en-US" dirty="0" smtClean="0"/>
              <a:t>Can only Look at Top </a:t>
            </a:r>
            <a:r>
              <a:rPr lang="en-US" dirty="0"/>
              <a:t>L</a:t>
            </a:r>
            <a:r>
              <a:rPr lang="en-US" dirty="0" smtClean="0"/>
              <a:t>evel </a:t>
            </a:r>
            <a:r>
              <a:rPr lang="en-US" dirty="0"/>
              <a:t>S</a:t>
            </a:r>
            <a:r>
              <a:rPr lang="en-US" dirty="0" smtClean="0"/>
              <a:t>ignals</a:t>
            </a:r>
          </a:p>
          <a:p>
            <a:pPr lvl="1"/>
            <a:r>
              <a:rPr lang="en-US" dirty="0" smtClean="0"/>
              <a:t>Limited Trace Duration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Hardware/Software Cross-Triggering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Hardware/Software Cross-Triggering</a:t>
            </a:r>
          </a:p>
        </p:txBody>
      </p:sp>
      <p:sp>
        <p:nvSpPr>
          <p:cNvPr id="2" name="AutoShape 2" descr="Image result for finger pointing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encrypted-tbn3.gstatic.com/images?q=tbn:ANd9GcQLTYueZl1Z7oW4E_HdL79qlFa5VLPuix2Zj63MhCHJO_yqpirXS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282" y="859983"/>
            <a:ext cx="1671343" cy="141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87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677334" y="972273"/>
            <a:ext cx="8596668" cy="5310043"/>
          </a:xfrm>
        </p:spPr>
        <p:txBody>
          <a:bodyPr>
            <a:normAutofit/>
          </a:bodyPr>
          <a:lstStyle/>
          <a:p>
            <a:r>
              <a:rPr lang="en-US" dirty="0" smtClean="0"/>
              <a:t>User Selectable Probe Count and Probe Width</a:t>
            </a:r>
          </a:p>
          <a:p>
            <a:r>
              <a:rPr lang="en-US" dirty="0" smtClean="0"/>
              <a:t>Boolean Trigger Equations </a:t>
            </a:r>
          </a:p>
          <a:p>
            <a:r>
              <a:rPr lang="en-US" dirty="0" smtClean="0"/>
              <a:t>Enabled FPGA/CPU Cross-Triggering</a:t>
            </a:r>
          </a:p>
          <a:p>
            <a:r>
              <a:rPr lang="en-US" dirty="0" smtClean="0"/>
              <a:t>Up to 1024 Probes each of width from 1 to 4096 bits.</a:t>
            </a:r>
          </a:p>
          <a:p>
            <a:r>
              <a:rPr lang="en-US" dirty="0" smtClean="0"/>
              <a:t>Data Capture </a:t>
            </a:r>
            <a:r>
              <a:rPr lang="en-US" smtClean="0"/>
              <a:t>Depth of up </a:t>
            </a:r>
            <a:r>
              <a:rPr lang="en-US" dirty="0" smtClean="0"/>
              <a:t>to 131,072 Points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Integrated Logic Analyzer [ILA]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Hardware/Software Cross-Triggering</a:t>
            </a:r>
          </a:p>
        </p:txBody>
      </p:sp>
      <p:sp>
        <p:nvSpPr>
          <p:cNvPr id="2" name="AutoShape 2" descr="Image result for finger pointing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595" y="3272562"/>
            <a:ext cx="3829050" cy="260985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965207" y="3231401"/>
            <a:ext cx="3622876" cy="2783319"/>
            <a:chOff x="965207" y="2591321"/>
            <a:chExt cx="3622876" cy="2783319"/>
          </a:xfrm>
        </p:grpSpPr>
        <p:sp>
          <p:nvSpPr>
            <p:cNvPr id="9" name="Rectangle 8"/>
            <p:cNvSpPr/>
            <p:nvPr/>
          </p:nvSpPr>
          <p:spPr>
            <a:xfrm>
              <a:off x="1121015" y="4381613"/>
              <a:ext cx="1316350" cy="882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HDL </a:t>
              </a:r>
            </a:p>
            <a:p>
              <a:pPr algn="ctr"/>
              <a:r>
                <a:rPr lang="en-US" dirty="0" smtClean="0"/>
                <a:t>Under </a:t>
              </a:r>
            </a:p>
            <a:p>
              <a:pPr algn="ctr"/>
              <a:r>
                <a:rPr lang="en-US" dirty="0" smtClean="0"/>
                <a:t>Test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19305" y="4381613"/>
              <a:ext cx="1316350" cy="882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Hardware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endCxn id="10" idx="1"/>
            </p:cNvCxnSpPr>
            <p:nvPr/>
          </p:nvCxnSpPr>
          <p:spPr>
            <a:xfrm flipV="1">
              <a:off x="2409696" y="4822927"/>
              <a:ext cx="709609" cy="23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965207" y="2591321"/>
              <a:ext cx="3622876" cy="2783319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1015" y="2671451"/>
              <a:ext cx="1316350" cy="882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 </a:t>
              </a:r>
            </a:p>
            <a:p>
              <a:pPr algn="ctr"/>
              <a:r>
                <a:rPr lang="en-US" dirty="0" smtClean="0"/>
                <a:t>Under </a:t>
              </a:r>
            </a:p>
            <a:p>
              <a:pPr algn="ctr"/>
              <a:r>
                <a:rPr lang="en-US" dirty="0" smtClean="0"/>
                <a:t>Test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29647" y="2685686"/>
              <a:ext cx="1316350" cy="882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Hardware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433463" y="3127000"/>
              <a:ext cx="68584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0"/>
              <a:endCxn id="15" idx="2"/>
            </p:cNvCxnSpPr>
            <p:nvPr/>
          </p:nvCxnSpPr>
          <p:spPr>
            <a:xfrm flipV="1">
              <a:off x="1779190" y="3554079"/>
              <a:ext cx="0" cy="8275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522364" y="3846390"/>
              <a:ext cx="554292" cy="306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936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249" y="2899540"/>
            <a:ext cx="7640834" cy="3061422"/>
          </a:xfrm>
          <a:prstGeom prst="rect">
            <a:avLst/>
          </a:prstGeom>
        </p:spPr>
      </p:pic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677334" y="972273"/>
            <a:ext cx="8596668" cy="5310043"/>
          </a:xfrm>
        </p:spPr>
        <p:txBody>
          <a:bodyPr>
            <a:normAutofit/>
          </a:bodyPr>
          <a:lstStyle/>
          <a:p>
            <a:r>
              <a:rPr lang="en-US" dirty="0"/>
              <a:t>Peek and Poke data through JTAG Port</a:t>
            </a:r>
          </a:p>
          <a:p>
            <a:r>
              <a:rPr lang="en-US" dirty="0"/>
              <a:t>Designed to </a:t>
            </a:r>
            <a:r>
              <a:rPr lang="en-US" dirty="0" smtClean="0"/>
              <a:t>Replace </a:t>
            </a:r>
            <a:r>
              <a:rPr lang="en-US" dirty="0"/>
              <a:t>or </a:t>
            </a:r>
            <a:r>
              <a:rPr lang="en-US" dirty="0" smtClean="0"/>
              <a:t>Augment </a:t>
            </a:r>
            <a:r>
              <a:rPr lang="en-US" dirty="0"/>
              <a:t>B</a:t>
            </a:r>
            <a:r>
              <a:rPr lang="en-US" dirty="0" smtClean="0"/>
              <a:t>oard </a:t>
            </a:r>
            <a:r>
              <a:rPr lang="en-US" dirty="0"/>
              <a:t>level I/O and </a:t>
            </a:r>
            <a:r>
              <a:rPr lang="en-US" dirty="0" smtClean="0"/>
              <a:t>Status </a:t>
            </a:r>
            <a:r>
              <a:rPr lang="en-US" dirty="0"/>
              <a:t>I</a:t>
            </a:r>
            <a:r>
              <a:rPr lang="en-US" dirty="0" smtClean="0"/>
              <a:t>ndicators</a:t>
            </a:r>
            <a:r>
              <a:rPr lang="en-US" dirty="0"/>
              <a:t>	</a:t>
            </a:r>
          </a:p>
          <a:p>
            <a:pPr lvl="1"/>
            <a:r>
              <a:rPr lang="en-US" dirty="0" smtClean="0"/>
              <a:t>LEDs, Push </a:t>
            </a:r>
            <a:r>
              <a:rPr lang="en-US" dirty="0"/>
              <a:t>Buttons</a:t>
            </a:r>
          </a:p>
          <a:p>
            <a:r>
              <a:rPr lang="en-US" dirty="0"/>
              <a:t>Max Frequency: 250 </a:t>
            </a:r>
            <a:r>
              <a:rPr lang="en-US" dirty="0" smtClean="0"/>
              <a:t>MHz</a:t>
            </a:r>
          </a:p>
          <a:p>
            <a:r>
              <a:rPr lang="en-US" dirty="0" smtClean="0"/>
              <a:t>Custom Output Initialization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 IO [VIO]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Hardware/Software Cross-Triggering</a:t>
            </a:r>
          </a:p>
        </p:txBody>
      </p:sp>
      <p:sp>
        <p:nvSpPr>
          <p:cNvPr id="2" name="AutoShape 2" descr="Image result for finger pointing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211" y="1204911"/>
            <a:ext cx="6554177" cy="17609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SoC</a:t>
            </a:r>
            <a:r>
              <a:rPr lang="en-US" dirty="0" smtClean="0"/>
              <a:t> FPGA?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895" y="244966"/>
            <a:ext cx="1858781" cy="1323015"/>
          </a:xfrm>
          <a:prstGeom prst="rect">
            <a:avLst/>
          </a:prstGeom>
        </p:spPr>
      </p:pic>
      <p:pic>
        <p:nvPicPr>
          <p:cNvPr id="6" name="Picture 8" descr="https://encrypted-tbn1.gstatic.com/images?q=tbn:ANd9GcSTS1B89WLYK4hPEl2lxOKKTNwCrN0QUfnystgpHorDyIYLK_MjXvm2vx8D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596" y="5131540"/>
            <a:ext cx="1556567" cy="148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s://encrypted-tbn3.gstatic.com/images?q=tbn:ANd9GcS7ZGbeABGnPu8pVHLQ7dqrs6TQcluQiGGpJucF6NJQhs-K0nurUZxYW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636" y="1657921"/>
            <a:ext cx="2085298" cy="155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http://www.techni-core.com/images/Security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44" y="5017546"/>
            <a:ext cx="2182891" cy="164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1090" y="4920681"/>
            <a:ext cx="1834420" cy="1834420"/>
          </a:xfrm>
          <a:prstGeom prst="rect">
            <a:avLst/>
          </a:prstGeom>
        </p:spPr>
      </p:pic>
      <p:pic>
        <p:nvPicPr>
          <p:cNvPr id="10" name="Picture 22" descr="https://encrypted-tbn1.gstatic.com/images?q=tbn:ANd9GcTkqL81Cr52ZgQqLC_LGzGc0Rm2fw1r74RGr89unRlZaS8M0eYeyJ6Q7h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596" y="3572439"/>
            <a:ext cx="1348475" cy="121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wonderfulengineering.com/wp-content/uploads/2014/04/motor-images-14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234" y="5047940"/>
            <a:ext cx="2157575" cy="157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73249" y="3259454"/>
            <a:ext cx="589064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 err="1" smtClean="0"/>
              <a:t>SoC</a:t>
            </a:r>
            <a:r>
              <a:rPr lang="en-US" sz="5400" dirty="0" smtClean="0"/>
              <a:t> = CPU + FPGA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018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an </a:t>
            </a:r>
            <a:r>
              <a:rPr lang="en-US" dirty="0" err="1" smtClean="0"/>
              <a:t>SoC</a:t>
            </a:r>
            <a:r>
              <a:rPr lang="en-US" dirty="0" smtClean="0"/>
              <a:t> FPGA?</a:t>
            </a:r>
          </a:p>
          <a:p>
            <a:pPr lvl="1"/>
            <a:r>
              <a:rPr lang="en-US" dirty="0" smtClean="0"/>
              <a:t>Fully Featured ARM Processor</a:t>
            </a:r>
          </a:p>
          <a:p>
            <a:pPr lvl="1"/>
            <a:r>
              <a:rPr lang="en-US" dirty="0" smtClean="0"/>
              <a:t>Programmable Logic Fabric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SoC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Reduce Board Space and Development Time</a:t>
            </a:r>
          </a:p>
          <a:p>
            <a:pPr lvl="1"/>
            <a:r>
              <a:rPr lang="en-US" dirty="0" smtClean="0"/>
              <a:t>Increased System Flexibility</a:t>
            </a:r>
          </a:p>
          <a:p>
            <a:pPr lvl="1"/>
            <a:r>
              <a:rPr lang="en-US" dirty="0" smtClean="0"/>
              <a:t>Configurable FPGA/CPU Interconnect </a:t>
            </a:r>
          </a:p>
          <a:p>
            <a:pPr lvl="1"/>
            <a:r>
              <a:rPr lang="en-US" dirty="0" smtClean="0"/>
              <a:t>Integrated Development Tool Flow </a:t>
            </a:r>
            <a:endParaRPr lang="en-US" dirty="0"/>
          </a:p>
          <a:p>
            <a:pPr lvl="1"/>
            <a:r>
              <a:rPr lang="en-US" dirty="0" smtClean="0"/>
              <a:t>Open Source Software Ecosystem</a:t>
            </a:r>
            <a:endParaRPr lang="en-US" dirty="0"/>
          </a:p>
          <a:p>
            <a:r>
              <a:rPr lang="en-US" dirty="0" smtClean="0"/>
              <a:t>Xilinx Zynq-7000</a:t>
            </a:r>
          </a:p>
          <a:p>
            <a:pPr lvl="1"/>
            <a:r>
              <a:rPr lang="en-US" dirty="0" smtClean="0"/>
              <a:t>1 GHz </a:t>
            </a:r>
            <a:r>
              <a:rPr lang="en-US" dirty="0" err="1" smtClean="0"/>
              <a:t>Dualcore</a:t>
            </a:r>
            <a:r>
              <a:rPr lang="en-US" dirty="0" smtClean="0"/>
              <a:t> ARM</a:t>
            </a:r>
            <a:r>
              <a:rPr lang="en-US" baseline="30000" dirty="0"/>
              <a:t>®</a:t>
            </a:r>
            <a:r>
              <a:rPr lang="en-US" dirty="0"/>
              <a:t> Cortex™-A9 </a:t>
            </a:r>
          </a:p>
          <a:p>
            <a:r>
              <a:rPr lang="en-US" dirty="0" smtClean="0"/>
              <a:t>Altera </a:t>
            </a:r>
            <a:r>
              <a:rPr lang="en-US" dirty="0" err="1" smtClean="0"/>
              <a:t>SoC</a:t>
            </a:r>
            <a:endParaRPr lang="en-US" dirty="0" smtClean="0"/>
          </a:p>
          <a:p>
            <a:pPr lvl="1"/>
            <a:r>
              <a:rPr lang="en-US" dirty="0" smtClean="0"/>
              <a:t>1 GHz </a:t>
            </a:r>
            <a:r>
              <a:rPr lang="en-US" dirty="0" err="1" smtClean="0"/>
              <a:t>Dualcore</a:t>
            </a:r>
            <a:r>
              <a:rPr lang="en-US" dirty="0" smtClean="0"/>
              <a:t> ARM</a:t>
            </a:r>
            <a:r>
              <a:rPr lang="en-US" baseline="30000" dirty="0"/>
              <a:t>®</a:t>
            </a:r>
            <a:r>
              <a:rPr lang="en-US" dirty="0"/>
              <a:t> Cortex™-A9 </a:t>
            </a:r>
            <a:endParaRPr lang="en-US" dirty="0" smtClean="0"/>
          </a:p>
          <a:p>
            <a:r>
              <a:rPr lang="en-US" dirty="0" err="1" smtClean="0"/>
              <a:t>Microsemi</a:t>
            </a:r>
            <a:r>
              <a:rPr lang="en-US" dirty="0" smtClean="0"/>
              <a:t> Smart Fusion 2</a:t>
            </a:r>
          </a:p>
          <a:p>
            <a:pPr lvl="1"/>
            <a:r>
              <a:rPr lang="pt-BR" dirty="0"/>
              <a:t>166 megahertz (MHz) ARM ® Cortex</a:t>
            </a:r>
            <a:r>
              <a:rPr lang="pt-BR" baseline="30000" dirty="0"/>
              <a:t>TM</a:t>
            </a:r>
            <a:r>
              <a:rPr lang="pt-BR" dirty="0"/>
              <a:t>-M3 </a:t>
            </a:r>
            <a:r>
              <a:rPr lang="pt-BR" dirty="0" smtClean="0"/>
              <a:t>processor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SoC</a:t>
            </a:r>
            <a:r>
              <a:rPr lang="en-US" dirty="0" smtClean="0"/>
              <a:t> FPGA Architectures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SoC</a:t>
            </a:r>
            <a:r>
              <a:rPr lang="en-US" dirty="0" smtClean="0"/>
              <a:t> FPGA Architectures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287" y="1302138"/>
            <a:ext cx="3378793" cy="355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0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Advanced Microcontroller Bus Architecture [AMBA]</a:t>
            </a:r>
          </a:p>
          <a:p>
            <a:pPr lvl="1"/>
            <a:r>
              <a:rPr lang="en-US" dirty="0" smtClean="0"/>
              <a:t>AXI is Third Generation of AMBA  </a:t>
            </a:r>
          </a:p>
          <a:p>
            <a:pPr lvl="1"/>
            <a:r>
              <a:rPr lang="en-US" dirty="0" smtClean="0"/>
              <a:t>Introduced by ARM in 1996</a:t>
            </a:r>
          </a:p>
          <a:p>
            <a:r>
              <a:rPr lang="en-US" dirty="0" smtClean="0"/>
              <a:t>Xilinx </a:t>
            </a:r>
            <a:r>
              <a:rPr lang="en-US" dirty="0" err="1" smtClean="0"/>
              <a:t>Zynq</a:t>
            </a:r>
            <a:r>
              <a:rPr lang="en-US" dirty="0"/>
              <a:t> </a:t>
            </a:r>
            <a:r>
              <a:rPr lang="en-US" dirty="0" err="1" smtClean="0"/>
              <a:t>SoC</a:t>
            </a:r>
            <a:r>
              <a:rPr lang="en-US" dirty="0" smtClean="0"/>
              <a:t> FPGA/CPU Interconnect</a:t>
            </a:r>
          </a:p>
          <a:p>
            <a:pPr lvl="1"/>
            <a:r>
              <a:rPr lang="en-US" dirty="0" smtClean="0"/>
              <a:t>AXI4 – Address Followed by up to 256 Data </a:t>
            </a:r>
            <a:r>
              <a:rPr lang="en-US" dirty="0"/>
              <a:t>W</a:t>
            </a:r>
            <a:r>
              <a:rPr lang="en-US" dirty="0" smtClean="0"/>
              <a:t>ords</a:t>
            </a:r>
          </a:p>
          <a:p>
            <a:pPr lvl="1"/>
            <a:r>
              <a:rPr lang="en-US" dirty="0" smtClean="0"/>
              <a:t>AXI-Lite – Single Address, Single Word</a:t>
            </a:r>
          </a:p>
          <a:p>
            <a:pPr lvl="1"/>
            <a:r>
              <a:rPr lang="en-US" dirty="0" smtClean="0"/>
              <a:t>AXI-Stream – Unlimited Burst </a:t>
            </a:r>
            <a:r>
              <a:rPr lang="en-US" dirty="0"/>
              <a:t>T</a:t>
            </a:r>
            <a:r>
              <a:rPr lang="en-US" dirty="0" smtClean="0"/>
              <a:t>ransfers [non-memory mapped]</a:t>
            </a:r>
          </a:p>
          <a:p>
            <a:r>
              <a:rPr lang="en-US" dirty="0" smtClean="0"/>
              <a:t>Communicating Between FPGA and CPU</a:t>
            </a:r>
          </a:p>
          <a:p>
            <a:pPr lvl="1"/>
            <a:r>
              <a:rPr lang="en-US" dirty="0" smtClean="0"/>
              <a:t>CPU</a:t>
            </a:r>
          </a:p>
          <a:p>
            <a:pPr lvl="2"/>
            <a:r>
              <a:rPr lang="en-US" dirty="0" smtClean="0"/>
              <a:t>Bare Metal =&gt; FPGA registers accessible via global memory map</a:t>
            </a:r>
          </a:p>
          <a:p>
            <a:pPr lvl="2"/>
            <a:r>
              <a:rPr lang="en-US" dirty="0" smtClean="0"/>
              <a:t>Linux =&gt; FPGA registers accessible via 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mem</a:t>
            </a:r>
            <a:endParaRPr lang="en-US" dirty="0" smtClean="0"/>
          </a:p>
          <a:p>
            <a:pPr lvl="1"/>
            <a:r>
              <a:rPr lang="en-US" dirty="0" smtClean="0"/>
              <a:t>FPGA</a:t>
            </a:r>
          </a:p>
          <a:p>
            <a:pPr lvl="2"/>
            <a:r>
              <a:rPr lang="en-US" dirty="0" smtClean="0"/>
              <a:t>Processor values accessible via registers</a:t>
            </a:r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</a:t>
            </a:r>
            <a:r>
              <a:rPr lang="en-US" dirty="0" err="1" smtClean="0"/>
              <a:t>eXtensible</a:t>
            </a:r>
            <a:r>
              <a:rPr lang="en-US" dirty="0" smtClean="0"/>
              <a:t> Interface [AXI]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eXtensible</a:t>
            </a:r>
            <a:r>
              <a:rPr lang="en-US" dirty="0"/>
              <a:t> Interface [AXI]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701281" y="972272"/>
            <a:ext cx="1777999" cy="4514128"/>
            <a:chOff x="7701281" y="972272"/>
            <a:chExt cx="1777999" cy="4514128"/>
          </a:xfrm>
        </p:grpSpPr>
        <p:sp>
          <p:nvSpPr>
            <p:cNvPr id="5" name="Rectangle 4"/>
            <p:cNvSpPr/>
            <p:nvPr/>
          </p:nvSpPr>
          <p:spPr>
            <a:xfrm>
              <a:off x="7701281" y="972272"/>
              <a:ext cx="1666239" cy="1373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CPU</a:t>
              </a: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701281" y="3217632"/>
              <a:ext cx="1666239" cy="22687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FPGA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5" idx="2"/>
              <a:endCxn id="7" idx="0"/>
            </p:cNvCxnSpPr>
            <p:nvPr/>
          </p:nvCxnSpPr>
          <p:spPr>
            <a:xfrm>
              <a:off x="8534401" y="2345357"/>
              <a:ext cx="0" cy="8722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646160" y="2607489"/>
              <a:ext cx="83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AXI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84592" y="3391387"/>
              <a:ext cx="1469135" cy="1930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Reg</a:t>
              </a:r>
              <a:r>
                <a:rPr lang="en-US" sz="1100" dirty="0" smtClean="0"/>
                <a:t> 1  0x400000000</a:t>
              </a:r>
              <a:endParaRPr lang="en-US" sz="11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84592" y="3580363"/>
              <a:ext cx="1469135" cy="1930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Reg</a:t>
              </a:r>
              <a:r>
                <a:rPr lang="en-US" sz="1100" dirty="0" smtClean="0"/>
                <a:t> 2  0x400000004</a:t>
              </a:r>
              <a:endParaRPr lang="en-US" sz="11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784592" y="3775435"/>
              <a:ext cx="1469135" cy="1930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Reg</a:t>
              </a:r>
              <a:r>
                <a:rPr lang="en-US" sz="1100" dirty="0" smtClean="0"/>
                <a:t> N  0x400001000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657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Xilinx </a:t>
            </a:r>
            <a:r>
              <a:rPr lang="en-US" dirty="0" err="1" smtClean="0"/>
              <a:t>Zynq</a:t>
            </a:r>
            <a:r>
              <a:rPr lang="en-US" dirty="0" smtClean="0"/>
              <a:t> </a:t>
            </a:r>
            <a:r>
              <a:rPr lang="en-US" dirty="0" err="1" smtClean="0"/>
              <a:t>SoC</a:t>
            </a:r>
            <a:r>
              <a:rPr lang="en-US" dirty="0" smtClean="0"/>
              <a:t> FPGAs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Xilinx </a:t>
            </a:r>
            <a:r>
              <a:rPr lang="en-US" dirty="0" err="1" smtClean="0"/>
              <a:t>Zynq</a:t>
            </a:r>
            <a:r>
              <a:rPr lang="en-US" dirty="0" smtClean="0"/>
              <a:t> </a:t>
            </a:r>
            <a:r>
              <a:rPr lang="en-US" dirty="0" err="1" smtClean="0"/>
              <a:t>SoC</a:t>
            </a:r>
            <a:r>
              <a:rPr lang="en-US" dirty="0" smtClean="0"/>
              <a:t> FPGAs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955231"/>
              </p:ext>
            </p:extLst>
          </p:nvPr>
        </p:nvGraphicFramePr>
        <p:xfrm>
          <a:off x="757837" y="975728"/>
          <a:ext cx="8516166" cy="479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766"/>
                <a:gridCol w="3517678"/>
                <a:gridCol w="283872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Zynq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UltraScale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baseline="0" dirty="0" err="1" smtClean="0"/>
                        <a:t>MPSoC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Zynq</a:t>
                      </a:r>
                      <a:r>
                        <a:rPr lang="en-US" dirty="0" smtClean="0"/>
                        <a:t> - 7000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 nm </a:t>
                      </a:r>
                      <a:r>
                        <a:rPr lang="en-US" dirty="0" err="1" smtClean="0"/>
                        <a:t>FinFET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 nm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Quadcore</a:t>
                      </a:r>
                      <a:r>
                        <a:rPr lang="en-US" dirty="0" smtClean="0"/>
                        <a:t> ARM</a:t>
                      </a:r>
                      <a:r>
                        <a:rPr lang="en-US" baseline="30000" dirty="0" smtClean="0"/>
                        <a:t>®</a:t>
                      </a:r>
                      <a:r>
                        <a:rPr lang="en-US" dirty="0" smtClean="0"/>
                        <a:t> Cortex™-A53 </a:t>
                      </a:r>
                      <a:r>
                        <a:rPr lang="en-US" dirty="0" err="1" smtClean="0"/>
                        <a:t>MPCore</a:t>
                      </a:r>
                      <a:r>
                        <a:rPr lang="en-US" dirty="0" smtClean="0"/>
                        <a:t>™ up to 1.3GHz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Dualcore</a:t>
                      </a:r>
                      <a:r>
                        <a:rPr lang="en-US" dirty="0" smtClean="0"/>
                        <a:t> ARM</a:t>
                      </a:r>
                      <a:r>
                        <a:rPr lang="en-US" baseline="30000" dirty="0" smtClean="0"/>
                        <a:t>®</a:t>
                      </a:r>
                      <a:r>
                        <a:rPr lang="en-US" dirty="0" smtClean="0"/>
                        <a:t> Cortex™-A9 </a:t>
                      </a:r>
                      <a:r>
                        <a:rPr lang="en-US" dirty="0" err="1" smtClean="0"/>
                        <a:t>MPCore</a:t>
                      </a:r>
                      <a:r>
                        <a:rPr lang="en-US" dirty="0" smtClean="0"/>
                        <a:t>™ up to 1GHz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Real-Time 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Dual ARM</a:t>
                      </a:r>
                      <a:r>
                        <a:rPr lang="en-US" baseline="30000" dirty="0" smtClean="0"/>
                        <a:t>®</a:t>
                      </a:r>
                      <a:r>
                        <a:rPr lang="en-US" dirty="0" smtClean="0"/>
                        <a:t> Cortex™-R5 </a:t>
                      </a:r>
                      <a:r>
                        <a:rPr lang="en-US" dirty="0" err="1" smtClean="0"/>
                        <a:t>MPCore</a:t>
                      </a:r>
                      <a:r>
                        <a:rPr lang="en-US" dirty="0" smtClean="0"/>
                        <a:t>™ up to 600MHz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Mali™-400MP up to 466MHz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Speed Connectivity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 USB 3.0, SATA 3.0, </a:t>
                      </a:r>
                      <a:r>
                        <a:rPr lang="en-US" dirty="0" err="1" smtClean="0"/>
                        <a:t>DisplayPort</a:t>
                      </a:r>
                      <a:r>
                        <a:rPr lang="en-US" dirty="0" smtClean="0"/>
                        <a:t>, 4x Tri-mode Gigabit Ethernet, </a:t>
                      </a:r>
                      <a:r>
                        <a:rPr lang="en-US" dirty="0" err="1" smtClean="0"/>
                        <a:t>PCIe</a:t>
                      </a:r>
                      <a:r>
                        <a:rPr lang="en-US" dirty="0" smtClean="0"/>
                        <a:t> Gen2x4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</a:t>
                      </a:r>
                      <a:r>
                        <a:rPr lang="en-US" baseline="0" dirty="0" smtClean="0"/>
                        <a:t> Cells (K)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920 [~13.6 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444 [~6.6 M]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r>
                        <a:rPr lang="en-US" baseline="0" dirty="0" smtClean="0"/>
                        <a:t> 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4.4</a:t>
                      </a:r>
                      <a:r>
                        <a:rPr lang="en-US" baseline="0" dirty="0" smtClean="0"/>
                        <a:t> 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DSP Slices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UltraRAM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 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0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2863280"/>
            <a:ext cx="8596668" cy="332917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Partitioning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Algorithm Partitioning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93235"/>
              </p:ext>
            </p:extLst>
          </p:nvPr>
        </p:nvGraphicFramePr>
        <p:xfrm>
          <a:off x="781507" y="1067275"/>
          <a:ext cx="776061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395"/>
                <a:gridCol w="1737644"/>
                <a:gridCol w="1856851"/>
                <a:gridCol w="20487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 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ARM Processor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</a:t>
                      </a:r>
                      <a:r>
                        <a:rPr lang="en-US" baseline="0" dirty="0" smtClean="0"/>
                        <a:t> Processor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Moderate/High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HDL</a:t>
                      </a:r>
                      <a:r>
                        <a:rPr lang="en-US" baseline="0" dirty="0" smtClean="0"/>
                        <a:t> State-Machine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1"/>
          <p:cNvSpPr txBox="1">
            <a:spLocks/>
          </p:cNvSpPr>
          <p:nvPr/>
        </p:nvSpPr>
        <p:spPr>
          <a:xfrm>
            <a:off x="795011" y="2938506"/>
            <a:ext cx="8596668" cy="485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Compile Time</a:t>
            </a:r>
          </a:p>
          <a:p>
            <a:r>
              <a:rPr lang="en-US" dirty="0" smtClean="0"/>
              <a:t>Floating/Fixed Point Implementation</a:t>
            </a:r>
          </a:p>
          <a:p>
            <a:r>
              <a:rPr lang="en-US" dirty="0" smtClean="0"/>
              <a:t>Algorithm Sizing</a:t>
            </a:r>
          </a:p>
          <a:p>
            <a:r>
              <a:rPr lang="en-US" dirty="0" smtClean="0"/>
              <a:t>Verification Methods</a:t>
            </a:r>
          </a:p>
          <a:p>
            <a:r>
              <a:rPr lang="en-US" dirty="0" smtClean="0"/>
              <a:t>Expandability</a:t>
            </a:r>
            <a:endParaRPr lang="en-US" dirty="0"/>
          </a:p>
          <a:p>
            <a:r>
              <a:rPr lang="en-US" dirty="0" smtClean="0"/>
              <a:t>Several Companies Offer IP for </a:t>
            </a:r>
            <a:r>
              <a:rPr lang="en-US" dirty="0" err="1" smtClean="0"/>
              <a:t>SoC</a:t>
            </a:r>
            <a:r>
              <a:rPr lang="en-US" dirty="0" smtClean="0"/>
              <a:t> FPGAs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22" descr="https://encrypted-tbn1.gstatic.com/images?q=tbn:ANd9GcTkqL81Cr52ZgQqLC_LGzGc0Rm2fw1r74RGr89unRlZaS8M0eYeyJ6Q7h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148" y="3063196"/>
            <a:ext cx="1114344" cy="100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7067135" y="3955480"/>
            <a:ext cx="539646" cy="657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75072" y="4526038"/>
            <a:ext cx="120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476852" y="3938358"/>
            <a:ext cx="504588" cy="644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73337" y="4527867"/>
            <a:ext cx="120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HDL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2822585" y="5593668"/>
            <a:ext cx="4541520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kHz </a:t>
            </a:r>
            <a:r>
              <a:rPr lang="en-US" dirty="0"/>
              <a:t>Loops </a:t>
            </a:r>
            <a:r>
              <a:rPr lang="en-US" dirty="0" smtClean="0"/>
              <a:t>-&gt; </a:t>
            </a:r>
            <a:r>
              <a:rPr lang="en-US" dirty="0"/>
              <a:t>CPU, </a:t>
            </a:r>
            <a:r>
              <a:rPr lang="en-US" dirty="0" smtClean="0"/>
              <a:t>MHz </a:t>
            </a:r>
            <a:r>
              <a:rPr lang="en-US" dirty="0"/>
              <a:t>Loops </a:t>
            </a:r>
            <a:r>
              <a:rPr lang="en-US" dirty="0" smtClean="0"/>
              <a:t>-&gt; </a:t>
            </a:r>
            <a:r>
              <a:rPr lang="en-US" dirty="0"/>
              <a:t>FPGA </a:t>
            </a:r>
          </a:p>
        </p:txBody>
      </p:sp>
    </p:spTree>
    <p:extLst>
      <p:ext uri="{BB962C8B-B14F-4D97-AF65-F5344CB8AC3E}">
        <p14:creationId xmlns:p14="http://schemas.microsoft.com/office/powerpoint/2010/main" val="294392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311" y="1274165"/>
            <a:ext cx="5895691" cy="4918292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Requirements</a:t>
            </a:r>
          </a:p>
          <a:p>
            <a:pPr lvl="1"/>
            <a:r>
              <a:rPr lang="en-US" b="1" dirty="0" smtClean="0"/>
              <a:t>10 MB/Sec</a:t>
            </a:r>
          </a:p>
          <a:p>
            <a:pPr lvl="1"/>
            <a:r>
              <a:rPr lang="en-US" b="1" dirty="0" smtClean="0"/>
              <a:t>Deterministic</a:t>
            </a:r>
          </a:p>
          <a:p>
            <a:pPr lvl="1"/>
            <a:endParaRPr lang="en-US" b="1" dirty="0"/>
          </a:p>
          <a:p>
            <a:r>
              <a:rPr lang="en-US" b="1" dirty="0" smtClean="0"/>
              <a:t>SD Interface Algorithm </a:t>
            </a:r>
          </a:p>
          <a:p>
            <a:pPr lvl="1"/>
            <a:r>
              <a:rPr lang="en-US" b="1" dirty="0" smtClean="0"/>
              <a:t>Configuration Phase</a:t>
            </a:r>
          </a:p>
          <a:p>
            <a:pPr lvl="2"/>
            <a:r>
              <a:rPr lang="en-US" b="1" dirty="0" smtClean="0"/>
              <a:t>Very Complex</a:t>
            </a:r>
          </a:p>
          <a:p>
            <a:pPr lvl="2"/>
            <a:r>
              <a:rPr lang="en-US" b="1" dirty="0" smtClean="0"/>
              <a:t>Many Scenarios</a:t>
            </a:r>
          </a:p>
          <a:p>
            <a:pPr lvl="2"/>
            <a:r>
              <a:rPr lang="en-US" b="1" dirty="0" smtClean="0"/>
              <a:t>Non-Deterministic</a:t>
            </a:r>
          </a:p>
          <a:p>
            <a:pPr lvl="1"/>
            <a:r>
              <a:rPr lang="en-US" b="1" dirty="0" smtClean="0"/>
              <a:t>Data Transfer Phase</a:t>
            </a:r>
          </a:p>
          <a:p>
            <a:pPr lvl="2"/>
            <a:r>
              <a:rPr lang="en-US" b="1" dirty="0" smtClean="0"/>
              <a:t>Deterministic</a:t>
            </a:r>
          </a:p>
          <a:p>
            <a:pPr lvl="2"/>
            <a:r>
              <a:rPr lang="en-US" b="1" dirty="0" smtClean="0"/>
              <a:t>Relatively Simple</a:t>
            </a:r>
          </a:p>
          <a:p>
            <a:pPr lvl="2"/>
            <a:r>
              <a:rPr lang="en-US" b="1" dirty="0" smtClean="0"/>
              <a:t>High Bandwidth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Does One Architect a Solution?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Case: SD Data Logging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Use Case: SD Data Logging</a:t>
            </a:r>
            <a:endParaRPr lang="en-US" dirty="0"/>
          </a:p>
        </p:txBody>
      </p:sp>
      <p:pic>
        <p:nvPicPr>
          <p:cNvPr id="2050" name="Picture 2" descr="Image result for sd car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001" y="309007"/>
            <a:ext cx="1337001" cy="16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25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836683"/>
            <a:ext cx="8596668" cy="5761788"/>
          </a:xfrm>
        </p:spPr>
        <p:txBody>
          <a:bodyPr>
            <a:normAutofit/>
          </a:bodyPr>
          <a:lstStyle/>
          <a:p>
            <a:r>
              <a:rPr lang="en-US" b="1" dirty="0" smtClean="0"/>
              <a:t>SD Configuration Phase [Control Path]</a:t>
            </a:r>
          </a:p>
          <a:p>
            <a:pPr lvl="1"/>
            <a:r>
              <a:rPr lang="en-US" b="1" dirty="0" smtClean="0"/>
              <a:t>Implement in Software via C, Python, Java</a:t>
            </a:r>
          </a:p>
          <a:p>
            <a:pPr lvl="1"/>
            <a:r>
              <a:rPr lang="en-US" b="1" dirty="0" smtClean="0"/>
              <a:t>Reasoning:</a:t>
            </a:r>
          </a:p>
          <a:p>
            <a:pPr lvl="2"/>
            <a:r>
              <a:rPr lang="en-US" b="1" dirty="0" smtClean="0"/>
              <a:t>Design Method</a:t>
            </a:r>
          </a:p>
          <a:p>
            <a:pPr lvl="2"/>
            <a:r>
              <a:rPr lang="en-US" b="1" dirty="0" smtClean="0"/>
              <a:t>Compile Time</a:t>
            </a:r>
          </a:p>
          <a:p>
            <a:pPr marL="457200" lvl="1" indent="0">
              <a:buNone/>
            </a:pPr>
            <a:endParaRPr lang="en-US" b="1" dirty="0" smtClean="0"/>
          </a:p>
          <a:p>
            <a:r>
              <a:rPr lang="en-US" b="1" dirty="0" smtClean="0"/>
              <a:t>SD Data Transfer Phase [Data Path]</a:t>
            </a:r>
          </a:p>
          <a:p>
            <a:pPr lvl="1"/>
            <a:r>
              <a:rPr lang="en-US" b="1" dirty="0" smtClean="0"/>
              <a:t>Implement in HDL</a:t>
            </a:r>
          </a:p>
          <a:p>
            <a:pPr lvl="1"/>
            <a:r>
              <a:rPr lang="en-US" b="1" dirty="0" smtClean="0"/>
              <a:t>Reasoning:</a:t>
            </a:r>
          </a:p>
          <a:p>
            <a:pPr lvl="2"/>
            <a:r>
              <a:rPr lang="en-US" b="1" dirty="0" smtClean="0"/>
              <a:t>Execution Speed</a:t>
            </a:r>
          </a:p>
          <a:p>
            <a:pPr lvl="2"/>
            <a:r>
              <a:rPr lang="en-US" b="1" dirty="0" smtClean="0"/>
              <a:t>Determinism</a:t>
            </a:r>
          </a:p>
          <a:p>
            <a:pPr lvl="2"/>
            <a:r>
              <a:rPr lang="en-US" b="1" dirty="0" smtClean="0"/>
              <a:t>Expandability</a:t>
            </a:r>
          </a:p>
          <a:p>
            <a:pPr lvl="2"/>
            <a:endParaRPr lang="en-US" b="1" dirty="0"/>
          </a:p>
          <a:p>
            <a:r>
              <a:rPr lang="en-US" b="1" dirty="0" smtClean="0"/>
              <a:t>Your Decision Does not have to be Final!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203887"/>
            <a:ext cx="8596668" cy="6323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Hardware/Software Co-Design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Use Case: SD Data Logging</a:t>
            </a:r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>
          <a:xfrm>
            <a:off x="6341903" y="5181829"/>
            <a:ext cx="107385" cy="548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6341903" y="5236663"/>
            <a:ext cx="107385" cy="50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s://encrypted-tbn1.gstatic.com/images?q=tbn:ANd9GcThtectuV2AuIZVxR2WbV325nYfUsxFk72jQ7ED88CEsYjLRRopr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288" y="955854"/>
            <a:ext cx="2002515" cy="200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Content Placeholder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141" y="3708331"/>
            <a:ext cx="5745371" cy="162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3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227637"/>
            <a:ext cx="9202936" cy="6323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Finite State Machine with a </a:t>
            </a:r>
            <a:r>
              <a:rPr lang="en-US" b="1" dirty="0" err="1"/>
              <a:t>Datapath</a:t>
            </a:r>
            <a:r>
              <a:rPr lang="en-US" b="1" dirty="0"/>
              <a:t> [FSMD]</a:t>
            </a:r>
            <a:br>
              <a:rPr lang="en-US" b="1" dirty="0"/>
            </a:b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93327" y="802481"/>
            <a:ext cx="9970949" cy="3874794"/>
            <a:chOff x="561352" y="2483874"/>
            <a:chExt cx="8215523" cy="3192620"/>
          </a:xfrm>
        </p:grpSpPr>
        <p:grpSp>
          <p:nvGrpSpPr>
            <p:cNvPr id="5" name="Group 4"/>
            <p:cNvGrpSpPr/>
            <p:nvPr/>
          </p:nvGrpSpPr>
          <p:grpSpPr>
            <a:xfrm>
              <a:off x="561352" y="2811427"/>
              <a:ext cx="8215523" cy="2425236"/>
              <a:chOff x="76197" y="2040960"/>
              <a:chExt cx="10179299" cy="3004945"/>
            </a:xfrm>
          </p:grpSpPr>
          <p:cxnSp>
            <p:nvCxnSpPr>
              <p:cNvPr id="8" name="Straight Arrow Connector 7"/>
              <p:cNvCxnSpPr>
                <a:stCxn id="43" idx="3"/>
                <a:endCxn id="44" idx="1"/>
              </p:cNvCxnSpPr>
              <p:nvPr/>
            </p:nvCxnSpPr>
            <p:spPr>
              <a:xfrm>
                <a:off x="3361481" y="2867651"/>
                <a:ext cx="771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/>
              <p:cNvGrpSpPr/>
              <p:nvPr/>
            </p:nvGrpSpPr>
            <p:grpSpPr>
              <a:xfrm>
                <a:off x="1079029" y="2131961"/>
                <a:ext cx="7464520" cy="1174199"/>
                <a:chOff x="1155229" y="3534041"/>
                <a:chExt cx="7464520" cy="1174199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5326380" y="3652492"/>
                  <a:ext cx="0" cy="61214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5598159" y="4009786"/>
                  <a:ext cx="311062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8" name="Group 37"/>
                <p:cNvGrpSpPr/>
                <p:nvPr/>
              </p:nvGrpSpPr>
              <p:grpSpPr>
                <a:xfrm>
                  <a:off x="1155229" y="3534041"/>
                  <a:ext cx="7464520" cy="1174199"/>
                  <a:chOff x="1155229" y="3534041"/>
                  <a:chExt cx="7464520" cy="1174199"/>
                </a:xfrm>
              </p:grpSpPr>
              <p:cxnSp>
                <p:nvCxnSpPr>
                  <p:cNvPr id="41" name="Straight Arrow Connector 40"/>
                  <p:cNvCxnSpPr/>
                  <p:nvPr/>
                </p:nvCxnSpPr>
                <p:spPr>
                  <a:xfrm>
                    <a:off x="2235200" y="4043680"/>
                    <a:ext cx="27479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1155229" y="3534041"/>
                    <a:ext cx="7464520" cy="1174199"/>
                    <a:chOff x="1155229" y="3534041"/>
                    <a:chExt cx="7464520" cy="1174199"/>
                  </a:xfrm>
                </p:grpSpPr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2509999" y="3831221"/>
                      <a:ext cx="927682" cy="87701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Next-State Logic</a:t>
                      </a:r>
                      <a:endParaRPr lang="en-US" sz="1000" dirty="0"/>
                    </a:p>
                  </p:txBody>
                </p: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4209610" y="3831221"/>
                      <a:ext cx="927682" cy="87701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State Register</a:t>
                      </a:r>
                      <a:endParaRPr lang="en-US" sz="1000" dirty="0"/>
                    </a:p>
                  </p:txBody>
                </p:sp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5909221" y="3831221"/>
                      <a:ext cx="927682" cy="87701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Output Logic</a:t>
                      </a:r>
                      <a:endParaRPr lang="en-US" sz="1000" dirty="0"/>
                    </a:p>
                  </p:txBody>
                </p: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 flipH="1">
                      <a:off x="2235200" y="3647440"/>
                      <a:ext cx="309118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2235200" y="3647440"/>
                      <a:ext cx="0" cy="3962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>
                      <a:off x="2046112" y="3534041"/>
                      <a:ext cx="0" cy="7239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H="1">
                      <a:off x="2047621" y="3534041"/>
                      <a:ext cx="3552048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>
                      <a:off x="5598159" y="3538616"/>
                      <a:ext cx="3019" cy="4635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Arrow Connector 50"/>
                    <p:cNvCxnSpPr>
                      <a:endCxn id="45" idx="1"/>
                    </p:cNvCxnSpPr>
                    <p:nvPr/>
                  </p:nvCxnSpPr>
                  <p:spPr>
                    <a:xfrm>
                      <a:off x="5137292" y="4264641"/>
                      <a:ext cx="771929" cy="509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/>
                    <p:cNvCxnSpPr/>
                    <p:nvPr/>
                  </p:nvCxnSpPr>
                  <p:spPr>
                    <a:xfrm>
                      <a:off x="1155229" y="4263041"/>
                      <a:ext cx="135477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Arrow Connector 52"/>
                    <p:cNvCxnSpPr/>
                    <p:nvPr/>
                  </p:nvCxnSpPr>
                  <p:spPr>
                    <a:xfrm>
                      <a:off x="6741806" y="4262096"/>
                      <a:ext cx="1877943" cy="9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4209610" y="4485640"/>
                  <a:ext cx="133054" cy="67941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4209610" y="4553581"/>
                  <a:ext cx="133054" cy="6255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Rectangle 9"/>
              <p:cNvSpPr/>
              <p:nvPr/>
            </p:nvSpPr>
            <p:spPr>
              <a:xfrm>
                <a:off x="1850958" y="3781904"/>
                <a:ext cx="927682" cy="8770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Routing </a:t>
                </a:r>
              </a:p>
              <a:p>
                <a:pPr algn="ctr"/>
                <a:r>
                  <a:rPr lang="en-US" sz="1000" dirty="0" smtClean="0"/>
                  <a:t>Network</a:t>
                </a:r>
                <a:endParaRPr lang="en-US" sz="10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550569" y="3781904"/>
                <a:ext cx="985681" cy="8770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Functional </a:t>
                </a:r>
                <a:br>
                  <a:rPr lang="en-US" sz="1000" dirty="0" smtClean="0"/>
                </a:br>
                <a:r>
                  <a:rPr lang="en-US" sz="1000" dirty="0" smtClean="0"/>
                  <a:t>Units</a:t>
                </a:r>
                <a:endParaRPr lang="en-US" sz="10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250180" y="3781904"/>
                <a:ext cx="927682" cy="8770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Routing Network</a:t>
                </a:r>
                <a:endParaRPr lang="en-US" sz="10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933554" y="3781904"/>
                <a:ext cx="927682" cy="8770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Data Registers</a:t>
                </a:r>
                <a:endParaRPr lang="en-US" sz="1000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6753083" y="4399979"/>
                <a:ext cx="133054" cy="6794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6753083" y="4467920"/>
                <a:ext cx="133054" cy="6255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10" idx="3"/>
              </p:cNvCxnSpPr>
              <p:nvPr/>
            </p:nvCxnSpPr>
            <p:spPr>
              <a:xfrm flipV="1">
                <a:off x="2778640" y="4218102"/>
                <a:ext cx="771929" cy="23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4478251" y="4218102"/>
                <a:ext cx="771929" cy="23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6158580" y="4218102"/>
                <a:ext cx="771929" cy="23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1079029" y="4035222"/>
                <a:ext cx="771929" cy="23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7861236" y="4218102"/>
                <a:ext cx="771929" cy="23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8054340" y="4224399"/>
                <a:ext cx="0" cy="6121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1591056" y="4836548"/>
                <a:ext cx="6463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1590944" y="4399979"/>
                <a:ext cx="112" cy="4350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1599812" y="4398088"/>
                <a:ext cx="25114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1438698" y="3689792"/>
                <a:ext cx="6745182" cy="1356113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6296862" y="3318337"/>
                <a:ext cx="0" cy="3714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1438698" y="2040960"/>
                <a:ext cx="6745182" cy="1426751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2159000" y="3122610"/>
                <a:ext cx="0" cy="5671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159000" y="3117530"/>
                <a:ext cx="27479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6271393" y="3420512"/>
                <a:ext cx="1638469" cy="34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Control </a:t>
                </a:r>
                <a:r>
                  <a:rPr lang="en-US" sz="1200" dirty="0"/>
                  <a:t>S</a:t>
                </a:r>
                <a:r>
                  <a:rPr lang="en-US" sz="1200" dirty="0" smtClean="0"/>
                  <a:t>ignals</a:t>
                </a:r>
                <a:endParaRPr lang="en-US" sz="12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090665" y="3414506"/>
                <a:ext cx="1506353" cy="34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Internal Status</a:t>
                </a:r>
                <a:endParaRPr lang="en-US" sz="12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0826" y="2683516"/>
                <a:ext cx="13004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Command</a:t>
                </a:r>
                <a:endParaRPr lang="en-US" sz="12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6197" y="3845518"/>
                <a:ext cx="16614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Data Input</a:t>
                </a:r>
                <a:endParaRPr lang="en-US" sz="12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8527192" y="2692832"/>
                <a:ext cx="16614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External Status</a:t>
                </a:r>
                <a:endParaRPr lang="en-US" sz="12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594028" y="4036577"/>
                <a:ext cx="16614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Data Output</a:t>
                </a:r>
                <a:endParaRPr lang="en-US" sz="1200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586685" y="2483874"/>
              <a:ext cx="2099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CONTROL PATH</a:t>
              </a: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99145" y="5276384"/>
              <a:ext cx="16101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DATA PATH</a:t>
              </a:r>
              <a:endParaRPr lang="en-US" sz="2000" dirty="0"/>
            </a:p>
          </p:txBody>
        </p:sp>
      </p:grpSp>
      <p:sp>
        <p:nvSpPr>
          <p:cNvPr id="5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282316"/>
            <a:ext cx="6297612" cy="365125"/>
          </a:xfrm>
        </p:spPr>
        <p:txBody>
          <a:bodyPr/>
          <a:lstStyle/>
          <a:p>
            <a:r>
              <a:rPr lang="en-US" dirty="0" smtClean="0"/>
              <a:t>Use Case: SD Data Logging</a:t>
            </a:r>
            <a:endParaRPr lang="en-US" dirty="0"/>
          </a:p>
        </p:txBody>
      </p:sp>
      <p:sp>
        <p:nvSpPr>
          <p:cNvPr id="57" name="Content Placeholder 1"/>
          <p:cNvSpPr txBox="1">
            <a:spLocks/>
          </p:cNvSpPr>
          <p:nvPr/>
        </p:nvSpPr>
        <p:spPr>
          <a:xfrm>
            <a:off x="788409" y="4530092"/>
            <a:ext cx="8596668" cy="485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Parameters for Partitioning</a:t>
            </a:r>
          </a:p>
          <a:p>
            <a:pPr lvl="1"/>
            <a:r>
              <a:rPr lang="en-US" dirty="0" smtClean="0"/>
              <a:t>Execution Speed, Determinism, Design Method, Compile Time, Floating/Fixed Point Implementation, Algorithm Sizing, Verification Methods, Expandability, Several Companies Offer IP for </a:t>
            </a:r>
            <a:r>
              <a:rPr lang="en-US" dirty="0" err="1" smtClean="0"/>
              <a:t>SoC</a:t>
            </a:r>
            <a:r>
              <a:rPr lang="en-US" dirty="0" smtClean="0"/>
              <a:t> FPGAs</a:t>
            </a:r>
          </a:p>
          <a:p>
            <a:r>
              <a:rPr lang="en-US" dirty="0"/>
              <a:t>How Does One Perform Verification?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100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1450</TotalTime>
  <Words>795</Words>
  <Application>Microsoft Office PowerPoint</Application>
  <PresentationFormat>Widescreen</PresentationFormat>
  <Paragraphs>238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Hardware/Software  Co-Design and Verification</vt:lpstr>
      <vt:lpstr>SoC FPGA?</vt:lpstr>
      <vt:lpstr>SoC FPGA Architectures </vt:lpstr>
      <vt:lpstr>Advanced eXtensible Interface [AXI] </vt:lpstr>
      <vt:lpstr>Xilinx Zynq SoC FPGAs</vt:lpstr>
      <vt:lpstr>Algorithm Partitioning</vt:lpstr>
      <vt:lpstr>Use Case: SD Data Logging </vt:lpstr>
      <vt:lpstr>Hardware/Software Co-Design</vt:lpstr>
      <vt:lpstr>Finite State Machine with a Datapath [FSMD] </vt:lpstr>
      <vt:lpstr>Traditional HDL Verification</vt:lpstr>
      <vt:lpstr>Hardware/Software Cross-Triggering</vt:lpstr>
      <vt:lpstr>Integrated Logic Analyzer [ILA]</vt:lpstr>
      <vt:lpstr>Virtual IO [VIO]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Hardware/Software  Co-Design and Verification</dc:title>
  <dc:creator>daniel kaputa</dc:creator>
  <cp:lastModifiedBy>Daniel Kaputa</cp:lastModifiedBy>
  <cp:revision>112</cp:revision>
  <dcterms:created xsi:type="dcterms:W3CDTF">2015-02-18T02:37:36Z</dcterms:created>
  <dcterms:modified xsi:type="dcterms:W3CDTF">2018-04-10T19:46:41Z</dcterms:modified>
</cp:coreProperties>
</file>