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414" r:id="rId2"/>
    <p:sldId id="419" r:id="rId3"/>
    <p:sldId id="420" r:id="rId4"/>
    <p:sldId id="421" r:id="rId5"/>
    <p:sldId id="422" r:id="rId6"/>
    <p:sldId id="423" r:id="rId7"/>
    <p:sldId id="424" r:id="rId8"/>
    <p:sldId id="425" r:id="rId9"/>
    <p:sldId id="426" r:id="rId10"/>
    <p:sldId id="427" r:id="rId11"/>
    <p:sldId id="428" r:id="rId12"/>
    <p:sldId id="429" r:id="rId13"/>
    <p:sldId id="430" r:id="rId14"/>
    <p:sldId id="431" r:id="rId15"/>
    <p:sldId id="432" r:id="rId16"/>
    <p:sldId id="433" r:id="rId17"/>
    <p:sldId id="434" r:id="rId18"/>
    <p:sldId id="435" r:id="rId19"/>
    <p:sldId id="436" r:id="rId20"/>
    <p:sldId id="437" r:id="rId21"/>
    <p:sldId id="452" r:id="rId22"/>
    <p:sldId id="439" r:id="rId23"/>
    <p:sldId id="438" r:id="rId24"/>
    <p:sldId id="441" r:id="rId25"/>
    <p:sldId id="442" r:id="rId26"/>
    <p:sldId id="451" r:id="rId27"/>
    <p:sldId id="450" r:id="rId28"/>
    <p:sldId id="443" r:id="rId29"/>
    <p:sldId id="444" r:id="rId30"/>
    <p:sldId id="445" r:id="rId31"/>
    <p:sldId id="446" r:id="rId32"/>
    <p:sldId id="447" r:id="rId33"/>
    <p:sldId id="448" r:id="rId34"/>
    <p:sldId id="449" r:id="rId35"/>
    <p:sldId id="416" r:id="rId36"/>
    <p:sldId id="417" r:id="rId37"/>
  </p:sldIdLst>
  <p:sldSz cx="12192000" cy="6858000"/>
  <p:notesSz cx="7315200" cy="9601200"/>
  <p:custDataLst>
    <p:tags r:id="rId40"/>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BCB"/>
    <a:srgbClr val="000000"/>
    <a:srgbClr val="FFCD00"/>
    <a:srgbClr val="ED8B00"/>
    <a:srgbClr val="DB291C"/>
    <a:srgbClr val="FF9900"/>
    <a:srgbClr val="C00000"/>
    <a:srgbClr val="3C8A2E"/>
    <a:srgbClr val="DCDCDC"/>
    <a:srgbClr val="B4B4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9" autoAdjust="0"/>
    <p:restoredTop sz="95332" autoAdjust="0"/>
  </p:normalViewPr>
  <p:slideViewPr>
    <p:cSldViewPr snapToGrid="0" showGuides="1">
      <p:cViewPr varScale="1">
        <p:scale>
          <a:sx n="66" d="100"/>
          <a:sy n="66" d="100"/>
        </p:scale>
        <p:origin x="752" y="32"/>
      </p:cViewPr>
      <p:guideLst>
        <p:guide/>
        <p:guide orient="horz" pos="2047"/>
        <p:guide orient="horz" pos="1593"/>
        <p:guide orient="horz" pos="2568"/>
        <p:guide orient="horz" pos="3072"/>
        <p:guide orient="horz" pos="358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1" d="100"/>
        <a:sy n="81" d="100"/>
      </p:scale>
      <p:origin x="0" y="0"/>
    </p:cViewPr>
  </p:sorterViewPr>
  <p:notesViewPr>
    <p:cSldViewPr snapToGrid="0" showGuides="1">
      <p:cViewPr varScale="1">
        <p:scale>
          <a:sx n="63" d="100"/>
          <a:sy n="63" d="100"/>
        </p:scale>
        <p:origin x="3120" y="7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12/18/2017</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12/18/2017</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sldNum="0"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0063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a:t>
            </a:r>
            <a:r>
              <a:rPr lang="en-US" baseline="0" dirty="0" smtClean="0"/>
              <a:t> – requests the Flyweight object</a:t>
            </a:r>
          </a:p>
          <a:p>
            <a:r>
              <a:rPr lang="en-US" baseline="0" dirty="0" smtClean="0"/>
              <a:t>Client requests the object from the Flyweight Factory. </a:t>
            </a:r>
          </a:p>
          <a:p>
            <a:r>
              <a:rPr lang="en-US" baseline="0" dirty="0" smtClean="0"/>
              <a:t>The factory returns the cached object or it creates a new instance of the flyweight. </a:t>
            </a:r>
          </a:p>
          <a:p>
            <a:r>
              <a:rPr lang="en-US" baseline="0" dirty="0" err="1" smtClean="0"/>
              <a:t>ConcreteFlyweight</a:t>
            </a:r>
            <a:r>
              <a:rPr lang="en-US" baseline="0" dirty="0" smtClean="0"/>
              <a:t> is in the end what gets returned to the client.</a:t>
            </a:r>
            <a:endParaRPr lang="en-US" dirty="0"/>
          </a:p>
        </p:txBody>
      </p:sp>
    </p:spTree>
    <p:extLst>
      <p:ext uri="{BB962C8B-B14F-4D97-AF65-F5344CB8AC3E}">
        <p14:creationId xmlns:p14="http://schemas.microsoft.com/office/powerpoint/2010/main" val="337674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 catch blocks</a:t>
            </a:r>
            <a:endParaRPr lang="en-US" dirty="0"/>
          </a:p>
        </p:txBody>
      </p:sp>
    </p:spTree>
    <p:extLst>
      <p:ext uri="{BB962C8B-B14F-4D97-AF65-F5344CB8AC3E}">
        <p14:creationId xmlns:p14="http://schemas.microsoft.com/office/powerpoint/2010/main" val="3395796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 catch blocks</a:t>
            </a:r>
            <a:endParaRPr lang="en-US" dirty="0"/>
          </a:p>
        </p:txBody>
      </p:sp>
    </p:spTree>
    <p:extLst>
      <p:ext uri="{BB962C8B-B14F-4D97-AF65-F5344CB8AC3E}">
        <p14:creationId xmlns:p14="http://schemas.microsoft.com/office/powerpoint/2010/main" val="2292648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 catch blocks</a:t>
            </a:r>
            <a:endParaRPr lang="en-US" dirty="0"/>
          </a:p>
        </p:txBody>
      </p:sp>
    </p:spTree>
    <p:extLst>
      <p:ext uri="{BB962C8B-B14F-4D97-AF65-F5344CB8AC3E}">
        <p14:creationId xmlns:p14="http://schemas.microsoft.com/office/powerpoint/2010/main" val="2702396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 makes</a:t>
            </a:r>
            <a:r>
              <a:rPr lang="en-US" baseline="0" dirty="0" smtClean="0"/>
              <a:t> calls to a Handler class</a:t>
            </a:r>
          </a:p>
          <a:p>
            <a:r>
              <a:rPr lang="en-US" baseline="0" dirty="0" smtClean="0"/>
              <a:t>Handler is a common interface or contract for all of the concrete handlers</a:t>
            </a:r>
          </a:p>
          <a:p>
            <a:r>
              <a:rPr lang="en-US" baseline="0" dirty="0" smtClean="0"/>
              <a:t>Multiple concrete handlers for each link in the chain</a:t>
            </a:r>
          </a:p>
          <a:p>
            <a:r>
              <a:rPr lang="en-US" baseline="0" dirty="0" smtClean="0"/>
              <a:t>The successor – specifies the next link in the chain. </a:t>
            </a:r>
            <a:endParaRPr lang="en-US" dirty="0"/>
          </a:p>
        </p:txBody>
      </p:sp>
    </p:spTree>
    <p:extLst>
      <p:ext uri="{BB962C8B-B14F-4D97-AF65-F5344CB8AC3E}">
        <p14:creationId xmlns:p14="http://schemas.microsoft.com/office/powerpoint/2010/main" val="2112890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use of the Strategy pattern: saving</a:t>
            </a:r>
            <a:r>
              <a:rPr lang="en-US" baseline="0" dirty="0" smtClean="0"/>
              <a:t> files in different formats, file compression. </a:t>
            </a:r>
            <a:endParaRPr lang="en-US" dirty="0"/>
          </a:p>
        </p:txBody>
      </p:sp>
    </p:spTree>
    <p:extLst>
      <p:ext uri="{BB962C8B-B14F-4D97-AF65-F5344CB8AC3E}">
        <p14:creationId xmlns:p14="http://schemas.microsoft.com/office/powerpoint/2010/main" val="2131023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Strategy interface - defining an action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Concrete strategy classes</a:t>
            </a:r>
            <a:r>
              <a:rPr lang="en-US" baseline="0" dirty="0" smtClean="0"/>
              <a:t> implementing the Strategy interface. </a:t>
            </a:r>
            <a:endParaRPr lang="en-US" dirty="0" smtClean="0"/>
          </a:p>
          <a:p>
            <a:r>
              <a:rPr lang="en-US" dirty="0" smtClean="0"/>
              <a:t>Context class: receives a request and decides what strategy</a:t>
            </a:r>
            <a:r>
              <a:rPr lang="en-US" baseline="0" dirty="0" smtClean="0"/>
              <a:t> to use. </a:t>
            </a:r>
          </a:p>
          <a:p>
            <a:endParaRPr lang="en-US" dirty="0"/>
          </a:p>
        </p:txBody>
      </p:sp>
    </p:spTree>
    <p:extLst>
      <p:ext uri="{BB962C8B-B14F-4D97-AF65-F5344CB8AC3E}">
        <p14:creationId xmlns:p14="http://schemas.microsoft.com/office/powerpoint/2010/main" val="666358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5009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4056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08937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12449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77348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smtClean="0"/>
              <a:t>Users who reference our object would have to update their constructor calls each time the object is modified</a:t>
            </a:r>
          </a:p>
          <a:p>
            <a:pPr marL="285750" indent="-285750">
              <a:buFontTx/>
              <a:buChar char="-"/>
            </a:pPr>
            <a:r>
              <a:rPr lang="en-US" dirty="0" smtClean="0"/>
              <a:t>Add a new constructor each time we add a parameter, making it difficult to manage. </a:t>
            </a:r>
          </a:p>
          <a:p>
            <a:pPr marL="285750" indent="-285750">
              <a:buFontTx/>
              <a:buChar char="-"/>
            </a:pPr>
            <a:r>
              <a:rPr lang="en-US" dirty="0" smtClean="0"/>
              <a:t>Use setter methods instead of a constructor – but this doesn’t work for immutable objects.</a:t>
            </a:r>
          </a:p>
          <a:p>
            <a:endParaRPr lang="en-US" dirty="0"/>
          </a:p>
        </p:txBody>
      </p:sp>
    </p:spTree>
    <p:extLst>
      <p:ext uri="{BB962C8B-B14F-4D97-AF65-F5344CB8AC3E}">
        <p14:creationId xmlns:p14="http://schemas.microsoft.com/office/powerpoint/2010/main" val="3767307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14666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74136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2611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pattern is recommended when either of the following scenarios occur in your application: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The object being represented is external to the system.</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Objects need to be created on demand.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Access control for the original object is required.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Added functionality is required when an object is accessed.</a:t>
            </a:r>
          </a:p>
        </p:txBody>
      </p:sp>
    </p:spTree>
    <p:extLst>
      <p:ext uri="{BB962C8B-B14F-4D97-AF65-F5344CB8AC3E}">
        <p14:creationId xmlns:p14="http://schemas.microsoft.com/office/powerpoint/2010/main" val="3275326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 class</a:t>
            </a:r>
            <a:r>
              <a:rPr lang="en-US" baseline="0" dirty="0" smtClean="0"/>
              <a:t> will make a reference call to the Subject</a:t>
            </a:r>
          </a:p>
          <a:p>
            <a:r>
              <a:rPr lang="en-US" baseline="0" dirty="0" smtClean="0"/>
              <a:t>Instead of retrieving the real subject it will be intercepted with the Proxy. </a:t>
            </a:r>
          </a:p>
          <a:p>
            <a:r>
              <a:rPr lang="en-US" dirty="0" smtClean="0"/>
              <a:t>The subject will be an interface to whatever the implementation</a:t>
            </a:r>
            <a:r>
              <a:rPr lang="en-US" baseline="0" dirty="0" smtClean="0"/>
              <a:t> class is that we want to retrieve. </a:t>
            </a:r>
          </a:p>
          <a:p>
            <a:r>
              <a:rPr lang="en-US" baseline="0" dirty="0" smtClean="0"/>
              <a:t>The Proxy using the </a:t>
            </a:r>
            <a:r>
              <a:rPr lang="en-US" baseline="0" dirty="0" err="1" smtClean="0"/>
              <a:t>InvocationHandler</a:t>
            </a:r>
            <a:r>
              <a:rPr lang="en-US" baseline="0" dirty="0" smtClean="0"/>
              <a:t> and the Proxy class in Java, intercepts that call and makes the call to the </a:t>
            </a:r>
            <a:r>
              <a:rPr lang="en-US" baseline="0" dirty="0" err="1" smtClean="0"/>
              <a:t>RealSubject</a:t>
            </a:r>
            <a:r>
              <a:rPr lang="en-US" baseline="0" dirty="0" smtClean="0"/>
              <a:t>, or if it’s a case like security would deny it or do something different. </a:t>
            </a:r>
            <a:endParaRPr lang="en-US" dirty="0"/>
          </a:p>
        </p:txBody>
      </p:sp>
    </p:spTree>
    <p:extLst>
      <p:ext uri="{BB962C8B-B14F-4D97-AF65-F5344CB8AC3E}">
        <p14:creationId xmlns:p14="http://schemas.microsoft.com/office/powerpoint/2010/main" val="2015208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Component</a:t>
            </a:r>
            <a:r>
              <a:rPr lang="en-US" baseline="0" dirty="0" smtClean="0"/>
              <a:t> – usually an interface that has a concrete instance</a:t>
            </a:r>
          </a:p>
          <a:p>
            <a:r>
              <a:rPr lang="en-US" baseline="0" dirty="0" smtClean="0"/>
              <a:t>Concrete Component – will eventually be decorated</a:t>
            </a:r>
          </a:p>
          <a:p>
            <a:r>
              <a:rPr lang="en-US" baseline="0" dirty="0" smtClean="0"/>
              <a:t>Decorator – base wrapper that we will extend and create other decorators from</a:t>
            </a:r>
          </a:p>
          <a:p>
            <a:r>
              <a:rPr lang="en-US" baseline="0" dirty="0" smtClean="0"/>
              <a:t>Both Concrete Component and Decorator extend the Component so that they can be treated the same.</a:t>
            </a:r>
          </a:p>
          <a:p>
            <a:r>
              <a:rPr lang="en-US" baseline="0" dirty="0" smtClean="0"/>
              <a:t>Create multiple concrete decorator to decorate the object and provide functionality</a:t>
            </a:r>
          </a:p>
        </p:txBody>
      </p:sp>
    </p:spTree>
    <p:extLst>
      <p:ext uri="{BB962C8B-B14F-4D97-AF65-F5344CB8AC3E}">
        <p14:creationId xmlns:p14="http://schemas.microsoft.com/office/powerpoint/2010/main" val="3233154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smtClean="0"/>
              <a:t>Drag picture to placeholder or click icon to add</a:t>
            </a:r>
            <a:endParaRPr lang="en-US" noProof="0" dirty="0"/>
          </a:p>
        </p:txBody>
      </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smtClean="0"/>
              <a:t>Click to edit Master text styles</a:t>
            </a:r>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3" name="TextBox 12"/>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smtClean="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smtClean="0"/>
              <a:t>Click to edit Master text styles</a:t>
            </a:r>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9" name="TextBox 18"/>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smtClean="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smtClean="0"/>
              <a:t>Click to 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smtClean="0"/>
              <a:t>Drag picture to placeholder or click icon to add</a:t>
            </a:r>
            <a:endParaRPr lang="en-US"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smtClean="0"/>
              <a:t>Drag picture to placeholder or click icon to add</a:t>
            </a:r>
            <a:endParaRPr lang="en-US" noProof="0" dirty="0"/>
          </a:p>
        </p:txBody>
      </p:sp>
    </p:spTree>
    <p:extLst>
      <p:ext uri="{BB962C8B-B14F-4D97-AF65-F5344CB8AC3E}">
        <p14:creationId xmlns:p14="http://schemas.microsoft.com/office/powerpoint/2010/main" val="2783079461"/>
      </p:ext>
    </p:extLst>
  </p:cSld>
  <p:clrMapOvr>
    <a:masterClrMapping/>
  </p:clrMapOvr>
  <p:transition>
    <p:fade/>
  </p:transition>
  <p:extLst mod="1">
    <p:ext uri="{DCECCB84-F9BA-43D5-87BE-67443E8EF086}">
      <p15:sldGuideLst xmlns:p15="http://schemas.microsoft.com/office/powerpoint/2012/main">
        <p15:guide id="1" orient="horz" pos="408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smtClean="0"/>
              <a:t>Click icon to add chart</a:t>
            </a:r>
            <a:endParaRPr lang="en-US"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smtClean="0"/>
              <a:t>Click to edit Master text styles</a:t>
            </a:r>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smtClean="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smtClean="0"/>
              <a:t>Click icon to add chart</a:t>
            </a:r>
            <a:endParaRPr lang="en-US"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smtClean="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smtClean="0"/>
              <a:t>Click icon to add chart</a:t>
            </a:r>
            <a:endParaRPr lang="en-US"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smtClean="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smtClean="0"/>
              <a:t>Click icon to add chart</a:t>
            </a:r>
            <a:endParaRPr lang="en-US"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smtClean="0"/>
              <a:t>Click to edit Master text styles</a:t>
            </a:r>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smtClean="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smtClean="0"/>
              <a:t>Click icon to add chart</a:t>
            </a:r>
            <a:endParaRPr lang="en-US"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smtClean="0"/>
              <a:t>Click to 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smtClean="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smtClean="0"/>
              <a:t>Click icon to add chart</a:t>
            </a:r>
            <a:endParaRPr lang="en-US"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smtClean="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smtClean="0"/>
              <a:t>Click icon to add chart</a:t>
            </a:r>
            <a:endParaRPr lang="en-US"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smtClean="0"/>
              <a:t>Click to edit Master text styles</a:t>
            </a:r>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smtClean="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smtClean="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smtClean="0"/>
              <a:t>Drag picture to placeholder or click icon to add</a:t>
            </a:r>
            <a:endParaRPr lang="en-US"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smtClean="0"/>
              <a:t>Drag picture to placeholder or click icon to add</a:t>
            </a:r>
            <a:endParaRPr lang="en-US"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smtClean="0"/>
              <a:t>Drag picture to placeholder or click icon to add</a:t>
            </a:r>
            <a:endParaRPr lang="en-US"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smtClean="0"/>
              <a:t>Drag picture to placeholder or click icon to add</a:t>
            </a:r>
            <a:endParaRPr lang="en-US"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21222021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smtClean="0"/>
              <a:t>Drag picture to placeholder or click icon to add</a:t>
            </a:r>
            <a:endParaRPr lang="en-US"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smtClean="0"/>
              <a:t>Drag picture to placeholder or click icon to add</a:t>
            </a:r>
            <a:endParaRPr lang="en-US"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smtClean="0"/>
              <a:t>Drag picture to placeholder or click icon to add</a:t>
            </a:r>
            <a:endParaRPr lang="en-US"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smtClean="0"/>
              <a:t>Drag picture to placeholder or click icon to add</a:t>
            </a:r>
            <a:endParaRPr lang="en-US"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smtClean="0"/>
              <a:t>Click to edit Master text styles</a:t>
            </a:r>
          </a:p>
          <a:p>
            <a:pPr lvl="1"/>
            <a:r>
              <a:rPr lang="en-US" noProof="0" smtClean="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smtClean="0"/>
              <a:t>Click to edit Master text styles</a:t>
            </a:r>
          </a:p>
          <a:p>
            <a:pPr lvl="1"/>
            <a:r>
              <a:rPr lang="en-US" noProof="0" smtClean="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smtClean="0"/>
              <a:t>Click to edit Master text styles</a:t>
            </a:r>
          </a:p>
          <a:p>
            <a:pPr lvl="1"/>
            <a:r>
              <a:rPr lang="en-US" noProof="0" smtClean="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smtClean="0"/>
              <a:t>Click to edit Master text styles</a:t>
            </a:r>
          </a:p>
          <a:p>
            <a:pPr lvl="1"/>
            <a:r>
              <a:rPr lang="en-US" noProof="0" smtClean="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US" noProof="0" smtClean="0"/>
              <a:t>Drag picture to placeholder or click icon to add</a:t>
            </a:r>
            <a:endParaRPr lang="en-US" noProof="0" dirty="0"/>
          </a:p>
        </p:txBody>
      </p:sp>
      <p:sp>
        <p:nvSpPr>
          <p:cNvPr id="5" name="Picture Placeholder 7"/>
          <p:cNvSpPr>
            <a:spLocks noGrp="1"/>
          </p:cNvSpPr>
          <p:nvPr>
            <p:ph type="pic" sz="quarter" idx="14"/>
          </p:nvPr>
        </p:nvSpPr>
        <p:spPr>
          <a:xfrm>
            <a:off x="8082784" y="1700213"/>
            <a:ext cx="3639316" cy="2059099"/>
          </a:xfrm>
        </p:spPr>
        <p:txBody>
          <a:bodyPr/>
          <a:lstStyle/>
          <a:p>
            <a:r>
              <a:rPr lang="en-US" noProof="0" smtClean="0"/>
              <a:t>Drag picture to placeholder or click icon to add</a:t>
            </a:r>
            <a:endParaRPr lang="en-US" noProof="0" dirty="0"/>
          </a:p>
        </p:txBody>
      </p:sp>
      <p:sp>
        <p:nvSpPr>
          <p:cNvPr id="6" name="Picture Placeholder 7"/>
          <p:cNvSpPr>
            <a:spLocks noGrp="1"/>
          </p:cNvSpPr>
          <p:nvPr>
            <p:ph type="pic" sz="quarter" idx="15"/>
          </p:nvPr>
        </p:nvSpPr>
        <p:spPr>
          <a:xfrm>
            <a:off x="4284188" y="1700212"/>
            <a:ext cx="3636962" cy="2057767"/>
          </a:xfrm>
        </p:spPr>
        <p:txBody>
          <a:bodyPr/>
          <a:lstStyle/>
          <a:p>
            <a:r>
              <a:rPr lang="en-US" noProof="0" smtClean="0"/>
              <a:t>Drag picture to placeholder or click icon to add</a:t>
            </a:r>
            <a:endParaRPr lang="en-US"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TextBox 13"/>
          <p:cNvSpPr txBox="1"/>
          <p:nvPr userDrawn="1"/>
        </p:nvSpPr>
        <p:spPr>
          <a:xfrm>
            <a:off x="501653"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52761153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SLIDE">
    <p:spTree>
      <p:nvGrpSpPr>
        <p:cNvPr id="1" name=""/>
        <p:cNvGrpSpPr/>
        <p:nvPr/>
      </p:nvGrpSpPr>
      <p:grpSpPr>
        <a:xfrm>
          <a:off x="0" y="0"/>
          <a:ext cx="0" cy="0"/>
          <a:chOff x="0" y="0"/>
          <a:chExt cx="0" cy="0"/>
        </a:xfrm>
      </p:grpSpPr>
      <p:sp>
        <p:nvSpPr>
          <p:cNvPr id="8" name="TextBox 19"/>
          <p:cNvSpPr txBox="1"/>
          <p:nvPr/>
        </p:nvSpPr>
        <p:spPr>
          <a:xfrm>
            <a:off x="5876739" y="3275115"/>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21" name="Shape 149"/>
          <p:cNvSpPr/>
          <p:nvPr userDrawn="1"/>
        </p:nvSpPr>
        <p:spPr>
          <a:xfrm>
            <a:off x="334119" y="6274519"/>
            <a:ext cx="11537176" cy="59606"/>
          </a:xfrm>
          <a:prstGeom prst="line">
            <a:avLst/>
          </a:prstGeom>
          <a:ln w="3175" cap="rnd">
            <a:solidFill>
              <a:srgbClr val="A6AAA9"/>
            </a:solidFill>
            <a:custDash>
              <a:ds d="100000" sp="200000"/>
            </a:custDash>
          </a:ln>
        </p:spPr>
        <p:txBody>
          <a:bodyPr lIns="50800" tIns="50800" rIns="50800" bIns="50800" anchor="ctr"/>
          <a:lstStyle/>
          <a:p>
            <a:pPr defTabSz="800100">
              <a:defRPr sz="4600">
                <a:solidFill>
                  <a:srgbClr val="FFFFFF"/>
                </a:solidFill>
                <a:effectLst>
                  <a:outerShdw blurRad="38100" dist="64529" dir="2700000" rotWithShape="0">
                    <a:srgbClr val="000000">
                      <a:alpha val="48275"/>
                    </a:srgbClr>
                  </a:outerShdw>
                </a:effectLst>
                <a:latin typeface="Helvetica Neue Light"/>
                <a:ea typeface="Helvetica Neue Light"/>
                <a:cs typeface="Helvetica Neue Light"/>
                <a:sym typeface="Helvetica Neue Light"/>
              </a:defRPr>
            </a:pPr>
            <a:endParaRPr/>
          </a:p>
        </p:txBody>
      </p:sp>
      <p:sp>
        <p:nvSpPr>
          <p:cNvPr id="17" name="Text Placeholder 1"/>
          <p:cNvSpPr txBox="1">
            <a:spLocks/>
          </p:cNvSpPr>
          <p:nvPr userDrawn="1"/>
        </p:nvSpPr>
        <p:spPr>
          <a:xfrm flipH="1">
            <a:off x="806824" y="1290244"/>
            <a:ext cx="10546976" cy="17321"/>
          </a:xfrm>
          <a:prstGeom prst="line">
            <a:avLst/>
          </a:prstGeom>
          <a:ln w="31750" cap="rnd">
            <a:solidFill>
              <a:srgbClr val="000000"/>
            </a:solidFill>
            <a:prstDash val="sysDot"/>
            <a:round/>
          </a:ln>
          <a:extLst>
            <a:ext uri="{C572A759-6A51-4108-AA02-DFA0A04FC94B}">
              <ma14:wrappingTextBoxFlag xmlns:ma14="http://schemas.microsoft.com/office/mac/drawingml/2011/main" xmlns="" val="1"/>
            </a:ext>
          </a:extLst>
        </p:spPr>
        <p:txBody>
          <a:bodyPr lIns="50800" tIns="50800" rIns="50800" bIns="50800" anchor="ctr"/>
          <a:lstStyle>
            <a:lvl1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1pPr>
            <a:lvl2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2pPr>
            <a:lvl3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3pPr>
            <a:lvl4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4pPr>
            <a:lvl5pPr marL="0" marR="0" indent="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5pPr>
            <a:lvl6pPr marL="0" marR="0" indent="2413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6pPr>
            <a:lvl7pPr marL="0" marR="0" indent="4699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7pPr>
            <a:lvl8pPr marL="0" marR="0" indent="7112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8pPr>
            <a:lvl9pPr marL="0" marR="0" indent="952500" algn="l" defTabSz="822960" latinLnBrk="0">
              <a:lnSpc>
                <a:spcPct val="100000"/>
              </a:lnSpc>
              <a:spcBef>
                <a:spcPts val="3600"/>
              </a:spcBef>
              <a:spcAft>
                <a:spcPts val="0"/>
              </a:spcAft>
              <a:buClrTx/>
              <a:buSzTx/>
              <a:buFontTx/>
              <a:buNone/>
              <a:tabLst/>
              <a:defRPr sz="2800" b="0" i="0" u="none" strike="noStrike" cap="all" spc="-168" baseline="17857">
                <a:ln>
                  <a:noFill/>
                </a:ln>
                <a:solidFill>
                  <a:srgbClr val="000000"/>
                </a:solidFill>
                <a:uFillTx/>
                <a:latin typeface="Arial Narrow"/>
                <a:ea typeface="Arial Narrow"/>
                <a:cs typeface="Arial Narrow"/>
                <a:sym typeface="Arial Narrow"/>
              </a:defRPr>
            </a:lvl9pPr>
          </a:lstStyle>
          <a:p>
            <a:pPr hangingPunct="1"/>
            <a:endParaRPr lang="en-US" dirty="0"/>
          </a:p>
        </p:txBody>
      </p:sp>
      <p:sp>
        <p:nvSpPr>
          <p:cNvPr id="22" name="Title 1"/>
          <p:cNvSpPr>
            <a:spLocks noGrp="1"/>
          </p:cNvSpPr>
          <p:nvPr>
            <p:ph type="title" hasCustomPrompt="1"/>
          </p:nvPr>
        </p:nvSpPr>
        <p:spPr>
          <a:xfrm>
            <a:off x="1210833" y="159908"/>
            <a:ext cx="9831977" cy="1025980"/>
          </a:xfrm>
        </p:spPr>
        <p:txBody>
          <a:bodyPr lIns="0" anchor="b" anchorCtr="1">
            <a:normAutofit/>
          </a:bodyPr>
          <a:lstStyle>
            <a:lvl1pPr marL="0" algn="ctr" defTabSz="914400" rtl="0" eaLnBrk="1" latinLnBrk="0" hangingPunct="1">
              <a:lnSpc>
                <a:spcPct val="70000"/>
              </a:lnSpc>
              <a:spcBef>
                <a:spcPct val="0"/>
              </a:spcBef>
              <a:buNone/>
              <a:defRPr lang="en-GB" sz="3600" b="1" kern="1200" cap="all" baseline="0" dirty="0">
                <a:solidFill>
                  <a:srgbClr val="000000"/>
                </a:solidFill>
                <a:latin typeface="Arial Narrow" charset="0"/>
                <a:ea typeface="Arial Narrow" charset="0"/>
                <a:cs typeface="Arial Narrow" charset="0"/>
              </a:defRPr>
            </a:lvl1pPr>
          </a:lstStyle>
          <a:p>
            <a:r>
              <a:rPr lang="en-US" dirty="0" smtClean="0"/>
              <a:t>Page title</a:t>
            </a:r>
            <a:endParaRPr lang="en-GB" dirty="0"/>
          </a:p>
        </p:txBody>
      </p:sp>
      <p:sp>
        <p:nvSpPr>
          <p:cNvPr id="30" name="Content Placeholder 2"/>
          <p:cNvSpPr>
            <a:spLocks noGrp="1"/>
          </p:cNvSpPr>
          <p:nvPr>
            <p:ph idx="19" hasCustomPrompt="1"/>
          </p:nvPr>
        </p:nvSpPr>
        <p:spPr>
          <a:xfrm>
            <a:off x="1218690" y="18666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rgbClr val="DF411C"/>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
        <p:nvSpPr>
          <p:cNvPr id="16" name="Content Placeholder 2"/>
          <p:cNvSpPr>
            <a:spLocks noGrp="1"/>
          </p:cNvSpPr>
          <p:nvPr>
            <p:ph idx="22"/>
          </p:nvPr>
        </p:nvSpPr>
        <p:spPr>
          <a:xfrm>
            <a:off x="1218690" y="3360613"/>
            <a:ext cx="9831977" cy="1201232"/>
          </a:xfrm>
        </p:spPr>
        <p:txBody>
          <a:bodyPr lIns="0" anchor="t"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kern="1200" cap="none" baseline="0" dirty="0" smtClean="0">
                <a:solidFill>
                  <a:schemeClr val="tx1"/>
                </a:solidFill>
                <a:latin typeface="+mn-lt"/>
                <a:ea typeface="Arial" charset="0"/>
                <a:cs typeface="Arial" charset="0"/>
              </a:defRPr>
            </a:lvl1pPr>
            <a:lvl2pPr marL="0" indent="0" algn="ctr">
              <a:buFontTx/>
              <a:buNone/>
              <a:defRPr sz="1600">
                <a:solidFill>
                  <a:schemeClr val="tx1"/>
                </a:solidFill>
              </a:defRPr>
            </a:lvl2pPr>
            <a:lvl3pPr marL="914400" indent="0" algn="ctr">
              <a:buClr>
                <a:srgbClr val="81ADB5"/>
              </a:buClr>
              <a:buFontTx/>
              <a:buNone/>
              <a:defRPr sz="1600">
                <a:solidFill>
                  <a:schemeClr val="tx1"/>
                </a:solidFill>
              </a:defRPr>
            </a:lvl3pPr>
            <a:lvl4pPr marL="1600200" indent="-228600" algn="ctr">
              <a:buFont typeface="Calibri" panose="020F0502020204030204" pitchFamily="34" charset="0"/>
              <a:buChar char="-"/>
              <a:defRPr sz="1400">
                <a:solidFill>
                  <a:schemeClr val="tx1"/>
                </a:solidFill>
              </a:defRPr>
            </a:lvl4pPr>
            <a:lvl5pPr algn="ct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Content Placeholder 2"/>
          <p:cNvSpPr>
            <a:spLocks noGrp="1"/>
          </p:cNvSpPr>
          <p:nvPr>
            <p:ph idx="23" hasCustomPrompt="1"/>
          </p:nvPr>
        </p:nvSpPr>
        <p:spPr>
          <a:xfrm>
            <a:off x="1218690" y="2595507"/>
            <a:ext cx="9831977" cy="424732"/>
          </a:xfrm>
        </p:spPr>
        <p:txBody>
          <a:bodyPr lIns="0" anchor="b" anchorCtr="0">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b="1" kern="1200" cap="all" baseline="0" dirty="0" smtClean="0">
                <a:solidFill>
                  <a:schemeClr val="tx1"/>
                </a:solidFill>
                <a:latin typeface="+mj-lt"/>
                <a:ea typeface="Arial" charset="0"/>
                <a:cs typeface="Arial" charset="0"/>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600">
                <a:solidFill>
                  <a:srgbClr val="4A4E52"/>
                </a:solidFill>
              </a:defRPr>
            </a:lvl3pPr>
            <a:lvl4pPr marL="1600200" indent="-228600">
              <a:buFont typeface="Calibri" panose="020F0502020204030204" pitchFamily="34" charset="0"/>
              <a:buChar char="-"/>
              <a:defRPr sz="1500">
                <a:solidFill>
                  <a:srgbClr val="4A4E52"/>
                </a:solidFill>
              </a:defRPr>
            </a:lvl4pPr>
            <a:lvl5pPr>
              <a:defRPr>
                <a:solidFill>
                  <a:srgbClr val="4A4E52"/>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text here</a:t>
            </a:r>
          </a:p>
        </p:txBody>
      </p:sp>
    </p:spTree>
    <p:extLst>
      <p:ext uri="{BB962C8B-B14F-4D97-AF65-F5344CB8AC3E}">
        <p14:creationId xmlns:p14="http://schemas.microsoft.com/office/powerpoint/2010/main" val="13765788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smtClean="0"/>
              <a:t>Click to edit Master text styles</a:t>
            </a:r>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3" name="TextBox 12"/>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smtClean="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smtClean="0"/>
              <a:t>Click to edit Master text styles</a:t>
            </a:r>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8" name="TextBox 7"/>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smtClean="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smtClean="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5"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1" name="TextBox 1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smtClean="0">
                <a:solidFill>
                  <a:schemeClr val="tx1"/>
                </a:solidFill>
              </a:rPr>
              <a:t>Deloitte Digital</a:t>
            </a:r>
            <a:endParaRPr lang="en-US" sz="650" noProof="0" dirty="0">
              <a:solidFill>
                <a:schemeClr val="tx1"/>
              </a:solidFill>
            </a:endParaRP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5" r:id="rId3"/>
    <p:sldLayoutId id="2147483756"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sldNum="0" hdr="0" ft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Adrian </a:t>
            </a:r>
            <a:r>
              <a:rPr lang="en-US" dirty="0" smtClean="0"/>
              <a:t>Zburatura</a:t>
            </a:r>
          </a:p>
          <a:p>
            <a:r>
              <a:rPr lang="en-US" dirty="0" smtClean="0"/>
              <a:t>Mihai Sandu</a:t>
            </a:r>
            <a:r>
              <a:rPr lang="en-US" dirty="0" smtClean="0"/>
              <a:t>, </a:t>
            </a:r>
            <a:r>
              <a:rPr lang="en-US" dirty="0" smtClean="0"/>
              <a:t>Deloitte Digital</a:t>
            </a:r>
            <a:endParaRPr lang="en-US" dirty="0"/>
          </a:p>
          <a:p>
            <a:endParaRPr lang="en-US" dirty="0"/>
          </a:p>
        </p:txBody>
      </p:sp>
      <p:sp>
        <p:nvSpPr>
          <p:cNvPr id="5" name="Rectangle 4"/>
          <p:cNvSpPr/>
          <p:nvPr/>
        </p:nvSpPr>
        <p:spPr>
          <a:xfrm>
            <a:off x="3851153" y="2589060"/>
            <a:ext cx="4104009" cy="584775"/>
          </a:xfrm>
          <a:prstGeom prst="rect">
            <a:avLst/>
          </a:prstGeom>
        </p:spPr>
        <p:txBody>
          <a:bodyPr wrap="none">
            <a:spAutoFit/>
          </a:bodyPr>
          <a:lstStyle/>
          <a:p>
            <a:pPr algn="ctr"/>
            <a:r>
              <a:rPr lang="en-US" sz="3200" dirty="0">
                <a:solidFill>
                  <a:srgbClr val="002060"/>
                </a:solidFill>
              </a:rPr>
              <a:t>DESIGN </a:t>
            </a:r>
            <a:r>
              <a:rPr lang="en-US" sz="3200" dirty="0" smtClean="0">
                <a:solidFill>
                  <a:srgbClr val="002060"/>
                </a:solidFill>
              </a:rPr>
              <a:t>PATTERNS</a:t>
            </a:r>
            <a:endParaRPr lang="en-US" sz="3200" dirty="0">
              <a:solidFill>
                <a:srgbClr val="002060"/>
              </a:solidFill>
            </a:endParaRPr>
          </a:p>
        </p:txBody>
      </p:sp>
    </p:spTree>
    <p:extLst>
      <p:ext uri="{BB962C8B-B14F-4D97-AF65-F5344CB8AC3E}">
        <p14:creationId xmlns:p14="http://schemas.microsoft.com/office/powerpoint/2010/main" val="233436670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BUILDER PATTERN</a:t>
            </a:r>
            <a:endParaRPr lang="en-US" dirty="0"/>
          </a:p>
        </p:txBody>
      </p:sp>
      <p:sp>
        <p:nvSpPr>
          <p:cNvPr id="7" name="TextBox 6"/>
          <p:cNvSpPr txBox="1"/>
          <p:nvPr/>
        </p:nvSpPr>
        <p:spPr>
          <a:xfrm>
            <a:off x="806824" y="1430767"/>
            <a:ext cx="10617797" cy="5447645"/>
          </a:xfrm>
          <a:prstGeom prst="rect">
            <a:avLst/>
          </a:prstGeom>
          <a:noFill/>
        </p:spPr>
        <p:txBody>
          <a:bodyPr wrap="square" rtlCol="0">
            <a:spAutoFit/>
          </a:bodyPr>
          <a:lstStyle/>
          <a:p>
            <a:r>
              <a:rPr lang="en-US" sz="1800" b="1" dirty="0" smtClean="0"/>
              <a:t>Problem:</a:t>
            </a:r>
            <a:r>
              <a:rPr lang="en-US" sz="1800" dirty="0" smtClean="0"/>
              <a:t> </a:t>
            </a:r>
            <a:r>
              <a:rPr lang="en-US" sz="1800" dirty="0"/>
              <a:t>How do we create an object that requires numerous values to be set at the time</a:t>
            </a:r>
          </a:p>
          <a:p>
            <a:r>
              <a:rPr lang="en-US" sz="1800" dirty="0"/>
              <a:t>the object is instantiated</a:t>
            </a:r>
            <a:r>
              <a:rPr lang="en-US" sz="1800" dirty="0" smtClean="0"/>
              <a:t>?</a:t>
            </a:r>
          </a:p>
          <a:p>
            <a:endParaRPr lang="en-US" sz="1800" dirty="0"/>
          </a:p>
          <a:p>
            <a:r>
              <a:rPr lang="en-US" sz="1800" b="1" dirty="0" smtClean="0"/>
              <a:t>Motivation: </a:t>
            </a:r>
            <a:r>
              <a:rPr lang="en-US" sz="1800" dirty="0"/>
              <a:t>As </a:t>
            </a:r>
            <a:r>
              <a:rPr lang="en-US" sz="1800" dirty="0" smtClean="0"/>
              <a:t>the data </a:t>
            </a:r>
            <a:r>
              <a:rPr lang="en-US" sz="1800" dirty="0"/>
              <a:t>objects grow in size, the constructor may grow to contain </a:t>
            </a:r>
            <a:r>
              <a:rPr lang="en-US" sz="1800" dirty="0" smtClean="0"/>
              <a:t>many attributes. </a:t>
            </a:r>
            <a:r>
              <a:rPr lang="en-US" sz="1800" dirty="0"/>
              <a:t>Users who reference our object would also be </a:t>
            </a:r>
            <a:r>
              <a:rPr lang="en-US" sz="1800" dirty="0" smtClean="0"/>
              <a:t>required to </a:t>
            </a:r>
            <a:r>
              <a:rPr lang="en-US" sz="1800" dirty="0"/>
              <a:t>update their constructor calls each time </a:t>
            </a:r>
            <a:r>
              <a:rPr lang="en-US" sz="1800" dirty="0" smtClean="0"/>
              <a:t>the </a:t>
            </a:r>
            <a:r>
              <a:rPr lang="en-US" sz="1800" dirty="0"/>
              <a:t>object was </a:t>
            </a:r>
            <a:r>
              <a:rPr lang="en-US" sz="1800" dirty="0" smtClean="0"/>
              <a:t>modified</a:t>
            </a:r>
            <a:r>
              <a:rPr lang="en-US" sz="1800" dirty="0"/>
              <a:t>, resulting in a </a:t>
            </a:r>
            <a:r>
              <a:rPr lang="en-US" sz="1800" dirty="0" smtClean="0"/>
              <a:t>class that </a:t>
            </a:r>
            <a:r>
              <a:rPr lang="en-US" sz="1800" dirty="0"/>
              <a:t>would be </a:t>
            </a:r>
            <a:r>
              <a:rPr lang="en-US" sz="1800" dirty="0" smtClean="0"/>
              <a:t>difficult </a:t>
            </a:r>
            <a:r>
              <a:rPr lang="en-US" sz="1800" dirty="0"/>
              <a:t>to use and maintain</a:t>
            </a:r>
            <a:r>
              <a:rPr lang="en-US" sz="1800" dirty="0" smtClean="0"/>
              <a:t>.</a:t>
            </a:r>
          </a:p>
          <a:p>
            <a:endParaRPr lang="en-US" sz="1800" dirty="0"/>
          </a:p>
          <a:p>
            <a:r>
              <a:rPr lang="en-US" sz="1800" b="1" dirty="0" smtClean="0"/>
              <a:t>Anti-Patterns</a:t>
            </a:r>
          </a:p>
          <a:p>
            <a:r>
              <a:rPr lang="en-US" sz="1800" dirty="0" smtClean="0"/>
              <a:t>The problem of a constructor growing too large is called the telescoping constructor anti-pattern.</a:t>
            </a:r>
          </a:p>
          <a:p>
            <a:r>
              <a:rPr lang="en-US" sz="1800" dirty="0" smtClean="0"/>
              <a:t>Anti-pattern is a common solution to a reoccurring problem that tends to lead to unmanageable or difficult-to-use code. </a:t>
            </a:r>
          </a:p>
          <a:p>
            <a:endParaRPr lang="en-US" sz="1800" dirty="0"/>
          </a:p>
          <a:p>
            <a:r>
              <a:rPr lang="en-US" sz="1800" b="1" dirty="0"/>
              <a:t>Solution </a:t>
            </a:r>
            <a:r>
              <a:rPr lang="en-US" sz="1800" dirty="0"/>
              <a:t>The </a:t>
            </a:r>
            <a:r>
              <a:rPr lang="en-US" sz="1800" i="1" dirty="0"/>
              <a:t>builder pattern </a:t>
            </a:r>
            <a:r>
              <a:rPr lang="en-US" sz="1800" dirty="0"/>
              <a:t>is a creational pattern in which parameters are passed to </a:t>
            </a:r>
            <a:r>
              <a:rPr lang="en-US" sz="1800" dirty="0" smtClean="0"/>
              <a:t>a builder </a:t>
            </a:r>
            <a:r>
              <a:rPr lang="en-US" sz="1800" dirty="0"/>
              <a:t>object, often through method chaining, and an object is generated with a final </a:t>
            </a:r>
            <a:r>
              <a:rPr lang="en-US" sz="1800" dirty="0" smtClean="0"/>
              <a:t>build call</a:t>
            </a:r>
            <a:r>
              <a:rPr lang="en-US" sz="1800" dirty="0"/>
              <a:t>.</a:t>
            </a:r>
          </a:p>
          <a:p>
            <a:endParaRPr lang="en-US" dirty="0" smtClean="0"/>
          </a:p>
        </p:txBody>
      </p:sp>
    </p:spTree>
    <p:extLst>
      <p:ext uri="{BB962C8B-B14F-4D97-AF65-F5344CB8AC3E}">
        <p14:creationId xmlns:p14="http://schemas.microsoft.com/office/powerpoint/2010/main" val="971952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a:t>
            </a:r>
            <a:endParaRPr lang="en-US" dirty="0"/>
          </a:p>
        </p:txBody>
      </p:sp>
      <p:sp>
        <p:nvSpPr>
          <p:cNvPr id="6" name="Rectangle 5"/>
          <p:cNvSpPr/>
          <p:nvPr/>
        </p:nvSpPr>
        <p:spPr>
          <a:xfrm>
            <a:off x="803563" y="1770302"/>
            <a:ext cx="10801003" cy="3477875"/>
          </a:xfrm>
          <a:prstGeom prst="rect">
            <a:avLst/>
          </a:prstGeom>
        </p:spPr>
        <p:txBody>
          <a:bodyPr wrap="square">
            <a:spAutoFit/>
          </a:bodyPr>
          <a:lstStyle/>
          <a:p>
            <a:r>
              <a:rPr lang="en-US" sz="2000" b="1" dirty="0" smtClean="0">
                <a:latin typeface="SabonLTStd-Bold"/>
              </a:rPr>
              <a:t>Problem: </a:t>
            </a:r>
            <a:r>
              <a:rPr lang="en-US" sz="2000" dirty="0">
                <a:latin typeface="SabonLTStd-Roman"/>
              </a:rPr>
              <a:t>How do we write code that creates objects in which the precise type of the </a:t>
            </a:r>
            <a:r>
              <a:rPr lang="en-US" sz="2000" dirty="0" smtClean="0">
                <a:latin typeface="SabonLTStd-Roman"/>
              </a:rPr>
              <a:t>object may </a:t>
            </a:r>
            <a:r>
              <a:rPr lang="en-US" sz="2000" dirty="0">
                <a:latin typeface="SabonLTStd-Roman"/>
              </a:rPr>
              <a:t>not be known until runtime</a:t>
            </a:r>
            <a:r>
              <a:rPr lang="en-US" sz="2000" dirty="0" smtClean="0">
                <a:latin typeface="SabonLTStd-Roman"/>
              </a:rPr>
              <a:t>?</a:t>
            </a:r>
          </a:p>
          <a:p>
            <a:endParaRPr lang="en-US" sz="2000" dirty="0">
              <a:latin typeface="SabonLTStd-Roman"/>
            </a:endParaRPr>
          </a:p>
          <a:p>
            <a:r>
              <a:rPr lang="en-US" sz="2000" b="1" dirty="0" smtClean="0"/>
              <a:t>Motivation: </a:t>
            </a:r>
            <a:r>
              <a:rPr lang="en-US" sz="2000" dirty="0" smtClean="0"/>
              <a:t>We’d </a:t>
            </a:r>
            <a:r>
              <a:rPr lang="en-US" sz="2000" dirty="0"/>
              <a:t>like some way of encapsulating object creation to deal with the complexity </a:t>
            </a:r>
            <a:r>
              <a:rPr lang="en-US" sz="2000" dirty="0" smtClean="0"/>
              <a:t>of object </a:t>
            </a:r>
            <a:r>
              <a:rPr lang="en-US" sz="2000" dirty="0"/>
              <a:t>creation, including selecting which subclass to use, as well as loosely coupling </a:t>
            </a:r>
            <a:r>
              <a:rPr lang="en-US" sz="2000" dirty="0" smtClean="0"/>
              <a:t>the underlying </a:t>
            </a:r>
            <a:r>
              <a:rPr lang="en-US" sz="2000" dirty="0"/>
              <a:t>creation implementation</a:t>
            </a:r>
            <a:r>
              <a:rPr lang="en-US" sz="2000" dirty="0" smtClean="0"/>
              <a:t>.</a:t>
            </a:r>
          </a:p>
          <a:p>
            <a:endParaRPr lang="en-US" sz="2000" dirty="0"/>
          </a:p>
          <a:p>
            <a:r>
              <a:rPr lang="en-US" sz="2000" b="1" dirty="0"/>
              <a:t>Solution </a:t>
            </a:r>
            <a:r>
              <a:rPr lang="en-US" sz="2000" dirty="0"/>
              <a:t>The </a:t>
            </a:r>
            <a:r>
              <a:rPr lang="en-US" sz="2000" i="1" dirty="0"/>
              <a:t>factory </a:t>
            </a:r>
            <a:r>
              <a:rPr lang="en-US" sz="2000" i="1" dirty="0" smtClean="0"/>
              <a:t>pattern </a:t>
            </a:r>
            <a:r>
              <a:rPr lang="en-US" sz="2000" dirty="0" smtClean="0"/>
              <a:t>(factory </a:t>
            </a:r>
            <a:r>
              <a:rPr lang="en-US" sz="2000" dirty="0"/>
              <a:t>method </a:t>
            </a:r>
            <a:r>
              <a:rPr lang="en-US" sz="2000" dirty="0" smtClean="0"/>
              <a:t>pattern), </a:t>
            </a:r>
            <a:r>
              <a:rPr lang="en-US" sz="2000" dirty="0"/>
              <a:t>is </a:t>
            </a:r>
            <a:r>
              <a:rPr lang="en-US" sz="2000" dirty="0" smtClean="0"/>
              <a:t>a creational </a:t>
            </a:r>
            <a:r>
              <a:rPr lang="en-US" sz="2000" dirty="0"/>
              <a:t>pattern based on the idea of using a factory class to produce instances of </a:t>
            </a:r>
            <a:r>
              <a:rPr lang="en-US" sz="2000" dirty="0" smtClean="0"/>
              <a:t>objects based </a:t>
            </a:r>
            <a:r>
              <a:rPr lang="en-US" sz="2000" dirty="0"/>
              <a:t>on a set of input </a:t>
            </a:r>
            <a:r>
              <a:rPr lang="en-US" sz="2000" dirty="0" smtClean="0"/>
              <a:t>parameters. It </a:t>
            </a:r>
            <a:r>
              <a:rPr lang="en-US" sz="2000" dirty="0"/>
              <a:t>is similar to the builder pattern, although it is </a:t>
            </a:r>
            <a:r>
              <a:rPr lang="en-US" sz="2000" dirty="0" smtClean="0"/>
              <a:t>focused on </a:t>
            </a:r>
            <a:r>
              <a:rPr lang="en-US" sz="2000" dirty="0"/>
              <a:t>supporting class polymorphism.</a:t>
            </a:r>
          </a:p>
        </p:txBody>
      </p:sp>
    </p:spTree>
    <p:extLst>
      <p:ext uri="{BB962C8B-B14F-4D97-AF65-F5344CB8AC3E}">
        <p14:creationId xmlns:p14="http://schemas.microsoft.com/office/powerpoint/2010/main" val="153676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3906" y="1876050"/>
            <a:ext cx="8805829" cy="2803526"/>
          </a:xfrm>
          <a:prstGeom prst="rect">
            <a:avLst/>
          </a:prstGeom>
        </p:spPr>
      </p:pic>
    </p:spTree>
    <p:extLst>
      <p:ext uri="{BB962C8B-B14F-4D97-AF65-F5344CB8AC3E}">
        <p14:creationId xmlns:p14="http://schemas.microsoft.com/office/powerpoint/2010/main" val="3026532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pattern</a:t>
            </a:r>
            <a:endParaRPr lang="en-US" dirty="0"/>
          </a:p>
        </p:txBody>
      </p:sp>
      <p:sp>
        <p:nvSpPr>
          <p:cNvPr id="6" name="TextBox 5"/>
          <p:cNvSpPr txBox="1"/>
          <p:nvPr/>
        </p:nvSpPr>
        <p:spPr>
          <a:xfrm>
            <a:off x="903642" y="1538344"/>
            <a:ext cx="10359614" cy="5139869"/>
          </a:xfrm>
          <a:prstGeom prst="rect">
            <a:avLst/>
          </a:prstGeom>
          <a:noFill/>
        </p:spPr>
        <p:txBody>
          <a:bodyPr wrap="square" rtlCol="0">
            <a:spAutoFit/>
          </a:bodyPr>
          <a:lstStyle/>
          <a:p>
            <a:r>
              <a:rPr lang="en-US" sz="2000" b="1" dirty="0"/>
              <a:t>Prototype pattern </a:t>
            </a:r>
            <a:r>
              <a:rPr lang="en-US" sz="2000" dirty="0"/>
              <a:t>is used when the Object creation is a costly affair and requires a lot of time and resources and </a:t>
            </a:r>
            <a:r>
              <a:rPr lang="en-US" sz="2000" dirty="0" smtClean="0"/>
              <a:t>there is a </a:t>
            </a:r>
            <a:r>
              <a:rPr lang="en-US" sz="2000" dirty="0"/>
              <a:t>similar object already existing. </a:t>
            </a:r>
            <a:endParaRPr lang="en-US" sz="2000" dirty="0" smtClean="0"/>
          </a:p>
          <a:p>
            <a:endParaRPr lang="en-US" sz="2000" dirty="0"/>
          </a:p>
          <a:p>
            <a:r>
              <a:rPr lang="en-US" sz="2000" b="1" dirty="0" smtClean="0"/>
              <a:t>Benefits and Necessity:</a:t>
            </a:r>
          </a:p>
          <a:p>
            <a:pPr marL="285750" indent="-285750">
              <a:buFont typeface="Wingdings" panose="05000000000000000000" pitchFamily="2" charset="2"/>
              <a:buChar char="§"/>
            </a:pPr>
            <a:r>
              <a:rPr lang="en-US" sz="2000" dirty="0" smtClean="0"/>
              <a:t>It’s used to get a unique instance of the same object.</a:t>
            </a:r>
          </a:p>
          <a:p>
            <a:pPr marL="285750" indent="-285750">
              <a:buFont typeface="Wingdings" panose="05000000000000000000" pitchFamily="2" charset="2"/>
              <a:buChar char="§"/>
            </a:pPr>
            <a:r>
              <a:rPr lang="en-US" sz="2000" dirty="0" smtClean="0"/>
              <a:t>Used when trying to avoid costly creation. </a:t>
            </a:r>
          </a:p>
          <a:p>
            <a:pPr marL="285750" indent="-285750">
              <a:buFont typeface="Wingdings" panose="05000000000000000000" pitchFamily="2" charset="2"/>
              <a:buChar char="§"/>
            </a:pPr>
            <a:r>
              <a:rPr lang="en-US" sz="2000" dirty="0" smtClean="0"/>
              <a:t>Avoid subclassing.</a:t>
            </a:r>
          </a:p>
          <a:p>
            <a:pPr marL="285750" indent="-285750">
              <a:buFont typeface="Wingdings" panose="05000000000000000000" pitchFamily="2" charset="2"/>
              <a:buChar char="§"/>
            </a:pPr>
            <a:r>
              <a:rPr lang="en-US" sz="2000" dirty="0" smtClean="0"/>
              <a:t>They implement the Clone/ Cloneable method and interface, enabling us to avoid using the “new” keyword.</a:t>
            </a:r>
          </a:p>
          <a:p>
            <a:pPr marL="285750" indent="-285750">
              <a:buFont typeface="Wingdings" panose="05000000000000000000" pitchFamily="2" charset="2"/>
              <a:buChar char="§"/>
            </a:pPr>
            <a:r>
              <a:rPr lang="en-US" sz="2000" dirty="0" smtClean="0"/>
              <a:t>The original object is created and then kept in our registry. When another object is needed we create a clone of that object from the registry. </a:t>
            </a:r>
          </a:p>
          <a:p>
            <a:pPr marL="285750" indent="-285750">
              <a:buFont typeface="Wingdings" panose="05000000000000000000" pitchFamily="2" charset="2"/>
              <a:buChar char="§"/>
            </a:pPr>
            <a:r>
              <a:rPr lang="en-US" sz="2000" dirty="0" smtClean="0"/>
              <a:t>You can chose if you want to do a shallow or a deep copy. </a:t>
            </a:r>
          </a:p>
          <a:p>
            <a:pPr marL="742950" lvl="1" indent="-285750">
              <a:buFont typeface="Wingdings" panose="05000000000000000000" pitchFamily="2" charset="2"/>
              <a:buChar char="Ø"/>
            </a:pPr>
            <a:r>
              <a:rPr lang="en-US" sz="2000" b="1" dirty="0" smtClean="0"/>
              <a:t>Shallow copy </a:t>
            </a:r>
            <a:r>
              <a:rPr lang="en-US" sz="2000" dirty="0" smtClean="0"/>
              <a:t>just copies the immediate properties</a:t>
            </a:r>
          </a:p>
          <a:p>
            <a:pPr marL="742950" lvl="1" indent="-285750">
              <a:buFont typeface="Wingdings" panose="05000000000000000000" pitchFamily="2" charset="2"/>
              <a:buChar char="Ø"/>
            </a:pPr>
            <a:r>
              <a:rPr lang="en-US" sz="2000" b="1" dirty="0" smtClean="0"/>
              <a:t>Deep copy </a:t>
            </a:r>
            <a:r>
              <a:rPr lang="en-US" sz="2000" dirty="0" smtClean="0"/>
              <a:t>will copy any of its object references as well </a:t>
            </a:r>
          </a:p>
          <a:p>
            <a:endParaRPr lang="en-US" dirty="0"/>
          </a:p>
        </p:txBody>
      </p:sp>
    </p:spTree>
    <p:extLst>
      <p:ext uri="{BB962C8B-B14F-4D97-AF65-F5344CB8AC3E}">
        <p14:creationId xmlns:p14="http://schemas.microsoft.com/office/powerpoint/2010/main" val="1288172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patterns</a:t>
            </a:r>
            <a:endParaRPr lang="en-US" dirty="0"/>
          </a:p>
        </p:txBody>
      </p:sp>
      <p:sp>
        <p:nvSpPr>
          <p:cNvPr id="8" name="Rectangle 7"/>
          <p:cNvSpPr/>
          <p:nvPr/>
        </p:nvSpPr>
        <p:spPr>
          <a:xfrm>
            <a:off x="810409" y="1450506"/>
            <a:ext cx="10624970" cy="2308324"/>
          </a:xfrm>
          <a:prstGeom prst="rect">
            <a:avLst/>
          </a:prstGeom>
        </p:spPr>
        <p:txBody>
          <a:bodyPr wrap="square">
            <a:spAutoFit/>
          </a:bodyPr>
          <a:lstStyle/>
          <a:p>
            <a:endParaRPr lang="en-US" i="1" dirty="0" smtClean="0"/>
          </a:p>
          <a:p>
            <a:r>
              <a:rPr lang="en-US" i="1" dirty="0" smtClean="0"/>
              <a:t>Structural patterns</a:t>
            </a:r>
            <a:r>
              <a:rPr lang="en-US" dirty="0" smtClean="0"/>
              <a:t> are </a:t>
            </a:r>
            <a:r>
              <a:rPr lang="en-US" dirty="0"/>
              <a:t>a type of </a:t>
            </a:r>
            <a:r>
              <a:rPr lang="en-US" dirty="0" smtClean="0"/>
              <a:t>software design </a:t>
            </a:r>
            <a:r>
              <a:rPr lang="en-US" dirty="0"/>
              <a:t>pattern </a:t>
            </a:r>
            <a:r>
              <a:rPr lang="en-US" dirty="0" smtClean="0"/>
              <a:t>that focuses on how classes and objects can be composed, to form larger structures.</a:t>
            </a:r>
          </a:p>
          <a:p>
            <a:endParaRPr lang="en-US" dirty="0"/>
          </a:p>
          <a:p>
            <a:r>
              <a:rPr lang="en-US" dirty="0" smtClean="0"/>
              <a:t>The structural design patterns simplifies the structure by identifying the relationships.</a:t>
            </a:r>
          </a:p>
          <a:p>
            <a:endParaRPr lang="en-US" dirty="0"/>
          </a:p>
          <a:p>
            <a:r>
              <a:rPr lang="en-US" dirty="0" smtClean="0"/>
              <a:t>These patterns focus on how the classes inherit from each other and how they are composed from other classes.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428" y="4095658"/>
            <a:ext cx="11019440" cy="2100747"/>
          </a:xfrm>
          <a:prstGeom prst="rect">
            <a:avLst/>
          </a:prstGeom>
        </p:spPr>
      </p:pic>
      <p:sp>
        <p:nvSpPr>
          <p:cNvPr id="4" name="Oval 3"/>
          <p:cNvSpPr/>
          <p:nvPr/>
        </p:nvSpPr>
        <p:spPr>
          <a:xfrm>
            <a:off x="4937761" y="4625787"/>
            <a:ext cx="2345167" cy="1043492"/>
          </a:xfrm>
          <a:prstGeom prst="ellipse">
            <a:avLst/>
          </a:prstGeom>
          <a:noFill/>
          <a:ln>
            <a:solidFill>
              <a:srgbClr val="00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433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a:t>
            </a:r>
            <a:endParaRPr lang="en-US" dirty="0"/>
          </a:p>
        </p:txBody>
      </p:sp>
      <p:sp>
        <p:nvSpPr>
          <p:cNvPr id="6" name="TextBox 5"/>
          <p:cNvSpPr txBox="1"/>
          <p:nvPr/>
        </p:nvSpPr>
        <p:spPr>
          <a:xfrm>
            <a:off x="903642" y="1538344"/>
            <a:ext cx="10359614" cy="2523768"/>
          </a:xfrm>
          <a:prstGeom prst="rect">
            <a:avLst/>
          </a:prstGeom>
          <a:noFill/>
        </p:spPr>
        <p:txBody>
          <a:bodyPr wrap="square" rtlCol="0">
            <a:spAutoFit/>
          </a:bodyPr>
          <a:lstStyle/>
          <a:p>
            <a:r>
              <a:rPr lang="en-US" sz="2000" b="1" dirty="0" smtClean="0"/>
              <a:t>Adapter </a:t>
            </a:r>
            <a:r>
              <a:rPr lang="en-US" sz="2000" b="1" dirty="0"/>
              <a:t>pattern </a:t>
            </a:r>
            <a:r>
              <a:rPr lang="en-US" sz="2000" dirty="0"/>
              <a:t>is used when </a:t>
            </a:r>
            <a:r>
              <a:rPr lang="en-US" sz="2000" dirty="0" smtClean="0"/>
              <a:t>we want to create a bridge between to incompatible interfaces so that they can work together. The object that joins these unrelated interfaces is called an Adapter.</a:t>
            </a:r>
          </a:p>
          <a:p>
            <a:endParaRPr lang="en-US" sz="2000" dirty="0"/>
          </a:p>
          <a:p>
            <a:r>
              <a:rPr lang="en-US" sz="2000" b="1" dirty="0" smtClean="0"/>
              <a:t>Advantages of using Adapter Pattern:</a:t>
            </a:r>
          </a:p>
          <a:p>
            <a:pPr marL="285750" indent="-285750">
              <a:buFont typeface="Wingdings" panose="05000000000000000000" pitchFamily="2" charset="2"/>
              <a:buChar char="§"/>
            </a:pPr>
            <a:r>
              <a:rPr lang="en-US" sz="2000" dirty="0" smtClean="0"/>
              <a:t>It allows two or more previously incompatible objects to interact.</a:t>
            </a:r>
          </a:p>
          <a:p>
            <a:pPr marL="285750" indent="-285750">
              <a:buFont typeface="Wingdings" panose="05000000000000000000" pitchFamily="2" charset="2"/>
              <a:buChar char="§"/>
            </a:pPr>
            <a:r>
              <a:rPr lang="en-US" sz="2000" dirty="0"/>
              <a:t>I</a:t>
            </a:r>
            <a:r>
              <a:rPr lang="en-US" sz="2000" dirty="0" smtClean="0"/>
              <a:t>t allows reusability of existing functionality. </a:t>
            </a:r>
          </a:p>
          <a:p>
            <a:endParaRPr lang="en-US" dirty="0"/>
          </a:p>
        </p:txBody>
      </p:sp>
    </p:spTree>
    <p:extLst>
      <p:ext uri="{BB962C8B-B14F-4D97-AF65-F5344CB8AC3E}">
        <p14:creationId xmlns:p14="http://schemas.microsoft.com/office/powerpoint/2010/main" val="4186875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297" y="1694328"/>
            <a:ext cx="10551048" cy="3910405"/>
          </a:xfrm>
          <a:prstGeom prst="rect">
            <a:avLst/>
          </a:prstGeom>
        </p:spPr>
      </p:pic>
    </p:spTree>
    <p:extLst>
      <p:ext uri="{BB962C8B-B14F-4D97-AF65-F5344CB8AC3E}">
        <p14:creationId xmlns:p14="http://schemas.microsoft.com/office/powerpoint/2010/main" val="1494392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pattern</a:t>
            </a:r>
            <a:endParaRPr lang="en-US" dirty="0"/>
          </a:p>
        </p:txBody>
      </p:sp>
      <p:sp>
        <p:nvSpPr>
          <p:cNvPr id="6" name="TextBox 5"/>
          <p:cNvSpPr txBox="1"/>
          <p:nvPr/>
        </p:nvSpPr>
        <p:spPr>
          <a:xfrm>
            <a:off x="1210833" y="1741713"/>
            <a:ext cx="10110310" cy="4154984"/>
          </a:xfrm>
          <a:prstGeom prst="rect">
            <a:avLst/>
          </a:prstGeom>
          <a:noFill/>
        </p:spPr>
        <p:txBody>
          <a:bodyPr wrap="square" rtlCol="0">
            <a:spAutoFit/>
          </a:bodyPr>
          <a:lstStyle/>
          <a:p>
            <a:r>
              <a:rPr lang="en-US" sz="2000" b="1" dirty="0" smtClean="0"/>
              <a:t>Proxy pattern </a:t>
            </a:r>
            <a:r>
              <a:rPr lang="en-US" sz="2000" dirty="0" smtClean="0"/>
              <a:t>provides a surrogate or a placeholder for another object to control access to it.</a:t>
            </a:r>
          </a:p>
          <a:p>
            <a:endParaRPr lang="en-US" sz="2000" dirty="0" smtClean="0"/>
          </a:p>
          <a:p>
            <a:r>
              <a:rPr lang="en-US" sz="2000" dirty="0" smtClean="0"/>
              <a:t>Types of proxy:</a:t>
            </a:r>
          </a:p>
          <a:p>
            <a:endParaRPr lang="en-US" sz="2000" dirty="0" smtClean="0"/>
          </a:p>
          <a:p>
            <a:pPr marL="285750" indent="-285750">
              <a:buFont typeface="Wingdings" panose="05000000000000000000" pitchFamily="2" charset="2"/>
              <a:buChar char="§"/>
            </a:pPr>
            <a:r>
              <a:rPr lang="en-US" sz="2000" b="1" dirty="0" smtClean="0"/>
              <a:t>Protective proxy</a:t>
            </a:r>
            <a:r>
              <a:rPr lang="en-US" sz="2000" dirty="0" smtClean="0"/>
              <a:t> – to control access right to an object. </a:t>
            </a:r>
            <a:r>
              <a:rPr lang="en-US" sz="2000" dirty="0"/>
              <a:t>It acts as an authorization layer.</a:t>
            </a:r>
            <a:endParaRPr lang="en-US" sz="2000" dirty="0" smtClean="0"/>
          </a:p>
          <a:p>
            <a:pPr marL="285750" indent="-285750">
              <a:buFont typeface="Wingdings" panose="05000000000000000000" pitchFamily="2" charset="2"/>
              <a:buChar char="§"/>
            </a:pPr>
            <a:r>
              <a:rPr lang="en-US" sz="2000" b="1" dirty="0" smtClean="0"/>
              <a:t>Virtual proxy </a:t>
            </a:r>
            <a:r>
              <a:rPr lang="en-US" sz="2000" dirty="0" smtClean="0"/>
              <a:t>– handles the case where an object might be expensive to create. It creates the objects only on demand.</a:t>
            </a:r>
          </a:p>
          <a:p>
            <a:pPr marL="285750" indent="-285750">
              <a:buFont typeface="Wingdings" panose="05000000000000000000" pitchFamily="2" charset="2"/>
              <a:buChar char="§"/>
            </a:pPr>
            <a:r>
              <a:rPr lang="en-US" sz="2000" b="1" dirty="0" smtClean="0"/>
              <a:t>Remote proxy </a:t>
            </a:r>
            <a:r>
              <a:rPr lang="en-US" sz="2000" dirty="0" smtClean="0"/>
              <a:t>– provides </a:t>
            </a:r>
            <a:r>
              <a:rPr lang="en-US" sz="2000" dirty="0"/>
              <a:t>a local </a:t>
            </a:r>
            <a:r>
              <a:rPr lang="en-US" sz="2000" dirty="0" smtClean="0"/>
              <a:t>representation </a:t>
            </a:r>
            <a:r>
              <a:rPr lang="en-US" sz="2000" dirty="0"/>
              <a:t>for an object in a different address location</a:t>
            </a:r>
            <a:r>
              <a:rPr lang="en-US" sz="2000" dirty="0" smtClean="0"/>
              <a:t>.</a:t>
            </a:r>
          </a:p>
          <a:p>
            <a:pPr marL="285750" indent="-285750">
              <a:buFont typeface="Wingdings" panose="05000000000000000000" pitchFamily="2" charset="2"/>
              <a:buChar char="§"/>
            </a:pPr>
            <a:r>
              <a:rPr lang="en-US" sz="2000" b="1" dirty="0" smtClean="0"/>
              <a:t>Smart proxy </a:t>
            </a:r>
            <a:r>
              <a:rPr lang="en-US" sz="2000" dirty="0" smtClean="0"/>
              <a:t>– performs additional actions when the object is called</a:t>
            </a:r>
          </a:p>
          <a:p>
            <a:endParaRPr lang="en-US" dirty="0"/>
          </a:p>
        </p:txBody>
      </p:sp>
    </p:spTree>
    <p:extLst>
      <p:ext uri="{BB962C8B-B14F-4D97-AF65-F5344CB8AC3E}">
        <p14:creationId xmlns:p14="http://schemas.microsoft.com/office/powerpoint/2010/main" val="1823304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pattern</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34" t="5039"/>
          <a:stretch/>
        </p:blipFill>
        <p:spPr>
          <a:xfrm>
            <a:off x="1596570" y="1524000"/>
            <a:ext cx="9833655" cy="4744224"/>
          </a:xfrm>
          <a:prstGeom prst="rect">
            <a:avLst/>
          </a:prstGeom>
        </p:spPr>
      </p:pic>
    </p:spTree>
    <p:extLst>
      <p:ext uri="{BB962C8B-B14F-4D97-AF65-F5344CB8AC3E}">
        <p14:creationId xmlns:p14="http://schemas.microsoft.com/office/powerpoint/2010/main" val="7780883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pattern</a:t>
            </a:r>
            <a:endParaRPr lang="en-US" dirty="0"/>
          </a:p>
        </p:txBody>
      </p:sp>
      <p:sp>
        <p:nvSpPr>
          <p:cNvPr id="6" name="Rectangle 5"/>
          <p:cNvSpPr/>
          <p:nvPr/>
        </p:nvSpPr>
        <p:spPr>
          <a:xfrm>
            <a:off x="849547" y="1588319"/>
            <a:ext cx="10495211" cy="2031325"/>
          </a:xfrm>
          <a:prstGeom prst="rect">
            <a:avLst/>
          </a:prstGeom>
        </p:spPr>
        <p:txBody>
          <a:bodyPr wrap="square">
            <a:spAutoFit/>
          </a:bodyPr>
          <a:lstStyle/>
          <a:p>
            <a:r>
              <a:rPr lang="en-GB" b="1" dirty="0" smtClean="0"/>
              <a:t>Decorator Pattern </a:t>
            </a:r>
            <a:r>
              <a:rPr lang="en-GB" dirty="0" smtClean="0"/>
              <a:t>also known as Wrapper, allows behaviour to be added to an individual object, either statically or dynamically, without affecting the behaviour of other objects from the same class.</a:t>
            </a:r>
          </a:p>
          <a:p>
            <a:endParaRPr lang="en-GB" dirty="0"/>
          </a:p>
          <a:p>
            <a:r>
              <a:rPr lang="en-GB" dirty="0" smtClean="0"/>
              <a:t>Often used to adhere to the </a:t>
            </a:r>
            <a:r>
              <a:rPr lang="en-GB" i="1" dirty="0" smtClean="0"/>
              <a:t>Single Responsibility Principle</a:t>
            </a:r>
            <a:r>
              <a:rPr lang="en-GB" dirty="0" smtClean="0"/>
              <a:t>, allows functionality to be divided between classes with unique areas of concern.  </a:t>
            </a:r>
          </a:p>
          <a:p>
            <a:endParaRPr lang="en-GB" dirty="0"/>
          </a:p>
          <a:p>
            <a:endParaRPr lang="en-GB" dirty="0" smtClean="0"/>
          </a:p>
        </p:txBody>
      </p:sp>
    </p:spTree>
    <p:extLst>
      <p:ext uri="{BB962C8B-B14F-4D97-AF65-F5344CB8AC3E}">
        <p14:creationId xmlns:p14="http://schemas.microsoft.com/office/powerpoint/2010/main" val="1712687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a:t>
            </a:r>
            <a:endParaRPr lang="en-US" dirty="0"/>
          </a:p>
        </p:txBody>
      </p:sp>
      <p:sp>
        <p:nvSpPr>
          <p:cNvPr id="8" name="Rectangle 7"/>
          <p:cNvSpPr/>
          <p:nvPr/>
        </p:nvSpPr>
        <p:spPr>
          <a:xfrm>
            <a:off x="842682" y="1525809"/>
            <a:ext cx="10624970" cy="3631763"/>
          </a:xfrm>
          <a:prstGeom prst="rect">
            <a:avLst/>
          </a:prstGeom>
        </p:spPr>
        <p:txBody>
          <a:bodyPr wrap="square">
            <a:spAutoFit/>
          </a:bodyPr>
          <a:lstStyle/>
          <a:p>
            <a:r>
              <a:rPr lang="en-US" sz="2000" dirty="0">
                <a:latin typeface="SabonLTStd-Roman"/>
              </a:rPr>
              <a:t>A </a:t>
            </a:r>
            <a:r>
              <a:rPr lang="en-US" sz="2000" i="1" dirty="0">
                <a:latin typeface="SabonLTStd-Italic"/>
              </a:rPr>
              <a:t>design pattern </a:t>
            </a:r>
            <a:r>
              <a:rPr lang="en-US" sz="2000" dirty="0">
                <a:latin typeface="SabonLTStd-Roman"/>
              </a:rPr>
              <a:t>is an established general solution to a commonly occurring </a:t>
            </a:r>
            <a:r>
              <a:rPr lang="en-US" sz="2000" dirty="0" smtClean="0">
                <a:latin typeface="SabonLTStd-Roman"/>
              </a:rPr>
              <a:t>software development </a:t>
            </a:r>
            <a:r>
              <a:rPr lang="en-US" sz="2000" dirty="0">
                <a:latin typeface="SabonLTStd-Roman"/>
              </a:rPr>
              <a:t>problem</a:t>
            </a:r>
            <a:r>
              <a:rPr lang="en-US" sz="2000" dirty="0" smtClean="0">
                <a:latin typeface="SabonLTStd-Roman"/>
              </a:rPr>
              <a:t>.</a:t>
            </a:r>
          </a:p>
          <a:p>
            <a:r>
              <a:rPr lang="en-US" sz="2000" dirty="0"/>
              <a:t>G</a:t>
            </a:r>
            <a:r>
              <a:rPr lang="en-US" sz="2000" dirty="0" smtClean="0"/>
              <a:t>ives </a:t>
            </a:r>
            <a:r>
              <a:rPr lang="en-US" sz="2000" dirty="0"/>
              <a:t>developers a common vocabulary in which they </a:t>
            </a:r>
            <a:r>
              <a:rPr lang="en-US" sz="2000" dirty="0" smtClean="0"/>
              <a:t>can discuss </a:t>
            </a:r>
            <a:r>
              <a:rPr lang="en-US" sz="2000" dirty="0"/>
              <a:t>common problems and </a:t>
            </a:r>
            <a:r>
              <a:rPr lang="en-US" sz="2000" dirty="0" smtClean="0"/>
              <a:t>solutions.</a:t>
            </a:r>
          </a:p>
          <a:p>
            <a:endParaRPr lang="en-US" sz="2000" dirty="0" smtClean="0"/>
          </a:p>
          <a:p>
            <a:r>
              <a:rPr lang="en-US" sz="2000" dirty="0" smtClean="0"/>
              <a:t>Object Oriented Design Patterns are divided into three categories:</a:t>
            </a:r>
          </a:p>
          <a:p>
            <a:endParaRPr lang="en-US" sz="2000" dirty="0"/>
          </a:p>
          <a:p>
            <a:pPr marL="742950" lvl="1" indent="-285750">
              <a:lnSpc>
                <a:spcPct val="150000"/>
              </a:lnSpc>
              <a:buFont typeface="Arial" panose="020B0604020202020204" pitchFamily="34" charset="0"/>
              <a:buChar char="•"/>
            </a:pPr>
            <a:r>
              <a:rPr lang="en-US" sz="2000" i="1" dirty="0" smtClean="0"/>
              <a:t>Creational Patterns</a:t>
            </a:r>
          </a:p>
          <a:p>
            <a:pPr marL="742950" lvl="1" indent="-285750">
              <a:lnSpc>
                <a:spcPct val="150000"/>
              </a:lnSpc>
              <a:buFont typeface="Arial" panose="020B0604020202020204" pitchFamily="34" charset="0"/>
              <a:buChar char="•"/>
            </a:pPr>
            <a:r>
              <a:rPr lang="en-US" sz="2000" i="1" dirty="0" smtClean="0"/>
              <a:t>Structural Patterns</a:t>
            </a:r>
          </a:p>
          <a:p>
            <a:pPr marL="742950" lvl="1" indent="-285750">
              <a:lnSpc>
                <a:spcPct val="150000"/>
              </a:lnSpc>
              <a:buFont typeface="Arial" panose="020B0604020202020204" pitchFamily="34" charset="0"/>
              <a:buChar char="•"/>
            </a:pPr>
            <a:r>
              <a:rPr lang="en-US" sz="2000" i="1" dirty="0" smtClean="0"/>
              <a:t>Behavioral Patterns</a:t>
            </a:r>
            <a:endParaRPr lang="en-US" sz="2000" dirty="0"/>
          </a:p>
        </p:txBody>
      </p:sp>
    </p:spTree>
    <p:extLst>
      <p:ext uri="{BB962C8B-B14F-4D97-AF65-F5344CB8AC3E}">
        <p14:creationId xmlns:p14="http://schemas.microsoft.com/office/powerpoint/2010/main" val="2270722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pattern</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196" t="4507"/>
          <a:stretch/>
        </p:blipFill>
        <p:spPr>
          <a:xfrm>
            <a:off x="3608346" y="1410345"/>
            <a:ext cx="5036949" cy="4888997"/>
          </a:xfrm>
          <a:prstGeom prst="rect">
            <a:avLst/>
          </a:prstGeom>
        </p:spPr>
      </p:pic>
    </p:spTree>
    <p:extLst>
      <p:ext uri="{BB962C8B-B14F-4D97-AF65-F5344CB8AC3E}">
        <p14:creationId xmlns:p14="http://schemas.microsoft.com/office/powerpoint/2010/main" val="38049884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 pattern</a:t>
            </a:r>
            <a:endParaRPr lang="en-US" dirty="0"/>
          </a:p>
        </p:txBody>
      </p:sp>
      <p:sp>
        <p:nvSpPr>
          <p:cNvPr id="3" name="TextBox 2"/>
          <p:cNvSpPr txBox="1"/>
          <p:nvPr/>
        </p:nvSpPr>
        <p:spPr>
          <a:xfrm>
            <a:off x="931025" y="1612669"/>
            <a:ext cx="10457411" cy="4401205"/>
          </a:xfrm>
          <a:prstGeom prst="rect">
            <a:avLst/>
          </a:prstGeom>
          <a:noFill/>
        </p:spPr>
        <p:txBody>
          <a:bodyPr wrap="square" rtlCol="0">
            <a:spAutoFit/>
          </a:bodyPr>
          <a:lstStyle/>
          <a:p>
            <a:r>
              <a:rPr lang="en-US" sz="2000" b="1" dirty="0" smtClean="0"/>
              <a:t>Flyweight pattern </a:t>
            </a:r>
            <a:r>
              <a:rPr lang="en-US" sz="2000" dirty="0" smtClean="0"/>
              <a:t>facilitates the reuse of many fine grained objects, making the utilization of large numbers of objects more efficient.</a:t>
            </a:r>
          </a:p>
          <a:p>
            <a:endParaRPr lang="en-US" sz="2000" dirty="0" smtClean="0"/>
          </a:p>
          <a:p>
            <a:pPr marL="285750" indent="-285750">
              <a:buFont typeface="Wingdings" panose="05000000000000000000" pitchFamily="2" charset="2"/>
              <a:buChar char="Ø"/>
            </a:pPr>
            <a:r>
              <a:rPr lang="en-US" sz="2000" dirty="0" smtClean="0"/>
              <a:t>It is a pattern of patterns. It utilizes other patterns inside of it.</a:t>
            </a:r>
          </a:p>
          <a:p>
            <a:pPr marL="285750" indent="-285750">
              <a:buFont typeface="Wingdings" panose="05000000000000000000" pitchFamily="2" charset="2"/>
              <a:buChar char="Ø"/>
            </a:pPr>
            <a:r>
              <a:rPr lang="en-US" sz="2000" dirty="0" smtClean="0"/>
              <a:t>It uses a factory pattern to retrieve flyweight objects after they’ve been created.</a:t>
            </a:r>
          </a:p>
          <a:p>
            <a:endParaRPr lang="en-US" sz="2000" dirty="0" smtClean="0"/>
          </a:p>
          <a:p>
            <a:r>
              <a:rPr lang="en-US" sz="2000" b="1" dirty="0" smtClean="0"/>
              <a:t>Necessity</a:t>
            </a:r>
            <a:r>
              <a:rPr lang="en-US" sz="2000" dirty="0" smtClean="0"/>
              <a:t>:</a:t>
            </a:r>
          </a:p>
          <a:p>
            <a:endParaRPr lang="en-US" sz="2000" dirty="0" smtClean="0"/>
          </a:p>
          <a:p>
            <a:pPr marL="285750" indent="-285750">
              <a:buFont typeface="Wingdings" panose="05000000000000000000" pitchFamily="2" charset="2"/>
              <a:buChar char="§"/>
            </a:pPr>
            <a:r>
              <a:rPr lang="en-US" sz="2000" dirty="0" smtClean="0"/>
              <a:t>Used when you need to make a more efficient use of memory.</a:t>
            </a:r>
          </a:p>
          <a:p>
            <a:pPr marL="285750" indent="-285750">
              <a:buFont typeface="Wingdings" panose="05000000000000000000" pitchFamily="2" charset="2"/>
              <a:buChar char="§"/>
            </a:pPr>
            <a:r>
              <a:rPr lang="en-US" sz="2000" dirty="0" smtClean="0"/>
              <a:t>When you need an Optimization pattern.</a:t>
            </a:r>
          </a:p>
          <a:p>
            <a:pPr marL="285750" indent="-285750">
              <a:buFont typeface="Wingdings" panose="05000000000000000000" pitchFamily="2" charset="2"/>
              <a:buChar char="§"/>
            </a:pPr>
            <a:r>
              <a:rPr lang="en-US" sz="2000" dirty="0" smtClean="0"/>
              <a:t>Typically used when you have a large number of similar objects, especially for objects that are stateless or immutable in nature.</a:t>
            </a:r>
          </a:p>
          <a:p>
            <a:pPr marL="285750" indent="-285750">
              <a:buFont typeface="Wingdings" panose="05000000000000000000" pitchFamily="2" charset="2"/>
              <a:buChar char="§"/>
            </a:pPr>
            <a:r>
              <a:rPr lang="en-US" sz="2000" dirty="0" smtClean="0"/>
              <a:t>Caching is generally a hint that you are or could be using a flyweight.</a:t>
            </a:r>
            <a:endParaRPr lang="en-US" sz="2000" dirty="0"/>
          </a:p>
        </p:txBody>
      </p:sp>
    </p:spTree>
    <p:extLst>
      <p:ext uri="{BB962C8B-B14F-4D97-AF65-F5344CB8AC3E}">
        <p14:creationId xmlns:p14="http://schemas.microsoft.com/office/powerpoint/2010/main" val="1358504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Flyweight pattern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464" y="1403856"/>
            <a:ext cx="6659621" cy="4406062"/>
          </a:xfrm>
          <a:prstGeom prst="rect">
            <a:avLst/>
          </a:prstGeom>
        </p:spPr>
      </p:pic>
    </p:spTree>
    <p:extLst>
      <p:ext uri="{BB962C8B-B14F-4D97-AF65-F5344CB8AC3E}">
        <p14:creationId xmlns:p14="http://schemas.microsoft.com/office/powerpoint/2010/main" val="122663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pattern</a:t>
            </a:r>
            <a:endParaRPr lang="en-US" dirty="0"/>
          </a:p>
        </p:txBody>
      </p:sp>
      <p:sp>
        <p:nvSpPr>
          <p:cNvPr id="3" name="TextBox 2"/>
          <p:cNvSpPr txBox="1"/>
          <p:nvPr/>
        </p:nvSpPr>
        <p:spPr>
          <a:xfrm>
            <a:off x="931025" y="1612669"/>
            <a:ext cx="10457411" cy="4093428"/>
          </a:xfrm>
          <a:prstGeom prst="rect">
            <a:avLst/>
          </a:prstGeom>
          <a:noFill/>
        </p:spPr>
        <p:txBody>
          <a:bodyPr wrap="square" rtlCol="0">
            <a:spAutoFit/>
          </a:bodyPr>
          <a:lstStyle/>
          <a:p>
            <a:r>
              <a:rPr lang="en-US" sz="2000" b="1" dirty="0"/>
              <a:t>Composite</a:t>
            </a:r>
            <a:r>
              <a:rPr lang="en-US" sz="2000" dirty="0"/>
              <a:t> design </a:t>
            </a:r>
            <a:r>
              <a:rPr lang="en-US" sz="2000" dirty="0" smtClean="0"/>
              <a:t>pattern </a:t>
            </a:r>
            <a:r>
              <a:rPr lang="en-US" sz="2000" dirty="0"/>
              <a:t>allows you to have a tree structure and ask each node in the tree structure to perform a task. You can take real life example of a organization. It have general managers and under general managers, there can be managers and under managers there can be developers</a:t>
            </a:r>
            <a:r>
              <a:rPr lang="en-US" sz="2000" dirty="0" smtClean="0"/>
              <a:t>. Now </a:t>
            </a:r>
            <a:r>
              <a:rPr lang="en-US" sz="2000" dirty="0"/>
              <a:t>you can set a tree structure and ask each node to perform common operation like </a:t>
            </a:r>
            <a:r>
              <a:rPr lang="en-US" sz="2000" dirty="0" err="1"/>
              <a:t>getSalary</a:t>
            </a:r>
            <a:r>
              <a:rPr lang="en-US" sz="2000" dirty="0"/>
              <a:t>().</a:t>
            </a:r>
            <a:endParaRPr lang="en-US" sz="2000" dirty="0" smtClean="0"/>
          </a:p>
          <a:p>
            <a:endParaRPr lang="en-US" sz="2000" dirty="0" smtClean="0"/>
          </a:p>
          <a:p>
            <a:r>
              <a:rPr lang="en-US" sz="2000" b="1" dirty="0" smtClean="0"/>
              <a:t>Necessity</a:t>
            </a:r>
            <a:r>
              <a:rPr lang="en-US" sz="2000" dirty="0" smtClean="0"/>
              <a:t>:</a:t>
            </a:r>
          </a:p>
          <a:p>
            <a:endParaRPr lang="en-US" sz="2000" dirty="0" smtClean="0"/>
          </a:p>
          <a:p>
            <a:pPr marL="285750" indent="-285750">
              <a:buFont typeface="Wingdings" panose="05000000000000000000" pitchFamily="2" charset="2"/>
              <a:buChar char="§"/>
            </a:pPr>
            <a:r>
              <a:rPr lang="en-US" sz="2000" dirty="0"/>
              <a:t>you want to represent part-whole hierarchies of </a:t>
            </a:r>
            <a:r>
              <a:rPr lang="en-US" sz="2000" dirty="0" smtClean="0"/>
              <a:t>objects.</a:t>
            </a:r>
          </a:p>
          <a:p>
            <a:pPr marL="285750" indent="-285750">
              <a:buFont typeface="Wingdings" panose="05000000000000000000" pitchFamily="2" charset="2"/>
              <a:buChar char="§"/>
            </a:pPr>
            <a:r>
              <a:rPr lang="en-US" sz="2000" dirty="0"/>
              <a:t>you want client to be able to ignore difference between compositions of objects and individual objects. Clients will treat all objects in the composite structure uniformly.</a:t>
            </a:r>
          </a:p>
        </p:txBody>
      </p:sp>
    </p:spTree>
    <p:extLst>
      <p:ext uri="{BB962C8B-B14F-4D97-AF65-F5344CB8AC3E}">
        <p14:creationId xmlns:p14="http://schemas.microsoft.com/office/powerpoint/2010/main" val="1618052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patterns</a:t>
            </a:r>
            <a:endParaRPr lang="en-US" dirty="0"/>
          </a:p>
        </p:txBody>
      </p:sp>
      <p:sp>
        <p:nvSpPr>
          <p:cNvPr id="8" name="Rectangle 7"/>
          <p:cNvSpPr/>
          <p:nvPr/>
        </p:nvSpPr>
        <p:spPr>
          <a:xfrm>
            <a:off x="810409" y="1450506"/>
            <a:ext cx="10624970" cy="2585323"/>
          </a:xfrm>
          <a:prstGeom prst="rect">
            <a:avLst/>
          </a:prstGeom>
        </p:spPr>
        <p:txBody>
          <a:bodyPr wrap="square">
            <a:spAutoFit/>
          </a:bodyPr>
          <a:lstStyle/>
          <a:p>
            <a:endParaRPr lang="en-US" i="1" dirty="0" smtClean="0"/>
          </a:p>
          <a:p>
            <a:r>
              <a:rPr lang="en-US" i="1" dirty="0" smtClean="0"/>
              <a:t>Behavioral patterns</a:t>
            </a:r>
            <a:r>
              <a:rPr lang="en-US" dirty="0" smtClean="0"/>
              <a:t> are </a:t>
            </a:r>
            <a:r>
              <a:rPr lang="en-US" dirty="0"/>
              <a:t>a type of </a:t>
            </a:r>
            <a:r>
              <a:rPr lang="en-US" dirty="0" smtClean="0"/>
              <a:t>software design </a:t>
            </a:r>
            <a:r>
              <a:rPr lang="en-US" dirty="0"/>
              <a:t>pattern that </a:t>
            </a:r>
            <a:r>
              <a:rPr lang="en-US" dirty="0" smtClean="0"/>
              <a:t>are focused on how objects interact with one another.</a:t>
            </a:r>
          </a:p>
          <a:p>
            <a:endParaRPr lang="en-US" dirty="0"/>
          </a:p>
          <a:p>
            <a:pPr marL="285750" indent="-285750">
              <a:buFontTx/>
              <a:buChar char="-"/>
            </a:pPr>
            <a:r>
              <a:rPr lang="en-US" dirty="0" smtClean="0"/>
              <a:t>Help reduce code complexity</a:t>
            </a:r>
          </a:p>
          <a:p>
            <a:pPr marL="285750" indent="-285750">
              <a:buFontTx/>
              <a:buChar char="-"/>
            </a:pPr>
            <a:r>
              <a:rPr lang="en-US" dirty="0" smtClean="0"/>
              <a:t>Help reduce code duplication</a:t>
            </a:r>
          </a:p>
          <a:p>
            <a:pPr marL="285750" indent="-285750">
              <a:buFontTx/>
              <a:buChar char="-"/>
            </a:pPr>
            <a:r>
              <a:rPr lang="en-US" dirty="0" smtClean="0"/>
              <a:t>Promotion of loose coupling</a:t>
            </a:r>
          </a:p>
          <a:p>
            <a:pPr marL="285750" indent="-285750">
              <a:buFontTx/>
              <a:buChar char="-"/>
            </a:pPr>
            <a:r>
              <a:rPr lang="en-US" dirty="0" smtClean="0"/>
              <a:t>Increase flexibility of object communication</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428" y="4095658"/>
            <a:ext cx="11019440" cy="2100747"/>
          </a:xfrm>
          <a:prstGeom prst="rect">
            <a:avLst/>
          </a:prstGeom>
        </p:spPr>
      </p:pic>
      <p:sp>
        <p:nvSpPr>
          <p:cNvPr id="4" name="Oval 3"/>
          <p:cNvSpPr/>
          <p:nvPr/>
        </p:nvSpPr>
        <p:spPr>
          <a:xfrm>
            <a:off x="8659905" y="4625787"/>
            <a:ext cx="2345167" cy="1043492"/>
          </a:xfrm>
          <a:prstGeom prst="ellipse">
            <a:avLst/>
          </a:prstGeom>
          <a:noFill/>
          <a:ln>
            <a:solidFill>
              <a:srgbClr val="00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5478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a:t>
            </a:r>
            <a:endParaRPr lang="en-US" dirty="0"/>
          </a:p>
        </p:txBody>
      </p:sp>
      <p:sp>
        <p:nvSpPr>
          <p:cNvPr id="7" name="TextBox 6"/>
          <p:cNvSpPr txBox="1"/>
          <p:nvPr/>
        </p:nvSpPr>
        <p:spPr>
          <a:xfrm>
            <a:off x="860611" y="1495313"/>
            <a:ext cx="10822193" cy="3785652"/>
          </a:xfrm>
          <a:prstGeom prst="rect">
            <a:avLst/>
          </a:prstGeom>
          <a:noFill/>
        </p:spPr>
        <p:txBody>
          <a:bodyPr wrap="square" rtlCol="0">
            <a:spAutoFit/>
          </a:bodyPr>
          <a:lstStyle/>
          <a:p>
            <a:r>
              <a:rPr lang="en-US" sz="2000" b="1" dirty="0" smtClean="0"/>
              <a:t>Observer </a:t>
            </a:r>
            <a:r>
              <a:rPr lang="en-US" sz="2000" dirty="0" smtClean="0"/>
              <a:t>pattern defines a one-to-many dependency between objects so that when one object changes state, all of its dependents are notified and updated automatically. </a:t>
            </a:r>
          </a:p>
          <a:p>
            <a:endParaRPr lang="en-US" sz="2000" dirty="0"/>
          </a:p>
          <a:p>
            <a:r>
              <a:rPr lang="en-US" sz="2000" dirty="0" smtClean="0"/>
              <a:t>The object which is being watched is called the subject. The objects which are watching the state changes are called observers or listeners. </a:t>
            </a:r>
          </a:p>
          <a:p>
            <a:endParaRPr lang="en-US" sz="2000" dirty="0"/>
          </a:p>
          <a:p>
            <a:r>
              <a:rPr lang="en-US" sz="2000" b="1" dirty="0" smtClean="0"/>
              <a:t>Necessity</a:t>
            </a:r>
            <a:r>
              <a:rPr lang="en-US" sz="2000" dirty="0" smtClean="0"/>
              <a:t>:</a:t>
            </a:r>
          </a:p>
          <a:p>
            <a:pPr marL="285750" indent="-285750">
              <a:buFont typeface="Wingdings" panose="05000000000000000000" pitchFamily="2" charset="2"/>
              <a:buChar char="§"/>
            </a:pPr>
            <a:r>
              <a:rPr lang="en-US" sz="2000" dirty="0"/>
              <a:t>A one-to-many dependency between objects should be defined without making the objects tightly coupled. </a:t>
            </a:r>
            <a:endParaRPr lang="en-US" sz="2000" dirty="0" smtClean="0"/>
          </a:p>
          <a:p>
            <a:pPr marL="285750" indent="-285750">
              <a:buFont typeface="Wingdings" panose="05000000000000000000" pitchFamily="2" charset="2"/>
              <a:buChar char="§"/>
            </a:pPr>
            <a:r>
              <a:rPr lang="en-US" sz="2000" dirty="0"/>
              <a:t>It should be ensured that when one object changes state an open-ended number of dependent objects are updated </a:t>
            </a:r>
            <a:r>
              <a:rPr lang="en-US" sz="2000" dirty="0" smtClean="0"/>
              <a:t>automatically. </a:t>
            </a:r>
            <a:endParaRPr lang="en-US" sz="2000" dirty="0"/>
          </a:p>
        </p:txBody>
      </p:sp>
    </p:spTree>
    <p:extLst>
      <p:ext uri="{BB962C8B-B14F-4D97-AF65-F5344CB8AC3E}">
        <p14:creationId xmlns:p14="http://schemas.microsoft.com/office/powerpoint/2010/main" val="11769504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VISITOR pattern</a:t>
            </a:r>
            <a:endParaRPr lang="en-US" dirty="0"/>
          </a:p>
        </p:txBody>
      </p:sp>
      <p:sp>
        <p:nvSpPr>
          <p:cNvPr id="7" name="TextBox 6"/>
          <p:cNvSpPr txBox="1"/>
          <p:nvPr/>
        </p:nvSpPr>
        <p:spPr>
          <a:xfrm>
            <a:off x="860611" y="1495313"/>
            <a:ext cx="10822193" cy="4678204"/>
          </a:xfrm>
          <a:prstGeom prst="rect">
            <a:avLst/>
          </a:prstGeom>
          <a:noFill/>
        </p:spPr>
        <p:txBody>
          <a:bodyPr wrap="square" rtlCol="0">
            <a:spAutoFit/>
          </a:bodyPr>
          <a:lstStyle/>
          <a:p>
            <a:r>
              <a:rPr lang="en-US" sz="1800" dirty="0" smtClean="0"/>
              <a:t>The</a:t>
            </a:r>
            <a:r>
              <a:rPr lang="en-US" sz="1800" b="1" dirty="0" smtClean="0"/>
              <a:t> visitor </a:t>
            </a:r>
            <a:r>
              <a:rPr lang="en-US" sz="1800" dirty="0" smtClean="0"/>
              <a:t>pattern </a:t>
            </a:r>
            <a:r>
              <a:rPr lang="en-US" sz="1800" dirty="0"/>
              <a:t>is used to simplify operations on groupings of related objects. These operations are performed by the visitor rather than by placing this code in the classes being visited. Since the operations are performed by the visitor rather than by the classes being visited, the operation code gets centralized in the visitor rather than being spread out across the grouping of objects, thus leading to code maintainability. The visitor pattern also avoids the use of the </a:t>
            </a:r>
            <a:r>
              <a:rPr lang="en-US" sz="1800" dirty="0" err="1"/>
              <a:t>instanceof</a:t>
            </a:r>
            <a:r>
              <a:rPr lang="en-US" sz="1800" dirty="0"/>
              <a:t> operator in order to perform calculations on similar classes. </a:t>
            </a:r>
            <a:endParaRPr lang="en-US" sz="1800" dirty="0" smtClean="0"/>
          </a:p>
          <a:p>
            <a:endParaRPr lang="en-US" sz="1800" dirty="0"/>
          </a:p>
          <a:p>
            <a:r>
              <a:rPr lang="en-US" sz="1800" dirty="0"/>
              <a:t>In the visitor pattern, we have a Visitor interface that declares visit() methods for the various types of elements that can be visited. Concrete Visitors implement the Visitor interface's visit() methods. The visit() methods are the operations that should be performed by the visitor on an element being visited.</a:t>
            </a:r>
          </a:p>
          <a:p>
            <a:r>
              <a:rPr lang="en-US" sz="2000" b="1" dirty="0" smtClean="0"/>
              <a:t>Necessity</a:t>
            </a:r>
            <a:r>
              <a:rPr lang="en-US" sz="2000" dirty="0" smtClean="0"/>
              <a:t>:</a:t>
            </a:r>
          </a:p>
          <a:p>
            <a:pPr marL="285750" indent="-285750">
              <a:buFont typeface="Wingdings" panose="05000000000000000000" pitchFamily="2" charset="2"/>
              <a:buChar char="§"/>
            </a:pPr>
            <a:r>
              <a:rPr lang="en-US" sz="2000" dirty="0"/>
              <a:t>The pattern should be used when you have distinct and unrelated operations to perform across a structure of objects. This avoids adding in code throughout your object structure that is better kept </a:t>
            </a:r>
            <a:r>
              <a:rPr lang="en-US" sz="2000" dirty="0" smtClean="0"/>
              <a:t>separated, </a:t>
            </a:r>
            <a:r>
              <a:rPr lang="en-US" sz="2000" dirty="0"/>
              <a:t>so it encourages cleaner code.</a:t>
            </a:r>
          </a:p>
        </p:txBody>
      </p:sp>
    </p:spTree>
    <p:extLst>
      <p:ext uri="{BB962C8B-B14F-4D97-AF65-F5344CB8AC3E}">
        <p14:creationId xmlns:p14="http://schemas.microsoft.com/office/powerpoint/2010/main" val="2435105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 of responsibility pattern</a:t>
            </a:r>
            <a:endParaRPr lang="en-US" dirty="0"/>
          </a:p>
        </p:txBody>
      </p:sp>
      <p:sp>
        <p:nvSpPr>
          <p:cNvPr id="7" name="TextBox 6"/>
          <p:cNvSpPr txBox="1"/>
          <p:nvPr/>
        </p:nvSpPr>
        <p:spPr>
          <a:xfrm>
            <a:off x="860611" y="1495313"/>
            <a:ext cx="10822193" cy="4093428"/>
          </a:xfrm>
          <a:prstGeom prst="rect">
            <a:avLst/>
          </a:prstGeom>
          <a:noFill/>
        </p:spPr>
        <p:txBody>
          <a:bodyPr wrap="square" rtlCol="0">
            <a:spAutoFit/>
          </a:bodyPr>
          <a:lstStyle/>
          <a:p>
            <a:r>
              <a:rPr lang="en-US" sz="2000" b="1" dirty="0" smtClean="0"/>
              <a:t>Chain of responsibility</a:t>
            </a:r>
            <a:r>
              <a:rPr lang="en-US" sz="2000" dirty="0" smtClean="0"/>
              <a:t> pattern is used to achieve loose coupling in software design where a request from the client class is passed to a chain of objects to process it. </a:t>
            </a:r>
          </a:p>
          <a:p>
            <a:endParaRPr lang="en-US" sz="2000" dirty="0"/>
          </a:p>
          <a:p>
            <a:r>
              <a:rPr lang="en-US" sz="2000" dirty="0" smtClean="0"/>
              <a:t>The objects in the chain will decide themselves who will be processing the request and if the request is required to be sent to the next object in the chain or not. </a:t>
            </a:r>
          </a:p>
          <a:p>
            <a:endParaRPr lang="en-US" sz="2000" dirty="0"/>
          </a:p>
          <a:p>
            <a:r>
              <a:rPr lang="en-US" sz="2000" b="1" dirty="0" smtClean="0"/>
              <a:t>Necessity</a:t>
            </a:r>
            <a:r>
              <a:rPr lang="en-US" sz="2000" dirty="0" smtClean="0"/>
              <a:t>:</a:t>
            </a:r>
          </a:p>
          <a:p>
            <a:endParaRPr lang="en-US" sz="2000" dirty="0" smtClean="0"/>
          </a:p>
          <a:p>
            <a:pPr marL="285750" indent="-285750">
              <a:buFont typeface="Wingdings" panose="05000000000000000000" pitchFamily="2" charset="2"/>
              <a:buChar char="§"/>
            </a:pPr>
            <a:r>
              <a:rPr lang="en-US" sz="2000" dirty="0" smtClean="0"/>
              <a:t>Used when more than one object can handle a request and the handler is unknown. </a:t>
            </a:r>
          </a:p>
          <a:p>
            <a:pPr marL="285750" indent="-285750">
              <a:buFont typeface="Wingdings" panose="05000000000000000000" pitchFamily="2" charset="2"/>
              <a:buChar char="§"/>
            </a:pPr>
            <a:r>
              <a:rPr lang="en-US" sz="2000" dirty="0" smtClean="0"/>
              <a:t>When the group of objects that can handle the request must be specified in a dynamic way. </a:t>
            </a:r>
            <a:endParaRPr lang="en-US" sz="2000" dirty="0"/>
          </a:p>
        </p:txBody>
      </p:sp>
    </p:spTree>
    <p:extLst>
      <p:ext uri="{BB962C8B-B14F-4D97-AF65-F5344CB8AC3E}">
        <p14:creationId xmlns:p14="http://schemas.microsoft.com/office/powerpoint/2010/main" val="2903590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responsibility pattern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009" y="1578908"/>
            <a:ext cx="9692146" cy="4337798"/>
          </a:xfrm>
          <a:prstGeom prst="rect">
            <a:avLst/>
          </a:prstGeom>
        </p:spPr>
      </p:pic>
    </p:spTree>
    <p:extLst>
      <p:ext uri="{BB962C8B-B14F-4D97-AF65-F5344CB8AC3E}">
        <p14:creationId xmlns:p14="http://schemas.microsoft.com/office/powerpoint/2010/main" val="2590320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responsibility pattern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9460" y="1542586"/>
            <a:ext cx="3934836" cy="4551554"/>
          </a:xfrm>
          <a:prstGeom prst="rect">
            <a:avLst/>
          </a:prstGeom>
        </p:spPr>
      </p:pic>
    </p:spTree>
    <p:extLst>
      <p:ext uri="{BB962C8B-B14F-4D97-AF65-F5344CB8AC3E}">
        <p14:creationId xmlns:p14="http://schemas.microsoft.com/office/powerpoint/2010/main" val="2585798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Creational patterns</a:t>
            </a:r>
            <a:endParaRPr lang="en-US" dirty="0"/>
          </a:p>
        </p:txBody>
      </p:sp>
      <p:sp>
        <p:nvSpPr>
          <p:cNvPr id="8" name="Rectangle 7"/>
          <p:cNvSpPr/>
          <p:nvPr/>
        </p:nvSpPr>
        <p:spPr>
          <a:xfrm>
            <a:off x="810409" y="1450506"/>
            <a:ext cx="10624970" cy="2585323"/>
          </a:xfrm>
          <a:prstGeom prst="rect">
            <a:avLst/>
          </a:prstGeom>
        </p:spPr>
        <p:txBody>
          <a:bodyPr wrap="square">
            <a:spAutoFit/>
          </a:bodyPr>
          <a:lstStyle/>
          <a:p>
            <a:endParaRPr lang="en-US" i="1" dirty="0" smtClean="0"/>
          </a:p>
          <a:p>
            <a:r>
              <a:rPr lang="en-US" i="1" dirty="0" smtClean="0"/>
              <a:t>Creational patterns</a:t>
            </a:r>
            <a:r>
              <a:rPr lang="en-US" dirty="0"/>
              <a:t> </a:t>
            </a:r>
            <a:r>
              <a:rPr lang="en-US" dirty="0" smtClean="0"/>
              <a:t>are </a:t>
            </a:r>
            <a:r>
              <a:rPr lang="en-US" dirty="0"/>
              <a:t>a type of </a:t>
            </a:r>
            <a:r>
              <a:rPr lang="en-US" dirty="0" smtClean="0"/>
              <a:t>software design </a:t>
            </a:r>
            <a:r>
              <a:rPr lang="en-US" dirty="0"/>
              <a:t>pattern that </a:t>
            </a:r>
            <a:r>
              <a:rPr lang="en-US" dirty="0" smtClean="0"/>
              <a:t>manages </a:t>
            </a:r>
            <a:r>
              <a:rPr lang="en-US" dirty="0"/>
              <a:t>the creation of objects </a:t>
            </a:r>
            <a:r>
              <a:rPr lang="en-US" dirty="0" smtClean="0"/>
              <a:t>within </a:t>
            </a:r>
            <a:r>
              <a:rPr lang="en-US" dirty="0"/>
              <a:t>an application</a:t>
            </a:r>
            <a:r>
              <a:rPr lang="en-US" dirty="0" smtClean="0"/>
              <a:t>.</a:t>
            </a:r>
          </a:p>
          <a:p>
            <a:endParaRPr lang="en-US" dirty="0"/>
          </a:p>
          <a:p>
            <a:r>
              <a:rPr lang="en-US" dirty="0"/>
              <a:t>The creational patterns simply apply </a:t>
            </a:r>
            <a:r>
              <a:rPr lang="en-US" dirty="0" smtClean="0"/>
              <a:t>a level </a:t>
            </a:r>
            <a:r>
              <a:rPr lang="en-US" dirty="0"/>
              <a:t>of </a:t>
            </a:r>
            <a:r>
              <a:rPr lang="en-US" i="1" dirty="0"/>
              <a:t>indirection</a:t>
            </a:r>
            <a:r>
              <a:rPr lang="en-US" dirty="0"/>
              <a:t> to object creation by creating the object in some other class, rather </a:t>
            </a:r>
            <a:r>
              <a:rPr lang="en-US" dirty="0" smtClean="0"/>
              <a:t>than creating </a:t>
            </a:r>
            <a:r>
              <a:rPr lang="en-US" dirty="0"/>
              <a:t>the object directly in your application. </a:t>
            </a:r>
            <a:endParaRPr lang="en-US" dirty="0" smtClean="0"/>
          </a:p>
          <a:p>
            <a:endParaRPr lang="en-US" dirty="0" smtClean="0"/>
          </a:p>
          <a:p>
            <a:r>
              <a:rPr lang="en-US" i="1" dirty="0" smtClean="0"/>
              <a:t>Level </a:t>
            </a:r>
            <a:r>
              <a:rPr lang="en-US" i="1" dirty="0"/>
              <a:t>of indirection </a:t>
            </a:r>
            <a:r>
              <a:rPr lang="en-US" dirty="0"/>
              <a:t>is a general term </a:t>
            </a:r>
            <a:r>
              <a:rPr lang="en-US" dirty="0" smtClean="0"/>
              <a:t>for solving </a:t>
            </a:r>
            <a:r>
              <a:rPr lang="en-US" dirty="0"/>
              <a:t>a software design problem by conceptually separating the task into multiple levels.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428" y="4095658"/>
            <a:ext cx="11019440" cy="2100747"/>
          </a:xfrm>
          <a:prstGeom prst="rect">
            <a:avLst/>
          </a:prstGeom>
        </p:spPr>
      </p:pic>
      <p:sp>
        <p:nvSpPr>
          <p:cNvPr id="4" name="Oval 3"/>
          <p:cNvSpPr/>
          <p:nvPr/>
        </p:nvSpPr>
        <p:spPr>
          <a:xfrm>
            <a:off x="1108037" y="4658060"/>
            <a:ext cx="2345167" cy="1043492"/>
          </a:xfrm>
          <a:prstGeom prst="ellipse">
            <a:avLst/>
          </a:prstGeom>
          <a:noFill/>
          <a:ln>
            <a:solidFill>
              <a:srgbClr val="00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50893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pattern</a:t>
            </a:r>
            <a:endParaRPr lang="en-US" dirty="0"/>
          </a:p>
        </p:txBody>
      </p:sp>
      <p:sp>
        <p:nvSpPr>
          <p:cNvPr id="6" name="TextBox 5"/>
          <p:cNvSpPr txBox="1"/>
          <p:nvPr/>
        </p:nvSpPr>
        <p:spPr>
          <a:xfrm>
            <a:off x="828339" y="1506071"/>
            <a:ext cx="10682343" cy="3416320"/>
          </a:xfrm>
          <a:prstGeom prst="rect">
            <a:avLst/>
          </a:prstGeom>
          <a:noFill/>
        </p:spPr>
        <p:txBody>
          <a:bodyPr wrap="square" rtlCol="0">
            <a:spAutoFit/>
          </a:bodyPr>
          <a:lstStyle/>
          <a:p>
            <a:endParaRPr lang="en-US" dirty="0" smtClean="0"/>
          </a:p>
          <a:p>
            <a:r>
              <a:rPr lang="en-US" b="1" dirty="0" smtClean="0"/>
              <a:t>Strategy </a:t>
            </a:r>
            <a:r>
              <a:rPr lang="en-US" b="1" dirty="0"/>
              <a:t>pattern </a:t>
            </a:r>
            <a:r>
              <a:rPr lang="en-US" dirty="0"/>
              <a:t>is used when we have multiple </a:t>
            </a:r>
            <a:r>
              <a:rPr lang="en-US" dirty="0" smtClean="0"/>
              <a:t>algorithms </a:t>
            </a:r>
            <a:r>
              <a:rPr lang="en-US" dirty="0"/>
              <a:t>for a specific task and </a:t>
            </a:r>
            <a:r>
              <a:rPr lang="en-US" dirty="0" smtClean="0"/>
              <a:t>the client </a:t>
            </a:r>
            <a:r>
              <a:rPr lang="en-US" dirty="0"/>
              <a:t>decides the actual implementation to be used at runtime</a:t>
            </a:r>
            <a:r>
              <a:rPr lang="en-US" dirty="0" smtClean="0"/>
              <a:t>.</a:t>
            </a:r>
          </a:p>
          <a:p>
            <a:endParaRPr lang="en-US" dirty="0"/>
          </a:p>
          <a:p>
            <a:r>
              <a:rPr lang="en-US" dirty="0" smtClean="0"/>
              <a:t>Provides a </a:t>
            </a:r>
            <a:r>
              <a:rPr lang="en-US" dirty="0"/>
              <a:t>way to define a family of algorithms, encapsulate each one as an object, and make them interchangeable.  </a:t>
            </a:r>
          </a:p>
          <a:p>
            <a:endParaRPr lang="en-US" dirty="0"/>
          </a:p>
          <a:p>
            <a:r>
              <a:rPr lang="en-US" dirty="0" smtClean="0"/>
              <a:t>Necessity:</a:t>
            </a:r>
            <a:endParaRPr lang="en-US" dirty="0"/>
          </a:p>
          <a:p>
            <a:pPr marL="285750" indent="-285750">
              <a:buFont typeface="Wingdings" panose="05000000000000000000" pitchFamily="2" charset="2"/>
              <a:buChar char="§"/>
            </a:pPr>
            <a:r>
              <a:rPr lang="en-US" dirty="0" smtClean="0"/>
              <a:t>Eliminates conditional statements</a:t>
            </a:r>
          </a:p>
          <a:p>
            <a:pPr marL="285750" indent="-285750">
              <a:buFont typeface="Wingdings" panose="05000000000000000000" pitchFamily="2" charset="2"/>
              <a:buChar char="§"/>
            </a:pPr>
            <a:r>
              <a:rPr lang="en-US" dirty="0" smtClean="0"/>
              <a:t>Behavior encapsulated in classes – One Strategy </a:t>
            </a:r>
            <a:r>
              <a:rPr lang="en-US" smtClean="0"/>
              <a:t>per Class</a:t>
            </a:r>
            <a:endParaRPr lang="en-US" dirty="0" smtClean="0"/>
          </a:p>
          <a:p>
            <a:pPr marL="285750" indent="-285750">
              <a:buFont typeface="Wingdings" panose="05000000000000000000" pitchFamily="2" charset="2"/>
              <a:buChar char="§"/>
            </a:pPr>
            <a:r>
              <a:rPr lang="en-US" dirty="0"/>
              <a:t>The client is aware about the different Strategies</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8744628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pattern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112" y="1552575"/>
            <a:ext cx="10391775" cy="3752850"/>
          </a:xfrm>
          <a:prstGeom prst="rect">
            <a:avLst/>
          </a:prstGeom>
        </p:spPr>
      </p:pic>
    </p:spTree>
    <p:extLst>
      <p:ext uri="{BB962C8B-B14F-4D97-AF65-F5344CB8AC3E}">
        <p14:creationId xmlns:p14="http://schemas.microsoft.com/office/powerpoint/2010/main" val="30558287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pattern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161" y="1551363"/>
            <a:ext cx="10607595" cy="4132464"/>
          </a:xfrm>
          <a:prstGeom prst="rect">
            <a:avLst/>
          </a:prstGeom>
        </p:spPr>
      </p:pic>
    </p:spTree>
    <p:extLst>
      <p:ext uri="{BB962C8B-B14F-4D97-AF65-F5344CB8AC3E}">
        <p14:creationId xmlns:p14="http://schemas.microsoft.com/office/powerpoint/2010/main" val="25977612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pattern</a:t>
            </a:r>
            <a:endParaRPr lang="en-US" dirty="0"/>
          </a:p>
        </p:txBody>
      </p:sp>
      <p:sp>
        <p:nvSpPr>
          <p:cNvPr id="6" name="TextBox 5"/>
          <p:cNvSpPr txBox="1"/>
          <p:nvPr/>
        </p:nvSpPr>
        <p:spPr>
          <a:xfrm>
            <a:off x="828339" y="1506071"/>
            <a:ext cx="10682343" cy="4770537"/>
          </a:xfrm>
          <a:prstGeom prst="rect">
            <a:avLst/>
          </a:prstGeom>
          <a:noFill/>
        </p:spPr>
        <p:txBody>
          <a:bodyPr wrap="square" rtlCol="0">
            <a:spAutoFit/>
          </a:bodyPr>
          <a:lstStyle/>
          <a:p>
            <a:endParaRPr lang="en-US" dirty="0" smtClean="0"/>
          </a:p>
          <a:p>
            <a:r>
              <a:rPr lang="en-US" sz="2000" b="1" dirty="0" smtClean="0"/>
              <a:t>Template </a:t>
            </a:r>
            <a:r>
              <a:rPr lang="en-US" sz="2000" b="1" dirty="0"/>
              <a:t>pattern </a:t>
            </a:r>
            <a:r>
              <a:rPr lang="en-US" sz="2000" dirty="0"/>
              <a:t>is used </a:t>
            </a:r>
            <a:r>
              <a:rPr lang="en-US" sz="2000" dirty="0" smtClean="0"/>
              <a:t>to create a method stub and deferring some of the steps of implementation to the subclasses.</a:t>
            </a:r>
          </a:p>
          <a:p>
            <a:endParaRPr lang="en-US" sz="2000" dirty="0"/>
          </a:p>
          <a:p>
            <a:r>
              <a:rPr lang="en-US" sz="2000" dirty="0" smtClean="0"/>
              <a:t>Template method defines the steps to execute an algorithm and it can provide default implementation that might be common for all or some of the subclasses.</a:t>
            </a:r>
            <a:r>
              <a:rPr lang="en-US" sz="2000" dirty="0"/>
              <a:t>  </a:t>
            </a:r>
          </a:p>
          <a:p>
            <a:endParaRPr lang="en-US" sz="2000" dirty="0"/>
          </a:p>
          <a:p>
            <a:pPr marL="342900" indent="-342900">
              <a:buFont typeface="+mj-lt"/>
              <a:buAutoNum type="arabicPeriod"/>
            </a:pPr>
            <a:r>
              <a:rPr lang="en-US" sz="2000" dirty="0"/>
              <a:t>Template method should consists of certain steps whose order is fixed and for some of the methods, implementation differs from base class to subclass. Template method should be final.</a:t>
            </a:r>
          </a:p>
          <a:p>
            <a:pPr marL="342900" indent="-342900">
              <a:buFont typeface="+mj-lt"/>
              <a:buAutoNum type="arabicPeriod"/>
            </a:pPr>
            <a:r>
              <a:rPr lang="en-US" sz="2000" dirty="0"/>
              <a:t>Most of the times, subclasses calls methods from super class but in template pattern, superclass template method calls methods from </a:t>
            </a:r>
            <a:r>
              <a:rPr lang="en-US" sz="2000" dirty="0" smtClean="0"/>
              <a:t>subclasses.</a:t>
            </a:r>
            <a:endParaRPr lang="en-US" sz="2000" dirty="0"/>
          </a:p>
          <a:p>
            <a:pPr marL="342900" indent="-342900">
              <a:buFont typeface="+mj-lt"/>
              <a:buAutoNum type="arabicPeriod"/>
            </a:pPr>
            <a:r>
              <a:rPr lang="en-US" sz="2000" dirty="0"/>
              <a:t>Methods in base class with default implementation are referred as Hooks and they are intended to be overridden by subclasses, if you want some of the methods to be not overridden, you can make them </a:t>
            </a:r>
            <a:r>
              <a:rPr lang="en-US" sz="2000" dirty="0" smtClean="0"/>
              <a:t>final.</a:t>
            </a:r>
            <a:endParaRPr lang="en-US" sz="2000" dirty="0"/>
          </a:p>
        </p:txBody>
      </p:sp>
    </p:spTree>
    <p:extLst>
      <p:ext uri="{BB962C8B-B14F-4D97-AF65-F5344CB8AC3E}">
        <p14:creationId xmlns:p14="http://schemas.microsoft.com/office/powerpoint/2010/main" val="31803028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pattern</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608" y="1420681"/>
            <a:ext cx="7286426" cy="4840269"/>
          </a:xfrm>
          <a:prstGeom prst="rect">
            <a:avLst/>
          </a:prstGeom>
        </p:spPr>
      </p:pic>
    </p:spTree>
    <p:extLst>
      <p:ext uri="{BB962C8B-B14F-4D97-AF65-F5344CB8AC3E}">
        <p14:creationId xmlns:p14="http://schemas.microsoft.com/office/powerpoint/2010/main" val="7027238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Question &amp; Answer</a:t>
            </a:r>
            <a:endParaRPr lang="en-US" noProof="0"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626995" y="1003363"/>
            <a:ext cx="6938010" cy="4987867"/>
          </a:xfrm>
        </p:spPr>
      </p:pic>
    </p:spTree>
    <p:extLst>
      <p:ext uri="{BB962C8B-B14F-4D97-AF65-F5344CB8AC3E}">
        <p14:creationId xmlns:p14="http://schemas.microsoft.com/office/powerpoint/2010/main" val="198006875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Feedback</a:t>
            </a:r>
            <a:endParaRPr lang="en-US" noProof="0" dirty="0"/>
          </a:p>
        </p:txBody>
      </p:sp>
      <p:pic>
        <p:nvPicPr>
          <p:cNvPr id="6" name="Content Placeholder 5"/>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32174" y="1493942"/>
            <a:ext cx="5681345" cy="4058103"/>
          </a:xfrm>
        </p:spPr>
      </p:pic>
    </p:spTree>
    <p:extLst>
      <p:ext uri="{BB962C8B-B14F-4D97-AF65-F5344CB8AC3E}">
        <p14:creationId xmlns:p14="http://schemas.microsoft.com/office/powerpoint/2010/main" val="82710412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Creational patterns</a:t>
            </a:r>
            <a:endParaRPr lang="en-US" dirty="0"/>
          </a:p>
        </p:txBody>
      </p:sp>
      <p:sp>
        <p:nvSpPr>
          <p:cNvPr id="8" name="Rectangle 7"/>
          <p:cNvSpPr/>
          <p:nvPr/>
        </p:nvSpPr>
        <p:spPr>
          <a:xfrm>
            <a:off x="842682" y="1525809"/>
            <a:ext cx="10624970" cy="3347840"/>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i="1" dirty="0" smtClean="0"/>
              <a:t>Singleton Pattern</a:t>
            </a:r>
          </a:p>
          <a:p>
            <a:pPr marL="285750" indent="-285750">
              <a:lnSpc>
                <a:spcPct val="150000"/>
              </a:lnSpc>
              <a:buFont typeface="Arial" panose="020B0604020202020204" pitchFamily="34" charset="0"/>
              <a:buChar char="•"/>
            </a:pPr>
            <a:r>
              <a:rPr lang="en-US" sz="2400" i="1" dirty="0" smtClean="0"/>
              <a:t>Immutable Object Pattern</a:t>
            </a:r>
          </a:p>
          <a:p>
            <a:pPr marL="285750" indent="-285750">
              <a:lnSpc>
                <a:spcPct val="150000"/>
              </a:lnSpc>
              <a:buFont typeface="Arial" panose="020B0604020202020204" pitchFamily="34" charset="0"/>
              <a:buChar char="•"/>
            </a:pPr>
            <a:r>
              <a:rPr lang="en-US" sz="2400" i="1" dirty="0" smtClean="0"/>
              <a:t>Builder Pattern</a:t>
            </a:r>
          </a:p>
          <a:p>
            <a:pPr marL="285750" indent="-285750">
              <a:lnSpc>
                <a:spcPct val="150000"/>
              </a:lnSpc>
              <a:buFont typeface="Arial" panose="020B0604020202020204" pitchFamily="34" charset="0"/>
              <a:buChar char="•"/>
            </a:pPr>
            <a:r>
              <a:rPr lang="en-US" sz="2400" i="1" dirty="0" smtClean="0"/>
              <a:t>Factory Pattern</a:t>
            </a:r>
          </a:p>
          <a:p>
            <a:pPr marL="285750" indent="-285750">
              <a:lnSpc>
                <a:spcPct val="150000"/>
              </a:lnSpc>
              <a:buFont typeface="Arial" panose="020B0604020202020204" pitchFamily="34" charset="0"/>
              <a:buChar char="•"/>
            </a:pPr>
            <a:r>
              <a:rPr lang="en-US" sz="2400" i="1" dirty="0" smtClean="0"/>
              <a:t>Abstract Factory Pattern</a:t>
            </a:r>
          </a:p>
          <a:p>
            <a:pPr marL="285750" indent="-285750">
              <a:lnSpc>
                <a:spcPct val="150000"/>
              </a:lnSpc>
              <a:buFont typeface="Arial" panose="020B0604020202020204" pitchFamily="34" charset="0"/>
              <a:buChar char="•"/>
            </a:pPr>
            <a:r>
              <a:rPr lang="en-US" sz="2400" i="1" dirty="0" smtClean="0"/>
              <a:t>Prototype Pattern</a:t>
            </a:r>
          </a:p>
        </p:txBody>
      </p:sp>
    </p:spTree>
    <p:extLst>
      <p:ext uri="{BB962C8B-B14F-4D97-AF65-F5344CB8AC3E}">
        <p14:creationId xmlns:p14="http://schemas.microsoft.com/office/powerpoint/2010/main" val="381322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6" name="TextBox 5"/>
          <p:cNvSpPr txBox="1"/>
          <p:nvPr/>
        </p:nvSpPr>
        <p:spPr>
          <a:xfrm>
            <a:off x="849854" y="1538344"/>
            <a:ext cx="10574767" cy="2246769"/>
          </a:xfrm>
          <a:prstGeom prst="rect">
            <a:avLst/>
          </a:prstGeom>
          <a:noFill/>
        </p:spPr>
        <p:txBody>
          <a:bodyPr wrap="square" rtlCol="0">
            <a:spAutoFit/>
          </a:bodyPr>
          <a:lstStyle/>
          <a:p>
            <a:r>
              <a:rPr lang="en-US" sz="2000" b="1" dirty="0" smtClean="0"/>
              <a:t>Problem: </a:t>
            </a:r>
            <a:r>
              <a:rPr lang="en-US" sz="2000" dirty="0"/>
              <a:t>How do we create an object in memory only once in an application and have </a:t>
            </a:r>
            <a:r>
              <a:rPr lang="en-US" sz="2000" dirty="0" smtClean="0"/>
              <a:t>it shared </a:t>
            </a:r>
            <a:r>
              <a:rPr lang="en-US" sz="2000" dirty="0"/>
              <a:t>by multiple classes</a:t>
            </a:r>
            <a:r>
              <a:rPr lang="en-US" sz="2000" dirty="0" smtClean="0"/>
              <a:t>?</a:t>
            </a:r>
          </a:p>
          <a:p>
            <a:endParaRPr lang="en-US" sz="2000" dirty="0"/>
          </a:p>
          <a:p>
            <a:r>
              <a:rPr lang="en-US" sz="2000" b="1" dirty="0" smtClean="0"/>
              <a:t>Solution: </a:t>
            </a:r>
            <a:r>
              <a:rPr lang="en-US" sz="2000" dirty="0"/>
              <a:t>The </a:t>
            </a:r>
            <a:r>
              <a:rPr lang="en-US" sz="2000" i="1" dirty="0"/>
              <a:t>singleton pattern </a:t>
            </a:r>
            <a:r>
              <a:rPr lang="en-US" sz="2000" dirty="0"/>
              <a:t>is a creational pattern focused on creating only </a:t>
            </a:r>
            <a:r>
              <a:rPr lang="en-US" sz="2000" dirty="0" smtClean="0"/>
              <a:t>one instance </a:t>
            </a:r>
            <a:r>
              <a:rPr lang="en-US" sz="2000" dirty="0"/>
              <a:t>of an object in memory within an application, sharable by all classes and </a:t>
            </a:r>
            <a:r>
              <a:rPr lang="en-US" sz="2000" dirty="0" smtClean="0"/>
              <a:t>threads within </a:t>
            </a:r>
            <a:r>
              <a:rPr lang="en-US" sz="2000" dirty="0"/>
              <a:t>the application. </a:t>
            </a:r>
            <a:r>
              <a:rPr lang="en-US" sz="2000" dirty="0" smtClean="0"/>
              <a:t>The </a:t>
            </a:r>
            <a:r>
              <a:rPr lang="en-US" sz="2000" dirty="0"/>
              <a:t>globally available object created by the singleton pattern </a:t>
            </a:r>
            <a:r>
              <a:rPr lang="en-US" sz="2000" dirty="0" smtClean="0"/>
              <a:t>is referred </a:t>
            </a:r>
            <a:r>
              <a:rPr lang="en-US" sz="2000" dirty="0"/>
              <a:t>to as a </a:t>
            </a:r>
            <a:r>
              <a:rPr lang="en-US" sz="2000" i="1" dirty="0"/>
              <a:t>singleton</a:t>
            </a:r>
            <a:r>
              <a:rPr lang="en-US" sz="2000" dirty="0"/>
              <a:t>.</a:t>
            </a:r>
          </a:p>
        </p:txBody>
      </p:sp>
    </p:spTree>
    <p:extLst>
      <p:ext uri="{BB962C8B-B14F-4D97-AF65-F5344CB8AC3E}">
        <p14:creationId xmlns:p14="http://schemas.microsoft.com/office/powerpoint/2010/main" val="2514800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6" name="Rectangle 5"/>
          <p:cNvSpPr/>
          <p:nvPr/>
        </p:nvSpPr>
        <p:spPr>
          <a:xfrm>
            <a:off x="1176168" y="1706033"/>
            <a:ext cx="10044057" cy="2862322"/>
          </a:xfrm>
          <a:prstGeom prst="rect">
            <a:avLst/>
          </a:prstGeom>
        </p:spPr>
        <p:txBody>
          <a:bodyPr wrap="square">
            <a:spAutoFit/>
          </a:bodyPr>
          <a:lstStyle/>
          <a:p>
            <a:r>
              <a:rPr lang="en-US" dirty="0" smtClean="0"/>
              <a:t>Rules:</a:t>
            </a:r>
          </a:p>
          <a:p>
            <a:endParaRPr lang="en-US" dirty="0" smtClean="0"/>
          </a:p>
          <a:p>
            <a:pPr marL="342900" indent="-342900">
              <a:buFont typeface="+mj-lt"/>
              <a:buAutoNum type="arabicPeriod"/>
            </a:pPr>
            <a:r>
              <a:rPr lang="en-US" dirty="0" smtClean="0"/>
              <a:t>Singletons </a:t>
            </a:r>
            <a:r>
              <a:rPr lang="en-US" dirty="0"/>
              <a:t>in Java are created as </a:t>
            </a:r>
            <a:r>
              <a:rPr lang="en-US" b="1" dirty="0"/>
              <a:t>private </a:t>
            </a:r>
            <a:r>
              <a:rPr lang="en-US" b="1" dirty="0" smtClean="0"/>
              <a:t>static</a:t>
            </a:r>
            <a:r>
              <a:rPr lang="en-US" dirty="0" smtClean="0"/>
              <a:t> variables </a:t>
            </a:r>
            <a:r>
              <a:rPr lang="en-US" dirty="0"/>
              <a:t>within the class, often with the </a:t>
            </a:r>
            <a:r>
              <a:rPr lang="en-US" dirty="0" smtClean="0"/>
              <a:t>name </a:t>
            </a:r>
            <a:r>
              <a:rPr lang="en-US" b="1" dirty="0"/>
              <a:t>instance</a:t>
            </a:r>
            <a:r>
              <a:rPr lang="en-US" dirty="0"/>
              <a:t>. </a:t>
            </a:r>
            <a:endParaRPr lang="en-US" dirty="0" smtClean="0"/>
          </a:p>
          <a:p>
            <a:pPr marL="342900" indent="-342900">
              <a:buFont typeface="+mj-lt"/>
              <a:buAutoNum type="arabicPeriod"/>
            </a:pPr>
            <a:r>
              <a:rPr lang="en-US" dirty="0" smtClean="0"/>
              <a:t>They </a:t>
            </a:r>
            <a:r>
              <a:rPr lang="en-US" dirty="0"/>
              <a:t>are accessed via a </a:t>
            </a:r>
            <a:r>
              <a:rPr lang="en-US" dirty="0" smtClean="0"/>
              <a:t>single public </a:t>
            </a:r>
            <a:r>
              <a:rPr lang="en-US" dirty="0"/>
              <a:t>static method, often named </a:t>
            </a:r>
            <a:r>
              <a:rPr lang="en-US" b="1" dirty="0" err="1"/>
              <a:t>getInstance</a:t>
            </a:r>
            <a:r>
              <a:rPr lang="en-US" b="1" dirty="0"/>
              <a:t>()</a:t>
            </a:r>
            <a:r>
              <a:rPr lang="en-US" dirty="0"/>
              <a:t>, which </a:t>
            </a:r>
            <a:r>
              <a:rPr lang="en-US" dirty="0" smtClean="0"/>
              <a:t>returns </a:t>
            </a:r>
            <a:r>
              <a:rPr lang="en-US" dirty="0"/>
              <a:t>the reference to </a:t>
            </a:r>
            <a:r>
              <a:rPr lang="en-US" dirty="0" smtClean="0"/>
              <a:t>the singleton </a:t>
            </a:r>
            <a:r>
              <a:rPr lang="en-US" dirty="0"/>
              <a:t>object. </a:t>
            </a:r>
            <a:endParaRPr lang="en-US" dirty="0" smtClean="0"/>
          </a:p>
          <a:p>
            <a:pPr marL="342900" indent="-342900">
              <a:buFont typeface="+mj-lt"/>
              <a:buAutoNum type="arabicPeriod"/>
            </a:pPr>
            <a:r>
              <a:rPr lang="en-US" dirty="0" smtClean="0"/>
              <a:t>All </a:t>
            </a:r>
            <a:r>
              <a:rPr lang="en-US" b="1" dirty="0"/>
              <a:t>constructors</a:t>
            </a:r>
            <a:r>
              <a:rPr lang="en-US" dirty="0"/>
              <a:t> in a singleton class are marked </a:t>
            </a:r>
            <a:r>
              <a:rPr lang="en-US" b="1" dirty="0"/>
              <a:t>private</a:t>
            </a:r>
            <a:r>
              <a:rPr lang="en-US" dirty="0"/>
              <a:t>, </a:t>
            </a:r>
            <a:r>
              <a:rPr lang="en-US" dirty="0" smtClean="0"/>
              <a:t>which ensures </a:t>
            </a:r>
            <a:r>
              <a:rPr lang="en-US" dirty="0"/>
              <a:t>that no other class is capable of instantiating another version of the class</a:t>
            </a:r>
            <a:r>
              <a:rPr lang="en-US" dirty="0" smtClean="0"/>
              <a:t>.</a:t>
            </a:r>
          </a:p>
          <a:p>
            <a:r>
              <a:rPr lang="en-US" dirty="0"/>
              <a:t> </a:t>
            </a:r>
            <a:r>
              <a:rPr lang="en-US" dirty="0" smtClean="0"/>
              <a:t>     - </a:t>
            </a:r>
            <a:r>
              <a:rPr lang="en-US" dirty="0"/>
              <a:t>By marking the constructors private, we have implicitly marked the class final</a:t>
            </a:r>
          </a:p>
          <a:p>
            <a:pPr marL="342900" indent="-342900">
              <a:buFont typeface="+mj-lt"/>
              <a:buAutoNum type="arabicPeriod"/>
            </a:pPr>
            <a:endParaRPr lang="en-US" dirty="0"/>
          </a:p>
        </p:txBody>
      </p:sp>
    </p:spTree>
    <p:extLst>
      <p:ext uri="{BB962C8B-B14F-4D97-AF65-F5344CB8AC3E}">
        <p14:creationId xmlns:p14="http://schemas.microsoft.com/office/powerpoint/2010/main" val="2507234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6" name="Rectangle 5"/>
          <p:cNvSpPr/>
          <p:nvPr/>
        </p:nvSpPr>
        <p:spPr>
          <a:xfrm>
            <a:off x="835851" y="1512394"/>
            <a:ext cx="10581940" cy="3416320"/>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i="1" dirty="0" smtClean="0"/>
              <a:t>Eager Instantiation</a:t>
            </a:r>
          </a:p>
          <a:p>
            <a:pPr marL="342900" indent="-342900">
              <a:lnSpc>
                <a:spcPct val="150000"/>
              </a:lnSpc>
              <a:buFont typeface="Arial" panose="020B0604020202020204" pitchFamily="34" charset="0"/>
              <a:buChar char="•"/>
            </a:pPr>
            <a:r>
              <a:rPr lang="en-US" sz="2400" i="1" dirty="0" smtClean="0"/>
              <a:t>Static Block Instantiation</a:t>
            </a:r>
          </a:p>
          <a:p>
            <a:pPr marL="342900" indent="-342900">
              <a:lnSpc>
                <a:spcPct val="150000"/>
              </a:lnSpc>
              <a:buFont typeface="Arial" panose="020B0604020202020204" pitchFamily="34" charset="0"/>
              <a:buChar char="•"/>
            </a:pPr>
            <a:r>
              <a:rPr lang="en-US" sz="2400" i="1" dirty="0" smtClean="0"/>
              <a:t>Lazy Instantiation</a:t>
            </a:r>
          </a:p>
          <a:p>
            <a:pPr marL="342900" indent="-342900">
              <a:lnSpc>
                <a:spcPct val="150000"/>
              </a:lnSpc>
              <a:buFont typeface="Arial" panose="020B0604020202020204" pitchFamily="34" charset="0"/>
              <a:buChar char="•"/>
            </a:pPr>
            <a:r>
              <a:rPr lang="en-US" sz="2400" i="1" dirty="0" smtClean="0"/>
              <a:t>Thread Safe Singleton</a:t>
            </a:r>
          </a:p>
          <a:p>
            <a:pPr marL="342900" indent="-342900">
              <a:lnSpc>
                <a:spcPct val="150000"/>
              </a:lnSpc>
              <a:buFont typeface="Arial" panose="020B0604020202020204" pitchFamily="34" charset="0"/>
              <a:buChar char="•"/>
            </a:pPr>
            <a:r>
              <a:rPr lang="en-US" sz="2400" i="1" dirty="0" smtClean="0"/>
              <a:t>Using Reflection to break Singleton</a:t>
            </a:r>
          </a:p>
          <a:p>
            <a:pPr marL="342900" indent="-342900">
              <a:lnSpc>
                <a:spcPct val="150000"/>
              </a:lnSpc>
              <a:buFont typeface="Arial" panose="020B0604020202020204" pitchFamily="34" charset="0"/>
              <a:buChar char="•"/>
            </a:pPr>
            <a:r>
              <a:rPr lang="en-US" sz="2400" i="1" dirty="0" err="1" smtClean="0"/>
              <a:t>Enum</a:t>
            </a:r>
            <a:r>
              <a:rPr lang="en-US" sz="2400" i="1" dirty="0" smtClean="0"/>
              <a:t> Singleton</a:t>
            </a:r>
          </a:p>
        </p:txBody>
      </p:sp>
    </p:spTree>
    <p:extLst>
      <p:ext uri="{BB962C8B-B14F-4D97-AF65-F5344CB8AC3E}">
        <p14:creationId xmlns:p14="http://schemas.microsoft.com/office/powerpoint/2010/main" val="3711884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Immutable object pattern</a:t>
            </a:r>
            <a:endParaRPr lang="en-US" dirty="0"/>
          </a:p>
        </p:txBody>
      </p:sp>
      <p:sp>
        <p:nvSpPr>
          <p:cNvPr id="4" name="TextBox 3"/>
          <p:cNvSpPr txBox="1"/>
          <p:nvPr/>
        </p:nvSpPr>
        <p:spPr>
          <a:xfrm>
            <a:off x="849854" y="1538344"/>
            <a:ext cx="10574767" cy="2554545"/>
          </a:xfrm>
          <a:prstGeom prst="rect">
            <a:avLst/>
          </a:prstGeom>
          <a:noFill/>
        </p:spPr>
        <p:txBody>
          <a:bodyPr wrap="square" rtlCol="0">
            <a:spAutoFit/>
          </a:bodyPr>
          <a:lstStyle/>
          <a:p>
            <a:r>
              <a:rPr lang="en-US" sz="2000" b="1" dirty="0" smtClean="0"/>
              <a:t>Problem: </a:t>
            </a:r>
            <a:r>
              <a:rPr lang="en-US" sz="2000" dirty="0"/>
              <a:t>How do we create read‐only objects that can be shared and used by multiple classes</a:t>
            </a:r>
            <a:r>
              <a:rPr lang="en-US" sz="2000" dirty="0" smtClean="0"/>
              <a:t>?</a:t>
            </a:r>
          </a:p>
          <a:p>
            <a:endParaRPr lang="en-US" sz="2000" dirty="0"/>
          </a:p>
          <a:p>
            <a:r>
              <a:rPr lang="en-US" sz="2000" b="1" dirty="0" smtClean="0"/>
              <a:t>Solution: </a:t>
            </a:r>
            <a:r>
              <a:rPr lang="en-US" sz="2000" dirty="0"/>
              <a:t>The </a:t>
            </a:r>
            <a:r>
              <a:rPr lang="en-US" sz="2000" i="1" dirty="0"/>
              <a:t>immutable object pattern </a:t>
            </a:r>
            <a:r>
              <a:rPr lang="en-US" sz="2000" dirty="0"/>
              <a:t>is a creational pattern based on the idea </a:t>
            </a:r>
            <a:r>
              <a:rPr lang="en-US" sz="2000" dirty="0" smtClean="0"/>
              <a:t>of creating </a:t>
            </a:r>
            <a:r>
              <a:rPr lang="en-US" sz="2000" dirty="0"/>
              <a:t>objects whose state does not change after they are created and can be easily </a:t>
            </a:r>
            <a:r>
              <a:rPr lang="en-US" sz="2000" dirty="0" smtClean="0"/>
              <a:t>shared across </a:t>
            </a:r>
            <a:r>
              <a:rPr lang="en-US" sz="2000" dirty="0"/>
              <a:t>multiple classes. Immutable objects go hand and hand with encapsulation, </a:t>
            </a:r>
            <a:r>
              <a:rPr lang="en-US" sz="2000" dirty="0" smtClean="0"/>
              <a:t>except that </a:t>
            </a:r>
            <a:r>
              <a:rPr lang="en-US" sz="2000" dirty="0"/>
              <a:t>no </a:t>
            </a:r>
            <a:r>
              <a:rPr lang="en-US" sz="2000" dirty="0" smtClean="0"/>
              <a:t>setter </a:t>
            </a:r>
            <a:r>
              <a:rPr lang="en-US" sz="2000" dirty="0"/>
              <a:t>methods exist that modify the object. Since the state of an immutable </a:t>
            </a:r>
            <a:r>
              <a:rPr lang="en-US" sz="2000" dirty="0" smtClean="0"/>
              <a:t>object never changes</a:t>
            </a:r>
            <a:r>
              <a:rPr lang="en-US" sz="2000" dirty="0"/>
              <a:t>, they are inherently thread‐safe.</a:t>
            </a:r>
          </a:p>
        </p:txBody>
      </p:sp>
    </p:spTree>
    <p:extLst>
      <p:ext uri="{BB962C8B-B14F-4D97-AF65-F5344CB8AC3E}">
        <p14:creationId xmlns:p14="http://schemas.microsoft.com/office/powerpoint/2010/main" val="1513598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Immutable object pattern</a:t>
            </a:r>
            <a:endParaRPr lang="en-US" dirty="0"/>
          </a:p>
        </p:txBody>
      </p:sp>
      <p:sp>
        <p:nvSpPr>
          <p:cNvPr id="4" name="TextBox 3"/>
          <p:cNvSpPr txBox="1"/>
          <p:nvPr/>
        </p:nvSpPr>
        <p:spPr>
          <a:xfrm>
            <a:off x="731520" y="1538344"/>
            <a:ext cx="10865224" cy="2677656"/>
          </a:xfrm>
          <a:prstGeom prst="rect">
            <a:avLst/>
          </a:prstGeom>
          <a:noFill/>
        </p:spPr>
        <p:txBody>
          <a:bodyPr wrap="square" rtlCol="0">
            <a:spAutoFit/>
          </a:bodyPr>
          <a:lstStyle/>
          <a:p>
            <a:r>
              <a:rPr lang="en-US" sz="2400" dirty="0" smtClean="0"/>
              <a:t>Rules:</a:t>
            </a:r>
          </a:p>
          <a:p>
            <a:endParaRPr lang="en-US" sz="2400" dirty="0" smtClean="0"/>
          </a:p>
          <a:p>
            <a:r>
              <a:rPr lang="en-US" sz="2400" dirty="0"/>
              <a:t>1. Use a constructor to set all properties of the object.</a:t>
            </a:r>
          </a:p>
          <a:p>
            <a:r>
              <a:rPr lang="en-US" sz="2400" dirty="0"/>
              <a:t>2. Mark all of the instance variables private and </a:t>
            </a:r>
            <a:r>
              <a:rPr lang="en-US" sz="2400" dirty="0" smtClean="0"/>
              <a:t>final.</a:t>
            </a:r>
            <a:endParaRPr lang="en-US" sz="2400" dirty="0"/>
          </a:p>
          <a:p>
            <a:r>
              <a:rPr lang="en-US" sz="2400" dirty="0"/>
              <a:t>3. Don’t define any setter methods.</a:t>
            </a:r>
          </a:p>
          <a:p>
            <a:r>
              <a:rPr lang="en-US" sz="2400" dirty="0"/>
              <a:t>4. Don’t allow referenced mutable objects to be modified or accessed </a:t>
            </a:r>
            <a:r>
              <a:rPr lang="en-US" sz="2400" dirty="0" smtClean="0"/>
              <a:t>directly</a:t>
            </a:r>
            <a:r>
              <a:rPr lang="en-US" sz="2400" dirty="0"/>
              <a:t>.</a:t>
            </a:r>
          </a:p>
          <a:p>
            <a:r>
              <a:rPr lang="en-US" sz="2400" dirty="0"/>
              <a:t>5. Prevent methods from being overridden.</a:t>
            </a:r>
          </a:p>
        </p:txBody>
      </p:sp>
    </p:spTree>
    <p:extLst>
      <p:ext uri="{BB962C8B-B14F-4D97-AF65-F5344CB8AC3E}">
        <p14:creationId xmlns:p14="http://schemas.microsoft.com/office/powerpoint/2010/main" val="37095422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81437FCE-F9C7-42CA-A8FF-0402FCD34AF0}" vid="{44A9CB49-6606-4E4B-9548-672F385C8F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Deloitte_16_9_Onscreen</Template>
  <TotalTime>8219</TotalTime>
  <Words>2163</Words>
  <Application>Microsoft Office PowerPoint</Application>
  <PresentationFormat>Widescreen</PresentationFormat>
  <Paragraphs>220</Paragraphs>
  <Slides>36</Slides>
  <Notes>20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8" baseType="lpstr">
      <vt:lpstr>Arial</vt:lpstr>
      <vt:lpstr>Arial Narrow</vt:lpstr>
      <vt:lpstr>Calibri</vt:lpstr>
      <vt:lpstr>Helvetica Neue Light</vt:lpstr>
      <vt:lpstr>Open Sans</vt:lpstr>
      <vt:lpstr>SabonLTStd-Bold</vt:lpstr>
      <vt:lpstr>SabonLTStd-Italic</vt:lpstr>
      <vt:lpstr>SabonLTStd-Roman</vt:lpstr>
      <vt:lpstr>Verdana</vt:lpstr>
      <vt:lpstr>Wingdings</vt:lpstr>
      <vt:lpstr>Deloitte_US_Onscreen</vt:lpstr>
      <vt:lpstr>think-cell Slide</vt:lpstr>
      <vt:lpstr>PowerPoint Presentation</vt:lpstr>
      <vt:lpstr>Design patterns</vt:lpstr>
      <vt:lpstr>Creational patterns</vt:lpstr>
      <vt:lpstr>Creational patterns</vt:lpstr>
      <vt:lpstr>Singleton pattern</vt:lpstr>
      <vt:lpstr>Singleton pattern</vt:lpstr>
      <vt:lpstr>Singleton pattern</vt:lpstr>
      <vt:lpstr>Immutable object pattern</vt:lpstr>
      <vt:lpstr>Immutable object pattern</vt:lpstr>
      <vt:lpstr>BUILDER PATTERN</vt:lpstr>
      <vt:lpstr>Factory pattern</vt:lpstr>
      <vt:lpstr>Factory pattern</vt:lpstr>
      <vt:lpstr>Prototype pattern</vt:lpstr>
      <vt:lpstr>Structural patterns</vt:lpstr>
      <vt:lpstr>adapter pattern</vt:lpstr>
      <vt:lpstr>adapter pattern</vt:lpstr>
      <vt:lpstr>Proxy pattern</vt:lpstr>
      <vt:lpstr>Proxy pattern</vt:lpstr>
      <vt:lpstr>Decorator pattern</vt:lpstr>
      <vt:lpstr>Decorator pattern</vt:lpstr>
      <vt:lpstr>Flyweight pattern</vt:lpstr>
      <vt:lpstr>Flyweight pattern</vt:lpstr>
      <vt:lpstr>composite pattern</vt:lpstr>
      <vt:lpstr>BEHAVIORAL patterns</vt:lpstr>
      <vt:lpstr>observer pattern</vt:lpstr>
      <vt:lpstr>VISITOR pattern</vt:lpstr>
      <vt:lpstr>Chain of responsibility pattern</vt:lpstr>
      <vt:lpstr>Chain of responsibility pattern</vt:lpstr>
      <vt:lpstr>Chain of responsibility pattern</vt:lpstr>
      <vt:lpstr>Strategy pattern</vt:lpstr>
      <vt:lpstr>Strategy pattern</vt:lpstr>
      <vt:lpstr>Strategy pattern</vt:lpstr>
      <vt:lpstr>template pattern</vt:lpstr>
      <vt:lpstr>template pattern</vt:lpstr>
      <vt:lpstr>Question &amp; Answer</vt:lpstr>
      <vt:lpstr>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creator>Microsoft Office User</dc:creator>
  <cp:lastModifiedBy>Zburatura, Adrian-Mihai (RO - Bucharest)</cp:lastModifiedBy>
  <cp:revision>62</cp:revision>
  <cp:lastPrinted>2014-06-25T02:16:22Z</cp:lastPrinted>
  <dcterms:created xsi:type="dcterms:W3CDTF">2017-07-09T13:02:26Z</dcterms:created>
  <dcterms:modified xsi:type="dcterms:W3CDTF">2017-12-19T12:06:59Z</dcterms:modified>
</cp:coreProperties>
</file>