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98"/>
    <p:restoredTop sz="94626"/>
  </p:normalViewPr>
  <p:slideViewPr>
    <p:cSldViewPr snapToGrid="0">
      <p:cViewPr>
        <p:scale>
          <a:sx n="49" d="100"/>
          <a:sy n="49" d="100"/>
        </p:scale>
        <p:origin x="39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620D-9858-37C5-0AEE-773C107C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AF84-C10D-EF19-AFA7-64C710B0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4F88-53E8-2244-34F2-ABC3899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636D-F837-D7E9-08D7-C040794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1658-ADB1-0B3C-2668-FDA8090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B7-49AB-1D73-3E93-B5A11ACA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36B2-061C-F423-F9E4-0D89F21F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998F-2B40-868D-9D20-A54569D2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CAB2-BB26-6BF8-9075-D6D9288F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D36-BD54-FB68-0431-5BDFE60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D97D1-A957-A735-105E-8766302B0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BF26-9E20-E9E4-216F-45EC22A5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8406-BF26-E9DA-4A2B-114E5D0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4956-7CAC-A6F2-DE3D-2178113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5F25-D76E-07D5-C4D2-769B350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15A1-13A3-2D52-B91C-CE98FE28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9F36-838A-3316-3344-7051504B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DB6B-FB04-8E1B-CAC4-11558AB5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6FD7-E4B2-06A0-6212-316494B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0227-2809-6B39-E81C-3FA0DDA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BD9F-6876-70F3-025A-A8B2D89F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339A-ABB8-4EA0-9BF7-60423D17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C10A-DC15-329E-6B6C-F5A42653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6782-20ED-49E1-8912-39CB172A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C12F-2FC1-77BB-8F0B-4A5AD7AC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77F9-8303-803F-EEE3-E4AD5C55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A307-9FE3-2C0F-37C9-5E46D1CE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07FCD-F4CE-7A24-B6D1-F0F2239C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00EE-4EF5-B8D1-CA07-F82AE71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F834-F417-BC6C-8CBC-490834D5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8C9-B255-1266-9FF5-4CB2B38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8E52-73E7-09F2-8E87-58F5B93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E07F-E264-98E3-A618-0E04D536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334C-A8BB-BF1C-8AEB-32BFCE25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F04C-B403-3237-FEBB-B3A8DEA46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7DFB5-FBF3-54A7-6022-945048B38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E6D85-F0BD-6D8B-8B23-0A8A728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BBDBD-25F5-F7CA-9C3F-F3F318E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B5D9-4DD3-7FF0-C579-8F17E15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349D-09E8-7617-9C97-13420969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F4CA-D381-27D8-A791-DD51B89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6370E-AA6F-CE90-E1AA-A9B60719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99E9-A0DD-A6E2-4E21-5FA37BF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69EB1-FB4A-DE6E-804D-562CBA1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F210-9C2F-01FE-28A1-0D3D099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71D9-114E-0596-ECE6-B0BFB746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93CB-3A9B-46AB-EEC3-C3ACA85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4585-3A30-2A6F-55B8-0373D6E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6D2EE-D2A5-74B3-4786-7B4A5575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35A4-EBF5-6D1B-7A40-31266D30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7562-3243-B792-8EFB-1453604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15BA-48FD-781E-14C6-03B863E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4B3E-1CC5-4E6E-4A84-CE25FCF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D3B67-3820-D530-5AEE-3353B724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465B-AA7E-D2E4-6FDE-31C8C874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939C-0EF0-145A-F8A5-4CA486D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6345-F0DF-1814-7110-20DED37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66E6-ABBC-B688-6E7A-E5E147F5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C2206-495E-861A-2EDC-A0106FF1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D522-4A28-A1F8-6C41-03C06CEE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3C22-8A41-C3F0-FC25-36CC9400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CAB26-C3C3-A84A-AF74-D04090CE954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5C02-CE8C-1357-581E-90A4E141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66A4-794D-B7C6-7125-1866EBC7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45B6F-5050-9948-8EE9-94C6269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weiss22/proj-population_dynamics_ligase/blob/main/scripts/010-qc_cluster/0030_mk_qc_table.py" TargetMode="External"/><Relationship Id="rId2" Type="http://schemas.openxmlformats.org/officeDocument/2006/relationships/hyperlink" Target="https://github.com/zweiss22/proj-population_dynamics_ligase/blob/main/data/qc_statistics_tabl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weiss22/proj-population_dynamics_ligase/blob/main/data/peak_enrichment_fraction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916-4F50-719B-2C4A-E3CFBC6B2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dynamics of ligase ribozymes during in vitro selection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4E9D4-00D7-8840-629B-D582672AF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re-run</a:t>
            </a:r>
          </a:p>
        </p:txBody>
      </p:sp>
    </p:spTree>
    <p:extLst>
      <p:ext uri="{BB962C8B-B14F-4D97-AF65-F5344CB8AC3E}">
        <p14:creationId xmlns:p14="http://schemas.microsoft.com/office/powerpoint/2010/main" val="20349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9898-1182-F302-970B-911ECC79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BDE5-4ABA-7728-74E6-CE12A583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Added required filtering for constant region…decreased # unique seqs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Is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clustal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omega ok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its doing alignment…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Dont</a:t>
            </a:r>
            <a:r>
              <a:rPr lang="en-US" dirty="0">
                <a:effectLst/>
                <a:latin typeface="Helvetica Neue" panose="02000503000000020004" pitchFamily="2" charset="0"/>
              </a:rPr>
              <a:t> love figure 3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bc</a:t>
            </a:r>
            <a:r>
              <a:rPr lang="en-US" dirty="0">
                <a:effectLst/>
                <a:latin typeface="Helvetica Neue" panose="02000503000000020004" pitchFamily="2" charset="0"/>
              </a:rPr>
              <a:t> counts are inaccurate 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Fig 4a - g10, 90% from RS1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7a - structure is wrong? Not GAA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>
                <a:effectLst/>
                <a:latin typeface="Helvetica Neue" panose="02000503000000020004" pitchFamily="2" charset="0"/>
              </a:rPr>
              <a:t>Doped – analyst r3?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4759"/>
            <a:ext cx="12192000" cy="1325563"/>
          </a:xfrm>
        </p:spPr>
        <p:txBody>
          <a:bodyPr>
            <a:noAutofit/>
          </a:bodyPr>
          <a:lstStyle/>
          <a:p>
            <a:r>
              <a:rPr lang="en-US" sz="3600" dirty="0"/>
              <a:t>Table 1</a:t>
            </a:r>
            <a:br>
              <a:rPr lang="en-US" sz="3600" dirty="0"/>
            </a:br>
            <a:r>
              <a:rPr lang="en-US" sz="2400" dirty="0"/>
              <a:t>Data: </a:t>
            </a:r>
            <a:r>
              <a:rPr lang="en-US" sz="2400" dirty="0">
                <a:hlinkClick r:id="rId2"/>
              </a:rPr>
              <a:t>https://github.com/zweiss22/proj-population_dynamics_ligase/blob/main/data/qc_statistics_table.csv</a:t>
            </a:r>
            <a:br>
              <a:rPr lang="en-US" sz="2400" dirty="0"/>
            </a:br>
            <a:r>
              <a:rPr lang="en-US" sz="2400" dirty="0"/>
              <a:t>Code: </a:t>
            </a:r>
            <a:r>
              <a:rPr lang="en-US" sz="2400" dirty="0">
                <a:hlinkClick r:id="rId3"/>
              </a:rPr>
              <a:t>https://github.com/zweiss22/proj-population_dynamics_ligase/blob/main/scripts/010-qc_cluster/0030_mk_qc_table.py</a:t>
            </a:r>
            <a:br>
              <a:rPr lang="en-US" sz="2400" dirty="0"/>
            </a:br>
            <a:endParaRPr lang="en-US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C5BA802-1C14-3156-A695-26B953CD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1150" y="2667794"/>
            <a:ext cx="9029700" cy="2667000"/>
          </a:xfrm>
        </p:spPr>
      </p:pic>
    </p:spTree>
    <p:extLst>
      <p:ext uri="{BB962C8B-B14F-4D97-AF65-F5344CB8AC3E}">
        <p14:creationId xmlns:p14="http://schemas.microsoft.com/office/powerpoint/2010/main" val="3918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3FAB-18A7-3B06-771E-90B78ABA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clusters – use </a:t>
            </a:r>
            <a:r>
              <a:rPr lang="en-US" dirty="0" err="1"/>
              <a:t>Ranked_Cluster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FE5D-7479-7F68-43A7-1816F8A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/data/clusters_round6.csv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/data/clusters_round7.csv</a:t>
            </a:r>
          </a:p>
          <a:p>
            <a:r>
              <a:rPr lang="en-US" dirty="0"/>
              <a:t>/Users/</a:t>
            </a:r>
            <a:r>
              <a:rPr lang="en-US" dirty="0" err="1"/>
              <a:t>zoeweiss</a:t>
            </a:r>
            <a:r>
              <a:rPr lang="en-US" dirty="0"/>
              <a:t>/Desktop/</a:t>
            </a:r>
            <a:r>
              <a:rPr lang="en-US" dirty="0" err="1"/>
              <a:t>evolution_manuscript</a:t>
            </a:r>
            <a:r>
              <a:rPr lang="en-US" dirty="0"/>
              <a:t>/</a:t>
            </a:r>
            <a:r>
              <a:rPr lang="en-US" dirty="0" err="1"/>
              <a:t>proj-population_dynamics_ligase</a:t>
            </a:r>
            <a:r>
              <a:rPr lang="en-US" dirty="0"/>
              <a:t>/data/clusters_round8.csv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1B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https://github.com/zweiss22/proj-population_dynamics_ligase/blob/main/data/peak_enrichment_fraction.csv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/blob/main/scripts/020_enrichment/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plot_family_enrichment.py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C3666-5FEE-5BBD-327E-06668455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10026"/>
            <a:ext cx="5379719" cy="3247974"/>
          </a:xfrm>
          <a:prstGeom prst="rect">
            <a:avLst/>
          </a:prstGeom>
        </p:spPr>
      </p:pic>
      <p:pic>
        <p:nvPicPr>
          <p:cNvPr id="11" name="Picture 10" descr="A table of numbers and digits&#10;&#10;Description automatically generated">
            <a:extLst>
              <a:ext uri="{FF2B5EF4-FFF2-40B4-BE49-F238E27FC236}">
                <a16:creationId xmlns:a16="http://schemas.microsoft.com/office/drawing/2014/main" id="{80473307-C24B-E74D-F816-1013A499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34" y="3429000"/>
            <a:ext cx="5537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3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2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77724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Cluster 1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7E62D-7F57-619F-7A90-690333F3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7801"/>
            <a:ext cx="7772400" cy="1099127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5D8A0CD-D96A-1690-3570-A3F0C50E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31" y="0"/>
            <a:ext cx="3411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1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0" y="924542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4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/blob/main/scripts/030_nucleotide_variants/variable_conserved_cluster1.py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 used = 90% similar to RS1 + more than 10 reads (robust for 80%)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B47B4-2052-7D81-26E4-6A7C8AF1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2138"/>
            <a:ext cx="7772400" cy="1078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D927F-26A8-925F-9DDC-677EAB4C51C1}"/>
              </a:ext>
            </a:extLst>
          </p:cNvPr>
          <p:cNvSpPr txBox="1"/>
          <p:nvPr/>
        </p:nvSpPr>
        <p:spPr>
          <a:xfrm>
            <a:off x="7655561" y="3164681"/>
            <a:ext cx="6621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most conserved spots: </a:t>
            </a:r>
          </a:p>
          <a:p>
            <a:r>
              <a:rPr lang="en-US" dirty="0"/>
              <a:t>Position: 5 Entropy: 0.09765065407844606 </a:t>
            </a:r>
          </a:p>
          <a:p>
            <a:r>
              <a:rPr lang="en-US" dirty="0"/>
              <a:t>Position: 17 Entropy: 0.09765065407844606 </a:t>
            </a:r>
          </a:p>
          <a:p>
            <a:r>
              <a:rPr lang="en-US" dirty="0"/>
              <a:t>Position: 18 Entropy: 0.09765065407844606 </a:t>
            </a:r>
          </a:p>
          <a:p>
            <a:r>
              <a:rPr lang="en-US" dirty="0"/>
              <a:t>Position: 32 Entropy: 0.09765065407844606 </a:t>
            </a:r>
          </a:p>
          <a:p>
            <a:r>
              <a:rPr lang="en-US" dirty="0"/>
              <a:t>Position: 39 Entropy: 0.09765065407844606 </a:t>
            </a:r>
          </a:p>
          <a:p>
            <a:endParaRPr lang="en-US" dirty="0"/>
          </a:p>
          <a:p>
            <a:r>
              <a:rPr lang="en-US" dirty="0"/>
              <a:t>Top 5 most variable spots: </a:t>
            </a:r>
          </a:p>
          <a:p>
            <a:r>
              <a:rPr lang="en-US" dirty="0"/>
              <a:t>Position: 8 Entropy: 0.5674528743292931 </a:t>
            </a:r>
          </a:p>
          <a:p>
            <a:r>
              <a:rPr lang="en-US" dirty="0"/>
              <a:t>Position: 10 Entropy: 0.4664081652201073 </a:t>
            </a:r>
          </a:p>
          <a:p>
            <a:r>
              <a:rPr lang="en-US" dirty="0"/>
              <a:t>Position: 37 Entropy: 0.2691720173914361 </a:t>
            </a:r>
          </a:p>
          <a:p>
            <a:r>
              <a:rPr lang="en-US" dirty="0"/>
              <a:t>Position: 20 Entropy: 0.26871844198347955</a:t>
            </a:r>
          </a:p>
          <a:p>
            <a:r>
              <a:rPr lang="en-US" dirty="0"/>
              <a:t> Position: 27 Entropy: 0.23585087070283198</a:t>
            </a:r>
          </a:p>
        </p:txBody>
      </p:sp>
    </p:spTree>
    <p:extLst>
      <p:ext uri="{BB962C8B-B14F-4D97-AF65-F5344CB8AC3E}">
        <p14:creationId xmlns:p14="http://schemas.microsoft.com/office/powerpoint/2010/main" val="17267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5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overhang_fractions.csv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 https://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/zweiss22/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proj-population_dynamics_ligase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/blob/main/scripts/040_overhang/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overhang_track.py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2B1D39B6-8F2E-6A96-9A06-75646E67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54" y="2485013"/>
            <a:ext cx="6909091" cy="42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3F-B850-D241-DA2C-5FD3ADDA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013"/>
            <a:ext cx="121920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6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seqs: r3 doped selection, greater than 10 reads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C96F9B-5F2D-E316-02CE-337C384B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3" y="0"/>
            <a:ext cx="357808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8ABAC-6366-7B9E-1ADB-5A0DADCD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" y="5146766"/>
            <a:ext cx="8563894" cy="11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568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Times New Roman</vt:lpstr>
      <vt:lpstr>Office Theme</vt:lpstr>
      <vt:lpstr>Population dynamics of ligase ribozymes during in vitro selection </vt:lpstr>
      <vt:lpstr>Table 1 Data: https://github.com/zweiss22/proj-population_dynamics_ligase/blob/main/data/qc_statistics_table.csv Code: https://github.com/zweiss22/proj-population_dynamics_ligase/blob/main/scripts/010-qc_cluster/0030_mk_qc_table.py </vt:lpstr>
      <vt:lpstr>Assigned clusters – use Ranked_Cluster</vt:lpstr>
      <vt:lpstr>Figure 1B Data: https://github.com/zweiss22/proj-population_dynamics_ligase/blob/main/data/peak_enrichment_fraction.csv  Code: https://github.com/zweiss22/proj-population_dynamics_ligase/blob/main/scripts/020_enrichment/plot_family_enrichment.py </vt:lpstr>
      <vt:lpstr>Figure 3 Data:  Code: </vt:lpstr>
      <vt:lpstr>Figure 4 Data:  Code: https://github.com/zweiss22/proj-population_dynamics_ligase/blob/main/scripts/030_nucleotide_variants/variable_conserved_cluster1.py  sequences used = Cluster 1 </vt:lpstr>
      <vt:lpstr>Figure 4 Data:  Code: https://github.com/zweiss22/proj-population_dynamics_ligase/blob/main/scripts/030_nucleotide_variants/variable_conserved_cluster1.py  sequences used = 90% similar to RS1 + more than 10 reads (robust for 80%) </vt:lpstr>
      <vt:lpstr>Figure 5 Data: https://github.com/zweiss22/proj-population_dynamics_ligase/blob/main/scripts/040_overhang/overhang_fractions.csv  Code: https://github.com/zweiss22/proj-population_dynamics_ligase/blob/main/scripts/040_overhang/overhang_track.py </vt:lpstr>
      <vt:lpstr>Figure 6 Data:  Code:  seqs: r3 doped selection, greater than 10 reads</vt:lpstr>
      <vt:lpstr>??s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dynamics of ligase ribozymes during in vitro selection </dc:title>
  <dc:creator>Weiss, Zoe</dc:creator>
  <cp:lastModifiedBy>Weiss, Zoe</cp:lastModifiedBy>
  <cp:revision>15</cp:revision>
  <dcterms:created xsi:type="dcterms:W3CDTF">2024-04-27T15:54:10Z</dcterms:created>
  <dcterms:modified xsi:type="dcterms:W3CDTF">2024-04-28T23:43:46Z</dcterms:modified>
</cp:coreProperties>
</file>