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1"/>
    <p:restoredTop sz="94607"/>
  </p:normalViewPr>
  <p:slideViewPr>
    <p:cSldViewPr snapToGrid="0">
      <p:cViewPr>
        <p:scale>
          <a:sx n="97" d="100"/>
          <a:sy n="97" d="100"/>
        </p:scale>
        <p:origin x="5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620D-9858-37C5-0AEE-773C107CB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0AF84-C10D-EF19-AFA7-64C710B0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4F88-53E8-2244-34F2-ABC38994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636D-F837-D7E9-08D7-C0407941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1658-ADB1-0B3C-2668-FDA80904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1B7-49AB-1D73-3E93-B5A11ACA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636B2-061C-F423-F9E4-0D89F21F7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998F-2B40-868D-9D20-A54569D2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CAB2-BB26-6BF8-9075-D6D9288F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AD36-BD54-FB68-0431-5BDFE605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D97D1-A957-A735-105E-8766302B0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BBF26-9E20-E9E4-216F-45EC22A52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8406-BF26-E9DA-4A2B-114E5D0E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4956-7CAC-A6F2-DE3D-21781136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5F25-D76E-07D5-C4D2-769B3504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15A1-13A3-2D52-B91C-CE98FE28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9F36-838A-3316-3344-7051504B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DB6B-FB04-8E1B-CAC4-11558AB5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6FD7-E4B2-06A0-6212-316494B3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0227-2809-6B39-E81C-3FA0DDA7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3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BD9F-6876-70F3-025A-A8B2D89F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339A-ABB8-4EA0-9BF7-60423D17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4C10A-DC15-329E-6B6C-F5A42653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6782-20ED-49E1-8912-39CB172A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C12F-2FC1-77BB-8F0B-4A5AD7AC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1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77F9-8303-803F-EEE3-E4AD5C55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A307-9FE3-2C0F-37C9-5E46D1CEF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07FCD-F4CE-7A24-B6D1-F0F2239C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000EE-4EF5-B8D1-CA07-F82AE71A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7F834-F417-BC6C-8CBC-490834D5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A8C9-B255-1266-9FF5-4CB2B389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5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8E52-73E7-09F2-8E87-58F5B932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EE07F-E264-98E3-A618-0E04D536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A334C-A8BB-BF1C-8AEB-32BFCE25A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F04C-B403-3237-FEBB-B3A8DEA46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7DFB5-FBF3-54A7-6022-945048B38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E6D85-F0BD-6D8B-8B23-0A8A7285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BBDBD-25F5-F7CA-9C3F-F3F318E5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DB5D9-4DD3-7FF0-C579-8F17E15F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349D-09E8-7617-9C97-13420969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FF4CA-D381-27D8-A791-DD51B894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6370E-AA6F-CE90-E1AA-A9B60719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99E9-A0DD-A6E2-4E21-5FA37BFE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69EB1-FB4A-DE6E-804D-562CBA10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F210-9C2F-01FE-28A1-0D3D0995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B71D9-114E-0596-ECE6-B0BFB746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93CB-3A9B-46AB-EEC3-C3ACA85B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4585-3A30-2A6F-55B8-0373D6E7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6D2EE-D2A5-74B3-4786-7B4A55756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B35A4-EBF5-6D1B-7A40-31266D30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47562-3243-B792-8EFB-14536047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15BA-48FD-781E-14C6-03B863E2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4B3E-1CC5-4E6E-4A84-CE25FCFD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D3B67-3820-D530-5AEE-3353B7248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E465B-AA7E-D2E4-6FDE-31C8C8740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9939C-0EF0-145A-F8A5-4CA486D5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B6345-F0DF-1814-7110-20DED374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766E6-ABBC-B688-6E7A-E5E147F5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C2206-495E-861A-2EDC-A0106FF1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D522-4A28-A1F8-6C41-03C06CEEC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3C22-8A41-C3F0-FC25-36CC9400D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5C02-CE8C-1357-581E-90A4E1415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C66A4-794D-B7C6-7125-1866EBC73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3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weiss22/proj-population_dynamics_ligase/blob/main/scripts/010-qc_cluster/0030_mk_qc_table.py" TargetMode="External"/><Relationship Id="rId2" Type="http://schemas.openxmlformats.org/officeDocument/2006/relationships/hyperlink" Target="https://github.com/zweiss22/proj-population_dynamics_ligase/blob/main/data/qc_statistics_table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weiss22/proj-population_dynamics_ligase/blob/main/data/peak_enrichment_fraction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7916-4F50-719B-2C4A-E3CFBC6B2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Population dynamics of ligase ribozymes during in vitro selection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4E9D4-00D7-8840-629B-D582672AF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re-run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/zweiss22/</a:t>
            </a:r>
            <a:r>
              <a:rPr lang="en-US" dirty="0" err="1"/>
              <a:t>proj-population_dynamics_ligase</a:t>
            </a:r>
            <a:r>
              <a:rPr lang="en-US"/>
              <a:t>/tree/main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8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A8C11D-EA83-B25E-A1B0-EA0F366F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57" y="1965739"/>
            <a:ext cx="7772400" cy="374092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EB85AF6-47D3-3615-E17F-D66A9113CE4C}"/>
              </a:ext>
            </a:extLst>
          </p:cNvPr>
          <p:cNvSpPr txBox="1">
            <a:spLocks/>
          </p:cNvSpPr>
          <p:nvPr/>
        </p:nvSpPr>
        <p:spPr>
          <a:xfrm>
            <a:off x="545921" y="367950"/>
            <a:ext cx="105156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/>
              <a:t>Code: https://</a:t>
            </a:r>
            <a:r>
              <a:rPr lang="en-US" sz="2900" dirty="0" err="1"/>
              <a:t>github.com</a:t>
            </a:r>
            <a:r>
              <a:rPr lang="en-US" sz="2900" dirty="0"/>
              <a:t>/zweiss22/</a:t>
            </a:r>
            <a:r>
              <a:rPr lang="en-US" sz="2900" dirty="0" err="1"/>
              <a:t>proj-population_dynamics_ligase</a:t>
            </a:r>
            <a:r>
              <a:rPr lang="en-US" sz="2900" dirty="0"/>
              <a:t>/blob/main/scripts/050-doped_selection/003_alternative_bps.py</a:t>
            </a:r>
            <a:br>
              <a:rPr lang="en-US" sz="2900" dirty="0"/>
            </a:b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9382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9898-1182-F302-970B-911ECC79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BDE5-4ABA-7728-74E6-CE12A583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Added required filtering for constant region…decreased # unique seqs and changed some results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Is </a:t>
            </a:r>
            <a:r>
              <a:rPr lang="en-US" b="1" dirty="0" err="1">
                <a:effectLst/>
                <a:latin typeface="Helvetica Neue" panose="02000503000000020004" pitchFamily="2" charset="0"/>
              </a:rPr>
              <a:t>clustal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omega ok </a:t>
            </a:r>
            <a:r>
              <a:rPr lang="en-US" b="1" dirty="0" err="1">
                <a:effectLst/>
                <a:latin typeface="Helvetica Neue" panose="02000503000000020004" pitchFamily="2" charset="0"/>
              </a:rPr>
              <a:t>bc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its doing alignment…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 err="1">
                <a:effectLst/>
                <a:latin typeface="Helvetica Neue" panose="02000503000000020004" pitchFamily="2" charset="0"/>
              </a:rPr>
              <a:t>Dont</a:t>
            </a:r>
            <a:r>
              <a:rPr lang="en-US" dirty="0">
                <a:effectLst/>
                <a:latin typeface="Helvetica Neue" panose="02000503000000020004" pitchFamily="2" charset="0"/>
              </a:rPr>
              <a:t> love figure 3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bc</a:t>
            </a:r>
            <a:r>
              <a:rPr lang="en-US" dirty="0">
                <a:effectLst/>
                <a:latin typeface="Helvetica Neue" panose="02000503000000020004" pitchFamily="2" charset="0"/>
              </a:rPr>
              <a:t> counts are inaccurate 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7a - structure is wrong? Not GAA</a:t>
            </a:r>
          </a:p>
          <a:p>
            <a:endParaRPr lang="en-US" dirty="0"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Doped – analyze r3?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6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4759"/>
            <a:ext cx="12192000" cy="1325563"/>
          </a:xfrm>
        </p:spPr>
        <p:txBody>
          <a:bodyPr>
            <a:noAutofit/>
          </a:bodyPr>
          <a:lstStyle/>
          <a:p>
            <a:r>
              <a:rPr lang="en-US" sz="3600" dirty="0"/>
              <a:t>Table 1</a:t>
            </a:r>
            <a:br>
              <a:rPr lang="en-US" sz="3600" dirty="0"/>
            </a:br>
            <a:r>
              <a:rPr lang="en-US" sz="2400" dirty="0"/>
              <a:t>Data: </a:t>
            </a:r>
            <a:r>
              <a:rPr lang="en-US" sz="2400" dirty="0">
                <a:hlinkClick r:id="rId2"/>
              </a:rPr>
              <a:t>https://github.com/zweiss22/proj-population_dynamics_ligase/blob/main/data/qc_statistics_table.csv</a:t>
            </a:r>
            <a:br>
              <a:rPr lang="en-US" sz="2400" dirty="0"/>
            </a:br>
            <a:r>
              <a:rPr lang="en-US" sz="2400" dirty="0"/>
              <a:t>Code: </a:t>
            </a:r>
            <a:r>
              <a:rPr lang="en-US" sz="2400" dirty="0">
                <a:hlinkClick r:id="rId3"/>
              </a:rPr>
              <a:t>https://github.com/zweiss22/proj-population_dynamics_ligase/blob/main/scripts/010-qc_cluster/0030_mk_qc_table.py</a:t>
            </a:r>
            <a:br>
              <a:rPr lang="en-US" sz="2400" dirty="0"/>
            </a:br>
            <a:endParaRPr lang="en-US" sz="3600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C5BA802-1C14-3156-A695-26B953CDC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81150" y="2667794"/>
            <a:ext cx="9029700" cy="2667000"/>
          </a:xfrm>
        </p:spPr>
      </p:pic>
    </p:spTree>
    <p:extLst>
      <p:ext uri="{BB962C8B-B14F-4D97-AF65-F5344CB8AC3E}">
        <p14:creationId xmlns:p14="http://schemas.microsoft.com/office/powerpoint/2010/main" val="39183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3FAB-18A7-3B06-771E-90B78ABA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Assigned clusters – use </a:t>
            </a:r>
            <a:r>
              <a:rPr lang="en-US" dirty="0" err="1"/>
              <a:t>Ranked_Cluster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FE5D-7479-7F68-43A7-1816F8AB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/Users/</a:t>
            </a:r>
            <a:r>
              <a:rPr lang="en-US" dirty="0" err="1"/>
              <a:t>zoeweiss</a:t>
            </a:r>
            <a:r>
              <a:rPr lang="en-US" dirty="0"/>
              <a:t>/Desktop/</a:t>
            </a:r>
            <a:r>
              <a:rPr lang="en-US" dirty="0" err="1"/>
              <a:t>evolution_manuscript</a:t>
            </a:r>
            <a:r>
              <a:rPr lang="en-US" dirty="0"/>
              <a:t>/</a:t>
            </a:r>
            <a:r>
              <a:rPr lang="en-US" dirty="0" err="1"/>
              <a:t>proj-population_dynamics_ligase</a:t>
            </a:r>
            <a:r>
              <a:rPr lang="en-US" dirty="0"/>
              <a:t>/data/clusters_round6.csv</a:t>
            </a:r>
          </a:p>
          <a:p>
            <a:r>
              <a:rPr lang="en-US" dirty="0"/>
              <a:t>/Users/</a:t>
            </a:r>
            <a:r>
              <a:rPr lang="en-US" dirty="0" err="1"/>
              <a:t>zoeweiss</a:t>
            </a:r>
            <a:r>
              <a:rPr lang="en-US" dirty="0"/>
              <a:t>/Desktop/</a:t>
            </a:r>
            <a:r>
              <a:rPr lang="en-US" dirty="0" err="1"/>
              <a:t>evolution_manuscript</a:t>
            </a:r>
            <a:r>
              <a:rPr lang="en-US" dirty="0"/>
              <a:t>/</a:t>
            </a:r>
            <a:r>
              <a:rPr lang="en-US" dirty="0" err="1"/>
              <a:t>proj-population_dynamics_ligase</a:t>
            </a:r>
            <a:r>
              <a:rPr lang="en-US" dirty="0"/>
              <a:t>/data/clusters_round7.csv</a:t>
            </a:r>
          </a:p>
          <a:p>
            <a:r>
              <a:rPr lang="en-US" dirty="0"/>
              <a:t>/Users/</a:t>
            </a:r>
            <a:r>
              <a:rPr lang="en-US" dirty="0" err="1"/>
              <a:t>zoeweiss</a:t>
            </a:r>
            <a:r>
              <a:rPr lang="en-US" dirty="0"/>
              <a:t>/Desktop/</a:t>
            </a:r>
            <a:r>
              <a:rPr lang="en-US" dirty="0" err="1"/>
              <a:t>evolution_manuscript</a:t>
            </a:r>
            <a:r>
              <a:rPr lang="en-US" dirty="0"/>
              <a:t>/</a:t>
            </a:r>
            <a:r>
              <a:rPr lang="en-US" dirty="0" err="1"/>
              <a:t>proj-population_dynamics_ligase</a:t>
            </a:r>
            <a:r>
              <a:rPr lang="en-US" dirty="0"/>
              <a:t>/data/clusters_round8.csv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7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90" y="924542"/>
            <a:ext cx="105156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1B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 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https://github.com/zweiss22/proj-population_dynamics_ligase/blob/main/data/peak_enrichment_fraction.csv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/blob/main/scripts/020_enrichment/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plot_family_enrichment.py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C3666-5FEE-5BBD-327E-06668455E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10026"/>
            <a:ext cx="5379719" cy="3247974"/>
          </a:xfrm>
          <a:prstGeom prst="rect">
            <a:avLst/>
          </a:prstGeom>
        </p:spPr>
      </p:pic>
      <p:pic>
        <p:nvPicPr>
          <p:cNvPr id="11" name="Picture 10" descr="A table of numbers and digits&#10;&#10;Description automatically generated">
            <a:extLst>
              <a:ext uri="{FF2B5EF4-FFF2-40B4-BE49-F238E27FC236}">
                <a16:creationId xmlns:a16="http://schemas.microsoft.com/office/drawing/2014/main" id="{80473307-C24B-E74D-F816-1013A499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734" y="3429000"/>
            <a:ext cx="5537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9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90" y="924542"/>
            <a:ext cx="105156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3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24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78" y="838817"/>
            <a:ext cx="7435822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4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/blob/main/scripts/030_nucleotide_variants/variable_conserved_cluster1.py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sequences used = 90% similar to RS1 + more than 10 reads (robust for 80%)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B4877-F10B-660C-1875-25784F0C49A5}"/>
              </a:ext>
            </a:extLst>
          </p:cNvPr>
          <p:cNvSpPr txBox="1"/>
          <p:nvPr/>
        </p:nvSpPr>
        <p:spPr>
          <a:xfrm>
            <a:off x="665190" y="5380672"/>
            <a:ext cx="38090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Conserved old: 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2</a:t>
            </a:r>
            <a:r>
              <a:rPr lang="en-US" dirty="0">
                <a:effectLst/>
                <a:latin typeface="Helvetica Neue" panose="02000503000000020004" pitchFamily="2" charset="0"/>
              </a:rPr>
              <a:t>,13,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19,20,35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Variable old: 4,5,6,7,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8,10,16</a:t>
            </a:r>
            <a:r>
              <a:rPr lang="en-US" dirty="0">
                <a:effectLst/>
                <a:latin typeface="Helvetica Neue" panose="02000503000000020004" pitchFamily="2" charset="0"/>
              </a:rPr>
              <a:t>,37</a:t>
            </a:r>
          </a:p>
          <a:p>
            <a:endParaRPr lang="en-US" b="1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Tested: 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2,13 (still ligated),</a:t>
            </a:r>
            <a:r>
              <a:rPr lang="en-US" dirty="0">
                <a:effectLst/>
                <a:latin typeface="Helvetica Neue" panose="02000503000000020004" pitchFamily="2" charset="0"/>
              </a:rPr>
              <a:t>19, 20, 35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14EE2-7496-06D4-3000-DC86ABF2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2814"/>
            <a:ext cx="7772400" cy="109912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05812BD-D964-B157-FC8B-9C79CD54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727" y="0"/>
            <a:ext cx="3498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9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90" y="924542"/>
            <a:ext cx="77724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4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/blob/main/scripts/030_nucleotide_variants/variable_conserved_cluster1.py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sequences used = Cluster 1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E07D6-93A4-27A5-7259-CFC41677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3533857"/>
            <a:ext cx="7772400" cy="1078403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C2D363-899A-544D-C6DF-8D91C0D3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273" y="0"/>
            <a:ext cx="3359727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C89B8C-52B2-A567-FE91-59D020233A9A}"/>
              </a:ext>
            </a:extLst>
          </p:cNvPr>
          <p:cNvSpPr txBox="1"/>
          <p:nvPr/>
        </p:nvSpPr>
        <p:spPr>
          <a:xfrm>
            <a:off x="665190" y="5380672"/>
            <a:ext cx="38090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Conserved old: 2,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13,</a:t>
            </a:r>
            <a:r>
              <a:rPr lang="en-US" dirty="0">
                <a:effectLst/>
                <a:latin typeface="Helvetica Neue" panose="02000503000000020004" pitchFamily="2" charset="0"/>
              </a:rPr>
              <a:t>19,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20,35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Variable old: 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4,5,</a:t>
            </a:r>
            <a:r>
              <a:rPr lang="en-US" dirty="0">
                <a:effectLst/>
                <a:latin typeface="Helvetica Neue" panose="02000503000000020004" pitchFamily="2" charset="0"/>
              </a:rPr>
              <a:t>6,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7,8,10,16,</a:t>
            </a:r>
            <a:r>
              <a:rPr lang="en-US" dirty="0">
                <a:effectLst/>
                <a:latin typeface="Helvetica Neue" panose="02000503000000020004" pitchFamily="2" charset="0"/>
              </a:rPr>
              <a:t>37</a:t>
            </a:r>
          </a:p>
          <a:p>
            <a:endParaRPr lang="en-US" b="1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Tested: 2,13 (still ligated),</a:t>
            </a:r>
            <a:r>
              <a:rPr lang="en-US" dirty="0"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19</a:t>
            </a:r>
            <a:r>
              <a:rPr lang="en-US" dirty="0">
                <a:effectLst/>
                <a:latin typeface="Helvetica Neue" panose="02000503000000020004" pitchFamily="2" charset="0"/>
              </a:rPr>
              <a:t>, 20, 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1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3013"/>
            <a:ext cx="121920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5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/blob/main/scripts/040_overhang/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overhang_fractions.csv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/blob/main/scripts/040_overhang/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overhang_track.py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graph with orange line and blue line&#10;&#10;Description automatically generated">
            <a:extLst>
              <a:ext uri="{FF2B5EF4-FFF2-40B4-BE49-F238E27FC236}">
                <a16:creationId xmlns:a16="http://schemas.microsoft.com/office/drawing/2014/main" id="{2B1D39B6-8F2E-6A96-9A06-75646E673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454" y="2485013"/>
            <a:ext cx="6909091" cy="42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6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3013"/>
            <a:ext cx="121920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6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 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/blob/main/scripts/050-doped_selection/002_conservation_doped_slxn.py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seqs: r3 doped selection, greater than 10 reads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6C96F9B-5F2D-E316-02CE-337C384B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3" y="0"/>
            <a:ext cx="357808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8ABAC-6366-7B9E-1ADB-5A0DADCD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8563894" cy="11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612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Helvetica Neue</vt:lpstr>
      <vt:lpstr>Times New Roman</vt:lpstr>
      <vt:lpstr>Office Theme</vt:lpstr>
      <vt:lpstr>Population dynamics of ligase ribozymes during in vitro selection </vt:lpstr>
      <vt:lpstr>Table 1 Data: https://github.com/zweiss22/proj-population_dynamics_ligase/blob/main/data/qc_statistics_table.csv Code: https://github.com/zweiss22/proj-population_dynamics_ligase/blob/main/scripts/010-qc_cluster/0030_mk_qc_table.py </vt:lpstr>
      <vt:lpstr>Assigned clusters – use Ranked_Cluster</vt:lpstr>
      <vt:lpstr>Figure 1B Data: https://github.com/zweiss22/proj-population_dynamics_ligase/blob/main/data/peak_enrichment_fraction.csv  Code: https://github.com/zweiss22/proj-population_dynamics_ligase/blob/main/scripts/020_enrichment/plot_family_enrichment.py </vt:lpstr>
      <vt:lpstr>Figure 3 Data:  Code: </vt:lpstr>
      <vt:lpstr>Figure 4 Data:  Code: https://github.com/zweiss22/proj-population_dynamics_ligase/blob/main/scripts/030_nucleotide_variants/variable_conserved_cluster1.py  sequences used = 90% similar to RS1 + more than 10 reads (robust for 80%) </vt:lpstr>
      <vt:lpstr>Figure 4 Data:  Code: https://github.com/zweiss22/proj-population_dynamics_ligase/blob/main/scripts/030_nucleotide_variants/variable_conserved_cluster1.py  sequences used = Cluster 1 </vt:lpstr>
      <vt:lpstr>Figure 5 Data: https://github.com/zweiss22/proj-population_dynamics_ligase/blob/main/scripts/040_overhang/overhang_fractions.csv  Code: https://github.com/zweiss22/proj-population_dynamics_ligase/blob/main/scripts/040_overhang/overhang_track.py </vt:lpstr>
      <vt:lpstr>Figure 6 Data:  Code: https://github.com/zweiss22/proj-population_dynamics_ligase/blob/main/scripts/050-doped_selection/002_conservation_doped_slxn.py  seqs: r3 doped selection, greater than 10 reads</vt:lpstr>
      <vt:lpstr>PowerPoint Presentation</vt:lpstr>
      <vt:lpstr>??s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dynamics of ligase ribozymes during in vitro selection </dc:title>
  <dc:creator>Weiss, Zoe</dc:creator>
  <cp:lastModifiedBy>Weiss, Zoe</cp:lastModifiedBy>
  <cp:revision>23</cp:revision>
  <dcterms:created xsi:type="dcterms:W3CDTF">2024-04-27T15:54:10Z</dcterms:created>
  <dcterms:modified xsi:type="dcterms:W3CDTF">2024-04-29T00:16:51Z</dcterms:modified>
</cp:coreProperties>
</file>