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1248" y="58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EADD-92C2-4BBA-ADF5-DBF16E5422D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5BCA-9C83-44FA-A13F-9E136173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5BCA-9C83-44FA-A13F-9E1361735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838" y="4632962"/>
            <a:ext cx="31772369" cy="10654659"/>
          </a:xfrm>
        </p:spPr>
        <p:txBody>
          <a:bodyPr anchor="b"/>
          <a:lstStyle>
            <a:lvl1pPr>
              <a:defRPr sz="2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7838" y="15287616"/>
            <a:ext cx="31772369" cy="275654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44" y="15361878"/>
            <a:ext cx="31772365" cy="18135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7838" y="2194560"/>
            <a:ext cx="31772369" cy="1165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41" y="17175440"/>
            <a:ext cx="31772362" cy="1579878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6" y="4632960"/>
            <a:ext cx="31772372" cy="6339840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1704320"/>
            <a:ext cx="31772372" cy="755904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5" y="4632960"/>
            <a:ext cx="28797534" cy="7434797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49442" y="12067757"/>
            <a:ext cx="26206736" cy="10949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4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3922102"/>
            <a:ext cx="31772372" cy="536448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3862" y="3108011"/>
            <a:ext cx="2886883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89764" y="8364120"/>
            <a:ext cx="2886883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8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4" y="9997443"/>
            <a:ext cx="31772376" cy="5290176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836" y="15287619"/>
            <a:ext cx="31772372" cy="2753280"/>
          </a:xfrm>
        </p:spPr>
        <p:txBody>
          <a:bodyPr anchor="t"/>
          <a:lstStyle>
            <a:lvl1pPr marL="0" indent="0" algn="l">
              <a:buNone/>
              <a:defRPr sz="6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609" y="6339840"/>
            <a:ext cx="1060871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48867" y="8534400"/>
            <a:ext cx="10538460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81174" y="6339840"/>
            <a:ext cx="1057046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943182" y="8534400"/>
            <a:ext cx="10608458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48922" y="6339840"/>
            <a:ext cx="1055560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48922" y="8534400"/>
            <a:ext cx="10555607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414111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64017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8867" y="13603037"/>
            <a:ext cx="1058418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48867" y="7071360"/>
            <a:ext cx="10584180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48867" y="15447077"/>
            <a:ext cx="10584180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01752" y="13603037"/>
            <a:ext cx="1054989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4001748" y="7071360"/>
            <a:ext cx="10549890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3996879" y="15447074"/>
            <a:ext cx="10563862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48922" y="13603037"/>
            <a:ext cx="1055560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5648918" y="7071360"/>
            <a:ext cx="10555607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648472" y="15447067"/>
            <a:ext cx="10569589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414111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064017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2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95165" y="1376683"/>
            <a:ext cx="6309364" cy="1864360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8869" y="2839725"/>
            <a:ext cx="26723336" cy="17180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44" y="9157547"/>
            <a:ext cx="31772365" cy="6130070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838" y="15287619"/>
            <a:ext cx="31772369" cy="2753280"/>
          </a:xfrm>
        </p:spPr>
        <p:txBody>
          <a:bodyPr anchor="t"/>
          <a:lstStyle>
            <a:lvl1pPr marL="0" indent="0" algn="l">
              <a:buNone/>
              <a:defRPr sz="6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925" y="6593841"/>
            <a:ext cx="15826820" cy="1342644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56176" y="6579496"/>
            <a:ext cx="15826828" cy="13440784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1927" y="6096000"/>
            <a:ext cx="1582681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1925" y="8046720"/>
            <a:ext cx="15826820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56184" y="6096000"/>
            <a:ext cx="1582682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56184" y="8046720"/>
            <a:ext cx="15826820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1" y="4632960"/>
            <a:ext cx="12243830" cy="4632960"/>
          </a:xfrm>
        </p:spPr>
        <p:txBody>
          <a:bodyPr anchor="b"/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620" y="4632960"/>
            <a:ext cx="18705589" cy="14630400"/>
          </a:xfrm>
        </p:spPr>
        <p:txBody>
          <a:bodyPr anchor="ctr">
            <a:normAutofit/>
          </a:bodyPr>
          <a:lstStyle>
            <a:lvl1pPr>
              <a:defRPr sz="6400"/>
            </a:lvl1pPr>
            <a:lvl2pPr>
              <a:defRPr sz="5760"/>
            </a:lvl2pPr>
            <a:lvl3pPr>
              <a:defRPr sz="5120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3" y="10013698"/>
            <a:ext cx="12243827" cy="9265917"/>
          </a:xfrm>
        </p:spPr>
        <p:txBody>
          <a:bodyPr/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65" y="5933414"/>
            <a:ext cx="18334462" cy="5039386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18366" y="3657600"/>
            <a:ext cx="11521440" cy="14630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1704320"/>
            <a:ext cx="18305924" cy="4389120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8542994"/>
            <a:ext cx="14533243" cy="1340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9255512"/>
            <a:ext cx="5480683" cy="75694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992443" y="5364480"/>
            <a:ext cx="10149840" cy="9022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28797885" y="2"/>
            <a:ext cx="5772193" cy="365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30981161" y="19507200"/>
            <a:ext cx="3577442" cy="2438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576123" y="0"/>
            <a:ext cx="246888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001" y="1448698"/>
            <a:ext cx="33857003" cy="4481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1925" y="6569339"/>
            <a:ext cx="32207548" cy="1342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6758422" y="5669285"/>
            <a:ext cx="3169917" cy="10972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2997624" y="10259992"/>
            <a:ext cx="12351344" cy="10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7269146" y="946335"/>
            <a:ext cx="3017516" cy="2456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9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134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109728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377440" indent="-91440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7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6576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1206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58368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0192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50976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09728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4358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4616544" y="1775002"/>
            <a:ext cx="14540345" cy="1978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4721" y="2732665"/>
            <a:ext cx="13858540" cy="1988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Binary Instrumentation using </a:t>
            </a:r>
            <a:r>
              <a:rPr lang="en-US" sz="4400" b="1" dirty="0" err="1" smtClean="0"/>
              <a:t>Dyninst</a:t>
            </a:r>
            <a:endParaRPr lang="en-US" sz="4400" b="1" dirty="0" smtClean="0"/>
          </a:p>
          <a:p>
            <a:pPr algn="ctr"/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Able to </a:t>
            </a:r>
            <a:r>
              <a:rPr lang="en-US" sz="4200" dirty="0"/>
              <a:t>insert </a:t>
            </a:r>
            <a:r>
              <a:rPr lang="en-US" sz="4200" dirty="0" smtClean="0"/>
              <a:t>code and wrap functions to change scheduler algorithm and priority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Randomly change priority at thread creation and synchronization points 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Log function entry and exit to provide an idea of where bugs occur when they occur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ctr"/>
            <a:r>
              <a:rPr lang="en-US" sz="4400" b="1" dirty="0" smtClean="0"/>
              <a:t>Testing Multithreaded Programs</a:t>
            </a:r>
          </a:p>
          <a:p>
            <a:pPr algn="ctr"/>
            <a:endParaRPr lang="en-US" sz="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pbzip2 (</a:t>
            </a:r>
            <a:r>
              <a:rPr lang="en-US" sz="4200" i="1" dirty="0" smtClean="0"/>
              <a:t>compression</a:t>
            </a:r>
            <a:r>
              <a:rPr lang="en-US" sz="4200" dirty="0" smtClean="0"/>
              <a:t>), axel (</a:t>
            </a:r>
            <a:r>
              <a:rPr lang="en-US" sz="4200" i="1" dirty="0" smtClean="0"/>
              <a:t>file download</a:t>
            </a:r>
            <a:r>
              <a:rPr lang="en-US" sz="4200" dirty="0" smtClean="0"/>
              <a:t>),</a:t>
            </a:r>
          </a:p>
          <a:p>
            <a:r>
              <a:rPr lang="en-US" sz="4200" dirty="0"/>
              <a:t> </a:t>
            </a:r>
            <a:r>
              <a:rPr lang="en-US" sz="4200" dirty="0" smtClean="0"/>
              <a:t>    </a:t>
            </a:r>
            <a:r>
              <a:rPr lang="en-US" sz="4200" dirty="0" err="1" smtClean="0"/>
              <a:t>FFMpeg</a:t>
            </a:r>
            <a:r>
              <a:rPr lang="en-US" sz="4200" dirty="0" smtClean="0"/>
              <a:t> (</a:t>
            </a:r>
            <a:r>
              <a:rPr lang="en-US" sz="4200" i="1" dirty="0" smtClean="0"/>
              <a:t>video compression</a:t>
            </a:r>
            <a:r>
              <a:rPr lang="en-US" sz="4200" dirty="0" smtClean="0"/>
              <a:t>), Apache (</a:t>
            </a:r>
            <a:r>
              <a:rPr lang="en-US" sz="4200" i="1" dirty="0" smtClean="0"/>
              <a:t>web server</a:t>
            </a:r>
            <a:r>
              <a:rPr lang="en-US" sz="4200" dirty="0" smtClean="0"/>
              <a:t>)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Enabled </a:t>
            </a:r>
            <a:r>
              <a:rPr lang="en-US" sz="4200" dirty="0" err="1" smtClean="0"/>
              <a:t>Pthreads</a:t>
            </a:r>
            <a:r>
              <a:rPr lang="en-US" sz="4200" dirty="0" smtClean="0"/>
              <a:t> and tested with a typical </a:t>
            </a:r>
            <a:r>
              <a:rPr lang="en-US" sz="4200" dirty="0"/>
              <a:t>use </a:t>
            </a:r>
            <a:r>
              <a:rPr lang="en-US" sz="4200" dirty="0" smtClean="0"/>
              <a:t>case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Ran applications multiple times with new random seeds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Control and test case: both are instrumented using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but control case uses normal scheduler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Test to see if real time threads increase rate at which bugs are </a:t>
            </a:r>
            <a:r>
              <a:rPr lang="en-US" sz="4200" dirty="0" smtClean="0"/>
              <a:t>found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29122253" y="1775001"/>
            <a:ext cx="14768947" cy="1978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20200" y="57150"/>
            <a:ext cx="2446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ScheduleInst</a:t>
            </a:r>
            <a:r>
              <a:rPr lang="en-US" dirty="0"/>
              <a:t>: Using </a:t>
            </a:r>
            <a:r>
              <a:rPr lang="en-US" dirty="0" err="1"/>
              <a:t>Dyninst</a:t>
            </a:r>
            <a:r>
              <a:rPr lang="en-US" dirty="0"/>
              <a:t> to Fuzz Test Multithreaded Program </a:t>
            </a:r>
            <a:r>
              <a:rPr lang="en-US" dirty="0" smtClean="0"/>
              <a:t>Schedules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570" y="189192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Robert </a:t>
            </a:r>
            <a:r>
              <a:rPr lang="en-US" sz="4000" dirty="0" err="1" smtClean="0"/>
              <a:t>Wespetal</a:t>
            </a:r>
            <a:endParaRPr lang="en-US" sz="4000" dirty="0" smtClean="0"/>
          </a:p>
          <a:p>
            <a:r>
              <a:rPr lang="en-US" sz="4000" dirty="0" smtClean="0"/>
              <a:t>Zach Welch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1775001"/>
            <a:ext cx="14616544" cy="1978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570" y="1797934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19216" y="1802710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39226" y="1797934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953" y="2732665"/>
            <a:ext cx="13944600" cy="200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Multithreaded Programming Is Challenging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Scheduling of multithreaded programs is non-deterministic: the next instruction to run could be from any thread.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Threads need to interact with each other despite partitioned work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Low probability concurrency bugs could exist, what if we run programs with atypical scheduling patterns?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algn="ctr"/>
            <a:r>
              <a:rPr lang="en-US" sz="4400" b="1" dirty="0" smtClean="0"/>
              <a:t>Extend Fuzz Random Testing to Thread Scheduling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Fuzzing: applications should be able to handle any input, a crash or hang is a bug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Randomly schedule threads in a process: test for a crash or hang</a:t>
            </a:r>
            <a:endParaRPr lang="en-US" sz="4200" dirty="0"/>
          </a:p>
          <a:p>
            <a:pPr algn="ctr"/>
            <a:r>
              <a:rPr lang="en-US" sz="4400" b="1" dirty="0" smtClean="0"/>
              <a:t>Process and Thread Scheduling in Linux</a:t>
            </a:r>
          </a:p>
          <a:p>
            <a:pPr algn="ctr"/>
            <a:endParaRPr lang="en-US" sz="600" b="1" dirty="0" smtClean="0"/>
          </a:p>
          <a:p>
            <a:pPr algn="ctr"/>
            <a:endParaRPr lang="en-US" sz="6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Default Linux Scheduler: Multilevel Feedback Queue with time slices where scheduler has control over priority 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Real-time scheduling for some control over scheduling</a:t>
            </a:r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Round-robin or First in first out</a:t>
            </a:r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Able to assign priorities, threads of higher priority will always run until block or completion</a:t>
            </a:r>
          </a:p>
          <a:p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371632" y="2667335"/>
            <a:ext cx="14017338" cy="1874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Found Bugs in Applications Tested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Results show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finds bugs at a useful rate, it found bugs in all of the applications we tested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All bugs found were deadlocks</a:t>
            </a:r>
          </a:p>
          <a:p>
            <a:endParaRPr lang="en-US" sz="600" dirty="0" smtClean="0"/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No bugs were found in the control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dirty="0"/>
          </a:p>
          <a:p>
            <a:pPr algn="ctr"/>
            <a:r>
              <a:rPr lang="en-US" sz="4400" b="1" dirty="0" smtClean="0"/>
              <a:t>Example: Deadlock Bugs in Apache</a:t>
            </a:r>
          </a:p>
          <a:p>
            <a:pPr algn="ctr"/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Surprisingly, we were able to get Apache to deadlock consistently under randomly scheduled threads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One thread would consume most of the CPU, shortly after the server stopped logging functions and was not responsive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Apache with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Only Logging functioned normally at decreased performance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Bugs were near code to accept new connections, main network filtering code, process management of threads</a:t>
            </a:r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Found bug reports that were similar to bugs found in our tests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088608" y="7135848"/>
            <a:ext cx="13085618" cy="5322557"/>
            <a:chOff x="30327600" y="6752397"/>
            <a:chExt cx="13085618" cy="5398294"/>
          </a:xfrm>
        </p:grpSpPr>
        <p:sp>
          <p:nvSpPr>
            <p:cNvPr id="24" name="Rounded Rectangle 23"/>
            <p:cNvSpPr/>
            <p:nvPr/>
          </p:nvSpPr>
          <p:spPr>
            <a:xfrm>
              <a:off x="30327600" y="6752397"/>
              <a:ext cx="13085618" cy="53982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9" t="46678" r="12286" b="17604"/>
            <a:stretch/>
          </p:blipFill>
          <p:spPr>
            <a:xfrm>
              <a:off x="30477188" y="7107522"/>
              <a:ext cx="12786442" cy="4583819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129" y="91959"/>
            <a:ext cx="4450089" cy="15179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91271" y="8004060"/>
            <a:ext cx="11234003" cy="4648200"/>
            <a:chOff x="2390652" y="7711622"/>
            <a:chExt cx="11234003" cy="464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2390652" y="7711622"/>
              <a:ext cx="11234003" cy="4648200"/>
              <a:chOff x="2306782" y="8153401"/>
              <a:chExt cx="9829800" cy="36703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06782" y="8153401"/>
                <a:ext cx="9829800" cy="367033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73782" y="11281961"/>
                <a:ext cx="4495800" cy="43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of Deadlock</a:t>
                </a:r>
                <a:endPara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r="1836" b="5723"/>
            <a:stretch/>
          </p:blipFill>
          <p:spPr>
            <a:xfrm>
              <a:off x="2615618" y="7991252"/>
              <a:ext cx="10784070" cy="38530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389297" y="8004060"/>
            <a:ext cx="12994837" cy="6021564"/>
            <a:chOff x="15199849" y="7316653"/>
            <a:chExt cx="12994837" cy="6021564"/>
          </a:xfrm>
        </p:grpSpPr>
        <p:sp>
          <p:nvSpPr>
            <p:cNvPr id="25" name="Rounded Rectangle 24"/>
            <p:cNvSpPr/>
            <p:nvPr/>
          </p:nvSpPr>
          <p:spPr>
            <a:xfrm>
              <a:off x="15199849" y="7316653"/>
              <a:ext cx="12994837" cy="60215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" r="6359"/>
            <a:stretch/>
          </p:blipFill>
          <p:spPr>
            <a:xfrm>
              <a:off x="15393085" y="7452386"/>
              <a:ext cx="12801601" cy="519813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890127" y="12479935"/>
              <a:ext cx="58075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Instrumentation of Test Programs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862316" y="9911005"/>
            <a:ext cx="7758203" cy="39685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3954" r="17175" b="58222"/>
          <a:stretch/>
        </p:blipFill>
        <p:spPr>
          <a:xfrm>
            <a:off x="18059400" y="9982200"/>
            <a:ext cx="7561119" cy="380998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95800" y="1600200"/>
            <a:ext cx="14193985" cy="6501264"/>
            <a:chOff x="14821883" y="8232772"/>
            <a:chExt cx="14193985" cy="6501264"/>
          </a:xfrm>
        </p:grpSpPr>
        <p:sp>
          <p:nvSpPr>
            <p:cNvPr id="5" name="Rounded Rectangle 4"/>
            <p:cNvSpPr/>
            <p:nvPr/>
          </p:nvSpPr>
          <p:spPr>
            <a:xfrm>
              <a:off x="14821883" y="8556606"/>
              <a:ext cx="14193985" cy="61774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7096" y="8232772"/>
              <a:ext cx="13002525" cy="650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394</Words>
  <Application>Microsoft Office PowerPoint</Application>
  <PresentationFormat>Custom</PresentationFormat>
  <Paragraphs>100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3</vt:lpstr>
      <vt:lpstr>Ion</vt:lpstr>
      <vt:lpstr>PowerPoint Presentation</vt:lpstr>
      <vt:lpstr>PowerPoint Presentation</vt:lpstr>
    </vt:vector>
  </TitlesOfParts>
  <Company>Computer Sciences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Wespetal</dc:creator>
  <cp:lastModifiedBy>Robert</cp:lastModifiedBy>
  <cp:revision>64</cp:revision>
  <dcterms:created xsi:type="dcterms:W3CDTF">2014-12-12T17:28:05Z</dcterms:created>
  <dcterms:modified xsi:type="dcterms:W3CDTF">2014-12-16T02:48:30Z</dcterms:modified>
</cp:coreProperties>
</file>