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38912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1248" y="58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4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4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5"/>
            <a:ext cx="3730752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3"/>
            <a:ext cx="19392902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1"/>
            <a:ext cx="19392902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3"/>
            <a:ext cx="1940052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1"/>
            <a:ext cx="1940052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3"/>
            <a:ext cx="245364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3"/>
            <a:ext cx="14439902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1"/>
            <a:ext cx="2633472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3"/>
            <a:ext cx="2633472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3"/>
            <a:ext cx="3950208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/>
        </p:nvSpPr>
        <p:spPr>
          <a:xfrm>
            <a:off x="29122253" y="1775001"/>
            <a:ext cx="14768947" cy="201775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14616544" y="1775001"/>
            <a:ext cx="14540345" cy="201844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20200" y="57150"/>
            <a:ext cx="2446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ScheduleInst</a:t>
            </a:r>
            <a:r>
              <a:rPr lang="en-US" dirty="0"/>
              <a:t>: Using </a:t>
            </a:r>
            <a:r>
              <a:rPr lang="en-US" dirty="0" err="1"/>
              <a:t>Dyninst</a:t>
            </a:r>
            <a:r>
              <a:rPr lang="en-US" dirty="0"/>
              <a:t> to Fuzz Test Multithreaded Program </a:t>
            </a:r>
            <a:r>
              <a:rPr lang="en-US" dirty="0" smtClean="0"/>
              <a:t>Schedules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86427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Robert </a:t>
            </a:r>
            <a:r>
              <a:rPr lang="en-US" sz="4000" dirty="0" err="1" smtClean="0"/>
              <a:t>Wespetal</a:t>
            </a:r>
            <a:endParaRPr lang="en-US" sz="4000" dirty="0" smtClean="0"/>
          </a:p>
          <a:p>
            <a:r>
              <a:rPr lang="en-US" sz="4000" dirty="0" smtClean="0"/>
              <a:t>Zach Welch</a:t>
            </a:r>
            <a:endParaRPr lang="en-US" sz="4000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0" y="1775001"/>
            <a:ext cx="14616544" cy="201844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4182" y="1802710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19216" y="1802710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39226" y="1724469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757" y="2924784"/>
            <a:ext cx="13944600" cy="1892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Multithreaded Programming Is Challenging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Scheduling of multithreaded programs is non-deterministic: the next instruction to run could be from any thread.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Threads need to interact with each other despite partitioned work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Low probability concurrency bugs could exist, what if we run programs with atypical scheduling patterns?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 smtClean="0"/>
          </a:p>
          <a:p>
            <a:pPr algn="ctr"/>
            <a:r>
              <a:rPr lang="en-US" sz="4200" b="1" dirty="0" smtClean="0"/>
              <a:t>Extend Fuzz Random Testing to Thread Scheduling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Fuzzing: applications should be able to handle any input, a crash or hang is a bug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Randomly schedule threads in a process: test for a crash or hang</a:t>
            </a:r>
            <a:endParaRPr lang="en-US" sz="3600" dirty="0"/>
          </a:p>
          <a:p>
            <a:pPr algn="ctr"/>
            <a:r>
              <a:rPr lang="en-US" sz="4200" b="1" dirty="0" smtClean="0"/>
              <a:t>Process and Thread Scheduling in Linux</a:t>
            </a:r>
          </a:p>
          <a:p>
            <a:pPr algn="ctr"/>
            <a:endParaRPr lang="en-US" sz="6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Default Linux </a:t>
            </a:r>
            <a:r>
              <a:rPr lang="en-US" sz="4000" dirty="0" smtClean="0"/>
              <a:t>Scheduler: Multi-Level </a:t>
            </a:r>
            <a:r>
              <a:rPr lang="en-US" sz="4000" dirty="0" smtClean="0"/>
              <a:t>Feedback Queue with time </a:t>
            </a:r>
            <a:r>
              <a:rPr lang="en-US" sz="4000" dirty="0" smtClean="0"/>
              <a:t>slices where scheduler has control over priority 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Real-time scheduling for some control over scheduling</a:t>
            </a:r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Round-robin or First-in-first-out</a:t>
            </a:r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Able to assign priorities, threads of higher priority will always run until block or completion</a:t>
            </a:r>
            <a:endParaRPr lang="en-US" sz="4000" dirty="0" smtClean="0"/>
          </a:p>
          <a:p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01898" y="2924784"/>
            <a:ext cx="13335000" cy="1945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Binary Instrumentation using </a:t>
            </a:r>
            <a:r>
              <a:rPr lang="en-US" sz="4000" b="1" dirty="0" err="1" smtClean="0"/>
              <a:t>Dyninst</a:t>
            </a:r>
            <a:endParaRPr lang="en-US" sz="4000" b="1" dirty="0" smtClean="0"/>
          </a:p>
          <a:p>
            <a:pPr algn="ctr"/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Able to </a:t>
            </a:r>
            <a:r>
              <a:rPr lang="en-US" sz="4000" dirty="0"/>
              <a:t>insert </a:t>
            </a:r>
            <a:r>
              <a:rPr lang="en-US" sz="4000" dirty="0" smtClean="0"/>
              <a:t>code and wrap functions to change scheduler algorithm and priority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Randomly change priority at thread creation and synchronization points </a:t>
            </a:r>
          </a:p>
          <a:p>
            <a:endParaRPr lang="en-US" sz="8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Log function entry and exit </a:t>
            </a:r>
            <a:r>
              <a:rPr lang="en-US" sz="4000" dirty="0" smtClean="0"/>
              <a:t>to </a:t>
            </a:r>
            <a:r>
              <a:rPr lang="en-US" sz="4000" dirty="0" smtClean="0"/>
              <a:t>provide an idea of where bugs occur when they </a:t>
            </a:r>
            <a:r>
              <a:rPr lang="en-US" sz="4000" dirty="0" smtClean="0"/>
              <a:t>occur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ctr"/>
            <a:r>
              <a:rPr lang="en-US" sz="4000" b="1" dirty="0" smtClean="0"/>
              <a:t>Testing Multithreaded Programs</a:t>
            </a:r>
          </a:p>
          <a:p>
            <a:pPr algn="ctr"/>
            <a:endParaRPr lang="en-US" sz="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pbzip2 (</a:t>
            </a:r>
            <a:r>
              <a:rPr lang="en-US" sz="4000" i="1" dirty="0" smtClean="0"/>
              <a:t>compression</a:t>
            </a:r>
            <a:r>
              <a:rPr lang="en-US" sz="4000" dirty="0" smtClean="0"/>
              <a:t>), axel (</a:t>
            </a:r>
            <a:r>
              <a:rPr lang="en-US" sz="4000" i="1" dirty="0" smtClean="0"/>
              <a:t>file download</a:t>
            </a:r>
            <a:r>
              <a:rPr lang="en-US" sz="4000" dirty="0" smtClean="0"/>
              <a:t>),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</a:t>
            </a:r>
            <a:r>
              <a:rPr lang="en-US" sz="4000" dirty="0" err="1" smtClean="0"/>
              <a:t>FFMpeg</a:t>
            </a:r>
            <a:r>
              <a:rPr lang="en-US" sz="4000" dirty="0" smtClean="0"/>
              <a:t> (</a:t>
            </a:r>
            <a:r>
              <a:rPr lang="en-US" sz="4000" i="1" dirty="0" smtClean="0"/>
              <a:t>video compression</a:t>
            </a:r>
            <a:r>
              <a:rPr lang="en-US" sz="4000" dirty="0" smtClean="0"/>
              <a:t>), Apache (</a:t>
            </a:r>
            <a:r>
              <a:rPr lang="en-US" sz="4000" i="1" dirty="0" smtClean="0"/>
              <a:t>web server</a:t>
            </a:r>
            <a:r>
              <a:rPr lang="en-US" sz="4000" dirty="0" smtClean="0"/>
              <a:t>)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Tested applications with typical use case and with </a:t>
            </a:r>
            <a:r>
              <a:rPr lang="en-US" sz="4000" dirty="0" err="1" smtClean="0"/>
              <a:t>Pthreads</a:t>
            </a:r>
            <a:endParaRPr lang="en-US" sz="4000" dirty="0" smtClean="0"/>
          </a:p>
          <a:p>
            <a:endParaRPr lang="en-US" sz="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Ran applications multiple times with new random seeds</a:t>
            </a:r>
          </a:p>
          <a:p>
            <a:endParaRPr lang="en-US" sz="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Control and test case: both are instrumented using </a:t>
            </a:r>
            <a:r>
              <a:rPr lang="en-US" sz="4000" dirty="0" err="1" smtClean="0"/>
              <a:t>ScheduleInst</a:t>
            </a:r>
            <a:r>
              <a:rPr lang="en-US" sz="4000" dirty="0" smtClean="0"/>
              <a:t> but control case uses normal scheduler</a:t>
            </a:r>
          </a:p>
          <a:p>
            <a:endParaRPr lang="en-US" sz="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Test to see if real time threads increase rate at which bugs are found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18444" y="2818373"/>
            <a:ext cx="13594774" cy="1732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/>
              <a:t>Found Bugs in Applications Tested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Results show </a:t>
            </a:r>
            <a:r>
              <a:rPr lang="en-US" sz="4000" dirty="0" err="1" smtClean="0"/>
              <a:t>ScheduleInst</a:t>
            </a:r>
            <a:r>
              <a:rPr lang="en-US" sz="4000" dirty="0" smtClean="0"/>
              <a:t> finds bugs at a useful rate, it </a:t>
            </a:r>
            <a:r>
              <a:rPr lang="en-US" sz="4000" dirty="0" smtClean="0"/>
              <a:t>found bugs in </a:t>
            </a:r>
            <a:r>
              <a:rPr lang="en-US" sz="4000" dirty="0" smtClean="0"/>
              <a:t>all of the applications we tested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All bugs found were deadlocks</a:t>
            </a:r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No bugs were found in the control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ctr"/>
            <a:r>
              <a:rPr lang="en-US" sz="4200" b="1" dirty="0" smtClean="0"/>
              <a:t>Apache Bugs</a:t>
            </a:r>
          </a:p>
          <a:p>
            <a:pPr algn="ctr"/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Surprisingly, we were able to get Apache to deadlock consistently under randomly scheduled threads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One thread would consume CPU of the server, shortly after the server stopped logging functions and was not responsive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Apache with </a:t>
            </a:r>
            <a:r>
              <a:rPr lang="en-US" sz="4000" dirty="0" err="1" smtClean="0"/>
              <a:t>ScheduleInst</a:t>
            </a:r>
            <a:r>
              <a:rPr lang="en-US" sz="4000" dirty="0" smtClean="0"/>
              <a:t> Only Logging functioned normally at decreased performance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Bugs were near code to accep</a:t>
            </a:r>
            <a:r>
              <a:rPr lang="en-US" sz="4000" dirty="0" smtClean="0"/>
              <a:t>t new connections, main network filtering code, process management of threads</a:t>
            </a:r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Found bug reports that were likely bugs we found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0842396" y="6752397"/>
            <a:ext cx="12069319" cy="53982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9" t="46678" r="12286" b="17604"/>
          <a:stretch/>
        </p:blipFill>
        <p:spPr>
          <a:xfrm>
            <a:off x="30842396" y="7161335"/>
            <a:ext cx="12069319" cy="432673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390653" y="7711622"/>
            <a:ext cx="10622972" cy="4648200"/>
            <a:chOff x="2306782" y="8153401"/>
            <a:chExt cx="9829800" cy="3670336"/>
          </a:xfrm>
        </p:grpSpPr>
        <p:grpSp>
          <p:nvGrpSpPr>
            <p:cNvPr id="27" name="Group 26"/>
            <p:cNvGrpSpPr/>
            <p:nvPr/>
          </p:nvGrpSpPr>
          <p:grpSpPr>
            <a:xfrm>
              <a:off x="2306782" y="8153401"/>
              <a:ext cx="9829800" cy="3670336"/>
              <a:chOff x="2393372" y="15544800"/>
              <a:chExt cx="9829800" cy="36703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93372" y="15544800"/>
                <a:ext cx="9829800" cy="367033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8481" y="15544801"/>
                <a:ext cx="9547758" cy="3505200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914900" y="11300516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Example of Deadlock</a:t>
              </a:r>
              <a:endParaRPr lang="en-US" sz="28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928268" y="7423498"/>
            <a:ext cx="14193985" cy="6501264"/>
            <a:chOff x="14821883" y="8232772"/>
            <a:chExt cx="14193985" cy="6501264"/>
          </a:xfrm>
        </p:grpSpPr>
        <p:sp>
          <p:nvSpPr>
            <p:cNvPr id="19" name="Rounded Rectangle 18"/>
            <p:cNvSpPr/>
            <p:nvPr/>
          </p:nvSpPr>
          <p:spPr>
            <a:xfrm>
              <a:off x="14821883" y="8556606"/>
              <a:ext cx="14193985" cy="61774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7096" y="8232772"/>
              <a:ext cx="13002525" cy="6501263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129" y="91959"/>
            <a:ext cx="4450089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862316" y="9911005"/>
            <a:ext cx="7758203" cy="39685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3954" r="17175" b="58222"/>
          <a:stretch/>
        </p:blipFill>
        <p:spPr>
          <a:xfrm>
            <a:off x="18059400" y="9982200"/>
            <a:ext cx="7561119" cy="38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379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Computer Sciences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Wespetal</dc:creator>
  <cp:lastModifiedBy>Robert</cp:lastModifiedBy>
  <cp:revision>35</cp:revision>
  <dcterms:created xsi:type="dcterms:W3CDTF">2014-12-12T17:28:05Z</dcterms:created>
  <dcterms:modified xsi:type="dcterms:W3CDTF">2014-12-14T06:00:43Z</dcterms:modified>
</cp:coreProperties>
</file>