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4"/>
  </p:notesMasterIdLst>
  <p:sldIdLst>
    <p:sldId id="256" r:id="rId2"/>
    <p:sldId id="257" r:id="rId3"/>
    <p:sldId id="300" r:id="rId4"/>
    <p:sldId id="301" r:id="rId5"/>
    <p:sldId id="258" r:id="rId6"/>
    <p:sldId id="262" r:id="rId7"/>
    <p:sldId id="302" r:id="rId8"/>
    <p:sldId id="303" r:id="rId9"/>
    <p:sldId id="259" r:id="rId10"/>
    <p:sldId id="260" r:id="rId11"/>
    <p:sldId id="261" r:id="rId12"/>
    <p:sldId id="304" r:id="rId13"/>
    <p:sldId id="313" r:id="rId14"/>
    <p:sldId id="314" r:id="rId15"/>
    <p:sldId id="315" r:id="rId16"/>
    <p:sldId id="308" r:id="rId17"/>
    <p:sldId id="312" r:id="rId18"/>
    <p:sldId id="299" r:id="rId19"/>
    <p:sldId id="309" r:id="rId20"/>
    <p:sldId id="310" r:id="rId21"/>
    <p:sldId id="311" r:id="rId22"/>
    <p:sldId id="316" r:id="rId23"/>
    <p:sldId id="317" r:id="rId24"/>
    <p:sldId id="290" r:id="rId25"/>
    <p:sldId id="291" r:id="rId26"/>
    <p:sldId id="292" r:id="rId27"/>
    <p:sldId id="293" r:id="rId28"/>
    <p:sldId id="294" r:id="rId29"/>
    <p:sldId id="295" r:id="rId30"/>
    <p:sldId id="296" r:id="rId31"/>
    <p:sldId id="297"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394" autoAdjust="0"/>
  </p:normalViewPr>
  <p:slideViewPr>
    <p:cSldViewPr snapToGrid="0">
      <p:cViewPr varScale="1">
        <p:scale>
          <a:sx n="71" d="100"/>
          <a:sy n="71"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7D0090F-2D62-4FFD-AFF0-D6B801C989B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6D21AA3-804F-4B93-90F5-43774AC49E63}">
      <dgm:prSet/>
      <dgm:spPr/>
      <dgm:t>
        <a:bodyPr/>
        <a:lstStyle/>
        <a:p>
          <a:r>
            <a:rPr lang="en-US" b="1" dirty="0"/>
            <a:t>Key-Value Stores</a:t>
          </a:r>
          <a:r>
            <a:rPr lang="en-US" dirty="0"/>
            <a:t>: These are the simplest form of NoSQL databases, designed for storing data as a collection of key-value pairs. They are highly efficient for scenarios where quick access to data is required, such as in caching and session storage, where the key is known.</a:t>
          </a:r>
        </a:p>
      </dgm:t>
    </dgm:pt>
    <dgm:pt modelId="{682FB454-D2BB-4659-9070-69120CFAB309}" type="parTrans" cxnId="{856FC48B-DD64-4A1C-BEB3-8A1480DF1B32}">
      <dgm:prSet/>
      <dgm:spPr/>
      <dgm:t>
        <a:bodyPr/>
        <a:lstStyle/>
        <a:p>
          <a:endParaRPr lang="en-US"/>
        </a:p>
      </dgm:t>
    </dgm:pt>
    <dgm:pt modelId="{B1A45C20-1E9F-4C8E-B126-4DC95537AEAC}" type="sibTrans" cxnId="{856FC48B-DD64-4A1C-BEB3-8A1480DF1B32}">
      <dgm:prSet/>
      <dgm:spPr/>
      <dgm:t>
        <a:bodyPr/>
        <a:lstStyle/>
        <a:p>
          <a:endParaRPr lang="en-US"/>
        </a:p>
      </dgm:t>
    </dgm:pt>
    <dgm:pt modelId="{BCC49209-E1C6-4346-A1CA-716793FF93F8}">
      <dgm:prSet/>
      <dgm:spPr/>
      <dgm:t>
        <a:bodyPr/>
        <a:lstStyle/>
        <a:p>
          <a:r>
            <a:rPr lang="en-US" b="1" dirty="0"/>
            <a:t>Column Stores</a:t>
          </a:r>
          <a:r>
            <a:rPr lang="en-US" dirty="0"/>
            <a:t>: Columnar databases store data in columns rather than rows, making them ideal for analytics and data warehousing scenarios where operations are typically performed on column data. This structure allows for efficient data compression and fast aggregation.</a:t>
          </a:r>
        </a:p>
      </dgm:t>
    </dgm:pt>
    <dgm:pt modelId="{E31BC37B-016D-427F-8BEF-C1C617DE9477}" type="parTrans" cxnId="{19EF8658-48BC-43CE-92B0-D285AE8980E8}">
      <dgm:prSet/>
      <dgm:spPr/>
      <dgm:t>
        <a:bodyPr/>
        <a:lstStyle/>
        <a:p>
          <a:endParaRPr lang="en-US"/>
        </a:p>
      </dgm:t>
    </dgm:pt>
    <dgm:pt modelId="{06FAB308-7911-4E70-BC93-215BF38B4B57}" type="sibTrans" cxnId="{19EF8658-48BC-43CE-92B0-D285AE8980E8}">
      <dgm:prSet/>
      <dgm:spPr/>
      <dgm:t>
        <a:bodyPr/>
        <a:lstStyle/>
        <a:p>
          <a:endParaRPr lang="en-US"/>
        </a:p>
      </dgm:t>
    </dgm:pt>
    <dgm:pt modelId="{86AF238F-07E4-4296-9864-9CD248A5EF37}">
      <dgm:prSet/>
      <dgm:spPr/>
      <dgm:t>
        <a:bodyPr/>
        <a:lstStyle/>
        <a:p>
          <a:r>
            <a:rPr lang="en-US" b="1" dirty="0"/>
            <a:t>Graph Databases</a:t>
          </a:r>
          <a:r>
            <a:rPr lang="en-US" dirty="0"/>
            <a:t>: These databases are optimized for storing and querying data that is interconnected, making them suitable for social networks, recommendation engines, and fraud detection systems where relationships between data points are crucial.</a:t>
          </a:r>
        </a:p>
      </dgm:t>
    </dgm:pt>
    <dgm:pt modelId="{64A6BB2D-07FB-4B9D-99F5-2C2A607C3123}" type="parTrans" cxnId="{1C84CA82-C50C-45CD-B24B-0D5803CB138E}">
      <dgm:prSet/>
      <dgm:spPr/>
      <dgm:t>
        <a:bodyPr/>
        <a:lstStyle/>
        <a:p>
          <a:endParaRPr lang="en-US"/>
        </a:p>
      </dgm:t>
    </dgm:pt>
    <dgm:pt modelId="{57B3CEC8-3F6B-4A16-B01E-2A4C1A8A0F50}" type="sibTrans" cxnId="{1C84CA82-C50C-45CD-B24B-0D5803CB138E}">
      <dgm:prSet/>
      <dgm:spPr/>
      <dgm:t>
        <a:bodyPr/>
        <a:lstStyle/>
        <a:p>
          <a:endParaRPr lang="en-US"/>
        </a:p>
      </dgm:t>
    </dgm:pt>
    <dgm:pt modelId="{4539A350-2684-493B-9642-E313A27DB0FD}">
      <dgm:prSet/>
      <dgm:spPr/>
      <dgm:t>
        <a:bodyPr/>
        <a:lstStyle/>
        <a:p>
          <a:r>
            <a:rPr lang="en-US" b="1" dirty="0"/>
            <a:t>Document Stores</a:t>
          </a:r>
          <a:r>
            <a:rPr lang="en-US" dirty="0"/>
            <a:t>: Document-oriented databases store data in document formats like JSON, XML, etc. They are versatile and flexible, making them suitable for content management systems and e-commerce applications where each document can be unique and evolve over time.</a:t>
          </a:r>
        </a:p>
      </dgm:t>
    </dgm:pt>
    <dgm:pt modelId="{C62161D8-41C8-4158-A97F-423998019E74}" type="parTrans" cxnId="{EF90BA06-F4BD-4A17-8686-DF6C16668CB0}">
      <dgm:prSet/>
      <dgm:spPr/>
      <dgm:t>
        <a:bodyPr/>
        <a:lstStyle/>
        <a:p>
          <a:endParaRPr lang="en-US"/>
        </a:p>
      </dgm:t>
    </dgm:pt>
    <dgm:pt modelId="{3FA4ACC2-BC2C-4E7C-BAE0-6B79D6E6419C}" type="sibTrans" cxnId="{EF90BA06-F4BD-4A17-8686-DF6C16668CB0}">
      <dgm:prSet/>
      <dgm:spPr/>
      <dgm:t>
        <a:bodyPr/>
        <a:lstStyle/>
        <a:p>
          <a:endParaRPr lang="en-US"/>
        </a:p>
      </dgm:t>
    </dgm:pt>
    <dgm:pt modelId="{0977CDEE-4534-4840-8CAA-7996B0BEE250}" type="pres">
      <dgm:prSet presAssocID="{B7D0090F-2D62-4FFD-AFF0-D6B801C989B6}" presName="linear" presStyleCnt="0">
        <dgm:presLayoutVars>
          <dgm:animLvl val="lvl"/>
          <dgm:resizeHandles val="exact"/>
        </dgm:presLayoutVars>
      </dgm:prSet>
      <dgm:spPr/>
    </dgm:pt>
    <dgm:pt modelId="{2058C69D-C849-4E57-80F3-6A612BD779FD}" type="pres">
      <dgm:prSet presAssocID="{C6D21AA3-804F-4B93-90F5-43774AC49E63}" presName="parentText" presStyleLbl="node1" presStyleIdx="0" presStyleCnt="4">
        <dgm:presLayoutVars>
          <dgm:chMax val="0"/>
          <dgm:bulletEnabled val="1"/>
        </dgm:presLayoutVars>
      </dgm:prSet>
      <dgm:spPr/>
    </dgm:pt>
    <dgm:pt modelId="{767B5069-51E3-4345-B8B9-164F6691B520}" type="pres">
      <dgm:prSet presAssocID="{B1A45C20-1E9F-4C8E-B126-4DC95537AEAC}" presName="spacer" presStyleCnt="0"/>
      <dgm:spPr/>
    </dgm:pt>
    <dgm:pt modelId="{336F781E-DAAD-423C-B072-089365E4FE26}" type="pres">
      <dgm:prSet presAssocID="{BCC49209-E1C6-4346-A1CA-716793FF93F8}" presName="parentText" presStyleLbl="node1" presStyleIdx="1" presStyleCnt="4">
        <dgm:presLayoutVars>
          <dgm:chMax val="0"/>
          <dgm:bulletEnabled val="1"/>
        </dgm:presLayoutVars>
      </dgm:prSet>
      <dgm:spPr/>
    </dgm:pt>
    <dgm:pt modelId="{DF22593B-597D-4A1E-98A8-39771E44BC00}" type="pres">
      <dgm:prSet presAssocID="{06FAB308-7911-4E70-BC93-215BF38B4B57}" presName="spacer" presStyleCnt="0"/>
      <dgm:spPr/>
    </dgm:pt>
    <dgm:pt modelId="{9FF6BF79-025E-4C90-A60F-0ACC1BFE4CC6}" type="pres">
      <dgm:prSet presAssocID="{86AF238F-07E4-4296-9864-9CD248A5EF37}" presName="parentText" presStyleLbl="node1" presStyleIdx="2" presStyleCnt="4">
        <dgm:presLayoutVars>
          <dgm:chMax val="0"/>
          <dgm:bulletEnabled val="1"/>
        </dgm:presLayoutVars>
      </dgm:prSet>
      <dgm:spPr/>
    </dgm:pt>
    <dgm:pt modelId="{1BB9F917-1B4D-4DE4-B672-1D9CA0B1C7D9}" type="pres">
      <dgm:prSet presAssocID="{57B3CEC8-3F6B-4A16-B01E-2A4C1A8A0F50}" presName="spacer" presStyleCnt="0"/>
      <dgm:spPr/>
    </dgm:pt>
    <dgm:pt modelId="{CEB83ADC-6940-4154-89ED-403B1D518284}" type="pres">
      <dgm:prSet presAssocID="{4539A350-2684-493B-9642-E313A27DB0FD}" presName="parentText" presStyleLbl="node1" presStyleIdx="3" presStyleCnt="4">
        <dgm:presLayoutVars>
          <dgm:chMax val="0"/>
          <dgm:bulletEnabled val="1"/>
        </dgm:presLayoutVars>
      </dgm:prSet>
      <dgm:spPr/>
    </dgm:pt>
  </dgm:ptLst>
  <dgm:cxnLst>
    <dgm:cxn modelId="{EF90BA06-F4BD-4A17-8686-DF6C16668CB0}" srcId="{B7D0090F-2D62-4FFD-AFF0-D6B801C989B6}" destId="{4539A350-2684-493B-9642-E313A27DB0FD}" srcOrd="3" destOrd="0" parTransId="{C62161D8-41C8-4158-A97F-423998019E74}" sibTransId="{3FA4ACC2-BC2C-4E7C-BAE0-6B79D6E6419C}"/>
    <dgm:cxn modelId="{AFE07F60-0A10-4A4C-BB3D-8F9521FDC30D}" type="presOf" srcId="{86AF238F-07E4-4296-9864-9CD248A5EF37}" destId="{9FF6BF79-025E-4C90-A60F-0ACC1BFE4CC6}" srcOrd="0" destOrd="0" presId="urn:microsoft.com/office/officeart/2005/8/layout/vList2"/>
    <dgm:cxn modelId="{3928A156-CEB4-419A-AD9C-D7B7ADDE960D}" type="presOf" srcId="{B7D0090F-2D62-4FFD-AFF0-D6B801C989B6}" destId="{0977CDEE-4534-4840-8CAA-7996B0BEE250}" srcOrd="0" destOrd="0" presId="urn:microsoft.com/office/officeart/2005/8/layout/vList2"/>
    <dgm:cxn modelId="{19EF8658-48BC-43CE-92B0-D285AE8980E8}" srcId="{B7D0090F-2D62-4FFD-AFF0-D6B801C989B6}" destId="{BCC49209-E1C6-4346-A1CA-716793FF93F8}" srcOrd="1" destOrd="0" parTransId="{E31BC37B-016D-427F-8BEF-C1C617DE9477}" sibTransId="{06FAB308-7911-4E70-BC93-215BF38B4B57}"/>
    <dgm:cxn modelId="{BC5EBB7F-3DC4-47EF-80D8-76EB7A140F9A}" type="presOf" srcId="{BCC49209-E1C6-4346-A1CA-716793FF93F8}" destId="{336F781E-DAAD-423C-B072-089365E4FE26}" srcOrd="0" destOrd="0" presId="urn:microsoft.com/office/officeart/2005/8/layout/vList2"/>
    <dgm:cxn modelId="{1C84CA82-C50C-45CD-B24B-0D5803CB138E}" srcId="{B7D0090F-2D62-4FFD-AFF0-D6B801C989B6}" destId="{86AF238F-07E4-4296-9864-9CD248A5EF37}" srcOrd="2" destOrd="0" parTransId="{64A6BB2D-07FB-4B9D-99F5-2C2A607C3123}" sibTransId="{57B3CEC8-3F6B-4A16-B01E-2A4C1A8A0F50}"/>
    <dgm:cxn modelId="{856FC48B-DD64-4A1C-BEB3-8A1480DF1B32}" srcId="{B7D0090F-2D62-4FFD-AFF0-D6B801C989B6}" destId="{C6D21AA3-804F-4B93-90F5-43774AC49E63}" srcOrd="0" destOrd="0" parTransId="{682FB454-D2BB-4659-9070-69120CFAB309}" sibTransId="{B1A45C20-1E9F-4C8E-B126-4DC95537AEAC}"/>
    <dgm:cxn modelId="{747B73AB-8670-4F85-A879-A12E2C9CFD87}" type="presOf" srcId="{C6D21AA3-804F-4B93-90F5-43774AC49E63}" destId="{2058C69D-C849-4E57-80F3-6A612BD779FD}" srcOrd="0" destOrd="0" presId="urn:microsoft.com/office/officeart/2005/8/layout/vList2"/>
    <dgm:cxn modelId="{66EAE8D1-AD59-4936-8F46-B9CE8DA7AC52}" type="presOf" srcId="{4539A350-2684-493B-9642-E313A27DB0FD}" destId="{CEB83ADC-6940-4154-89ED-403B1D518284}" srcOrd="0" destOrd="0" presId="urn:microsoft.com/office/officeart/2005/8/layout/vList2"/>
    <dgm:cxn modelId="{A94AF7DF-9417-40AE-9E53-10EAA727BE57}" type="presParOf" srcId="{0977CDEE-4534-4840-8CAA-7996B0BEE250}" destId="{2058C69D-C849-4E57-80F3-6A612BD779FD}" srcOrd="0" destOrd="0" presId="urn:microsoft.com/office/officeart/2005/8/layout/vList2"/>
    <dgm:cxn modelId="{C90075C8-439C-422B-B306-EF3E64FFA487}" type="presParOf" srcId="{0977CDEE-4534-4840-8CAA-7996B0BEE250}" destId="{767B5069-51E3-4345-B8B9-164F6691B520}" srcOrd="1" destOrd="0" presId="urn:microsoft.com/office/officeart/2005/8/layout/vList2"/>
    <dgm:cxn modelId="{B17B53FD-6C08-4BA5-9BE0-4D62FB4BA60B}" type="presParOf" srcId="{0977CDEE-4534-4840-8CAA-7996B0BEE250}" destId="{336F781E-DAAD-423C-B072-089365E4FE26}" srcOrd="2" destOrd="0" presId="urn:microsoft.com/office/officeart/2005/8/layout/vList2"/>
    <dgm:cxn modelId="{CB7F8E12-ABBA-4A28-9C77-72B475C117B1}" type="presParOf" srcId="{0977CDEE-4534-4840-8CAA-7996B0BEE250}" destId="{DF22593B-597D-4A1E-98A8-39771E44BC00}" srcOrd="3" destOrd="0" presId="urn:microsoft.com/office/officeart/2005/8/layout/vList2"/>
    <dgm:cxn modelId="{DE44FC53-FD88-4D98-B516-E0A2E08713C1}" type="presParOf" srcId="{0977CDEE-4534-4840-8CAA-7996B0BEE250}" destId="{9FF6BF79-025E-4C90-A60F-0ACC1BFE4CC6}" srcOrd="4" destOrd="0" presId="urn:microsoft.com/office/officeart/2005/8/layout/vList2"/>
    <dgm:cxn modelId="{FBE01AA9-D4FD-4804-B18E-6C55895E15AE}" type="presParOf" srcId="{0977CDEE-4534-4840-8CAA-7996B0BEE250}" destId="{1BB9F917-1B4D-4DE4-B672-1D9CA0B1C7D9}" srcOrd="5" destOrd="0" presId="urn:microsoft.com/office/officeart/2005/8/layout/vList2"/>
    <dgm:cxn modelId="{32B251A2-9B79-45A3-9081-0495629EA1C7}" type="presParOf" srcId="{0977CDEE-4534-4840-8CAA-7996B0BEE250}" destId="{CEB83ADC-6940-4154-89ED-403B1D51828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C6FFE-3F21-4C61-91A4-7CF99B54273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A5A15508-8B90-4359-9FF6-C8B395BEE840}">
      <dgm:prSet/>
      <dgm:spPr/>
      <dgm:t>
        <a:bodyPr/>
        <a:lstStyle/>
        <a:p>
          <a:r>
            <a:rPr lang="en-US"/>
            <a:t>What is a Key-Value Database?</a:t>
          </a:r>
        </a:p>
      </dgm:t>
    </dgm:pt>
    <dgm:pt modelId="{4D4814E3-2726-4DA6-8B98-805763375EE8}" type="parTrans" cxnId="{EC9AAF19-C437-4CB4-BE6B-0A7046AC4D26}">
      <dgm:prSet/>
      <dgm:spPr/>
      <dgm:t>
        <a:bodyPr/>
        <a:lstStyle/>
        <a:p>
          <a:endParaRPr lang="en-US"/>
        </a:p>
      </dgm:t>
    </dgm:pt>
    <dgm:pt modelId="{F9A9E270-FE64-423D-982B-EAA0E712B9A0}" type="sibTrans" cxnId="{EC9AAF19-C437-4CB4-BE6B-0A7046AC4D26}">
      <dgm:prSet/>
      <dgm:spPr/>
      <dgm:t>
        <a:bodyPr/>
        <a:lstStyle/>
        <a:p>
          <a:endParaRPr lang="en-US"/>
        </a:p>
      </dgm:t>
    </dgm:pt>
    <dgm:pt modelId="{9061DE3A-56DF-4856-A115-0055934A0742}">
      <dgm:prSet/>
      <dgm:spPr/>
      <dgm:t>
        <a:bodyPr/>
        <a:lstStyle/>
        <a:p>
          <a:r>
            <a:rPr lang="en-US"/>
            <a:t>- A NoSQL database storing data as key-value pairs</a:t>
          </a:r>
        </a:p>
      </dgm:t>
    </dgm:pt>
    <dgm:pt modelId="{A3F61DD0-1F77-4EFC-A6EA-80F0CE4B4C6C}" type="parTrans" cxnId="{E5445941-0D71-413C-B91B-15876011B758}">
      <dgm:prSet/>
      <dgm:spPr/>
      <dgm:t>
        <a:bodyPr/>
        <a:lstStyle/>
        <a:p>
          <a:endParaRPr lang="en-US"/>
        </a:p>
      </dgm:t>
    </dgm:pt>
    <dgm:pt modelId="{E59C9DD9-C1F4-40EE-91F5-3FB48D3FB040}" type="sibTrans" cxnId="{E5445941-0D71-413C-B91B-15876011B758}">
      <dgm:prSet/>
      <dgm:spPr/>
      <dgm:t>
        <a:bodyPr/>
        <a:lstStyle/>
        <a:p>
          <a:endParaRPr lang="en-US"/>
        </a:p>
      </dgm:t>
    </dgm:pt>
    <dgm:pt modelId="{D49C1C2A-B0BC-4613-8B78-F37E269BD9E3}">
      <dgm:prSet/>
      <dgm:spPr/>
      <dgm:t>
        <a:bodyPr/>
        <a:lstStyle/>
        <a:p>
          <a:r>
            <a:rPr lang="en-US"/>
            <a:t>- Highly optimized for fast lookups using keys</a:t>
          </a:r>
        </a:p>
      </dgm:t>
    </dgm:pt>
    <dgm:pt modelId="{C2B99CEB-CBFE-4D9D-9ECF-284F491020C1}" type="parTrans" cxnId="{BD678C9A-C718-48D8-8E89-F792F3828849}">
      <dgm:prSet/>
      <dgm:spPr/>
      <dgm:t>
        <a:bodyPr/>
        <a:lstStyle/>
        <a:p>
          <a:endParaRPr lang="en-US"/>
        </a:p>
      </dgm:t>
    </dgm:pt>
    <dgm:pt modelId="{93E02D73-7254-4B83-A4FF-32D9306904DC}" type="sibTrans" cxnId="{BD678C9A-C718-48D8-8E89-F792F3828849}">
      <dgm:prSet/>
      <dgm:spPr/>
      <dgm:t>
        <a:bodyPr/>
        <a:lstStyle/>
        <a:p>
          <a:endParaRPr lang="en-US"/>
        </a:p>
      </dgm:t>
    </dgm:pt>
    <dgm:pt modelId="{6DEE570E-A50A-4B8D-BDDF-BA091E4AB9A4}">
      <dgm:prSet/>
      <dgm:spPr/>
      <dgm:t>
        <a:bodyPr/>
        <a:lstStyle/>
        <a:p>
          <a:r>
            <a:rPr lang="en-US"/>
            <a:t>- Data structures: strings, lists, sets, hashes</a:t>
          </a:r>
        </a:p>
      </dgm:t>
    </dgm:pt>
    <dgm:pt modelId="{5A1EBF03-1C8E-4463-8DA8-A27C4C0B9C57}" type="parTrans" cxnId="{79CECEA8-DE25-42E9-ACB8-7D3D69DB4470}">
      <dgm:prSet/>
      <dgm:spPr/>
      <dgm:t>
        <a:bodyPr/>
        <a:lstStyle/>
        <a:p>
          <a:endParaRPr lang="en-US"/>
        </a:p>
      </dgm:t>
    </dgm:pt>
    <dgm:pt modelId="{BAED3B71-6991-47AB-8190-485FB86F75BE}" type="sibTrans" cxnId="{79CECEA8-DE25-42E9-ACB8-7D3D69DB4470}">
      <dgm:prSet/>
      <dgm:spPr/>
      <dgm:t>
        <a:bodyPr/>
        <a:lstStyle/>
        <a:p>
          <a:endParaRPr lang="en-US"/>
        </a:p>
      </dgm:t>
    </dgm:pt>
    <dgm:pt modelId="{65A903DD-6B0D-4A01-B5F4-4C10E37156D1}">
      <dgm:prSet/>
      <dgm:spPr/>
      <dgm:t>
        <a:bodyPr/>
        <a:lstStyle/>
        <a:p>
          <a:r>
            <a:rPr lang="en-US"/>
            <a:t>Why Use Redis?</a:t>
          </a:r>
        </a:p>
      </dgm:t>
    </dgm:pt>
    <dgm:pt modelId="{DB5DF942-1A9D-40CD-868A-D690A79EB083}" type="parTrans" cxnId="{BA908956-FC30-486C-A6CB-27F5F28AD620}">
      <dgm:prSet/>
      <dgm:spPr/>
      <dgm:t>
        <a:bodyPr/>
        <a:lstStyle/>
        <a:p>
          <a:endParaRPr lang="en-US"/>
        </a:p>
      </dgm:t>
    </dgm:pt>
    <dgm:pt modelId="{C5FA4CEC-67A5-4077-81CB-2E971F922A37}" type="sibTrans" cxnId="{BA908956-FC30-486C-A6CB-27F5F28AD620}">
      <dgm:prSet/>
      <dgm:spPr/>
      <dgm:t>
        <a:bodyPr/>
        <a:lstStyle/>
        <a:p>
          <a:endParaRPr lang="en-US"/>
        </a:p>
      </dgm:t>
    </dgm:pt>
    <dgm:pt modelId="{1207B630-AB12-48B7-8CE8-F997976CA309}">
      <dgm:prSet/>
      <dgm:spPr/>
      <dgm:t>
        <a:bodyPr/>
        <a:lstStyle/>
        <a:p>
          <a:r>
            <a:rPr lang="en-US"/>
            <a:t>✔ Ultra-fast in-memory storage (low-latency operations)</a:t>
          </a:r>
        </a:p>
      </dgm:t>
    </dgm:pt>
    <dgm:pt modelId="{C186F9EF-5BD4-40DE-8D49-CD53E8A572DA}" type="parTrans" cxnId="{B8BF854D-06CC-4756-BE21-05DE4A7EF1E7}">
      <dgm:prSet/>
      <dgm:spPr/>
      <dgm:t>
        <a:bodyPr/>
        <a:lstStyle/>
        <a:p>
          <a:endParaRPr lang="en-US"/>
        </a:p>
      </dgm:t>
    </dgm:pt>
    <dgm:pt modelId="{E0885161-56D8-4467-BFB3-D7689F882892}" type="sibTrans" cxnId="{B8BF854D-06CC-4756-BE21-05DE4A7EF1E7}">
      <dgm:prSet/>
      <dgm:spPr/>
      <dgm:t>
        <a:bodyPr/>
        <a:lstStyle/>
        <a:p>
          <a:endParaRPr lang="en-US"/>
        </a:p>
      </dgm:t>
    </dgm:pt>
    <dgm:pt modelId="{00BB51E2-1442-4E08-A5AE-5E67F1923974}">
      <dgm:prSet/>
      <dgm:spPr/>
      <dgm:t>
        <a:bodyPr/>
        <a:lstStyle/>
        <a:p>
          <a:r>
            <a:rPr lang="en-US"/>
            <a:t>✔ Supports caching, pub/sub, and session storage</a:t>
          </a:r>
        </a:p>
      </dgm:t>
    </dgm:pt>
    <dgm:pt modelId="{610383E6-FDD1-4238-81AB-E47FD0DC6E16}" type="parTrans" cxnId="{5D11C9C0-2D0D-4036-8B8D-CDEDB9149B18}">
      <dgm:prSet/>
      <dgm:spPr/>
      <dgm:t>
        <a:bodyPr/>
        <a:lstStyle/>
        <a:p>
          <a:endParaRPr lang="en-US"/>
        </a:p>
      </dgm:t>
    </dgm:pt>
    <dgm:pt modelId="{F37B4DE4-5EAD-438C-AC1F-4D16E617C3BC}" type="sibTrans" cxnId="{5D11C9C0-2D0D-4036-8B8D-CDEDB9149B18}">
      <dgm:prSet/>
      <dgm:spPr/>
      <dgm:t>
        <a:bodyPr/>
        <a:lstStyle/>
        <a:p>
          <a:endParaRPr lang="en-US"/>
        </a:p>
      </dgm:t>
    </dgm:pt>
    <dgm:pt modelId="{15D98293-10B5-4545-98D9-BA8F9F85D24F}">
      <dgm:prSet/>
      <dgm:spPr/>
      <dgm:t>
        <a:bodyPr/>
        <a:lstStyle/>
        <a:p>
          <a:r>
            <a:rPr lang="en-US"/>
            <a:t>✔ Can persist data with snapshotting &amp; AOF logs</a:t>
          </a:r>
        </a:p>
      </dgm:t>
    </dgm:pt>
    <dgm:pt modelId="{16BE45E1-6BAD-4DC8-8209-19CB710D4846}" type="parTrans" cxnId="{030CF308-7996-43B5-BC2B-2F65E8E57196}">
      <dgm:prSet/>
      <dgm:spPr/>
      <dgm:t>
        <a:bodyPr/>
        <a:lstStyle/>
        <a:p>
          <a:endParaRPr lang="en-US"/>
        </a:p>
      </dgm:t>
    </dgm:pt>
    <dgm:pt modelId="{AD455168-6BBE-466F-A74A-BE4362EAF360}" type="sibTrans" cxnId="{030CF308-7996-43B5-BC2B-2F65E8E57196}">
      <dgm:prSet/>
      <dgm:spPr/>
      <dgm:t>
        <a:bodyPr/>
        <a:lstStyle/>
        <a:p>
          <a:endParaRPr lang="en-US"/>
        </a:p>
      </dgm:t>
    </dgm:pt>
    <dgm:pt modelId="{4A45B241-B727-4B90-836D-E3DC95CAEEEC}">
      <dgm:prSet/>
      <dgm:spPr/>
      <dgm:t>
        <a:bodyPr/>
        <a:lstStyle/>
        <a:p>
          <a:r>
            <a:rPr lang="en-US"/>
            <a:t>✔ Scales horizontally using clustering</a:t>
          </a:r>
        </a:p>
      </dgm:t>
    </dgm:pt>
    <dgm:pt modelId="{512BCBE3-81A4-4B2A-A190-D799F62DE39B}" type="parTrans" cxnId="{4640DF4D-A320-4D45-BF44-B5908E0B8557}">
      <dgm:prSet/>
      <dgm:spPr/>
      <dgm:t>
        <a:bodyPr/>
        <a:lstStyle/>
        <a:p>
          <a:endParaRPr lang="en-US"/>
        </a:p>
      </dgm:t>
    </dgm:pt>
    <dgm:pt modelId="{67B7CC9A-A752-40DD-8D36-5C00A224C522}" type="sibTrans" cxnId="{4640DF4D-A320-4D45-BF44-B5908E0B8557}">
      <dgm:prSet/>
      <dgm:spPr/>
      <dgm:t>
        <a:bodyPr/>
        <a:lstStyle/>
        <a:p>
          <a:endParaRPr lang="en-US"/>
        </a:p>
      </dgm:t>
    </dgm:pt>
    <dgm:pt modelId="{A013A33C-67D7-4509-8B71-4DBF1FB8211A}">
      <dgm:prSet/>
      <dgm:spPr/>
      <dgm:t>
        <a:bodyPr/>
        <a:lstStyle/>
        <a:p>
          <a:r>
            <a:rPr lang="en-US"/>
            <a:t>When Not to Use Redis?</a:t>
          </a:r>
        </a:p>
      </dgm:t>
    </dgm:pt>
    <dgm:pt modelId="{8184C007-3D74-4C06-AB14-400338FE5161}" type="parTrans" cxnId="{495B642B-4BBE-416E-AC04-70EDC04A3A36}">
      <dgm:prSet/>
      <dgm:spPr/>
      <dgm:t>
        <a:bodyPr/>
        <a:lstStyle/>
        <a:p>
          <a:endParaRPr lang="en-US"/>
        </a:p>
      </dgm:t>
    </dgm:pt>
    <dgm:pt modelId="{00A22311-0669-4B97-B2BE-27178C9648FE}" type="sibTrans" cxnId="{495B642B-4BBE-416E-AC04-70EDC04A3A36}">
      <dgm:prSet/>
      <dgm:spPr/>
      <dgm:t>
        <a:bodyPr/>
        <a:lstStyle/>
        <a:p>
          <a:endParaRPr lang="en-US"/>
        </a:p>
      </dgm:t>
    </dgm:pt>
    <dgm:pt modelId="{91E71614-080D-454F-A225-70AF0E78AB8E}">
      <dgm:prSet/>
      <dgm:spPr/>
      <dgm:t>
        <a:bodyPr/>
        <a:lstStyle/>
        <a:p>
          <a:r>
            <a:rPr lang="en-US"/>
            <a:t>❌ Complex queries &amp; relationships needed (Use relational/graph DB)</a:t>
          </a:r>
        </a:p>
      </dgm:t>
    </dgm:pt>
    <dgm:pt modelId="{1E2A9F2D-1F6F-4F2F-966B-A2AB290F6F0C}" type="parTrans" cxnId="{985BA2D7-E138-4768-A8CA-452B391F328C}">
      <dgm:prSet/>
      <dgm:spPr/>
      <dgm:t>
        <a:bodyPr/>
        <a:lstStyle/>
        <a:p>
          <a:endParaRPr lang="en-US"/>
        </a:p>
      </dgm:t>
    </dgm:pt>
    <dgm:pt modelId="{752F6924-1BA0-4D35-B887-AD49933ED340}" type="sibTrans" cxnId="{985BA2D7-E138-4768-A8CA-452B391F328C}">
      <dgm:prSet/>
      <dgm:spPr/>
      <dgm:t>
        <a:bodyPr/>
        <a:lstStyle/>
        <a:p>
          <a:endParaRPr lang="en-US"/>
        </a:p>
      </dgm:t>
    </dgm:pt>
    <dgm:pt modelId="{4FA3A135-57F2-4D7A-81DC-9124F20A1B12}">
      <dgm:prSet/>
      <dgm:spPr/>
      <dgm:t>
        <a:bodyPr/>
        <a:lstStyle/>
        <a:p>
          <a:r>
            <a:rPr lang="en-US"/>
            <a:t>❌ Large datasets exceeding RAM capacity</a:t>
          </a:r>
        </a:p>
      </dgm:t>
    </dgm:pt>
    <dgm:pt modelId="{1EEBCAF9-C12F-4F37-B769-992971AD81B3}" type="parTrans" cxnId="{4B2DDB1C-EA7D-48C9-A65E-70C4092C7AEF}">
      <dgm:prSet/>
      <dgm:spPr/>
      <dgm:t>
        <a:bodyPr/>
        <a:lstStyle/>
        <a:p>
          <a:endParaRPr lang="en-US"/>
        </a:p>
      </dgm:t>
    </dgm:pt>
    <dgm:pt modelId="{6D8AF64F-6C02-4005-8215-F76E38AB699D}" type="sibTrans" cxnId="{4B2DDB1C-EA7D-48C9-A65E-70C4092C7AEF}">
      <dgm:prSet/>
      <dgm:spPr/>
      <dgm:t>
        <a:bodyPr/>
        <a:lstStyle/>
        <a:p>
          <a:endParaRPr lang="en-US"/>
        </a:p>
      </dgm:t>
    </dgm:pt>
    <dgm:pt modelId="{BE9CFE0D-3324-412F-AF47-8B01594407BA}" type="pres">
      <dgm:prSet presAssocID="{70FC6FFE-3F21-4C61-91A4-7CF99B542734}" presName="linear" presStyleCnt="0">
        <dgm:presLayoutVars>
          <dgm:dir/>
          <dgm:animLvl val="lvl"/>
          <dgm:resizeHandles val="exact"/>
        </dgm:presLayoutVars>
      </dgm:prSet>
      <dgm:spPr/>
    </dgm:pt>
    <dgm:pt modelId="{85BF8F6F-9228-4588-A441-FD9DD625B24E}" type="pres">
      <dgm:prSet presAssocID="{A5A15508-8B90-4359-9FF6-C8B395BEE840}" presName="parentLin" presStyleCnt="0"/>
      <dgm:spPr/>
    </dgm:pt>
    <dgm:pt modelId="{338D32E9-C25E-4A9D-A9ED-38C1DF4ED8DA}" type="pres">
      <dgm:prSet presAssocID="{A5A15508-8B90-4359-9FF6-C8B395BEE840}" presName="parentLeftMargin" presStyleLbl="node1" presStyleIdx="0" presStyleCnt="3"/>
      <dgm:spPr/>
    </dgm:pt>
    <dgm:pt modelId="{BDF34AE0-0B55-46A1-8EA4-23E470AC20CA}" type="pres">
      <dgm:prSet presAssocID="{A5A15508-8B90-4359-9FF6-C8B395BEE840}" presName="parentText" presStyleLbl="node1" presStyleIdx="0" presStyleCnt="3">
        <dgm:presLayoutVars>
          <dgm:chMax val="0"/>
          <dgm:bulletEnabled val="1"/>
        </dgm:presLayoutVars>
      </dgm:prSet>
      <dgm:spPr/>
    </dgm:pt>
    <dgm:pt modelId="{9C9DF738-2A2E-46E0-BD5F-A45F2DD6A018}" type="pres">
      <dgm:prSet presAssocID="{A5A15508-8B90-4359-9FF6-C8B395BEE840}" presName="negativeSpace" presStyleCnt="0"/>
      <dgm:spPr/>
    </dgm:pt>
    <dgm:pt modelId="{C5DDDFA4-29B9-4069-AC47-36F6D52C26DF}" type="pres">
      <dgm:prSet presAssocID="{A5A15508-8B90-4359-9FF6-C8B395BEE840}" presName="childText" presStyleLbl="conFgAcc1" presStyleIdx="0" presStyleCnt="3">
        <dgm:presLayoutVars>
          <dgm:bulletEnabled val="1"/>
        </dgm:presLayoutVars>
      </dgm:prSet>
      <dgm:spPr/>
    </dgm:pt>
    <dgm:pt modelId="{336F3494-5936-40B9-82BE-EF53C7F6F87B}" type="pres">
      <dgm:prSet presAssocID="{F9A9E270-FE64-423D-982B-EAA0E712B9A0}" presName="spaceBetweenRectangles" presStyleCnt="0"/>
      <dgm:spPr/>
    </dgm:pt>
    <dgm:pt modelId="{4AF004C9-358D-4F6A-82C7-06EE61DCE362}" type="pres">
      <dgm:prSet presAssocID="{65A903DD-6B0D-4A01-B5F4-4C10E37156D1}" presName="parentLin" presStyleCnt="0"/>
      <dgm:spPr/>
    </dgm:pt>
    <dgm:pt modelId="{A95878EE-C762-4400-BC72-42B3BE2C4396}" type="pres">
      <dgm:prSet presAssocID="{65A903DD-6B0D-4A01-B5F4-4C10E37156D1}" presName="parentLeftMargin" presStyleLbl="node1" presStyleIdx="0" presStyleCnt="3"/>
      <dgm:spPr/>
    </dgm:pt>
    <dgm:pt modelId="{72AE1724-7F46-4F12-AA55-C4B3AE6AF52C}" type="pres">
      <dgm:prSet presAssocID="{65A903DD-6B0D-4A01-B5F4-4C10E37156D1}" presName="parentText" presStyleLbl="node1" presStyleIdx="1" presStyleCnt="3">
        <dgm:presLayoutVars>
          <dgm:chMax val="0"/>
          <dgm:bulletEnabled val="1"/>
        </dgm:presLayoutVars>
      </dgm:prSet>
      <dgm:spPr/>
    </dgm:pt>
    <dgm:pt modelId="{B442153E-6044-486A-8B76-0817C6ACAD7C}" type="pres">
      <dgm:prSet presAssocID="{65A903DD-6B0D-4A01-B5F4-4C10E37156D1}" presName="negativeSpace" presStyleCnt="0"/>
      <dgm:spPr/>
    </dgm:pt>
    <dgm:pt modelId="{0C8782B1-7E28-46F1-8396-E7E4241CBB75}" type="pres">
      <dgm:prSet presAssocID="{65A903DD-6B0D-4A01-B5F4-4C10E37156D1}" presName="childText" presStyleLbl="conFgAcc1" presStyleIdx="1" presStyleCnt="3">
        <dgm:presLayoutVars>
          <dgm:bulletEnabled val="1"/>
        </dgm:presLayoutVars>
      </dgm:prSet>
      <dgm:spPr/>
    </dgm:pt>
    <dgm:pt modelId="{E06DF0B6-57CB-4E20-B6EC-CAACACFDA95B}" type="pres">
      <dgm:prSet presAssocID="{C5FA4CEC-67A5-4077-81CB-2E971F922A37}" presName="spaceBetweenRectangles" presStyleCnt="0"/>
      <dgm:spPr/>
    </dgm:pt>
    <dgm:pt modelId="{BA565FC9-C31D-4C47-ACD4-794EC2C4F72A}" type="pres">
      <dgm:prSet presAssocID="{A013A33C-67D7-4509-8B71-4DBF1FB8211A}" presName="parentLin" presStyleCnt="0"/>
      <dgm:spPr/>
    </dgm:pt>
    <dgm:pt modelId="{E9419987-C66F-451F-9E0F-AD658FD91F01}" type="pres">
      <dgm:prSet presAssocID="{A013A33C-67D7-4509-8B71-4DBF1FB8211A}" presName="parentLeftMargin" presStyleLbl="node1" presStyleIdx="1" presStyleCnt="3"/>
      <dgm:spPr/>
    </dgm:pt>
    <dgm:pt modelId="{2486179E-F905-4490-90DC-684E28B5D822}" type="pres">
      <dgm:prSet presAssocID="{A013A33C-67D7-4509-8B71-4DBF1FB8211A}" presName="parentText" presStyleLbl="node1" presStyleIdx="2" presStyleCnt="3">
        <dgm:presLayoutVars>
          <dgm:chMax val="0"/>
          <dgm:bulletEnabled val="1"/>
        </dgm:presLayoutVars>
      </dgm:prSet>
      <dgm:spPr/>
    </dgm:pt>
    <dgm:pt modelId="{3390B3A6-12D2-447D-A0B8-684172E99D39}" type="pres">
      <dgm:prSet presAssocID="{A013A33C-67D7-4509-8B71-4DBF1FB8211A}" presName="negativeSpace" presStyleCnt="0"/>
      <dgm:spPr/>
    </dgm:pt>
    <dgm:pt modelId="{964911EE-679A-4005-A437-17063E19E6FC}" type="pres">
      <dgm:prSet presAssocID="{A013A33C-67D7-4509-8B71-4DBF1FB8211A}" presName="childText" presStyleLbl="conFgAcc1" presStyleIdx="2" presStyleCnt="3">
        <dgm:presLayoutVars>
          <dgm:bulletEnabled val="1"/>
        </dgm:presLayoutVars>
      </dgm:prSet>
      <dgm:spPr/>
    </dgm:pt>
  </dgm:ptLst>
  <dgm:cxnLst>
    <dgm:cxn modelId="{AD6C1002-8CBD-4A7B-82EA-8A6D02C7B0B4}" type="presOf" srcId="{A013A33C-67D7-4509-8B71-4DBF1FB8211A}" destId="{E9419987-C66F-451F-9E0F-AD658FD91F01}" srcOrd="0" destOrd="0" presId="urn:microsoft.com/office/officeart/2005/8/layout/list1"/>
    <dgm:cxn modelId="{030CF308-7996-43B5-BC2B-2F65E8E57196}" srcId="{65A903DD-6B0D-4A01-B5F4-4C10E37156D1}" destId="{15D98293-10B5-4545-98D9-BA8F9F85D24F}" srcOrd="2" destOrd="0" parTransId="{16BE45E1-6BAD-4DC8-8209-19CB710D4846}" sibTransId="{AD455168-6BBE-466F-A74A-BE4362EAF360}"/>
    <dgm:cxn modelId="{62EA3617-9F46-4FD9-879B-E14D2E34EB88}" type="presOf" srcId="{91E71614-080D-454F-A225-70AF0E78AB8E}" destId="{964911EE-679A-4005-A437-17063E19E6FC}" srcOrd="0" destOrd="0" presId="urn:microsoft.com/office/officeart/2005/8/layout/list1"/>
    <dgm:cxn modelId="{EC9AAF19-C437-4CB4-BE6B-0A7046AC4D26}" srcId="{70FC6FFE-3F21-4C61-91A4-7CF99B542734}" destId="{A5A15508-8B90-4359-9FF6-C8B395BEE840}" srcOrd="0" destOrd="0" parTransId="{4D4814E3-2726-4DA6-8B98-805763375EE8}" sibTransId="{F9A9E270-FE64-423D-982B-EAA0E712B9A0}"/>
    <dgm:cxn modelId="{4B2DDB1C-EA7D-48C9-A65E-70C4092C7AEF}" srcId="{A013A33C-67D7-4509-8B71-4DBF1FB8211A}" destId="{4FA3A135-57F2-4D7A-81DC-9124F20A1B12}" srcOrd="1" destOrd="0" parTransId="{1EEBCAF9-C12F-4F37-B769-992971AD81B3}" sibTransId="{6D8AF64F-6C02-4005-8215-F76E38AB699D}"/>
    <dgm:cxn modelId="{EC8D1B29-8E6F-42EA-9068-5C8901EA513A}" type="presOf" srcId="{65A903DD-6B0D-4A01-B5F4-4C10E37156D1}" destId="{72AE1724-7F46-4F12-AA55-C4B3AE6AF52C}" srcOrd="1" destOrd="0" presId="urn:microsoft.com/office/officeart/2005/8/layout/list1"/>
    <dgm:cxn modelId="{A261B02A-7A46-45D8-BA6F-B504BFEBF8D8}" type="presOf" srcId="{A5A15508-8B90-4359-9FF6-C8B395BEE840}" destId="{338D32E9-C25E-4A9D-A9ED-38C1DF4ED8DA}" srcOrd="0" destOrd="0" presId="urn:microsoft.com/office/officeart/2005/8/layout/list1"/>
    <dgm:cxn modelId="{495B642B-4BBE-416E-AC04-70EDC04A3A36}" srcId="{70FC6FFE-3F21-4C61-91A4-7CF99B542734}" destId="{A013A33C-67D7-4509-8B71-4DBF1FB8211A}" srcOrd="2" destOrd="0" parTransId="{8184C007-3D74-4C06-AB14-400338FE5161}" sibTransId="{00A22311-0669-4B97-B2BE-27178C9648FE}"/>
    <dgm:cxn modelId="{EA4A912D-A2D6-49FC-BE93-4181258CDA39}" type="presOf" srcId="{15D98293-10B5-4545-98D9-BA8F9F85D24F}" destId="{0C8782B1-7E28-46F1-8396-E7E4241CBB75}" srcOrd="0" destOrd="2" presId="urn:microsoft.com/office/officeart/2005/8/layout/list1"/>
    <dgm:cxn modelId="{02BC8536-7B45-428E-B7AC-42A61188AC4B}" type="presOf" srcId="{A5A15508-8B90-4359-9FF6-C8B395BEE840}" destId="{BDF34AE0-0B55-46A1-8EA4-23E470AC20CA}" srcOrd="1" destOrd="0" presId="urn:microsoft.com/office/officeart/2005/8/layout/list1"/>
    <dgm:cxn modelId="{8D1F275C-64ED-4666-80E0-25938EAAFBBC}" type="presOf" srcId="{A013A33C-67D7-4509-8B71-4DBF1FB8211A}" destId="{2486179E-F905-4490-90DC-684E28B5D822}" srcOrd="1" destOrd="0" presId="urn:microsoft.com/office/officeart/2005/8/layout/list1"/>
    <dgm:cxn modelId="{197C2661-26CE-47D4-B5FB-A60E91A41613}" type="presOf" srcId="{D49C1C2A-B0BC-4613-8B78-F37E269BD9E3}" destId="{C5DDDFA4-29B9-4069-AC47-36F6D52C26DF}" srcOrd="0" destOrd="1" presId="urn:microsoft.com/office/officeart/2005/8/layout/list1"/>
    <dgm:cxn modelId="{E5445941-0D71-413C-B91B-15876011B758}" srcId="{A5A15508-8B90-4359-9FF6-C8B395BEE840}" destId="{9061DE3A-56DF-4856-A115-0055934A0742}" srcOrd="0" destOrd="0" parTransId="{A3F61DD0-1F77-4EFC-A6EA-80F0CE4B4C6C}" sibTransId="{E59C9DD9-C1F4-40EE-91F5-3FB48D3FB040}"/>
    <dgm:cxn modelId="{E337B966-80DF-4C2B-B11E-D5C3C2C6C178}" type="presOf" srcId="{70FC6FFE-3F21-4C61-91A4-7CF99B542734}" destId="{BE9CFE0D-3324-412F-AF47-8B01594407BA}" srcOrd="0" destOrd="0" presId="urn:microsoft.com/office/officeart/2005/8/layout/list1"/>
    <dgm:cxn modelId="{B8BF854D-06CC-4756-BE21-05DE4A7EF1E7}" srcId="{65A903DD-6B0D-4A01-B5F4-4C10E37156D1}" destId="{1207B630-AB12-48B7-8CE8-F997976CA309}" srcOrd="0" destOrd="0" parTransId="{C186F9EF-5BD4-40DE-8D49-CD53E8A572DA}" sibTransId="{E0885161-56D8-4467-BFB3-D7689F882892}"/>
    <dgm:cxn modelId="{4640DF4D-A320-4D45-BF44-B5908E0B8557}" srcId="{65A903DD-6B0D-4A01-B5F4-4C10E37156D1}" destId="{4A45B241-B727-4B90-836D-E3DC95CAEEEC}" srcOrd="3" destOrd="0" parTransId="{512BCBE3-81A4-4B2A-A190-D799F62DE39B}" sibTransId="{67B7CC9A-A752-40DD-8D36-5C00A224C522}"/>
    <dgm:cxn modelId="{BA908956-FC30-486C-A6CB-27F5F28AD620}" srcId="{70FC6FFE-3F21-4C61-91A4-7CF99B542734}" destId="{65A903DD-6B0D-4A01-B5F4-4C10E37156D1}" srcOrd="1" destOrd="0" parTransId="{DB5DF942-1A9D-40CD-868A-D690A79EB083}" sibTransId="{C5FA4CEC-67A5-4077-81CB-2E971F922A37}"/>
    <dgm:cxn modelId="{7F651758-D022-4B46-9F39-1B51726A2B1C}" type="presOf" srcId="{00BB51E2-1442-4E08-A5AE-5E67F1923974}" destId="{0C8782B1-7E28-46F1-8396-E7E4241CBB75}" srcOrd="0" destOrd="1" presId="urn:microsoft.com/office/officeart/2005/8/layout/list1"/>
    <dgm:cxn modelId="{BDBB7383-9E5A-432A-83AB-C4DFE54183C9}" type="presOf" srcId="{4A45B241-B727-4B90-836D-E3DC95CAEEEC}" destId="{0C8782B1-7E28-46F1-8396-E7E4241CBB75}" srcOrd="0" destOrd="3" presId="urn:microsoft.com/office/officeart/2005/8/layout/list1"/>
    <dgm:cxn modelId="{BD678C9A-C718-48D8-8E89-F792F3828849}" srcId="{A5A15508-8B90-4359-9FF6-C8B395BEE840}" destId="{D49C1C2A-B0BC-4613-8B78-F37E269BD9E3}" srcOrd="1" destOrd="0" parTransId="{C2B99CEB-CBFE-4D9D-9ECF-284F491020C1}" sibTransId="{93E02D73-7254-4B83-A4FF-32D9306904DC}"/>
    <dgm:cxn modelId="{79CECEA8-DE25-42E9-ACB8-7D3D69DB4470}" srcId="{A5A15508-8B90-4359-9FF6-C8B395BEE840}" destId="{6DEE570E-A50A-4B8D-BDDF-BA091E4AB9A4}" srcOrd="2" destOrd="0" parTransId="{5A1EBF03-1C8E-4463-8DA8-A27C4C0B9C57}" sibTransId="{BAED3B71-6991-47AB-8190-485FB86F75BE}"/>
    <dgm:cxn modelId="{EED416AD-5E01-40BC-89EE-446924358F30}" type="presOf" srcId="{65A903DD-6B0D-4A01-B5F4-4C10E37156D1}" destId="{A95878EE-C762-4400-BC72-42B3BE2C4396}" srcOrd="0" destOrd="0" presId="urn:microsoft.com/office/officeart/2005/8/layout/list1"/>
    <dgm:cxn modelId="{5D11C9C0-2D0D-4036-8B8D-CDEDB9149B18}" srcId="{65A903DD-6B0D-4A01-B5F4-4C10E37156D1}" destId="{00BB51E2-1442-4E08-A5AE-5E67F1923974}" srcOrd="1" destOrd="0" parTransId="{610383E6-FDD1-4238-81AB-E47FD0DC6E16}" sibTransId="{F37B4DE4-5EAD-438C-AC1F-4D16E617C3BC}"/>
    <dgm:cxn modelId="{44905DD7-11C2-43FE-9865-187CA057FD1C}" type="presOf" srcId="{6DEE570E-A50A-4B8D-BDDF-BA091E4AB9A4}" destId="{C5DDDFA4-29B9-4069-AC47-36F6D52C26DF}" srcOrd="0" destOrd="2" presId="urn:microsoft.com/office/officeart/2005/8/layout/list1"/>
    <dgm:cxn modelId="{985BA2D7-E138-4768-A8CA-452B391F328C}" srcId="{A013A33C-67D7-4509-8B71-4DBF1FB8211A}" destId="{91E71614-080D-454F-A225-70AF0E78AB8E}" srcOrd="0" destOrd="0" parTransId="{1E2A9F2D-1F6F-4F2F-966B-A2AB290F6F0C}" sibTransId="{752F6924-1BA0-4D35-B887-AD49933ED340}"/>
    <dgm:cxn modelId="{7752CDD8-82D8-4409-ACBD-960E7205DF5D}" type="presOf" srcId="{4FA3A135-57F2-4D7A-81DC-9124F20A1B12}" destId="{964911EE-679A-4005-A437-17063E19E6FC}" srcOrd="0" destOrd="1" presId="urn:microsoft.com/office/officeart/2005/8/layout/list1"/>
    <dgm:cxn modelId="{BA2901E2-0568-42FD-8BB3-9468220597F8}" type="presOf" srcId="{9061DE3A-56DF-4856-A115-0055934A0742}" destId="{C5DDDFA4-29B9-4069-AC47-36F6D52C26DF}" srcOrd="0" destOrd="0" presId="urn:microsoft.com/office/officeart/2005/8/layout/list1"/>
    <dgm:cxn modelId="{D9CF25E6-BBB6-4D4F-9AF9-4454A16D2D6B}" type="presOf" srcId="{1207B630-AB12-48B7-8CE8-F997976CA309}" destId="{0C8782B1-7E28-46F1-8396-E7E4241CBB75}" srcOrd="0" destOrd="0" presId="urn:microsoft.com/office/officeart/2005/8/layout/list1"/>
    <dgm:cxn modelId="{948D7C05-F39C-4452-9AFE-0129443A7487}" type="presParOf" srcId="{BE9CFE0D-3324-412F-AF47-8B01594407BA}" destId="{85BF8F6F-9228-4588-A441-FD9DD625B24E}" srcOrd="0" destOrd="0" presId="urn:microsoft.com/office/officeart/2005/8/layout/list1"/>
    <dgm:cxn modelId="{A47D05C0-CA0E-4C28-BBCB-EECF66505F0F}" type="presParOf" srcId="{85BF8F6F-9228-4588-A441-FD9DD625B24E}" destId="{338D32E9-C25E-4A9D-A9ED-38C1DF4ED8DA}" srcOrd="0" destOrd="0" presId="urn:microsoft.com/office/officeart/2005/8/layout/list1"/>
    <dgm:cxn modelId="{1BCF942D-02C6-4824-952C-E73F5270E6A2}" type="presParOf" srcId="{85BF8F6F-9228-4588-A441-FD9DD625B24E}" destId="{BDF34AE0-0B55-46A1-8EA4-23E470AC20CA}" srcOrd="1" destOrd="0" presId="urn:microsoft.com/office/officeart/2005/8/layout/list1"/>
    <dgm:cxn modelId="{7C1EE9F2-FB2A-43A5-885B-F4B70D1A890E}" type="presParOf" srcId="{BE9CFE0D-3324-412F-AF47-8B01594407BA}" destId="{9C9DF738-2A2E-46E0-BD5F-A45F2DD6A018}" srcOrd="1" destOrd="0" presId="urn:microsoft.com/office/officeart/2005/8/layout/list1"/>
    <dgm:cxn modelId="{458306F1-8527-4216-B07B-BBBA0F170CDD}" type="presParOf" srcId="{BE9CFE0D-3324-412F-AF47-8B01594407BA}" destId="{C5DDDFA4-29B9-4069-AC47-36F6D52C26DF}" srcOrd="2" destOrd="0" presId="urn:microsoft.com/office/officeart/2005/8/layout/list1"/>
    <dgm:cxn modelId="{8A3A8DB9-CFBA-466E-9C72-570D62DD9C15}" type="presParOf" srcId="{BE9CFE0D-3324-412F-AF47-8B01594407BA}" destId="{336F3494-5936-40B9-82BE-EF53C7F6F87B}" srcOrd="3" destOrd="0" presId="urn:microsoft.com/office/officeart/2005/8/layout/list1"/>
    <dgm:cxn modelId="{BA3BA9B7-6C76-4FC9-B042-29057DB04AB4}" type="presParOf" srcId="{BE9CFE0D-3324-412F-AF47-8B01594407BA}" destId="{4AF004C9-358D-4F6A-82C7-06EE61DCE362}" srcOrd="4" destOrd="0" presId="urn:microsoft.com/office/officeart/2005/8/layout/list1"/>
    <dgm:cxn modelId="{026C0A26-0962-46A6-B96A-9E233C7DEED4}" type="presParOf" srcId="{4AF004C9-358D-4F6A-82C7-06EE61DCE362}" destId="{A95878EE-C762-4400-BC72-42B3BE2C4396}" srcOrd="0" destOrd="0" presId="urn:microsoft.com/office/officeart/2005/8/layout/list1"/>
    <dgm:cxn modelId="{977D83B0-3F74-49FE-87B8-39CF9D29624C}" type="presParOf" srcId="{4AF004C9-358D-4F6A-82C7-06EE61DCE362}" destId="{72AE1724-7F46-4F12-AA55-C4B3AE6AF52C}" srcOrd="1" destOrd="0" presId="urn:microsoft.com/office/officeart/2005/8/layout/list1"/>
    <dgm:cxn modelId="{723572C8-59E5-4CE7-9C9B-8C7CD2A8467F}" type="presParOf" srcId="{BE9CFE0D-3324-412F-AF47-8B01594407BA}" destId="{B442153E-6044-486A-8B76-0817C6ACAD7C}" srcOrd="5" destOrd="0" presId="urn:microsoft.com/office/officeart/2005/8/layout/list1"/>
    <dgm:cxn modelId="{C4BB0248-19E7-4B48-BCA3-3D6404E7A516}" type="presParOf" srcId="{BE9CFE0D-3324-412F-AF47-8B01594407BA}" destId="{0C8782B1-7E28-46F1-8396-E7E4241CBB75}" srcOrd="6" destOrd="0" presId="urn:microsoft.com/office/officeart/2005/8/layout/list1"/>
    <dgm:cxn modelId="{E519067C-5A5E-4776-BDFB-9C322A8B41C3}" type="presParOf" srcId="{BE9CFE0D-3324-412F-AF47-8B01594407BA}" destId="{E06DF0B6-57CB-4E20-B6EC-CAACACFDA95B}" srcOrd="7" destOrd="0" presId="urn:microsoft.com/office/officeart/2005/8/layout/list1"/>
    <dgm:cxn modelId="{D4FCF846-8662-4124-A3FB-E6A16EC148E1}" type="presParOf" srcId="{BE9CFE0D-3324-412F-AF47-8B01594407BA}" destId="{BA565FC9-C31D-4C47-ACD4-794EC2C4F72A}" srcOrd="8" destOrd="0" presId="urn:microsoft.com/office/officeart/2005/8/layout/list1"/>
    <dgm:cxn modelId="{B2A3C393-81E2-4291-9650-2B5DFC07A1CF}" type="presParOf" srcId="{BA565FC9-C31D-4C47-ACD4-794EC2C4F72A}" destId="{E9419987-C66F-451F-9E0F-AD658FD91F01}" srcOrd="0" destOrd="0" presId="urn:microsoft.com/office/officeart/2005/8/layout/list1"/>
    <dgm:cxn modelId="{799E8385-8CDE-4B58-B2F6-E3E183FBE943}" type="presParOf" srcId="{BA565FC9-C31D-4C47-ACD4-794EC2C4F72A}" destId="{2486179E-F905-4490-90DC-684E28B5D822}" srcOrd="1" destOrd="0" presId="urn:microsoft.com/office/officeart/2005/8/layout/list1"/>
    <dgm:cxn modelId="{70C4BB34-C396-4AE8-B462-76386926340B}" type="presParOf" srcId="{BE9CFE0D-3324-412F-AF47-8B01594407BA}" destId="{3390B3A6-12D2-447D-A0B8-684172E99D39}" srcOrd="9" destOrd="0" presId="urn:microsoft.com/office/officeart/2005/8/layout/list1"/>
    <dgm:cxn modelId="{8B40A625-8E2A-47CE-981D-D20106AD6062}" type="presParOf" srcId="{BE9CFE0D-3324-412F-AF47-8B01594407BA}" destId="{964911EE-679A-4005-A437-17063E19E6F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3EB23-67FC-4850-A946-8092DF9B60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AF5BB9B-EEB3-474D-AA31-1ABE97B4AF04}">
      <dgm:prSet/>
      <dgm:spPr/>
      <dgm:t>
        <a:bodyPr/>
        <a:lstStyle/>
        <a:p>
          <a:r>
            <a:rPr lang="en-US"/>
            <a:t>What is a Graph Database?</a:t>
          </a:r>
        </a:p>
      </dgm:t>
    </dgm:pt>
    <dgm:pt modelId="{4A937E08-14C8-40BE-A2CD-F2E4FDE10D92}" type="parTrans" cxnId="{07ED8E9C-85B7-4850-B3B8-5099046EE974}">
      <dgm:prSet/>
      <dgm:spPr/>
      <dgm:t>
        <a:bodyPr/>
        <a:lstStyle/>
        <a:p>
          <a:endParaRPr lang="en-US"/>
        </a:p>
      </dgm:t>
    </dgm:pt>
    <dgm:pt modelId="{011614FD-39B8-4569-8575-473013B4BDF9}" type="sibTrans" cxnId="{07ED8E9C-85B7-4850-B3B8-5099046EE974}">
      <dgm:prSet/>
      <dgm:spPr/>
      <dgm:t>
        <a:bodyPr/>
        <a:lstStyle/>
        <a:p>
          <a:endParaRPr lang="en-US"/>
        </a:p>
      </dgm:t>
    </dgm:pt>
    <dgm:pt modelId="{9BCDC977-7A5B-4777-9546-59350029F5EF}">
      <dgm:prSet/>
      <dgm:spPr/>
      <dgm:t>
        <a:bodyPr/>
        <a:lstStyle/>
        <a:p>
          <a:r>
            <a:rPr lang="en-US"/>
            <a:t>- A database designed for relationships between data</a:t>
          </a:r>
        </a:p>
      </dgm:t>
    </dgm:pt>
    <dgm:pt modelId="{384F10EA-F6D2-4118-A9A0-B4273A5780AB}" type="parTrans" cxnId="{A58C6D59-9284-4DB2-92AC-B3986ABCF870}">
      <dgm:prSet/>
      <dgm:spPr/>
      <dgm:t>
        <a:bodyPr/>
        <a:lstStyle/>
        <a:p>
          <a:endParaRPr lang="en-US"/>
        </a:p>
      </dgm:t>
    </dgm:pt>
    <dgm:pt modelId="{11FA5B35-AD9B-4138-AB81-AEA68F0A7C35}" type="sibTrans" cxnId="{A58C6D59-9284-4DB2-92AC-B3986ABCF870}">
      <dgm:prSet/>
      <dgm:spPr/>
      <dgm:t>
        <a:bodyPr/>
        <a:lstStyle/>
        <a:p>
          <a:endParaRPr lang="en-US"/>
        </a:p>
      </dgm:t>
    </dgm:pt>
    <dgm:pt modelId="{7CC48C7C-4590-4AEC-895F-ADAB6EB72D10}">
      <dgm:prSet/>
      <dgm:spPr/>
      <dgm:t>
        <a:bodyPr/>
        <a:lstStyle/>
        <a:p>
          <a:r>
            <a:rPr lang="en-US"/>
            <a:t>- Stores data as nodes (entities) and edges (relationships)</a:t>
          </a:r>
        </a:p>
      </dgm:t>
    </dgm:pt>
    <dgm:pt modelId="{2F7D4D65-98B6-49E4-9D3B-CAADA3C5ECCA}" type="parTrans" cxnId="{CFDBF8F8-658D-40BE-AA3F-B2EC3464CE17}">
      <dgm:prSet/>
      <dgm:spPr/>
      <dgm:t>
        <a:bodyPr/>
        <a:lstStyle/>
        <a:p>
          <a:endParaRPr lang="en-US"/>
        </a:p>
      </dgm:t>
    </dgm:pt>
    <dgm:pt modelId="{E823A51A-DD52-4BFF-A1E3-7EEAAEF02EF1}" type="sibTrans" cxnId="{CFDBF8F8-658D-40BE-AA3F-B2EC3464CE17}">
      <dgm:prSet/>
      <dgm:spPr/>
      <dgm:t>
        <a:bodyPr/>
        <a:lstStyle/>
        <a:p>
          <a:endParaRPr lang="en-US"/>
        </a:p>
      </dgm:t>
    </dgm:pt>
    <dgm:pt modelId="{4252635D-388F-4904-B2E5-B2AE735A2E6D}">
      <dgm:prSet/>
      <dgm:spPr/>
      <dgm:t>
        <a:bodyPr/>
        <a:lstStyle/>
        <a:p>
          <a:r>
            <a:rPr lang="en-US"/>
            <a:t>- Uses graph traversal algorithms for queries</a:t>
          </a:r>
        </a:p>
      </dgm:t>
    </dgm:pt>
    <dgm:pt modelId="{89FE46AC-C3A8-46D6-8E20-52E722E0148E}" type="parTrans" cxnId="{7158A8E3-84C2-4A23-8A88-F73597A07A4C}">
      <dgm:prSet/>
      <dgm:spPr/>
      <dgm:t>
        <a:bodyPr/>
        <a:lstStyle/>
        <a:p>
          <a:endParaRPr lang="en-US"/>
        </a:p>
      </dgm:t>
    </dgm:pt>
    <dgm:pt modelId="{9132FC75-D8FF-4F7F-AB6D-AA3F204F6E60}" type="sibTrans" cxnId="{7158A8E3-84C2-4A23-8A88-F73597A07A4C}">
      <dgm:prSet/>
      <dgm:spPr/>
      <dgm:t>
        <a:bodyPr/>
        <a:lstStyle/>
        <a:p>
          <a:endParaRPr lang="en-US"/>
        </a:p>
      </dgm:t>
    </dgm:pt>
    <dgm:pt modelId="{88CB800B-1C39-42C0-BAA7-BDAC189004E4}">
      <dgm:prSet/>
      <dgm:spPr/>
      <dgm:t>
        <a:bodyPr/>
        <a:lstStyle/>
        <a:p>
          <a:r>
            <a:rPr lang="en-US"/>
            <a:t>Why Use Neo4j?</a:t>
          </a:r>
        </a:p>
      </dgm:t>
    </dgm:pt>
    <dgm:pt modelId="{A1294965-7050-46ED-8DFA-85CABEB4A658}" type="parTrans" cxnId="{B3F290D1-EC19-43F6-834F-F3EC92D44CD0}">
      <dgm:prSet/>
      <dgm:spPr/>
      <dgm:t>
        <a:bodyPr/>
        <a:lstStyle/>
        <a:p>
          <a:endParaRPr lang="en-US"/>
        </a:p>
      </dgm:t>
    </dgm:pt>
    <dgm:pt modelId="{02626919-4F4F-4ED0-ACE8-03A7F6C3D45F}" type="sibTrans" cxnId="{B3F290D1-EC19-43F6-834F-F3EC92D44CD0}">
      <dgm:prSet/>
      <dgm:spPr/>
      <dgm:t>
        <a:bodyPr/>
        <a:lstStyle/>
        <a:p>
          <a:endParaRPr lang="en-US"/>
        </a:p>
      </dgm:t>
    </dgm:pt>
    <dgm:pt modelId="{1DA312B9-D61B-4346-BA6D-9D22E43C8280}">
      <dgm:prSet/>
      <dgm:spPr/>
      <dgm:t>
        <a:bodyPr/>
        <a:lstStyle/>
        <a:p>
          <a:r>
            <a:rPr lang="en-US"/>
            <a:t>✔ Perfect for connected data (e.g., social networks, fraud detection)</a:t>
          </a:r>
        </a:p>
      </dgm:t>
    </dgm:pt>
    <dgm:pt modelId="{4B2F5FB3-DF80-4CF5-A277-230BE4309CCB}" type="parTrans" cxnId="{F122A2EE-D09E-4920-8BCF-AFDA62B39DF7}">
      <dgm:prSet/>
      <dgm:spPr/>
      <dgm:t>
        <a:bodyPr/>
        <a:lstStyle/>
        <a:p>
          <a:endParaRPr lang="en-US"/>
        </a:p>
      </dgm:t>
    </dgm:pt>
    <dgm:pt modelId="{678D4251-0577-4AD5-AD11-1A13E3FE6609}" type="sibTrans" cxnId="{F122A2EE-D09E-4920-8BCF-AFDA62B39DF7}">
      <dgm:prSet/>
      <dgm:spPr/>
      <dgm:t>
        <a:bodyPr/>
        <a:lstStyle/>
        <a:p>
          <a:endParaRPr lang="en-US"/>
        </a:p>
      </dgm:t>
    </dgm:pt>
    <dgm:pt modelId="{1749D925-D0AC-4BE9-AD61-0BC561E064FC}">
      <dgm:prSet/>
      <dgm:spPr/>
      <dgm:t>
        <a:bodyPr/>
        <a:lstStyle/>
        <a:p>
          <a:r>
            <a:rPr lang="en-US"/>
            <a:t>✔ Fast relationship-based queries</a:t>
          </a:r>
        </a:p>
      </dgm:t>
    </dgm:pt>
    <dgm:pt modelId="{1BDD78B2-6FA8-4412-BD86-83308F50549B}" type="parTrans" cxnId="{1D265985-A6B5-4589-ACE6-45D531CA706D}">
      <dgm:prSet/>
      <dgm:spPr/>
      <dgm:t>
        <a:bodyPr/>
        <a:lstStyle/>
        <a:p>
          <a:endParaRPr lang="en-US"/>
        </a:p>
      </dgm:t>
    </dgm:pt>
    <dgm:pt modelId="{A83CEDF8-33E9-4088-B510-E0F8E89C00B2}" type="sibTrans" cxnId="{1D265985-A6B5-4589-ACE6-45D531CA706D}">
      <dgm:prSet/>
      <dgm:spPr/>
      <dgm:t>
        <a:bodyPr/>
        <a:lstStyle/>
        <a:p>
          <a:endParaRPr lang="en-US"/>
        </a:p>
      </dgm:t>
    </dgm:pt>
    <dgm:pt modelId="{B02801E1-7F18-4D5D-A270-2B6190616EAC}">
      <dgm:prSet/>
      <dgm:spPr/>
      <dgm:t>
        <a:bodyPr/>
        <a:lstStyle/>
        <a:p>
          <a:r>
            <a:rPr lang="en-US"/>
            <a:t>✔ Uses Cypher Query Language (CQL) for intuitive graph operations</a:t>
          </a:r>
        </a:p>
      </dgm:t>
    </dgm:pt>
    <dgm:pt modelId="{B24309E2-6D50-48D6-B527-FF7C6B404593}" type="parTrans" cxnId="{11125375-008A-49F8-876B-5CD8AC3AD702}">
      <dgm:prSet/>
      <dgm:spPr/>
      <dgm:t>
        <a:bodyPr/>
        <a:lstStyle/>
        <a:p>
          <a:endParaRPr lang="en-US"/>
        </a:p>
      </dgm:t>
    </dgm:pt>
    <dgm:pt modelId="{96A1C15A-5F1C-4025-A753-86FA0793447A}" type="sibTrans" cxnId="{11125375-008A-49F8-876B-5CD8AC3AD702}">
      <dgm:prSet/>
      <dgm:spPr/>
      <dgm:t>
        <a:bodyPr/>
        <a:lstStyle/>
        <a:p>
          <a:endParaRPr lang="en-US"/>
        </a:p>
      </dgm:t>
    </dgm:pt>
    <dgm:pt modelId="{DF7B9F91-C359-4082-8EAE-6BD7B1B16187}">
      <dgm:prSet/>
      <dgm:spPr/>
      <dgm:t>
        <a:bodyPr/>
        <a:lstStyle/>
        <a:p>
          <a:r>
            <a:rPr lang="en-US"/>
            <a:t>✔ Supports deep link analysis</a:t>
          </a:r>
        </a:p>
      </dgm:t>
    </dgm:pt>
    <dgm:pt modelId="{DB8DB284-54B9-452A-8244-5C11BFFE6745}" type="parTrans" cxnId="{0CE3716E-FFD3-4604-8ED4-9A25E22FF2DC}">
      <dgm:prSet/>
      <dgm:spPr/>
      <dgm:t>
        <a:bodyPr/>
        <a:lstStyle/>
        <a:p>
          <a:endParaRPr lang="en-US"/>
        </a:p>
      </dgm:t>
    </dgm:pt>
    <dgm:pt modelId="{810F1466-914C-4E23-8606-622A4025AF52}" type="sibTrans" cxnId="{0CE3716E-FFD3-4604-8ED4-9A25E22FF2DC}">
      <dgm:prSet/>
      <dgm:spPr/>
      <dgm:t>
        <a:bodyPr/>
        <a:lstStyle/>
        <a:p>
          <a:endParaRPr lang="en-US"/>
        </a:p>
      </dgm:t>
    </dgm:pt>
    <dgm:pt modelId="{C5107D75-8CF3-4337-A0CB-D28141308A0C}">
      <dgm:prSet/>
      <dgm:spPr/>
      <dgm:t>
        <a:bodyPr/>
        <a:lstStyle/>
        <a:p>
          <a:r>
            <a:rPr lang="en-US"/>
            <a:t>When Not to Use Neo4j?</a:t>
          </a:r>
        </a:p>
      </dgm:t>
    </dgm:pt>
    <dgm:pt modelId="{AD1D5EDD-DFC1-4842-B414-86F9438BA845}" type="parTrans" cxnId="{489C49F4-4A1E-4C8B-AA18-E026E3235DAB}">
      <dgm:prSet/>
      <dgm:spPr/>
      <dgm:t>
        <a:bodyPr/>
        <a:lstStyle/>
        <a:p>
          <a:endParaRPr lang="en-US"/>
        </a:p>
      </dgm:t>
    </dgm:pt>
    <dgm:pt modelId="{3CBFC424-55F7-4C4E-9177-28F0E72CAC69}" type="sibTrans" cxnId="{489C49F4-4A1E-4C8B-AA18-E026E3235DAB}">
      <dgm:prSet/>
      <dgm:spPr/>
      <dgm:t>
        <a:bodyPr/>
        <a:lstStyle/>
        <a:p>
          <a:endParaRPr lang="en-US"/>
        </a:p>
      </dgm:t>
    </dgm:pt>
    <dgm:pt modelId="{92287D7A-725F-45F2-8FD3-CC3B3DDC0D9D}">
      <dgm:prSet/>
      <dgm:spPr/>
      <dgm:t>
        <a:bodyPr/>
        <a:lstStyle/>
        <a:p>
          <a:r>
            <a:rPr lang="en-US"/>
            <a:t>❌ Flat/tabular data structure needed (Use SQL/NoSQL DB)</a:t>
          </a:r>
        </a:p>
      </dgm:t>
    </dgm:pt>
    <dgm:pt modelId="{94651A35-9676-4004-8092-91E29256B4B0}" type="parTrans" cxnId="{389462AF-AD5E-4A95-9D83-32830DD7F066}">
      <dgm:prSet/>
      <dgm:spPr/>
      <dgm:t>
        <a:bodyPr/>
        <a:lstStyle/>
        <a:p>
          <a:endParaRPr lang="en-US"/>
        </a:p>
      </dgm:t>
    </dgm:pt>
    <dgm:pt modelId="{FABA991C-0D55-480E-A78F-3424AF99FE41}" type="sibTrans" cxnId="{389462AF-AD5E-4A95-9D83-32830DD7F066}">
      <dgm:prSet/>
      <dgm:spPr/>
      <dgm:t>
        <a:bodyPr/>
        <a:lstStyle/>
        <a:p>
          <a:endParaRPr lang="en-US"/>
        </a:p>
      </dgm:t>
    </dgm:pt>
    <dgm:pt modelId="{973E7A34-4B82-4C32-BAE8-2F4359EE3419}">
      <dgm:prSet/>
      <dgm:spPr/>
      <dgm:t>
        <a:bodyPr/>
        <a:lstStyle/>
        <a:p>
          <a:r>
            <a:rPr lang="en-US"/>
            <a:t>❌ Heavy transactional workloads with strict ACID compliance</a:t>
          </a:r>
        </a:p>
      </dgm:t>
    </dgm:pt>
    <dgm:pt modelId="{9DE970A9-B843-4DA6-BA6B-50DD95E45A2D}" type="parTrans" cxnId="{6B1CB767-7F2B-4DFA-8967-A5E7CA65FE47}">
      <dgm:prSet/>
      <dgm:spPr/>
      <dgm:t>
        <a:bodyPr/>
        <a:lstStyle/>
        <a:p>
          <a:endParaRPr lang="en-US"/>
        </a:p>
      </dgm:t>
    </dgm:pt>
    <dgm:pt modelId="{BE85F79B-C45E-4178-8745-21A05E4A918F}" type="sibTrans" cxnId="{6B1CB767-7F2B-4DFA-8967-A5E7CA65FE47}">
      <dgm:prSet/>
      <dgm:spPr/>
      <dgm:t>
        <a:bodyPr/>
        <a:lstStyle/>
        <a:p>
          <a:endParaRPr lang="en-US"/>
        </a:p>
      </dgm:t>
    </dgm:pt>
    <dgm:pt modelId="{24BC1361-F4D4-4AD4-84C1-35771D110B69}" type="pres">
      <dgm:prSet presAssocID="{C6C3EB23-67FC-4850-A946-8092DF9B605E}" presName="linear" presStyleCnt="0">
        <dgm:presLayoutVars>
          <dgm:animLvl val="lvl"/>
          <dgm:resizeHandles val="exact"/>
        </dgm:presLayoutVars>
      </dgm:prSet>
      <dgm:spPr/>
    </dgm:pt>
    <dgm:pt modelId="{2A451A75-0EC7-44F2-BEBE-68DB3D2438C0}" type="pres">
      <dgm:prSet presAssocID="{4AF5BB9B-EEB3-474D-AA31-1ABE97B4AF04}" presName="parentText" presStyleLbl="node1" presStyleIdx="0" presStyleCnt="3">
        <dgm:presLayoutVars>
          <dgm:chMax val="0"/>
          <dgm:bulletEnabled val="1"/>
        </dgm:presLayoutVars>
      </dgm:prSet>
      <dgm:spPr/>
    </dgm:pt>
    <dgm:pt modelId="{DA6137C7-2518-4EA3-BE6A-AF047638908A}" type="pres">
      <dgm:prSet presAssocID="{4AF5BB9B-EEB3-474D-AA31-1ABE97B4AF04}" presName="childText" presStyleLbl="revTx" presStyleIdx="0" presStyleCnt="3">
        <dgm:presLayoutVars>
          <dgm:bulletEnabled val="1"/>
        </dgm:presLayoutVars>
      </dgm:prSet>
      <dgm:spPr/>
    </dgm:pt>
    <dgm:pt modelId="{12B66A2C-B1D8-44D6-B7CC-6129F51B7953}" type="pres">
      <dgm:prSet presAssocID="{88CB800B-1C39-42C0-BAA7-BDAC189004E4}" presName="parentText" presStyleLbl="node1" presStyleIdx="1" presStyleCnt="3">
        <dgm:presLayoutVars>
          <dgm:chMax val="0"/>
          <dgm:bulletEnabled val="1"/>
        </dgm:presLayoutVars>
      </dgm:prSet>
      <dgm:spPr/>
    </dgm:pt>
    <dgm:pt modelId="{AA008383-F8A9-41FD-907C-83260F4962CB}" type="pres">
      <dgm:prSet presAssocID="{88CB800B-1C39-42C0-BAA7-BDAC189004E4}" presName="childText" presStyleLbl="revTx" presStyleIdx="1" presStyleCnt="3">
        <dgm:presLayoutVars>
          <dgm:bulletEnabled val="1"/>
        </dgm:presLayoutVars>
      </dgm:prSet>
      <dgm:spPr/>
    </dgm:pt>
    <dgm:pt modelId="{BC224D0F-5C51-442C-ABAE-A6D2C8096203}" type="pres">
      <dgm:prSet presAssocID="{C5107D75-8CF3-4337-A0CB-D28141308A0C}" presName="parentText" presStyleLbl="node1" presStyleIdx="2" presStyleCnt="3">
        <dgm:presLayoutVars>
          <dgm:chMax val="0"/>
          <dgm:bulletEnabled val="1"/>
        </dgm:presLayoutVars>
      </dgm:prSet>
      <dgm:spPr/>
    </dgm:pt>
    <dgm:pt modelId="{29EFFA69-3C53-4A43-A580-A6724C047048}" type="pres">
      <dgm:prSet presAssocID="{C5107D75-8CF3-4337-A0CB-D28141308A0C}" presName="childText" presStyleLbl="revTx" presStyleIdx="2" presStyleCnt="3">
        <dgm:presLayoutVars>
          <dgm:bulletEnabled val="1"/>
        </dgm:presLayoutVars>
      </dgm:prSet>
      <dgm:spPr/>
    </dgm:pt>
  </dgm:ptLst>
  <dgm:cxnLst>
    <dgm:cxn modelId="{DB464807-58F3-401A-B735-23D9496BFB7F}" type="presOf" srcId="{7CC48C7C-4590-4AEC-895F-ADAB6EB72D10}" destId="{DA6137C7-2518-4EA3-BE6A-AF047638908A}" srcOrd="0" destOrd="1" presId="urn:microsoft.com/office/officeart/2005/8/layout/vList2"/>
    <dgm:cxn modelId="{20E89F26-ED8B-4F4E-A201-422BA1234A31}" type="presOf" srcId="{1749D925-D0AC-4BE9-AD61-0BC561E064FC}" destId="{AA008383-F8A9-41FD-907C-83260F4962CB}" srcOrd="0" destOrd="1" presId="urn:microsoft.com/office/officeart/2005/8/layout/vList2"/>
    <dgm:cxn modelId="{DC17382C-5080-4FD8-8F89-51DFA53424DC}" type="presOf" srcId="{973E7A34-4B82-4C32-BAE8-2F4359EE3419}" destId="{29EFFA69-3C53-4A43-A580-A6724C047048}" srcOrd="0" destOrd="1" presId="urn:microsoft.com/office/officeart/2005/8/layout/vList2"/>
    <dgm:cxn modelId="{B00E1739-6918-42BB-B07E-54C92698DF0F}" type="presOf" srcId="{4AF5BB9B-EEB3-474D-AA31-1ABE97B4AF04}" destId="{2A451A75-0EC7-44F2-BEBE-68DB3D2438C0}" srcOrd="0" destOrd="0" presId="urn:microsoft.com/office/officeart/2005/8/layout/vList2"/>
    <dgm:cxn modelId="{4A0C5B5B-91D1-40C7-A0D6-9509210341CA}" type="presOf" srcId="{4252635D-388F-4904-B2E5-B2AE735A2E6D}" destId="{DA6137C7-2518-4EA3-BE6A-AF047638908A}" srcOrd="0" destOrd="2" presId="urn:microsoft.com/office/officeart/2005/8/layout/vList2"/>
    <dgm:cxn modelId="{8555A060-C576-4418-A71D-A7B12865291C}" type="presOf" srcId="{9BCDC977-7A5B-4777-9546-59350029F5EF}" destId="{DA6137C7-2518-4EA3-BE6A-AF047638908A}" srcOrd="0" destOrd="0" presId="urn:microsoft.com/office/officeart/2005/8/layout/vList2"/>
    <dgm:cxn modelId="{7176B963-C42A-4A4C-8EF7-B0A2019F63B5}" type="presOf" srcId="{DF7B9F91-C359-4082-8EAE-6BD7B1B16187}" destId="{AA008383-F8A9-41FD-907C-83260F4962CB}" srcOrd="0" destOrd="3" presId="urn:microsoft.com/office/officeart/2005/8/layout/vList2"/>
    <dgm:cxn modelId="{E519AB65-C3F3-42C2-BE24-18ADDE9B3EFF}" type="presOf" srcId="{92287D7A-725F-45F2-8FD3-CC3B3DDC0D9D}" destId="{29EFFA69-3C53-4A43-A580-A6724C047048}" srcOrd="0" destOrd="0" presId="urn:microsoft.com/office/officeart/2005/8/layout/vList2"/>
    <dgm:cxn modelId="{EA842267-0901-4223-BD06-E3896BD84791}" type="presOf" srcId="{B02801E1-7F18-4D5D-A270-2B6190616EAC}" destId="{AA008383-F8A9-41FD-907C-83260F4962CB}" srcOrd="0" destOrd="2" presId="urn:microsoft.com/office/officeart/2005/8/layout/vList2"/>
    <dgm:cxn modelId="{6B1CB767-7F2B-4DFA-8967-A5E7CA65FE47}" srcId="{C5107D75-8CF3-4337-A0CB-D28141308A0C}" destId="{973E7A34-4B82-4C32-BAE8-2F4359EE3419}" srcOrd="1" destOrd="0" parTransId="{9DE970A9-B843-4DA6-BA6B-50DD95E45A2D}" sibTransId="{BE85F79B-C45E-4178-8745-21A05E4A918F}"/>
    <dgm:cxn modelId="{32706168-3D66-4824-B69D-B49CD35210F3}" type="presOf" srcId="{1DA312B9-D61B-4346-BA6D-9D22E43C8280}" destId="{AA008383-F8A9-41FD-907C-83260F4962CB}" srcOrd="0" destOrd="0" presId="urn:microsoft.com/office/officeart/2005/8/layout/vList2"/>
    <dgm:cxn modelId="{0CE3716E-FFD3-4604-8ED4-9A25E22FF2DC}" srcId="{88CB800B-1C39-42C0-BAA7-BDAC189004E4}" destId="{DF7B9F91-C359-4082-8EAE-6BD7B1B16187}" srcOrd="3" destOrd="0" parTransId="{DB8DB284-54B9-452A-8244-5C11BFFE6745}" sibTransId="{810F1466-914C-4E23-8606-622A4025AF52}"/>
    <dgm:cxn modelId="{11125375-008A-49F8-876B-5CD8AC3AD702}" srcId="{88CB800B-1C39-42C0-BAA7-BDAC189004E4}" destId="{B02801E1-7F18-4D5D-A270-2B6190616EAC}" srcOrd="2" destOrd="0" parTransId="{B24309E2-6D50-48D6-B527-FF7C6B404593}" sibTransId="{96A1C15A-5F1C-4025-A753-86FA0793447A}"/>
    <dgm:cxn modelId="{A58C6D59-9284-4DB2-92AC-B3986ABCF870}" srcId="{4AF5BB9B-EEB3-474D-AA31-1ABE97B4AF04}" destId="{9BCDC977-7A5B-4777-9546-59350029F5EF}" srcOrd="0" destOrd="0" parTransId="{384F10EA-F6D2-4118-A9A0-B4273A5780AB}" sibTransId="{11FA5B35-AD9B-4138-AB81-AEA68F0A7C35}"/>
    <dgm:cxn modelId="{1D265985-A6B5-4589-ACE6-45D531CA706D}" srcId="{88CB800B-1C39-42C0-BAA7-BDAC189004E4}" destId="{1749D925-D0AC-4BE9-AD61-0BC561E064FC}" srcOrd="1" destOrd="0" parTransId="{1BDD78B2-6FA8-4412-BD86-83308F50549B}" sibTransId="{A83CEDF8-33E9-4088-B510-E0F8E89C00B2}"/>
    <dgm:cxn modelId="{07ED8E9C-85B7-4850-B3B8-5099046EE974}" srcId="{C6C3EB23-67FC-4850-A946-8092DF9B605E}" destId="{4AF5BB9B-EEB3-474D-AA31-1ABE97B4AF04}" srcOrd="0" destOrd="0" parTransId="{4A937E08-14C8-40BE-A2CD-F2E4FDE10D92}" sibTransId="{011614FD-39B8-4569-8575-473013B4BDF9}"/>
    <dgm:cxn modelId="{4A127B9E-6098-4AA3-90CB-764A64912BFB}" type="presOf" srcId="{C6C3EB23-67FC-4850-A946-8092DF9B605E}" destId="{24BC1361-F4D4-4AD4-84C1-35771D110B69}" srcOrd="0" destOrd="0" presId="urn:microsoft.com/office/officeart/2005/8/layout/vList2"/>
    <dgm:cxn modelId="{389462AF-AD5E-4A95-9D83-32830DD7F066}" srcId="{C5107D75-8CF3-4337-A0CB-D28141308A0C}" destId="{92287D7A-725F-45F2-8FD3-CC3B3DDC0D9D}" srcOrd="0" destOrd="0" parTransId="{94651A35-9676-4004-8092-91E29256B4B0}" sibTransId="{FABA991C-0D55-480E-A78F-3424AF99FE41}"/>
    <dgm:cxn modelId="{16A210C1-7A8A-4793-8DCA-E67845058263}" type="presOf" srcId="{C5107D75-8CF3-4337-A0CB-D28141308A0C}" destId="{BC224D0F-5C51-442C-ABAE-A6D2C8096203}" srcOrd="0" destOrd="0" presId="urn:microsoft.com/office/officeart/2005/8/layout/vList2"/>
    <dgm:cxn modelId="{B3F290D1-EC19-43F6-834F-F3EC92D44CD0}" srcId="{C6C3EB23-67FC-4850-A946-8092DF9B605E}" destId="{88CB800B-1C39-42C0-BAA7-BDAC189004E4}" srcOrd="1" destOrd="0" parTransId="{A1294965-7050-46ED-8DFA-85CABEB4A658}" sibTransId="{02626919-4F4F-4ED0-ACE8-03A7F6C3D45F}"/>
    <dgm:cxn modelId="{D38D69D7-5F01-47BE-94BB-C506523D4538}" type="presOf" srcId="{88CB800B-1C39-42C0-BAA7-BDAC189004E4}" destId="{12B66A2C-B1D8-44D6-B7CC-6129F51B7953}" srcOrd="0" destOrd="0" presId="urn:microsoft.com/office/officeart/2005/8/layout/vList2"/>
    <dgm:cxn modelId="{7158A8E3-84C2-4A23-8A88-F73597A07A4C}" srcId="{4AF5BB9B-EEB3-474D-AA31-1ABE97B4AF04}" destId="{4252635D-388F-4904-B2E5-B2AE735A2E6D}" srcOrd="2" destOrd="0" parTransId="{89FE46AC-C3A8-46D6-8E20-52E722E0148E}" sibTransId="{9132FC75-D8FF-4F7F-AB6D-AA3F204F6E60}"/>
    <dgm:cxn modelId="{F122A2EE-D09E-4920-8BCF-AFDA62B39DF7}" srcId="{88CB800B-1C39-42C0-BAA7-BDAC189004E4}" destId="{1DA312B9-D61B-4346-BA6D-9D22E43C8280}" srcOrd="0" destOrd="0" parTransId="{4B2F5FB3-DF80-4CF5-A277-230BE4309CCB}" sibTransId="{678D4251-0577-4AD5-AD11-1A13E3FE6609}"/>
    <dgm:cxn modelId="{489C49F4-4A1E-4C8B-AA18-E026E3235DAB}" srcId="{C6C3EB23-67FC-4850-A946-8092DF9B605E}" destId="{C5107D75-8CF3-4337-A0CB-D28141308A0C}" srcOrd="2" destOrd="0" parTransId="{AD1D5EDD-DFC1-4842-B414-86F9438BA845}" sibTransId="{3CBFC424-55F7-4C4E-9177-28F0E72CAC69}"/>
    <dgm:cxn modelId="{CFDBF8F8-658D-40BE-AA3F-B2EC3464CE17}" srcId="{4AF5BB9B-EEB3-474D-AA31-1ABE97B4AF04}" destId="{7CC48C7C-4590-4AEC-895F-ADAB6EB72D10}" srcOrd="1" destOrd="0" parTransId="{2F7D4D65-98B6-49E4-9D3B-CAADA3C5ECCA}" sibTransId="{E823A51A-DD52-4BFF-A1E3-7EEAAEF02EF1}"/>
    <dgm:cxn modelId="{0B55062A-B354-41BB-8B9E-978319F91737}" type="presParOf" srcId="{24BC1361-F4D4-4AD4-84C1-35771D110B69}" destId="{2A451A75-0EC7-44F2-BEBE-68DB3D2438C0}" srcOrd="0" destOrd="0" presId="urn:microsoft.com/office/officeart/2005/8/layout/vList2"/>
    <dgm:cxn modelId="{25624883-D127-4528-9FBE-EF28C50D68C9}" type="presParOf" srcId="{24BC1361-F4D4-4AD4-84C1-35771D110B69}" destId="{DA6137C7-2518-4EA3-BE6A-AF047638908A}" srcOrd="1" destOrd="0" presId="urn:microsoft.com/office/officeart/2005/8/layout/vList2"/>
    <dgm:cxn modelId="{5F2E026C-0AE7-43FA-A32A-9A594449640E}" type="presParOf" srcId="{24BC1361-F4D4-4AD4-84C1-35771D110B69}" destId="{12B66A2C-B1D8-44D6-B7CC-6129F51B7953}" srcOrd="2" destOrd="0" presId="urn:microsoft.com/office/officeart/2005/8/layout/vList2"/>
    <dgm:cxn modelId="{D19DE70E-7DBF-4F4D-A595-C147EA40508C}" type="presParOf" srcId="{24BC1361-F4D4-4AD4-84C1-35771D110B69}" destId="{AA008383-F8A9-41FD-907C-83260F4962CB}" srcOrd="3" destOrd="0" presId="urn:microsoft.com/office/officeart/2005/8/layout/vList2"/>
    <dgm:cxn modelId="{EEA93BCF-F9A3-4D4B-BB75-E23283F39B22}" type="presParOf" srcId="{24BC1361-F4D4-4AD4-84C1-35771D110B69}" destId="{BC224D0F-5C51-442C-ABAE-A6D2C8096203}" srcOrd="4" destOrd="0" presId="urn:microsoft.com/office/officeart/2005/8/layout/vList2"/>
    <dgm:cxn modelId="{A95B57BD-5F08-47FA-BA38-8B8F73A18979}" type="presParOf" srcId="{24BC1361-F4D4-4AD4-84C1-35771D110B69}" destId="{29EFFA69-3C53-4A43-A580-A6724C04704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0062A2-505D-447F-A6E5-8992A02A3986}"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24C3C566-C010-4E0B-8DA4-0C092EDB94B5}">
      <dgm:prSet/>
      <dgm:spPr/>
      <dgm:t>
        <a:bodyPr/>
        <a:lstStyle/>
        <a:p>
          <a:r>
            <a:rPr lang="en-US"/>
            <a:t>What is a Time-Series Database?</a:t>
          </a:r>
        </a:p>
      </dgm:t>
    </dgm:pt>
    <dgm:pt modelId="{D7FD131A-D45B-4E4C-8581-4FE5963E8025}" type="parTrans" cxnId="{D5889873-AE1F-45E4-9FE5-DBA18ED5F48C}">
      <dgm:prSet/>
      <dgm:spPr/>
      <dgm:t>
        <a:bodyPr/>
        <a:lstStyle/>
        <a:p>
          <a:endParaRPr lang="en-US"/>
        </a:p>
      </dgm:t>
    </dgm:pt>
    <dgm:pt modelId="{8A000338-BE6B-4DA0-BBDB-D78808A0670C}" type="sibTrans" cxnId="{D5889873-AE1F-45E4-9FE5-DBA18ED5F48C}">
      <dgm:prSet/>
      <dgm:spPr/>
      <dgm:t>
        <a:bodyPr/>
        <a:lstStyle/>
        <a:p>
          <a:endParaRPr lang="en-US"/>
        </a:p>
      </dgm:t>
    </dgm:pt>
    <dgm:pt modelId="{1E735C3B-ED61-4113-AA36-95312BDFAE33}">
      <dgm:prSet/>
      <dgm:spPr/>
      <dgm:t>
        <a:bodyPr/>
        <a:lstStyle/>
        <a:p>
          <a:r>
            <a:rPr lang="en-US"/>
            <a:t>- A database optimized for storing &amp; querying time-stamped data</a:t>
          </a:r>
        </a:p>
      </dgm:t>
    </dgm:pt>
    <dgm:pt modelId="{B87514C1-3134-4060-8C00-761373E7790F}" type="parTrans" cxnId="{B12E59A3-0AC6-4F97-A1DD-9BC0C7BDC53F}">
      <dgm:prSet/>
      <dgm:spPr/>
      <dgm:t>
        <a:bodyPr/>
        <a:lstStyle/>
        <a:p>
          <a:endParaRPr lang="en-US"/>
        </a:p>
      </dgm:t>
    </dgm:pt>
    <dgm:pt modelId="{D9DCA0C8-B3AC-4A4A-AD6B-66880921AF79}" type="sibTrans" cxnId="{B12E59A3-0AC6-4F97-A1DD-9BC0C7BDC53F}">
      <dgm:prSet/>
      <dgm:spPr/>
      <dgm:t>
        <a:bodyPr/>
        <a:lstStyle/>
        <a:p>
          <a:endParaRPr lang="en-US"/>
        </a:p>
      </dgm:t>
    </dgm:pt>
    <dgm:pt modelId="{DE93B75E-2F77-41D4-8B0D-E0FFAFB8EA82}">
      <dgm:prSet/>
      <dgm:spPr/>
      <dgm:t>
        <a:bodyPr/>
        <a:lstStyle/>
        <a:p>
          <a:r>
            <a:rPr lang="en-US"/>
            <a:t>- Handles high-ingestion rates efficiently</a:t>
          </a:r>
        </a:p>
      </dgm:t>
    </dgm:pt>
    <dgm:pt modelId="{01E6EE87-2AB1-4142-A50C-C5C4F2FD0A82}" type="parTrans" cxnId="{C85F8CAC-2A5D-4958-8CAF-71A873BCF765}">
      <dgm:prSet/>
      <dgm:spPr/>
      <dgm:t>
        <a:bodyPr/>
        <a:lstStyle/>
        <a:p>
          <a:endParaRPr lang="en-US"/>
        </a:p>
      </dgm:t>
    </dgm:pt>
    <dgm:pt modelId="{068C6963-84A2-4FE6-BDE0-942902DC144A}" type="sibTrans" cxnId="{C85F8CAC-2A5D-4958-8CAF-71A873BCF765}">
      <dgm:prSet/>
      <dgm:spPr/>
      <dgm:t>
        <a:bodyPr/>
        <a:lstStyle/>
        <a:p>
          <a:endParaRPr lang="en-US"/>
        </a:p>
      </dgm:t>
    </dgm:pt>
    <dgm:pt modelId="{0D90E2E5-DB0F-4CEB-A2F1-77C657A50443}">
      <dgm:prSet/>
      <dgm:spPr/>
      <dgm:t>
        <a:bodyPr/>
        <a:lstStyle/>
        <a:p>
          <a:r>
            <a:rPr lang="en-US"/>
            <a:t>- Stores metrics, events, logs, and monitoring data</a:t>
          </a:r>
        </a:p>
      </dgm:t>
    </dgm:pt>
    <dgm:pt modelId="{BD6EEC80-0152-47EE-9B99-838B4426D0E7}" type="parTrans" cxnId="{89D80465-3989-4C34-A2AE-84AEB652FC98}">
      <dgm:prSet/>
      <dgm:spPr/>
      <dgm:t>
        <a:bodyPr/>
        <a:lstStyle/>
        <a:p>
          <a:endParaRPr lang="en-US"/>
        </a:p>
      </dgm:t>
    </dgm:pt>
    <dgm:pt modelId="{D754524B-71C3-4600-AEC1-A7E7F2EDC66E}" type="sibTrans" cxnId="{89D80465-3989-4C34-A2AE-84AEB652FC98}">
      <dgm:prSet/>
      <dgm:spPr/>
      <dgm:t>
        <a:bodyPr/>
        <a:lstStyle/>
        <a:p>
          <a:endParaRPr lang="en-US"/>
        </a:p>
      </dgm:t>
    </dgm:pt>
    <dgm:pt modelId="{171742D7-A0CF-4841-B033-05E73274B7A4}">
      <dgm:prSet/>
      <dgm:spPr/>
      <dgm:t>
        <a:bodyPr/>
        <a:lstStyle/>
        <a:p>
          <a:r>
            <a:rPr lang="en-US"/>
            <a:t>Why Use InfluxDB?</a:t>
          </a:r>
        </a:p>
      </dgm:t>
    </dgm:pt>
    <dgm:pt modelId="{03272F3C-FB09-4AA2-8CB0-BE6AB97ED535}" type="parTrans" cxnId="{404A4168-1CF2-4E56-9125-8F593F662B74}">
      <dgm:prSet/>
      <dgm:spPr/>
      <dgm:t>
        <a:bodyPr/>
        <a:lstStyle/>
        <a:p>
          <a:endParaRPr lang="en-US"/>
        </a:p>
      </dgm:t>
    </dgm:pt>
    <dgm:pt modelId="{D2B87988-2E82-4ABD-80C0-A60748B874AD}" type="sibTrans" cxnId="{404A4168-1CF2-4E56-9125-8F593F662B74}">
      <dgm:prSet/>
      <dgm:spPr/>
      <dgm:t>
        <a:bodyPr/>
        <a:lstStyle/>
        <a:p>
          <a:endParaRPr lang="en-US"/>
        </a:p>
      </dgm:t>
    </dgm:pt>
    <dgm:pt modelId="{BF9B519A-83DB-4856-AD1A-4E6DDFA0AD6B}">
      <dgm:prSet/>
      <dgm:spPr/>
      <dgm:t>
        <a:bodyPr/>
        <a:lstStyle/>
        <a:p>
          <a:r>
            <a:rPr lang="en-US"/>
            <a:t>✔ Optimized for time-based queries</a:t>
          </a:r>
        </a:p>
      </dgm:t>
    </dgm:pt>
    <dgm:pt modelId="{67DB8E5B-39AB-4ED2-9BDC-50C9091EBAC9}" type="parTrans" cxnId="{FFDE1D4A-77F4-4112-A240-46726F1E7890}">
      <dgm:prSet/>
      <dgm:spPr/>
      <dgm:t>
        <a:bodyPr/>
        <a:lstStyle/>
        <a:p>
          <a:endParaRPr lang="en-US"/>
        </a:p>
      </dgm:t>
    </dgm:pt>
    <dgm:pt modelId="{20D5E2D8-88F2-49CC-B20D-FF1FA244D154}" type="sibTrans" cxnId="{FFDE1D4A-77F4-4112-A240-46726F1E7890}">
      <dgm:prSet/>
      <dgm:spPr/>
      <dgm:t>
        <a:bodyPr/>
        <a:lstStyle/>
        <a:p>
          <a:endParaRPr lang="en-US"/>
        </a:p>
      </dgm:t>
    </dgm:pt>
    <dgm:pt modelId="{5471A68E-7F13-4A32-ACA9-08E767CC2B6E}">
      <dgm:prSet/>
      <dgm:spPr/>
      <dgm:t>
        <a:bodyPr/>
        <a:lstStyle/>
        <a:p>
          <a:r>
            <a:rPr lang="en-US"/>
            <a:t>✔ Supports real-time analytics &amp; monitoring</a:t>
          </a:r>
        </a:p>
      </dgm:t>
    </dgm:pt>
    <dgm:pt modelId="{D4A13415-C792-4513-9F8C-693CDA19C8B9}" type="parTrans" cxnId="{9F4BD8CF-9B34-42EF-86C7-6E9FD55F20EA}">
      <dgm:prSet/>
      <dgm:spPr/>
      <dgm:t>
        <a:bodyPr/>
        <a:lstStyle/>
        <a:p>
          <a:endParaRPr lang="en-US"/>
        </a:p>
      </dgm:t>
    </dgm:pt>
    <dgm:pt modelId="{91B963AB-FC02-4FB6-B9CA-F422980168E1}" type="sibTrans" cxnId="{9F4BD8CF-9B34-42EF-86C7-6E9FD55F20EA}">
      <dgm:prSet/>
      <dgm:spPr/>
      <dgm:t>
        <a:bodyPr/>
        <a:lstStyle/>
        <a:p>
          <a:endParaRPr lang="en-US"/>
        </a:p>
      </dgm:t>
    </dgm:pt>
    <dgm:pt modelId="{77310257-2962-41A0-8FE1-69160409DBE5}">
      <dgm:prSet/>
      <dgm:spPr/>
      <dgm:t>
        <a:bodyPr/>
        <a:lstStyle/>
        <a:p>
          <a:r>
            <a:rPr lang="en-US"/>
            <a:t>✔ Efficient data compression &amp; retention policies</a:t>
          </a:r>
        </a:p>
      </dgm:t>
    </dgm:pt>
    <dgm:pt modelId="{4C105F4B-7372-4971-BC1A-1E09DFD318B3}" type="parTrans" cxnId="{B335E5DE-FE64-4A3E-80DD-7DBCACB90741}">
      <dgm:prSet/>
      <dgm:spPr/>
      <dgm:t>
        <a:bodyPr/>
        <a:lstStyle/>
        <a:p>
          <a:endParaRPr lang="en-US"/>
        </a:p>
      </dgm:t>
    </dgm:pt>
    <dgm:pt modelId="{831352E7-60B0-482A-AD86-3F934BB8426F}" type="sibTrans" cxnId="{B335E5DE-FE64-4A3E-80DD-7DBCACB90741}">
      <dgm:prSet/>
      <dgm:spPr/>
      <dgm:t>
        <a:bodyPr/>
        <a:lstStyle/>
        <a:p>
          <a:endParaRPr lang="en-US"/>
        </a:p>
      </dgm:t>
    </dgm:pt>
    <dgm:pt modelId="{9DED4255-740F-41D5-A9CA-B3B76C539E0F}">
      <dgm:prSet/>
      <dgm:spPr/>
      <dgm:t>
        <a:bodyPr/>
        <a:lstStyle/>
        <a:p>
          <a:r>
            <a:rPr lang="en-US"/>
            <a:t>✔ SQL-like query language (InfluxQL, Flux)</a:t>
          </a:r>
        </a:p>
      </dgm:t>
    </dgm:pt>
    <dgm:pt modelId="{2E7F6927-D8FC-4522-9195-39374A84892E}" type="parTrans" cxnId="{707733A5-DD9D-47DD-827C-AC0734285554}">
      <dgm:prSet/>
      <dgm:spPr/>
      <dgm:t>
        <a:bodyPr/>
        <a:lstStyle/>
        <a:p>
          <a:endParaRPr lang="en-US"/>
        </a:p>
      </dgm:t>
    </dgm:pt>
    <dgm:pt modelId="{C700E5EE-C980-471D-829F-1635216FFCF2}" type="sibTrans" cxnId="{707733A5-DD9D-47DD-827C-AC0734285554}">
      <dgm:prSet/>
      <dgm:spPr/>
      <dgm:t>
        <a:bodyPr/>
        <a:lstStyle/>
        <a:p>
          <a:endParaRPr lang="en-US"/>
        </a:p>
      </dgm:t>
    </dgm:pt>
    <dgm:pt modelId="{C0C3EB65-F8A2-4147-8495-12CA33F8EF1B}">
      <dgm:prSet/>
      <dgm:spPr/>
      <dgm:t>
        <a:bodyPr/>
        <a:lstStyle/>
        <a:p>
          <a:r>
            <a:rPr lang="en-US"/>
            <a:t>When Not to Use InfluxDB?</a:t>
          </a:r>
        </a:p>
      </dgm:t>
    </dgm:pt>
    <dgm:pt modelId="{F48AE4C9-D625-4693-82DF-8C5CB91C0378}" type="parTrans" cxnId="{686CAB24-5670-4266-8D9F-97098D51EEF0}">
      <dgm:prSet/>
      <dgm:spPr/>
      <dgm:t>
        <a:bodyPr/>
        <a:lstStyle/>
        <a:p>
          <a:endParaRPr lang="en-US"/>
        </a:p>
      </dgm:t>
    </dgm:pt>
    <dgm:pt modelId="{B4BB427E-86C7-4A79-A261-C9D5933F8B04}" type="sibTrans" cxnId="{686CAB24-5670-4266-8D9F-97098D51EEF0}">
      <dgm:prSet/>
      <dgm:spPr/>
      <dgm:t>
        <a:bodyPr/>
        <a:lstStyle/>
        <a:p>
          <a:endParaRPr lang="en-US"/>
        </a:p>
      </dgm:t>
    </dgm:pt>
    <dgm:pt modelId="{62D4E87C-7307-49CB-87B0-3B8DE9C894B9}">
      <dgm:prSet/>
      <dgm:spPr/>
      <dgm:t>
        <a:bodyPr/>
        <a:lstStyle/>
        <a:p>
          <a:r>
            <a:rPr lang="en-US"/>
            <a:t>❌ Relational data models needed (Use SQL DB)</a:t>
          </a:r>
        </a:p>
      </dgm:t>
    </dgm:pt>
    <dgm:pt modelId="{67CAB6BC-6A4D-462C-98ED-CFADADA2171D}" type="parTrans" cxnId="{AB498E31-B113-4FCB-8081-F19F87CCA1A6}">
      <dgm:prSet/>
      <dgm:spPr/>
      <dgm:t>
        <a:bodyPr/>
        <a:lstStyle/>
        <a:p>
          <a:endParaRPr lang="en-US"/>
        </a:p>
      </dgm:t>
    </dgm:pt>
    <dgm:pt modelId="{CBC8705C-907C-453A-8E8E-80D10E3DA1F7}" type="sibTrans" cxnId="{AB498E31-B113-4FCB-8081-F19F87CCA1A6}">
      <dgm:prSet/>
      <dgm:spPr/>
      <dgm:t>
        <a:bodyPr/>
        <a:lstStyle/>
        <a:p>
          <a:endParaRPr lang="en-US"/>
        </a:p>
      </dgm:t>
    </dgm:pt>
    <dgm:pt modelId="{41A1496B-33DC-4174-B451-1E863B622C15}">
      <dgm:prSet/>
      <dgm:spPr/>
      <dgm:t>
        <a:bodyPr/>
        <a:lstStyle/>
        <a:p>
          <a:r>
            <a:rPr lang="en-US"/>
            <a:t>❌ Transactional consistency required</a:t>
          </a:r>
        </a:p>
      </dgm:t>
    </dgm:pt>
    <dgm:pt modelId="{EC4BA5CD-622D-478A-A614-0632315D6EAF}" type="parTrans" cxnId="{D4D73BB4-09D9-4257-BFD5-4CCC908DF5C5}">
      <dgm:prSet/>
      <dgm:spPr/>
      <dgm:t>
        <a:bodyPr/>
        <a:lstStyle/>
        <a:p>
          <a:endParaRPr lang="en-US"/>
        </a:p>
      </dgm:t>
    </dgm:pt>
    <dgm:pt modelId="{5CF541CF-BF60-4AA1-8DFC-D08F6488BF83}" type="sibTrans" cxnId="{D4D73BB4-09D9-4257-BFD5-4CCC908DF5C5}">
      <dgm:prSet/>
      <dgm:spPr/>
      <dgm:t>
        <a:bodyPr/>
        <a:lstStyle/>
        <a:p>
          <a:endParaRPr lang="en-US"/>
        </a:p>
      </dgm:t>
    </dgm:pt>
    <dgm:pt modelId="{1B697608-6B86-4E1C-A2C8-6A0CDC877FFB}" type="pres">
      <dgm:prSet presAssocID="{2F0062A2-505D-447F-A6E5-8992A02A3986}" presName="linear" presStyleCnt="0">
        <dgm:presLayoutVars>
          <dgm:dir/>
          <dgm:animLvl val="lvl"/>
          <dgm:resizeHandles val="exact"/>
        </dgm:presLayoutVars>
      </dgm:prSet>
      <dgm:spPr/>
    </dgm:pt>
    <dgm:pt modelId="{513D77A1-C1AB-4DE1-AEB2-9C6D67D3C37D}" type="pres">
      <dgm:prSet presAssocID="{24C3C566-C010-4E0B-8DA4-0C092EDB94B5}" presName="parentLin" presStyleCnt="0"/>
      <dgm:spPr/>
    </dgm:pt>
    <dgm:pt modelId="{E55F59D4-101D-4C1B-B773-BB0D74BD47DC}" type="pres">
      <dgm:prSet presAssocID="{24C3C566-C010-4E0B-8DA4-0C092EDB94B5}" presName="parentLeftMargin" presStyleLbl="node1" presStyleIdx="0" presStyleCnt="3"/>
      <dgm:spPr/>
    </dgm:pt>
    <dgm:pt modelId="{C0A87AE9-D5CB-423B-823D-65AC0F17DD09}" type="pres">
      <dgm:prSet presAssocID="{24C3C566-C010-4E0B-8DA4-0C092EDB94B5}" presName="parentText" presStyleLbl="node1" presStyleIdx="0" presStyleCnt="3">
        <dgm:presLayoutVars>
          <dgm:chMax val="0"/>
          <dgm:bulletEnabled val="1"/>
        </dgm:presLayoutVars>
      </dgm:prSet>
      <dgm:spPr/>
    </dgm:pt>
    <dgm:pt modelId="{E952A91C-F6D4-4101-9D42-1DEF3B88EED7}" type="pres">
      <dgm:prSet presAssocID="{24C3C566-C010-4E0B-8DA4-0C092EDB94B5}" presName="negativeSpace" presStyleCnt="0"/>
      <dgm:spPr/>
    </dgm:pt>
    <dgm:pt modelId="{CF1BCF26-0E99-42D9-ADC6-08E030D97AB4}" type="pres">
      <dgm:prSet presAssocID="{24C3C566-C010-4E0B-8DA4-0C092EDB94B5}" presName="childText" presStyleLbl="conFgAcc1" presStyleIdx="0" presStyleCnt="3">
        <dgm:presLayoutVars>
          <dgm:bulletEnabled val="1"/>
        </dgm:presLayoutVars>
      </dgm:prSet>
      <dgm:spPr/>
    </dgm:pt>
    <dgm:pt modelId="{D976E41B-85A4-45A8-8E68-8FA46B0490A7}" type="pres">
      <dgm:prSet presAssocID="{8A000338-BE6B-4DA0-BBDB-D78808A0670C}" presName="spaceBetweenRectangles" presStyleCnt="0"/>
      <dgm:spPr/>
    </dgm:pt>
    <dgm:pt modelId="{06B2EF13-AB29-48CF-B27E-6AEB3014F333}" type="pres">
      <dgm:prSet presAssocID="{171742D7-A0CF-4841-B033-05E73274B7A4}" presName="parentLin" presStyleCnt="0"/>
      <dgm:spPr/>
    </dgm:pt>
    <dgm:pt modelId="{CEF8B0A7-7945-40E8-8DD4-2C076F5B7BFF}" type="pres">
      <dgm:prSet presAssocID="{171742D7-A0CF-4841-B033-05E73274B7A4}" presName="parentLeftMargin" presStyleLbl="node1" presStyleIdx="0" presStyleCnt="3"/>
      <dgm:spPr/>
    </dgm:pt>
    <dgm:pt modelId="{8762F127-4055-4EE7-A17F-5A0AC4ADD553}" type="pres">
      <dgm:prSet presAssocID="{171742D7-A0CF-4841-B033-05E73274B7A4}" presName="parentText" presStyleLbl="node1" presStyleIdx="1" presStyleCnt="3">
        <dgm:presLayoutVars>
          <dgm:chMax val="0"/>
          <dgm:bulletEnabled val="1"/>
        </dgm:presLayoutVars>
      </dgm:prSet>
      <dgm:spPr/>
    </dgm:pt>
    <dgm:pt modelId="{0C58C427-2CBC-4255-9AD4-B5E1A863F8D8}" type="pres">
      <dgm:prSet presAssocID="{171742D7-A0CF-4841-B033-05E73274B7A4}" presName="negativeSpace" presStyleCnt="0"/>
      <dgm:spPr/>
    </dgm:pt>
    <dgm:pt modelId="{B8D919A7-C883-4B0A-8E69-E243254F25D9}" type="pres">
      <dgm:prSet presAssocID="{171742D7-A0CF-4841-B033-05E73274B7A4}" presName="childText" presStyleLbl="conFgAcc1" presStyleIdx="1" presStyleCnt="3">
        <dgm:presLayoutVars>
          <dgm:bulletEnabled val="1"/>
        </dgm:presLayoutVars>
      </dgm:prSet>
      <dgm:spPr/>
    </dgm:pt>
    <dgm:pt modelId="{46CBE9A5-EBD9-4917-AB34-1B51C5837E3D}" type="pres">
      <dgm:prSet presAssocID="{D2B87988-2E82-4ABD-80C0-A60748B874AD}" presName="spaceBetweenRectangles" presStyleCnt="0"/>
      <dgm:spPr/>
    </dgm:pt>
    <dgm:pt modelId="{EB03A88F-354E-4AA1-93A7-16C744A257EC}" type="pres">
      <dgm:prSet presAssocID="{C0C3EB65-F8A2-4147-8495-12CA33F8EF1B}" presName="parentLin" presStyleCnt="0"/>
      <dgm:spPr/>
    </dgm:pt>
    <dgm:pt modelId="{A8632261-8797-4AF2-B676-693BAE9824DA}" type="pres">
      <dgm:prSet presAssocID="{C0C3EB65-F8A2-4147-8495-12CA33F8EF1B}" presName="parentLeftMargin" presStyleLbl="node1" presStyleIdx="1" presStyleCnt="3"/>
      <dgm:spPr/>
    </dgm:pt>
    <dgm:pt modelId="{34A5E2D1-5361-4876-A701-7899D1479DE1}" type="pres">
      <dgm:prSet presAssocID="{C0C3EB65-F8A2-4147-8495-12CA33F8EF1B}" presName="parentText" presStyleLbl="node1" presStyleIdx="2" presStyleCnt="3">
        <dgm:presLayoutVars>
          <dgm:chMax val="0"/>
          <dgm:bulletEnabled val="1"/>
        </dgm:presLayoutVars>
      </dgm:prSet>
      <dgm:spPr/>
    </dgm:pt>
    <dgm:pt modelId="{9DFC483D-E344-4EAD-B482-75D440166631}" type="pres">
      <dgm:prSet presAssocID="{C0C3EB65-F8A2-4147-8495-12CA33F8EF1B}" presName="negativeSpace" presStyleCnt="0"/>
      <dgm:spPr/>
    </dgm:pt>
    <dgm:pt modelId="{AA23CDBF-AF36-472C-A3CF-53F60DF92CDF}" type="pres">
      <dgm:prSet presAssocID="{C0C3EB65-F8A2-4147-8495-12CA33F8EF1B}" presName="childText" presStyleLbl="conFgAcc1" presStyleIdx="2" presStyleCnt="3">
        <dgm:presLayoutVars>
          <dgm:bulletEnabled val="1"/>
        </dgm:presLayoutVars>
      </dgm:prSet>
      <dgm:spPr/>
    </dgm:pt>
  </dgm:ptLst>
  <dgm:cxnLst>
    <dgm:cxn modelId="{27D5751E-1CE3-4C9C-9499-636905B2E8B6}" type="presOf" srcId="{77310257-2962-41A0-8FE1-69160409DBE5}" destId="{B8D919A7-C883-4B0A-8E69-E243254F25D9}" srcOrd="0" destOrd="2" presId="urn:microsoft.com/office/officeart/2005/8/layout/list1"/>
    <dgm:cxn modelId="{686CAB24-5670-4266-8D9F-97098D51EEF0}" srcId="{2F0062A2-505D-447F-A6E5-8992A02A3986}" destId="{C0C3EB65-F8A2-4147-8495-12CA33F8EF1B}" srcOrd="2" destOrd="0" parTransId="{F48AE4C9-D625-4693-82DF-8C5CB91C0378}" sibTransId="{B4BB427E-86C7-4A79-A261-C9D5933F8B04}"/>
    <dgm:cxn modelId="{181E712B-724B-4098-B071-9D9D607165BF}" type="presOf" srcId="{24C3C566-C010-4E0B-8DA4-0C092EDB94B5}" destId="{E55F59D4-101D-4C1B-B773-BB0D74BD47DC}" srcOrd="0" destOrd="0" presId="urn:microsoft.com/office/officeart/2005/8/layout/list1"/>
    <dgm:cxn modelId="{F785012C-3161-424B-B41B-72851EB02E49}" type="presOf" srcId="{DE93B75E-2F77-41D4-8B0D-E0FFAFB8EA82}" destId="{CF1BCF26-0E99-42D9-ADC6-08E030D97AB4}" srcOrd="0" destOrd="1" presId="urn:microsoft.com/office/officeart/2005/8/layout/list1"/>
    <dgm:cxn modelId="{F1737130-A855-4AE2-99DB-A4047786B9D7}" type="presOf" srcId="{0D90E2E5-DB0F-4CEB-A2F1-77C657A50443}" destId="{CF1BCF26-0E99-42D9-ADC6-08E030D97AB4}" srcOrd="0" destOrd="2" presId="urn:microsoft.com/office/officeart/2005/8/layout/list1"/>
    <dgm:cxn modelId="{B2AE2931-39B7-4FC6-AD59-C53FBAA7D264}" type="presOf" srcId="{24C3C566-C010-4E0B-8DA4-0C092EDB94B5}" destId="{C0A87AE9-D5CB-423B-823D-65AC0F17DD09}" srcOrd="1" destOrd="0" presId="urn:microsoft.com/office/officeart/2005/8/layout/list1"/>
    <dgm:cxn modelId="{AB498E31-B113-4FCB-8081-F19F87CCA1A6}" srcId="{C0C3EB65-F8A2-4147-8495-12CA33F8EF1B}" destId="{62D4E87C-7307-49CB-87B0-3B8DE9C894B9}" srcOrd="0" destOrd="0" parTransId="{67CAB6BC-6A4D-462C-98ED-CFADADA2171D}" sibTransId="{CBC8705C-907C-453A-8E8E-80D10E3DA1F7}"/>
    <dgm:cxn modelId="{4B73CA41-44A6-4D4A-AA90-B7C339F05776}" type="presOf" srcId="{1E735C3B-ED61-4113-AA36-95312BDFAE33}" destId="{CF1BCF26-0E99-42D9-ADC6-08E030D97AB4}" srcOrd="0" destOrd="0" presId="urn:microsoft.com/office/officeart/2005/8/layout/list1"/>
    <dgm:cxn modelId="{A91D6F63-52D4-4802-8615-15C1051595E6}" type="presOf" srcId="{C0C3EB65-F8A2-4147-8495-12CA33F8EF1B}" destId="{A8632261-8797-4AF2-B676-693BAE9824DA}" srcOrd="0" destOrd="0" presId="urn:microsoft.com/office/officeart/2005/8/layout/list1"/>
    <dgm:cxn modelId="{89D80465-3989-4C34-A2AE-84AEB652FC98}" srcId="{24C3C566-C010-4E0B-8DA4-0C092EDB94B5}" destId="{0D90E2E5-DB0F-4CEB-A2F1-77C657A50443}" srcOrd="2" destOrd="0" parTransId="{BD6EEC80-0152-47EE-9B99-838B4426D0E7}" sibTransId="{D754524B-71C3-4600-AEC1-A7E7F2EDC66E}"/>
    <dgm:cxn modelId="{404A4168-1CF2-4E56-9125-8F593F662B74}" srcId="{2F0062A2-505D-447F-A6E5-8992A02A3986}" destId="{171742D7-A0CF-4841-B033-05E73274B7A4}" srcOrd="1" destOrd="0" parTransId="{03272F3C-FB09-4AA2-8CB0-BE6AB97ED535}" sibTransId="{D2B87988-2E82-4ABD-80C0-A60748B874AD}"/>
    <dgm:cxn modelId="{FFDE1D4A-77F4-4112-A240-46726F1E7890}" srcId="{171742D7-A0CF-4841-B033-05E73274B7A4}" destId="{BF9B519A-83DB-4856-AD1A-4E6DDFA0AD6B}" srcOrd="0" destOrd="0" parTransId="{67DB8E5B-39AB-4ED2-9BDC-50C9091EBAC9}" sibTransId="{20D5E2D8-88F2-49CC-B20D-FF1FA244D154}"/>
    <dgm:cxn modelId="{0AFB076C-2062-4E9B-89BC-636271D2DD9C}" type="presOf" srcId="{5471A68E-7F13-4A32-ACA9-08E767CC2B6E}" destId="{B8D919A7-C883-4B0A-8E69-E243254F25D9}" srcOrd="0" destOrd="1" presId="urn:microsoft.com/office/officeart/2005/8/layout/list1"/>
    <dgm:cxn modelId="{AFE4826C-51A4-4EED-A5CF-3EFAAFCB5796}" type="presOf" srcId="{62D4E87C-7307-49CB-87B0-3B8DE9C894B9}" destId="{AA23CDBF-AF36-472C-A3CF-53F60DF92CDF}" srcOrd="0" destOrd="0" presId="urn:microsoft.com/office/officeart/2005/8/layout/list1"/>
    <dgm:cxn modelId="{D5889873-AE1F-45E4-9FE5-DBA18ED5F48C}" srcId="{2F0062A2-505D-447F-A6E5-8992A02A3986}" destId="{24C3C566-C010-4E0B-8DA4-0C092EDB94B5}" srcOrd="0" destOrd="0" parTransId="{D7FD131A-D45B-4E4C-8581-4FE5963E8025}" sibTransId="{8A000338-BE6B-4DA0-BBDB-D78808A0670C}"/>
    <dgm:cxn modelId="{B31AD056-6EE7-4286-BC46-BD1408BD7BAA}" type="presOf" srcId="{171742D7-A0CF-4841-B033-05E73274B7A4}" destId="{CEF8B0A7-7945-40E8-8DD4-2C076F5B7BFF}" srcOrd="0" destOrd="0" presId="urn:microsoft.com/office/officeart/2005/8/layout/list1"/>
    <dgm:cxn modelId="{8903B08A-B13F-416A-B579-63E477864116}" type="presOf" srcId="{9DED4255-740F-41D5-A9CA-B3B76C539E0F}" destId="{B8D919A7-C883-4B0A-8E69-E243254F25D9}" srcOrd="0" destOrd="3" presId="urn:microsoft.com/office/officeart/2005/8/layout/list1"/>
    <dgm:cxn modelId="{B12E59A3-0AC6-4F97-A1DD-9BC0C7BDC53F}" srcId="{24C3C566-C010-4E0B-8DA4-0C092EDB94B5}" destId="{1E735C3B-ED61-4113-AA36-95312BDFAE33}" srcOrd="0" destOrd="0" parTransId="{B87514C1-3134-4060-8C00-761373E7790F}" sibTransId="{D9DCA0C8-B3AC-4A4A-AD6B-66880921AF79}"/>
    <dgm:cxn modelId="{707733A5-DD9D-47DD-827C-AC0734285554}" srcId="{171742D7-A0CF-4841-B033-05E73274B7A4}" destId="{9DED4255-740F-41D5-A9CA-B3B76C539E0F}" srcOrd="3" destOrd="0" parTransId="{2E7F6927-D8FC-4522-9195-39374A84892E}" sibTransId="{C700E5EE-C980-471D-829F-1635216FFCF2}"/>
    <dgm:cxn modelId="{CC159EAA-44D8-4DD0-BF0E-5CFDB18B9384}" type="presOf" srcId="{171742D7-A0CF-4841-B033-05E73274B7A4}" destId="{8762F127-4055-4EE7-A17F-5A0AC4ADD553}" srcOrd="1" destOrd="0" presId="urn:microsoft.com/office/officeart/2005/8/layout/list1"/>
    <dgm:cxn modelId="{C85F8CAC-2A5D-4958-8CAF-71A873BCF765}" srcId="{24C3C566-C010-4E0B-8DA4-0C092EDB94B5}" destId="{DE93B75E-2F77-41D4-8B0D-E0FFAFB8EA82}" srcOrd="1" destOrd="0" parTransId="{01E6EE87-2AB1-4142-A50C-C5C4F2FD0A82}" sibTransId="{068C6963-84A2-4FE6-BDE0-942902DC144A}"/>
    <dgm:cxn modelId="{D4D73BB4-09D9-4257-BFD5-4CCC908DF5C5}" srcId="{C0C3EB65-F8A2-4147-8495-12CA33F8EF1B}" destId="{41A1496B-33DC-4174-B451-1E863B622C15}" srcOrd="1" destOrd="0" parTransId="{EC4BA5CD-622D-478A-A614-0632315D6EAF}" sibTransId="{5CF541CF-BF60-4AA1-8DFC-D08F6488BF83}"/>
    <dgm:cxn modelId="{0492FFBA-46E6-458B-AF2A-0A76DBBFAE79}" type="presOf" srcId="{41A1496B-33DC-4174-B451-1E863B622C15}" destId="{AA23CDBF-AF36-472C-A3CF-53F60DF92CDF}" srcOrd="0" destOrd="1" presId="urn:microsoft.com/office/officeart/2005/8/layout/list1"/>
    <dgm:cxn modelId="{F60941CE-9C87-4C99-B86F-926DBE03AC0A}" type="presOf" srcId="{C0C3EB65-F8A2-4147-8495-12CA33F8EF1B}" destId="{34A5E2D1-5361-4876-A701-7899D1479DE1}" srcOrd="1" destOrd="0" presId="urn:microsoft.com/office/officeart/2005/8/layout/list1"/>
    <dgm:cxn modelId="{9F4BD8CF-9B34-42EF-86C7-6E9FD55F20EA}" srcId="{171742D7-A0CF-4841-B033-05E73274B7A4}" destId="{5471A68E-7F13-4A32-ACA9-08E767CC2B6E}" srcOrd="1" destOrd="0" parTransId="{D4A13415-C792-4513-9F8C-693CDA19C8B9}" sibTransId="{91B963AB-FC02-4FB6-B9CA-F422980168E1}"/>
    <dgm:cxn modelId="{3687C8D6-78D9-498F-919C-9335CA4DC614}" type="presOf" srcId="{BF9B519A-83DB-4856-AD1A-4E6DDFA0AD6B}" destId="{B8D919A7-C883-4B0A-8E69-E243254F25D9}" srcOrd="0" destOrd="0" presId="urn:microsoft.com/office/officeart/2005/8/layout/list1"/>
    <dgm:cxn modelId="{B335E5DE-FE64-4A3E-80DD-7DBCACB90741}" srcId="{171742D7-A0CF-4841-B033-05E73274B7A4}" destId="{77310257-2962-41A0-8FE1-69160409DBE5}" srcOrd="2" destOrd="0" parTransId="{4C105F4B-7372-4971-BC1A-1E09DFD318B3}" sibTransId="{831352E7-60B0-482A-AD86-3F934BB8426F}"/>
    <dgm:cxn modelId="{BDF4ACE1-B2E8-4DF5-9AAD-786C85FE6D52}" type="presOf" srcId="{2F0062A2-505D-447F-A6E5-8992A02A3986}" destId="{1B697608-6B86-4E1C-A2C8-6A0CDC877FFB}" srcOrd="0" destOrd="0" presId="urn:microsoft.com/office/officeart/2005/8/layout/list1"/>
    <dgm:cxn modelId="{2890927B-5B7A-4CE2-8C5C-7BC29146C0DA}" type="presParOf" srcId="{1B697608-6B86-4E1C-A2C8-6A0CDC877FFB}" destId="{513D77A1-C1AB-4DE1-AEB2-9C6D67D3C37D}" srcOrd="0" destOrd="0" presId="urn:microsoft.com/office/officeart/2005/8/layout/list1"/>
    <dgm:cxn modelId="{D3BC0387-C8FE-429F-8641-C3A2E728AFC2}" type="presParOf" srcId="{513D77A1-C1AB-4DE1-AEB2-9C6D67D3C37D}" destId="{E55F59D4-101D-4C1B-B773-BB0D74BD47DC}" srcOrd="0" destOrd="0" presId="urn:microsoft.com/office/officeart/2005/8/layout/list1"/>
    <dgm:cxn modelId="{89B235E5-54A7-4267-87BD-0CA8DE30F23C}" type="presParOf" srcId="{513D77A1-C1AB-4DE1-AEB2-9C6D67D3C37D}" destId="{C0A87AE9-D5CB-423B-823D-65AC0F17DD09}" srcOrd="1" destOrd="0" presId="urn:microsoft.com/office/officeart/2005/8/layout/list1"/>
    <dgm:cxn modelId="{E1034C22-17B5-4A1C-9198-100BA662B4E9}" type="presParOf" srcId="{1B697608-6B86-4E1C-A2C8-6A0CDC877FFB}" destId="{E952A91C-F6D4-4101-9D42-1DEF3B88EED7}" srcOrd="1" destOrd="0" presId="urn:microsoft.com/office/officeart/2005/8/layout/list1"/>
    <dgm:cxn modelId="{B79BEBC6-52FC-4715-A311-2BF827773EA0}" type="presParOf" srcId="{1B697608-6B86-4E1C-A2C8-6A0CDC877FFB}" destId="{CF1BCF26-0E99-42D9-ADC6-08E030D97AB4}" srcOrd="2" destOrd="0" presId="urn:microsoft.com/office/officeart/2005/8/layout/list1"/>
    <dgm:cxn modelId="{D56B3DCA-5D0A-47E2-BF0F-33923282B27F}" type="presParOf" srcId="{1B697608-6B86-4E1C-A2C8-6A0CDC877FFB}" destId="{D976E41B-85A4-45A8-8E68-8FA46B0490A7}" srcOrd="3" destOrd="0" presId="urn:microsoft.com/office/officeart/2005/8/layout/list1"/>
    <dgm:cxn modelId="{4C10B75B-6D38-4435-A415-AC16ECEB4C08}" type="presParOf" srcId="{1B697608-6B86-4E1C-A2C8-6A0CDC877FFB}" destId="{06B2EF13-AB29-48CF-B27E-6AEB3014F333}" srcOrd="4" destOrd="0" presId="urn:microsoft.com/office/officeart/2005/8/layout/list1"/>
    <dgm:cxn modelId="{4D6B99C0-356F-4351-8F67-3A809D634D5D}" type="presParOf" srcId="{06B2EF13-AB29-48CF-B27E-6AEB3014F333}" destId="{CEF8B0A7-7945-40E8-8DD4-2C076F5B7BFF}" srcOrd="0" destOrd="0" presId="urn:microsoft.com/office/officeart/2005/8/layout/list1"/>
    <dgm:cxn modelId="{ADF87DAB-C7BC-4A7D-896E-4EB446605DF9}" type="presParOf" srcId="{06B2EF13-AB29-48CF-B27E-6AEB3014F333}" destId="{8762F127-4055-4EE7-A17F-5A0AC4ADD553}" srcOrd="1" destOrd="0" presId="urn:microsoft.com/office/officeart/2005/8/layout/list1"/>
    <dgm:cxn modelId="{EF5B87D1-43B8-4D16-9717-22F3D4490228}" type="presParOf" srcId="{1B697608-6B86-4E1C-A2C8-6A0CDC877FFB}" destId="{0C58C427-2CBC-4255-9AD4-B5E1A863F8D8}" srcOrd="5" destOrd="0" presId="urn:microsoft.com/office/officeart/2005/8/layout/list1"/>
    <dgm:cxn modelId="{05FBD2AE-8C18-43FC-90B4-559ED8362123}" type="presParOf" srcId="{1B697608-6B86-4E1C-A2C8-6A0CDC877FFB}" destId="{B8D919A7-C883-4B0A-8E69-E243254F25D9}" srcOrd="6" destOrd="0" presId="urn:microsoft.com/office/officeart/2005/8/layout/list1"/>
    <dgm:cxn modelId="{A96F8A91-0946-4FC1-A8DD-4E11F07C27BF}" type="presParOf" srcId="{1B697608-6B86-4E1C-A2C8-6A0CDC877FFB}" destId="{46CBE9A5-EBD9-4917-AB34-1B51C5837E3D}" srcOrd="7" destOrd="0" presId="urn:microsoft.com/office/officeart/2005/8/layout/list1"/>
    <dgm:cxn modelId="{07553B7A-18ED-4643-8106-603D87D96D3B}" type="presParOf" srcId="{1B697608-6B86-4E1C-A2C8-6A0CDC877FFB}" destId="{EB03A88F-354E-4AA1-93A7-16C744A257EC}" srcOrd="8" destOrd="0" presId="urn:microsoft.com/office/officeart/2005/8/layout/list1"/>
    <dgm:cxn modelId="{CD6A78C8-DB6C-4D31-AECD-11B6412D729C}" type="presParOf" srcId="{EB03A88F-354E-4AA1-93A7-16C744A257EC}" destId="{A8632261-8797-4AF2-B676-693BAE9824DA}" srcOrd="0" destOrd="0" presId="urn:microsoft.com/office/officeart/2005/8/layout/list1"/>
    <dgm:cxn modelId="{B9AB92BC-A96A-4242-981A-B0AF5B3FE3A9}" type="presParOf" srcId="{EB03A88F-354E-4AA1-93A7-16C744A257EC}" destId="{34A5E2D1-5361-4876-A701-7899D1479DE1}" srcOrd="1" destOrd="0" presId="urn:microsoft.com/office/officeart/2005/8/layout/list1"/>
    <dgm:cxn modelId="{C9C0BB01-D419-41F1-A177-D2AD06F6F19B}" type="presParOf" srcId="{1B697608-6B86-4E1C-A2C8-6A0CDC877FFB}" destId="{9DFC483D-E344-4EAD-B482-75D440166631}" srcOrd="9" destOrd="0" presId="urn:microsoft.com/office/officeart/2005/8/layout/list1"/>
    <dgm:cxn modelId="{9A35B658-B86D-49B2-BB2B-821BA4977487}" type="presParOf" srcId="{1B697608-6B86-4E1C-A2C8-6A0CDC877FFB}" destId="{AA23CDBF-AF36-472C-A3CF-53F60DF92CD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FAF92-A0A9-4C0F-B807-73C4EC6F3E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8D216E-2614-4571-9737-2829019B49E4}">
      <dgm:prSet/>
      <dgm:spPr/>
      <dgm:t>
        <a:bodyPr/>
        <a:lstStyle/>
        <a:p>
          <a:r>
            <a:rPr lang="fr-FR" b="0" i="0" dirty="0" err="1"/>
            <a:t>OpenSearch</a:t>
          </a:r>
          <a:r>
            <a:rPr lang="fr-FR" b="0" i="0" dirty="0"/>
            <a:t> </a:t>
          </a:r>
          <a:r>
            <a:rPr lang="fr-FR" b="0" i="0" dirty="0" err="1"/>
            <a:t>operates</a:t>
          </a:r>
          <a:r>
            <a:rPr lang="fr-FR" b="0" i="0" dirty="0"/>
            <a:t> as a </a:t>
          </a:r>
          <a:r>
            <a:rPr lang="fr-FR" b="0" i="0" dirty="0" err="1"/>
            <a:t>distributed</a:t>
          </a:r>
          <a:r>
            <a:rPr lang="fr-FR" b="0" i="0" dirty="0"/>
            <a:t> system, and </a:t>
          </a:r>
          <a:r>
            <a:rPr lang="fr-FR" b="0" i="0" dirty="0" err="1"/>
            <a:t>its</a:t>
          </a:r>
          <a:r>
            <a:rPr lang="fr-FR" b="0" i="0" dirty="0"/>
            <a:t> </a:t>
          </a:r>
          <a:r>
            <a:rPr lang="fr-FR" b="0" i="0" dirty="0" err="1"/>
            <a:t>primary</a:t>
          </a:r>
          <a:r>
            <a:rPr lang="fr-FR" b="0" i="0" dirty="0"/>
            <a:t> components </a:t>
          </a:r>
          <a:r>
            <a:rPr lang="fr-FR" b="0" i="0" dirty="0" err="1"/>
            <a:t>include</a:t>
          </a:r>
          <a:r>
            <a:rPr lang="fr-FR" b="0" i="0" dirty="0"/>
            <a:t> </a:t>
          </a:r>
          <a:r>
            <a:rPr lang="fr-FR" b="0" i="0" dirty="0" err="1"/>
            <a:t>nodes</a:t>
          </a:r>
          <a:r>
            <a:rPr lang="fr-FR" b="0" i="0" dirty="0"/>
            <a:t>, </a:t>
          </a:r>
          <a:r>
            <a:rPr lang="fr-FR" b="0" i="0" dirty="0" err="1"/>
            <a:t>shards</a:t>
          </a:r>
          <a:r>
            <a:rPr lang="fr-FR" b="0" i="0" dirty="0"/>
            <a:t>, and </a:t>
          </a:r>
          <a:r>
            <a:rPr lang="fr-FR" b="0" i="0" dirty="0" err="1"/>
            <a:t>replicas</a:t>
          </a:r>
          <a:r>
            <a:rPr lang="fr-FR" b="0" i="0" dirty="0"/>
            <a:t>.</a:t>
          </a:r>
          <a:endParaRPr lang="en-US" dirty="0"/>
        </a:p>
      </dgm:t>
    </dgm:pt>
    <dgm:pt modelId="{BDAECC59-24F9-474E-9DD0-7EF165A8049C}" type="parTrans" cxnId="{4E1D2E84-91F8-437E-A4F5-9E7A1959A1F7}">
      <dgm:prSet/>
      <dgm:spPr/>
      <dgm:t>
        <a:bodyPr/>
        <a:lstStyle/>
        <a:p>
          <a:endParaRPr lang="en-US"/>
        </a:p>
      </dgm:t>
    </dgm:pt>
    <dgm:pt modelId="{4A863F34-CC15-4969-BD45-CFAA2E5E46D3}" type="sibTrans" cxnId="{4E1D2E84-91F8-437E-A4F5-9E7A1959A1F7}">
      <dgm:prSet/>
      <dgm:spPr/>
      <dgm:t>
        <a:bodyPr/>
        <a:lstStyle/>
        <a:p>
          <a:endParaRPr lang="en-US"/>
        </a:p>
      </dgm:t>
    </dgm:pt>
    <dgm:pt modelId="{1D384461-5613-4846-9ED9-70BB22503644}">
      <dgm:prSet/>
      <dgm:spPr/>
      <dgm:t>
        <a:bodyPr/>
        <a:lstStyle/>
        <a:p>
          <a:r>
            <a:rPr lang="fr-FR" b="1" i="0" dirty="0" err="1"/>
            <a:t>Nodes</a:t>
          </a:r>
          <a:r>
            <a:rPr lang="fr-FR" b="0" i="0" dirty="0"/>
            <a:t>: </a:t>
          </a:r>
          <a:r>
            <a:rPr lang="fr-FR" b="0" i="0" dirty="0" err="1"/>
            <a:t>Individual</a:t>
          </a:r>
          <a:r>
            <a:rPr lang="fr-FR" b="0" i="0" dirty="0"/>
            <a:t> instances of </a:t>
          </a:r>
          <a:r>
            <a:rPr lang="fr-FR" b="0" i="0" dirty="0" err="1"/>
            <a:t>OpenSearch</a:t>
          </a:r>
          <a:r>
            <a:rPr lang="fr-FR" b="0" i="0" dirty="0"/>
            <a:t> </a:t>
          </a:r>
          <a:r>
            <a:rPr lang="fr-FR" b="0" i="0" dirty="0" err="1"/>
            <a:t>that</a:t>
          </a:r>
          <a:r>
            <a:rPr lang="fr-FR" b="0" i="0" dirty="0"/>
            <a:t> </a:t>
          </a:r>
          <a:r>
            <a:rPr lang="fr-FR" b="0" i="0" dirty="0" err="1"/>
            <a:t>make</a:t>
          </a:r>
          <a:r>
            <a:rPr lang="fr-FR" b="0" i="0" dirty="0"/>
            <a:t> up the cluster.</a:t>
          </a:r>
          <a:endParaRPr lang="en-US" dirty="0"/>
        </a:p>
      </dgm:t>
    </dgm:pt>
    <dgm:pt modelId="{035BB60E-610C-4555-BDFE-8886CCC09CCE}" type="parTrans" cxnId="{4ED2996E-9792-4E0E-83B5-7D9ED48AFF69}">
      <dgm:prSet/>
      <dgm:spPr/>
      <dgm:t>
        <a:bodyPr/>
        <a:lstStyle/>
        <a:p>
          <a:endParaRPr lang="en-US"/>
        </a:p>
      </dgm:t>
    </dgm:pt>
    <dgm:pt modelId="{9067F678-0556-451C-A0B5-E938B04A4BF3}" type="sibTrans" cxnId="{4ED2996E-9792-4E0E-83B5-7D9ED48AFF69}">
      <dgm:prSet/>
      <dgm:spPr/>
      <dgm:t>
        <a:bodyPr/>
        <a:lstStyle/>
        <a:p>
          <a:endParaRPr lang="en-US"/>
        </a:p>
      </dgm:t>
    </dgm:pt>
    <dgm:pt modelId="{F3610FA5-498D-4996-89EA-6D314640DBB9}">
      <dgm:prSet/>
      <dgm:spPr/>
      <dgm:t>
        <a:bodyPr/>
        <a:lstStyle/>
        <a:p>
          <a:r>
            <a:rPr lang="fr-FR" b="1" i="0"/>
            <a:t>Shards</a:t>
          </a:r>
          <a:r>
            <a:rPr lang="fr-FR" b="0" i="0"/>
            <a:t>: Divisions of data within an index that allow for parallelism and scalability.</a:t>
          </a:r>
          <a:endParaRPr lang="en-US"/>
        </a:p>
      </dgm:t>
    </dgm:pt>
    <dgm:pt modelId="{C1AC93B5-9E8F-4420-8A72-00C70C8C264D}" type="parTrans" cxnId="{7CFB5C58-DE40-4F2E-9882-642750531289}">
      <dgm:prSet/>
      <dgm:spPr/>
      <dgm:t>
        <a:bodyPr/>
        <a:lstStyle/>
        <a:p>
          <a:endParaRPr lang="en-US"/>
        </a:p>
      </dgm:t>
    </dgm:pt>
    <dgm:pt modelId="{F6BB5D6C-0D46-4822-A9EC-62ADB28E4B69}" type="sibTrans" cxnId="{7CFB5C58-DE40-4F2E-9882-642750531289}">
      <dgm:prSet/>
      <dgm:spPr/>
      <dgm:t>
        <a:bodyPr/>
        <a:lstStyle/>
        <a:p>
          <a:endParaRPr lang="en-US"/>
        </a:p>
      </dgm:t>
    </dgm:pt>
    <dgm:pt modelId="{874F1DD1-B57A-400C-B13E-D0A5FDE69E6F}">
      <dgm:prSet/>
      <dgm:spPr/>
      <dgm:t>
        <a:bodyPr/>
        <a:lstStyle/>
        <a:p>
          <a:r>
            <a:rPr lang="fr-FR" b="1" i="0"/>
            <a:t>Replicas</a:t>
          </a:r>
          <a:r>
            <a:rPr lang="fr-FR" b="0" i="0"/>
            <a:t>: Duplicate copies of primary shards to ensure data availability and fault tolerance.</a:t>
          </a:r>
          <a:endParaRPr lang="en-US"/>
        </a:p>
      </dgm:t>
    </dgm:pt>
    <dgm:pt modelId="{04488773-D694-4863-9DC8-044DD8D21EF0}" type="parTrans" cxnId="{DA44489F-7808-4E37-8F60-B69DCC1B6F7D}">
      <dgm:prSet/>
      <dgm:spPr/>
      <dgm:t>
        <a:bodyPr/>
        <a:lstStyle/>
        <a:p>
          <a:endParaRPr lang="en-US"/>
        </a:p>
      </dgm:t>
    </dgm:pt>
    <dgm:pt modelId="{7024047E-14CF-4EF6-903F-44F275189815}" type="sibTrans" cxnId="{DA44489F-7808-4E37-8F60-B69DCC1B6F7D}">
      <dgm:prSet/>
      <dgm:spPr/>
      <dgm:t>
        <a:bodyPr/>
        <a:lstStyle/>
        <a:p>
          <a:endParaRPr lang="en-US"/>
        </a:p>
      </dgm:t>
    </dgm:pt>
    <dgm:pt modelId="{9812C7EA-31E1-4374-B2CE-A3312B41C714}" type="pres">
      <dgm:prSet presAssocID="{A36FAF92-A0A9-4C0F-B807-73C4EC6F3E8C}" presName="root" presStyleCnt="0">
        <dgm:presLayoutVars>
          <dgm:dir/>
          <dgm:resizeHandles val="exact"/>
        </dgm:presLayoutVars>
      </dgm:prSet>
      <dgm:spPr/>
    </dgm:pt>
    <dgm:pt modelId="{49ED2E2A-ADB3-466A-AD6A-B592C454A874}" type="pres">
      <dgm:prSet presAssocID="{3F8D216E-2614-4571-9737-2829019B49E4}" presName="compNode" presStyleCnt="0"/>
      <dgm:spPr/>
    </dgm:pt>
    <dgm:pt modelId="{A72DC1B3-4B45-4E9B-B5F2-EAE66D45B36C}" type="pres">
      <dgm:prSet presAssocID="{3F8D216E-2614-4571-9737-2829019B49E4}" presName="bgRect" presStyleLbl="bgShp" presStyleIdx="0" presStyleCnt="4"/>
      <dgm:spPr/>
    </dgm:pt>
    <dgm:pt modelId="{0D2F6C37-5035-4FD1-8FCD-D7A5F8E8F7B3}" type="pres">
      <dgm:prSet presAssocID="{3F8D216E-2614-4571-9737-2829019B49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F2FEE823-A6C1-429B-AF79-C2CDA74AB7F1}" type="pres">
      <dgm:prSet presAssocID="{3F8D216E-2614-4571-9737-2829019B49E4}" presName="spaceRect" presStyleCnt="0"/>
      <dgm:spPr/>
    </dgm:pt>
    <dgm:pt modelId="{BE525217-BAD4-4C77-9AF8-2ECB334611DB}" type="pres">
      <dgm:prSet presAssocID="{3F8D216E-2614-4571-9737-2829019B49E4}" presName="parTx" presStyleLbl="revTx" presStyleIdx="0" presStyleCnt="4">
        <dgm:presLayoutVars>
          <dgm:chMax val="0"/>
          <dgm:chPref val="0"/>
        </dgm:presLayoutVars>
      </dgm:prSet>
      <dgm:spPr/>
    </dgm:pt>
    <dgm:pt modelId="{62B6100F-93A0-46A2-8E81-4F63EAD6BD1F}" type="pres">
      <dgm:prSet presAssocID="{4A863F34-CC15-4969-BD45-CFAA2E5E46D3}" presName="sibTrans" presStyleCnt="0"/>
      <dgm:spPr/>
    </dgm:pt>
    <dgm:pt modelId="{99CD034C-CBD9-42A3-B892-119F92B9AA86}" type="pres">
      <dgm:prSet presAssocID="{1D384461-5613-4846-9ED9-70BB22503644}" presName="compNode" presStyleCnt="0"/>
      <dgm:spPr/>
    </dgm:pt>
    <dgm:pt modelId="{D4A364A8-2728-4E0B-BD7C-AFD38F7DD166}" type="pres">
      <dgm:prSet presAssocID="{1D384461-5613-4846-9ED9-70BB22503644}" presName="bgRect" presStyleLbl="bgShp" presStyleIdx="1" presStyleCnt="4"/>
      <dgm:spPr/>
    </dgm:pt>
    <dgm:pt modelId="{E6EC6155-F311-44FF-BE03-36413ADBD01C}" type="pres">
      <dgm:prSet presAssocID="{1D384461-5613-4846-9ED9-70BB225036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éconnecté"/>
        </a:ext>
      </dgm:extLst>
    </dgm:pt>
    <dgm:pt modelId="{C976FDCA-192E-47FB-9CD8-7606B06C6976}" type="pres">
      <dgm:prSet presAssocID="{1D384461-5613-4846-9ED9-70BB22503644}" presName="spaceRect" presStyleCnt="0"/>
      <dgm:spPr/>
    </dgm:pt>
    <dgm:pt modelId="{6A019C10-2752-4E49-AF87-393B40098475}" type="pres">
      <dgm:prSet presAssocID="{1D384461-5613-4846-9ED9-70BB22503644}" presName="parTx" presStyleLbl="revTx" presStyleIdx="1" presStyleCnt="4">
        <dgm:presLayoutVars>
          <dgm:chMax val="0"/>
          <dgm:chPref val="0"/>
        </dgm:presLayoutVars>
      </dgm:prSet>
      <dgm:spPr/>
    </dgm:pt>
    <dgm:pt modelId="{6C5B9B46-EC3F-43A2-BD17-1E5392C6AEFD}" type="pres">
      <dgm:prSet presAssocID="{9067F678-0556-451C-A0B5-E938B04A4BF3}" presName="sibTrans" presStyleCnt="0"/>
      <dgm:spPr/>
    </dgm:pt>
    <dgm:pt modelId="{1A25FBC0-FC5A-4C8D-BBE1-53C557D9E6F1}" type="pres">
      <dgm:prSet presAssocID="{F3610FA5-498D-4996-89EA-6D314640DBB9}" presName="compNode" presStyleCnt="0"/>
      <dgm:spPr/>
    </dgm:pt>
    <dgm:pt modelId="{E041291F-5317-4BE8-AA73-ADFA6EBD303A}" type="pres">
      <dgm:prSet presAssocID="{F3610FA5-498D-4996-89EA-6D314640DBB9}" presName="bgRect" presStyleLbl="bgShp" presStyleIdx="2" presStyleCnt="4"/>
      <dgm:spPr/>
    </dgm:pt>
    <dgm:pt modelId="{8D2C9A23-D818-4EBF-9D5D-EF6082A4700E}" type="pres">
      <dgm:prSet presAssocID="{F3610FA5-498D-4996-89EA-6D314640DB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onnées"/>
        </a:ext>
      </dgm:extLst>
    </dgm:pt>
    <dgm:pt modelId="{89799EFA-E17B-460D-925A-5CB6F80CA003}" type="pres">
      <dgm:prSet presAssocID="{F3610FA5-498D-4996-89EA-6D314640DBB9}" presName="spaceRect" presStyleCnt="0"/>
      <dgm:spPr/>
    </dgm:pt>
    <dgm:pt modelId="{25F71EEF-910A-4604-B92C-8D3BC3F5D3F2}" type="pres">
      <dgm:prSet presAssocID="{F3610FA5-498D-4996-89EA-6D314640DBB9}" presName="parTx" presStyleLbl="revTx" presStyleIdx="2" presStyleCnt="4">
        <dgm:presLayoutVars>
          <dgm:chMax val="0"/>
          <dgm:chPref val="0"/>
        </dgm:presLayoutVars>
      </dgm:prSet>
      <dgm:spPr/>
    </dgm:pt>
    <dgm:pt modelId="{AB90C8D9-54AE-4E99-91D3-9A3202590BBA}" type="pres">
      <dgm:prSet presAssocID="{F6BB5D6C-0D46-4822-A9EC-62ADB28E4B69}" presName="sibTrans" presStyleCnt="0"/>
      <dgm:spPr/>
    </dgm:pt>
    <dgm:pt modelId="{F1B6E04F-82FC-4889-8466-E6602FDE0B9D}" type="pres">
      <dgm:prSet presAssocID="{874F1DD1-B57A-400C-B13E-D0A5FDE69E6F}" presName="compNode" presStyleCnt="0"/>
      <dgm:spPr/>
    </dgm:pt>
    <dgm:pt modelId="{C4F92A5F-B306-44EB-A4D3-574622CD9D14}" type="pres">
      <dgm:prSet presAssocID="{874F1DD1-B57A-400C-B13E-D0A5FDE69E6F}" presName="bgRect" presStyleLbl="bgShp" presStyleIdx="3" presStyleCnt="4"/>
      <dgm:spPr/>
    </dgm:pt>
    <dgm:pt modelId="{55A6E03B-0FB7-48AD-A96B-E47818C39C5D}" type="pres">
      <dgm:prSet presAssocID="{874F1DD1-B57A-400C-B13E-D0A5FDE69E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yeur à papier"/>
        </a:ext>
      </dgm:extLst>
    </dgm:pt>
    <dgm:pt modelId="{4334D5A3-F83C-425A-AEBD-EE8BC5A78521}" type="pres">
      <dgm:prSet presAssocID="{874F1DD1-B57A-400C-B13E-D0A5FDE69E6F}" presName="spaceRect" presStyleCnt="0"/>
      <dgm:spPr/>
    </dgm:pt>
    <dgm:pt modelId="{B0E7E4FF-5F1F-4346-8F2A-FA33B38AA31D}" type="pres">
      <dgm:prSet presAssocID="{874F1DD1-B57A-400C-B13E-D0A5FDE69E6F}" presName="parTx" presStyleLbl="revTx" presStyleIdx="3" presStyleCnt="4">
        <dgm:presLayoutVars>
          <dgm:chMax val="0"/>
          <dgm:chPref val="0"/>
        </dgm:presLayoutVars>
      </dgm:prSet>
      <dgm:spPr/>
    </dgm:pt>
  </dgm:ptLst>
  <dgm:cxnLst>
    <dgm:cxn modelId="{A6C1D008-281C-4BE9-907F-724CAD569D4F}" type="presOf" srcId="{1D384461-5613-4846-9ED9-70BB22503644}" destId="{6A019C10-2752-4E49-AF87-393B40098475}" srcOrd="0" destOrd="0" presId="urn:microsoft.com/office/officeart/2018/2/layout/IconVerticalSolidList"/>
    <dgm:cxn modelId="{7C059A2E-3D85-408C-823B-41E3C5864268}" type="presOf" srcId="{A36FAF92-A0A9-4C0F-B807-73C4EC6F3E8C}" destId="{9812C7EA-31E1-4374-B2CE-A3312B41C714}" srcOrd="0" destOrd="0" presId="urn:microsoft.com/office/officeart/2018/2/layout/IconVerticalSolidList"/>
    <dgm:cxn modelId="{07014443-00BF-4D7A-8E83-4AEE9F1B847F}" type="presOf" srcId="{874F1DD1-B57A-400C-B13E-D0A5FDE69E6F}" destId="{B0E7E4FF-5F1F-4346-8F2A-FA33B38AA31D}" srcOrd="0" destOrd="0" presId="urn:microsoft.com/office/officeart/2018/2/layout/IconVerticalSolidList"/>
    <dgm:cxn modelId="{4ED2996E-9792-4E0E-83B5-7D9ED48AFF69}" srcId="{A36FAF92-A0A9-4C0F-B807-73C4EC6F3E8C}" destId="{1D384461-5613-4846-9ED9-70BB22503644}" srcOrd="1" destOrd="0" parTransId="{035BB60E-610C-4555-BDFE-8886CCC09CCE}" sibTransId="{9067F678-0556-451C-A0B5-E938B04A4BF3}"/>
    <dgm:cxn modelId="{7CFB5C58-DE40-4F2E-9882-642750531289}" srcId="{A36FAF92-A0A9-4C0F-B807-73C4EC6F3E8C}" destId="{F3610FA5-498D-4996-89EA-6D314640DBB9}" srcOrd="2" destOrd="0" parTransId="{C1AC93B5-9E8F-4420-8A72-00C70C8C264D}" sibTransId="{F6BB5D6C-0D46-4822-A9EC-62ADB28E4B69}"/>
    <dgm:cxn modelId="{4E1D2E84-91F8-437E-A4F5-9E7A1959A1F7}" srcId="{A36FAF92-A0A9-4C0F-B807-73C4EC6F3E8C}" destId="{3F8D216E-2614-4571-9737-2829019B49E4}" srcOrd="0" destOrd="0" parTransId="{BDAECC59-24F9-474E-9DD0-7EF165A8049C}" sibTransId="{4A863F34-CC15-4969-BD45-CFAA2E5E46D3}"/>
    <dgm:cxn modelId="{7E5BE992-0555-41A8-B50D-49C49B50C950}" type="presOf" srcId="{F3610FA5-498D-4996-89EA-6D314640DBB9}" destId="{25F71EEF-910A-4604-B92C-8D3BC3F5D3F2}" srcOrd="0" destOrd="0" presId="urn:microsoft.com/office/officeart/2018/2/layout/IconVerticalSolidList"/>
    <dgm:cxn modelId="{DA44489F-7808-4E37-8F60-B69DCC1B6F7D}" srcId="{A36FAF92-A0A9-4C0F-B807-73C4EC6F3E8C}" destId="{874F1DD1-B57A-400C-B13E-D0A5FDE69E6F}" srcOrd="3" destOrd="0" parTransId="{04488773-D694-4863-9DC8-044DD8D21EF0}" sibTransId="{7024047E-14CF-4EF6-903F-44F275189815}"/>
    <dgm:cxn modelId="{4EFD83DB-06E5-492A-A574-11B73225B26B}" type="presOf" srcId="{3F8D216E-2614-4571-9737-2829019B49E4}" destId="{BE525217-BAD4-4C77-9AF8-2ECB334611DB}" srcOrd="0" destOrd="0" presId="urn:microsoft.com/office/officeart/2018/2/layout/IconVerticalSolidList"/>
    <dgm:cxn modelId="{1D3C461F-55EC-4996-B40E-15DB922572C7}" type="presParOf" srcId="{9812C7EA-31E1-4374-B2CE-A3312B41C714}" destId="{49ED2E2A-ADB3-466A-AD6A-B592C454A874}" srcOrd="0" destOrd="0" presId="urn:microsoft.com/office/officeart/2018/2/layout/IconVerticalSolidList"/>
    <dgm:cxn modelId="{ED510FE3-EAD6-4A51-8A9E-8ADD8C684E44}" type="presParOf" srcId="{49ED2E2A-ADB3-466A-AD6A-B592C454A874}" destId="{A72DC1B3-4B45-4E9B-B5F2-EAE66D45B36C}" srcOrd="0" destOrd="0" presId="urn:microsoft.com/office/officeart/2018/2/layout/IconVerticalSolidList"/>
    <dgm:cxn modelId="{95E11A39-519E-43D4-9F62-9ADAC8F17D08}" type="presParOf" srcId="{49ED2E2A-ADB3-466A-AD6A-B592C454A874}" destId="{0D2F6C37-5035-4FD1-8FCD-D7A5F8E8F7B3}" srcOrd="1" destOrd="0" presId="urn:microsoft.com/office/officeart/2018/2/layout/IconVerticalSolidList"/>
    <dgm:cxn modelId="{9B98BC22-53CC-4386-BEF5-013B05C801A5}" type="presParOf" srcId="{49ED2E2A-ADB3-466A-AD6A-B592C454A874}" destId="{F2FEE823-A6C1-429B-AF79-C2CDA74AB7F1}" srcOrd="2" destOrd="0" presId="urn:microsoft.com/office/officeart/2018/2/layout/IconVerticalSolidList"/>
    <dgm:cxn modelId="{14796697-C456-468C-BB90-A67F5D4DC57C}" type="presParOf" srcId="{49ED2E2A-ADB3-466A-AD6A-B592C454A874}" destId="{BE525217-BAD4-4C77-9AF8-2ECB334611DB}" srcOrd="3" destOrd="0" presId="urn:microsoft.com/office/officeart/2018/2/layout/IconVerticalSolidList"/>
    <dgm:cxn modelId="{A5F76D49-5312-497D-B9CD-2096B9805310}" type="presParOf" srcId="{9812C7EA-31E1-4374-B2CE-A3312B41C714}" destId="{62B6100F-93A0-46A2-8E81-4F63EAD6BD1F}" srcOrd="1" destOrd="0" presId="urn:microsoft.com/office/officeart/2018/2/layout/IconVerticalSolidList"/>
    <dgm:cxn modelId="{2A420A1B-CD33-4DC9-8EDE-925C9C2AF73C}" type="presParOf" srcId="{9812C7EA-31E1-4374-B2CE-A3312B41C714}" destId="{99CD034C-CBD9-42A3-B892-119F92B9AA86}" srcOrd="2" destOrd="0" presId="urn:microsoft.com/office/officeart/2018/2/layout/IconVerticalSolidList"/>
    <dgm:cxn modelId="{3E5BFBBD-BFC3-4464-A19E-5209AC0A698E}" type="presParOf" srcId="{99CD034C-CBD9-42A3-B892-119F92B9AA86}" destId="{D4A364A8-2728-4E0B-BD7C-AFD38F7DD166}" srcOrd="0" destOrd="0" presId="urn:microsoft.com/office/officeart/2018/2/layout/IconVerticalSolidList"/>
    <dgm:cxn modelId="{23E4ED23-F60D-464A-90F4-32F2FB67AEBB}" type="presParOf" srcId="{99CD034C-CBD9-42A3-B892-119F92B9AA86}" destId="{E6EC6155-F311-44FF-BE03-36413ADBD01C}" srcOrd="1" destOrd="0" presId="urn:microsoft.com/office/officeart/2018/2/layout/IconVerticalSolidList"/>
    <dgm:cxn modelId="{F2D9294F-530B-49A1-B998-662159223AA3}" type="presParOf" srcId="{99CD034C-CBD9-42A3-B892-119F92B9AA86}" destId="{C976FDCA-192E-47FB-9CD8-7606B06C6976}" srcOrd="2" destOrd="0" presId="urn:microsoft.com/office/officeart/2018/2/layout/IconVerticalSolidList"/>
    <dgm:cxn modelId="{0EC34836-7B3B-4369-BE9A-3B6B0D1DF24C}" type="presParOf" srcId="{99CD034C-CBD9-42A3-B892-119F92B9AA86}" destId="{6A019C10-2752-4E49-AF87-393B40098475}" srcOrd="3" destOrd="0" presId="urn:microsoft.com/office/officeart/2018/2/layout/IconVerticalSolidList"/>
    <dgm:cxn modelId="{F96082ED-36D2-4D82-8BB9-894709D39C7D}" type="presParOf" srcId="{9812C7EA-31E1-4374-B2CE-A3312B41C714}" destId="{6C5B9B46-EC3F-43A2-BD17-1E5392C6AEFD}" srcOrd="3" destOrd="0" presId="urn:microsoft.com/office/officeart/2018/2/layout/IconVerticalSolidList"/>
    <dgm:cxn modelId="{A0C6969A-08C5-4DD7-BBFC-16B91907F721}" type="presParOf" srcId="{9812C7EA-31E1-4374-B2CE-A3312B41C714}" destId="{1A25FBC0-FC5A-4C8D-BBE1-53C557D9E6F1}" srcOrd="4" destOrd="0" presId="urn:microsoft.com/office/officeart/2018/2/layout/IconVerticalSolidList"/>
    <dgm:cxn modelId="{3E3A075B-9B66-44FC-8141-DFE3FECE152E}" type="presParOf" srcId="{1A25FBC0-FC5A-4C8D-BBE1-53C557D9E6F1}" destId="{E041291F-5317-4BE8-AA73-ADFA6EBD303A}" srcOrd="0" destOrd="0" presId="urn:microsoft.com/office/officeart/2018/2/layout/IconVerticalSolidList"/>
    <dgm:cxn modelId="{B741DCE3-1FA2-4F45-BE8A-9C3698A7BC1F}" type="presParOf" srcId="{1A25FBC0-FC5A-4C8D-BBE1-53C557D9E6F1}" destId="{8D2C9A23-D818-4EBF-9D5D-EF6082A4700E}" srcOrd="1" destOrd="0" presId="urn:microsoft.com/office/officeart/2018/2/layout/IconVerticalSolidList"/>
    <dgm:cxn modelId="{14DDBE87-7FF0-415F-B677-A379A8702082}" type="presParOf" srcId="{1A25FBC0-FC5A-4C8D-BBE1-53C557D9E6F1}" destId="{89799EFA-E17B-460D-925A-5CB6F80CA003}" srcOrd="2" destOrd="0" presId="urn:microsoft.com/office/officeart/2018/2/layout/IconVerticalSolidList"/>
    <dgm:cxn modelId="{C119C57E-A1DA-4937-B555-4E7FA165DD80}" type="presParOf" srcId="{1A25FBC0-FC5A-4C8D-BBE1-53C557D9E6F1}" destId="{25F71EEF-910A-4604-B92C-8D3BC3F5D3F2}" srcOrd="3" destOrd="0" presId="urn:microsoft.com/office/officeart/2018/2/layout/IconVerticalSolidList"/>
    <dgm:cxn modelId="{9885A907-5C55-4264-9ACB-71E3F83D7437}" type="presParOf" srcId="{9812C7EA-31E1-4374-B2CE-A3312B41C714}" destId="{AB90C8D9-54AE-4E99-91D3-9A3202590BBA}" srcOrd="5" destOrd="0" presId="urn:microsoft.com/office/officeart/2018/2/layout/IconVerticalSolidList"/>
    <dgm:cxn modelId="{9076FB22-FEB5-48F0-BD21-2F140C5AF9F3}" type="presParOf" srcId="{9812C7EA-31E1-4374-B2CE-A3312B41C714}" destId="{F1B6E04F-82FC-4889-8466-E6602FDE0B9D}" srcOrd="6" destOrd="0" presId="urn:microsoft.com/office/officeart/2018/2/layout/IconVerticalSolidList"/>
    <dgm:cxn modelId="{F625633C-1632-44FD-9052-BB73768373C3}" type="presParOf" srcId="{F1B6E04F-82FC-4889-8466-E6602FDE0B9D}" destId="{C4F92A5F-B306-44EB-A4D3-574622CD9D14}" srcOrd="0" destOrd="0" presId="urn:microsoft.com/office/officeart/2018/2/layout/IconVerticalSolidList"/>
    <dgm:cxn modelId="{E073FE06-83CB-4F87-96F4-F875462D352A}" type="presParOf" srcId="{F1B6E04F-82FC-4889-8466-E6602FDE0B9D}" destId="{55A6E03B-0FB7-48AD-A96B-E47818C39C5D}" srcOrd="1" destOrd="0" presId="urn:microsoft.com/office/officeart/2018/2/layout/IconVerticalSolidList"/>
    <dgm:cxn modelId="{7F13B411-A525-45AF-B76C-93669747257D}" type="presParOf" srcId="{F1B6E04F-82FC-4889-8466-E6602FDE0B9D}" destId="{4334D5A3-F83C-425A-AEBD-EE8BC5A78521}" srcOrd="2" destOrd="0" presId="urn:microsoft.com/office/officeart/2018/2/layout/IconVerticalSolidList"/>
    <dgm:cxn modelId="{8D01AA41-A1AD-4050-B512-FD0B5C2A560E}" type="presParOf" srcId="{F1B6E04F-82FC-4889-8466-E6602FDE0B9D}" destId="{B0E7E4FF-5F1F-4346-8F2A-FA33B38AA3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C69D-C849-4E57-80F3-6A612BD779FD}">
      <dsp:nvSpPr>
        <dsp:cNvPr id="0" name=""/>
        <dsp:cNvSpPr/>
      </dsp:nvSpPr>
      <dsp:spPr>
        <a:xfrm>
          <a:off x="0" y="389190"/>
          <a:ext cx="6628804" cy="1017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Key-Value Stores</a:t>
          </a:r>
          <a:r>
            <a:rPr lang="en-US" sz="1500" kern="1200" dirty="0"/>
            <a:t>: These are the simplest form of NoSQL databases, designed for storing data as a collection of key-value pairs. They are highly efficient for scenarios where quick access to data is required, such as in caching and session storage, where the key is known.</a:t>
          </a:r>
        </a:p>
      </dsp:txBody>
      <dsp:txXfrm>
        <a:off x="49690" y="438880"/>
        <a:ext cx="6529424" cy="918520"/>
      </dsp:txXfrm>
    </dsp:sp>
    <dsp:sp modelId="{336F781E-DAAD-423C-B072-089365E4FE26}">
      <dsp:nvSpPr>
        <dsp:cNvPr id="0" name=""/>
        <dsp:cNvSpPr/>
      </dsp:nvSpPr>
      <dsp:spPr>
        <a:xfrm>
          <a:off x="0" y="1450290"/>
          <a:ext cx="6628804" cy="10179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Column Stores</a:t>
          </a:r>
          <a:r>
            <a:rPr lang="en-US" sz="1500" kern="1200" dirty="0"/>
            <a:t>: Columnar databases store data in columns rather than rows, making them ideal for analytics and data warehousing scenarios where operations are typically performed on column data. This structure allows for efficient data compression and fast aggregation.</a:t>
          </a:r>
        </a:p>
      </dsp:txBody>
      <dsp:txXfrm>
        <a:off x="49690" y="1499980"/>
        <a:ext cx="6529424" cy="918520"/>
      </dsp:txXfrm>
    </dsp:sp>
    <dsp:sp modelId="{9FF6BF79-025E-4C90-A60F-0ACC1BFE4CC6}">
      <dsp:nvSpPr>
        <dsp:cNvPr id="0" name=""/>
        <dsp:cNvSpPr/>
      </dsp:nvSpPr>
      <dsp:spPr>
        <a:xfrm>
          <a:off x="0" y="2511390"/>
          <a:ext cx="6628804" cy="10179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Graph Databases</a:t>
          </a:r>
          <a:r>
            <a:rPr lang="en-US" sz="1500" kern="1200" dirty="0"/>
            <a:t>: These databases are optimized for storing and querying data that is interconnected, making them suitable for social networks, recommendation engines, and fraud detection systems where relationships between data points are crucial.</a:t>
          </a:r>
        </a:p>
      </dsp:txBody>
      <dsp:txXfrm>
        <a:off x="49690" y="2561080"/>
        <a:ext cx="6529424" cy="918520"/>
      </dsp:txXfrm>
    </dsp:sp>
    <dsp:sp modelId="{CEB83ADC-6940-4154-89ED-403B1D518284}">
      <dsp:nvSpPr>
        <dsp:cNvPr id="0" name=""/>
        <dsp:cNvSpPr/>
      </dsp:nvSpPr>
      <dsp:spPr>
        <a:xfrm>
          <a:off x="0" y="3572490"/>
          <a:ext cx="6628804" cy="1017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Document Stores</a:t>
          </a:r>
          <a:r>
            <a:rPr lang="en-US" sz="1500" kern="1200" dirty="0"/>
            <a:t>: Document-oriented databases store data in document formats like JSON, XML, etc. They are versatile and flexible, making them suitable for content management systems and e-commerce applications where each document can be unique and evolve over time.</a:t>
          </a:r>
        </a:p>
      </dsp:txBody>
      <dsp:txXfrm>
        <a:off x="49690" y="3622180"/>
        <a:ext cx="6529424" cy="918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DDFA4-29B9-4069-AC47-36F6D52C26DF}">
      <dsp:nvSpPr>
        <dsp:cNvPr id="0" name=""/>
        <dsp:cNvSpPr/>
      </dsp:nvSpPr>
      <dsp:spPr>
        <a:xfrm>
          <a:off x="0" y="332310"/>
          <a:ext cx="6628804" cy="1159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NoSQL database storing data as key-value pairs</a:t>
          </a:r>
        </a:p>
        <a:p>
          <a:pPr marL="171450" lvl="1" indent="-171450" algn="l" defTabSz="711200">
            <a:lnSpc>
              <a:spcPct val="90000"/>
            </a:lnSpc>
            <a:spcBef>
              <a:spcPct val="0"/>
            </a:spcBef>
            <a:spcAft>
              <a:spcPct val="15000"/>
            </a:spcAft>
            <a:buChar char="•"/>
          </a:pPr>
          <a:r>
            <a:rPr lang="en-US" sz="1600" kern="1200"/>
            <a:t>- Highly optimized for fast lookups using keys</a:t>
          </a:r>
        </a:p>
        <a:p>
          <a:pPr marL="171450" lvl="1" indent="-171450" algn="l" defTabSz="711200">
            <a:lnSpc>
              <a:spcPct val="90000"/>
            </a:lnSpc>
            <a:spcBef>
              <a:spcPct val="0"/>
            </a:spcBef>
            <a:spcAft>
              <a:spcPct val="15000"/>
            </a:spcAft>
            <a:buChar char="•"/>
          </a:pPr>
          <a:r>
            <a:rPr lang="en-US" sz="1600" kern="1200"/>
            <a:t>- Data structures: strings, lists, sets, hashes</a:t>
          </a:r>
        </a:p>
      </dsp:txBody>
      <dsp:txXfrm>
        <a:off x="0" y="332310"/>
        <a:ext cx="6628804" cy="1159200"/>
      </dsp:txXfrm>
    </dsp:sp>
    <dsp:sp modelId="{BDF34AE0-0B55-46A1-8EA4-23E470AC20CA}">
      <dsp:nvSpPr>
        <dsp:cNvPr id="0" name=""/>
        <dsp:cNvSpPr/>
      </dsp:nvSpPr>
      <dsp:spPr>
        <a:xfrm>
          <a:off x="331440" y="961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Key-Value Database?</a:t>
          </a:r>
        </a:p>
      </dsp:txBody>
      <dsp:txXfrm>
        <a:off x="354497" y="119207"/>
        <a:ext cx="4594048" cy="426206"/>
      </dsp:txXfrm>
    </dsp:sp>
    <dsp:sp modelId="{0C8782B1-7E28-46F1-8396-E7E4241CBB75}">
      <dsp:nvSpPr>
        <dsp:cNvPr id="0" name=""/>
        <dsp:cNvSpPr/>
      </dsp:nvSpPr>
      <dsp:spPr>
        <a:xfrm>
          <a:off x="0" y="1814070"/>
          <a:ext cx="6628804" cy="1562400"/>
        </a:xfrm>
        <a:prstGeom prst="rect">
          <a:avLst/>
        </a:prstGeom>
        <a:solidFill>
          <a:schemeClr val="lt1">
            <a:alpha val="90000"/>
            <a:hueOff val="0"/>
            <a:satOff val="0"/>
            <a:lumOff val="0"/>
            <a:alphaOff val="0"/>
          </a:schemeClr>
        </a:solidFill>
        <a:ln w="12700" cap="rnd" cmpd="sng" algn="ctr">
          <a:solidFill>
            <a:schemeClr val="accent2">
              <a:hueOff val="-1482143"/>
              <a:satOff val="7100"/>
              <a:lumOff val="6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Ultra-fast in-memory storage (low-latency operations)</a:t>
          </a:r>
        </a:p>
        <a:p>
          <a:pPr marL="171450" lvl="1" indent="-171450" algn="l" defTabSz="711200">
            <a:lnSpc>
              <a:spcPct val="90000"/>
            </a:lnSpc>
            <a:spcBef>
              <a:spcPct val="0"/>
            </a:spcBef>
            <a:spcAft>
              <a:spcPct val="15000"/>
            </a:spcAft>
            <a:buChar char="•"/>
          </a:pPr>
          <a:r>
            <a:rPr lang="en-US" sz="1600" kern="1200"/>
            <a:t>✔ Supports caching, pub/sub, and session storage</a:t>
          </a:r>
        </a:p>
        <a:p>
          <a:pPr marL="171450" lvl="1" indent="-171450" algn="l" defTabSz="711200">
            <a:lnSpc>
              <a:spcPct val="90000"/>
            </a:lnSpc>
            <a:spcBef>
              <a:spcPct val="0"/>
            </a:spcBef>
            <a:spcAft>
              <a:spcPct val="15000"/>
            </a:spcAft>
            <a:buChar char="•"/>
          </a:pPr>
          <a:r>
            <a:rPr lang="en-US" sz="1600" kern="1200"/>
            <a:t>✔ Can persist data with snapshotting &amp; AOF logs</a:t>
          </a:r>
        </a:p>
        <a:p>
          <a:pPr marL="171450" lvl="1" indent="-171450" algn="l" defTabSz="711200">
            <a:lnSpc>
              <a:spcPct val="90000"/>
            </a:lnSpc>
            <a:spcBef>
              <a:spcPct val="0"/>
            </a:spcBef>
            <a:spcAft>
              <a:spcPct val="15000"/>
            </a:spcAft>
            <a:buChar char="•"/>
          </a:pPr>
          <a:r>
            <a:rPr lang="en-US" sz="1600" kern="1200"/>
            <a:t>✔ Scales horizontally using clustering</a:t>
          </a:r>
        </a:p>
      </dsp:txBody>
      <dsp:txXfrm>
        <a:off x="0" y="1814070"/>
        <a:ext cx="6628804" cy="1562400"/>
      </dsp:txXfrm>
    </dsp:sp>
    <dsp:sp modelId="{72AE1724-7F46-4F12-AA55-C4B3AE6AF52C}">
      <dsp:nvSpPr>
        <dsp:cNvPr id="0" name=""/>
        <dsp:cNvSpPr/>
      </dsp:nvSpPr>
      <dsp:spPr>
        <a:xfrm>
          <a:off x="331440" y="1577910"/>
          <a:ext cx="4640162" cy="47232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Redis?</a:t>
          </a:r>
        </a:p>
      </dsp:txBody>
      <dsp:txXfrm>
        <a:off x="354497" y="1600967"/>
        <a:ext cx="4594048" cy="426206"/>
      </dsp:txXfrm>
    </dsp:sp>
    <dsp:sp modelId="{964911EE-679A-4005-A437-17063E19E6FC}">
      <dsp:nvSpPr>
        <dsp:cNvPr id="0" name=""/>
        <dsp:cNvSpPr/>
      </dsp:nvSpPr>
      <dsp:spPr>
        <a:xfrm>
          <a:off x="0" y="3699030"/>
          <a:ext cx="6628804" cy="11844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Complex queries &amp; relationships needed (Use relational/graph DB)</a:t>
          </a:r>
        </a:p>
        <a:p>
          <a:pPr marL="171450" lvl="1" indent="-171450" algn="l" defTabSz="711200">
            <a:lnSpc>
              <a:spcPct val="90000"/>
            </a:lnSpc>
            <a:spcBef>
              <a:spcPct val="0"/>
            </a:spcBef>
            <a:spcAft>
              <a:spcPct val="15000"/>
            </a:spcAft>
            <a:buChar char="•"/>
          </a:pPr>
          <a:r>
            <a:rPr lang="en-US" sz="1600" kern="1200"/>
            <a:t>❌ Large datasets exceeding RAM capacity</a:t>
          </a:r>
        </a:p>
      </dsp:txBody>
      <dsp:txXfrm>
        <a:off x="0" y="3699030"/>
        <a:ext cx="6628804" cy="1184400"/>
      </dsp:txXfrm>
    </dsp:sp>
    <dsp:sp modelId="{2486179E-F905-4490-90DC-684E28B5D822}">
      <dsp:nvSpPr>
        <dsp:cNvPr id="0" name=""/>
        <dsp:cNvSpPr/>
      </dsp:nvSpPr>
      <dsp:spPr>
        <a:xfrm>
          <a:off x="331440" y="346287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Redis?</a:t>
          </a:r>
        </a:p>
      </dsp:txBody>
      <dsp:txXfrm>
        <a:off x="354497" y="348592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A75-0EC7-44F2-BEBE-68DB3D2438C0}">
      <dsp:nvSpPr>
        <dsp:cNvPr id="0" name=""/>
        <dsp:cNvSpPr/>
      </dsp:nvSpPr>
      <dsp:spPr>
        <a:xfrm>
          <a:off x="0" y="112305"/>
          <a:ext cx="6628804" cy="514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a Graph Database?</a:t>
          </a:r>
        </a:p>
      </dsp:txBody>
      <dsp:txXfrm>
        <a:off x="25130" y="137435"/>
        <a:ext cx="6578544" cy="464540"/>
      </dsp:txXfrm>
    </dsp:sp>
    <dsp:sp modelId="{DA6137C7-2518-4EA3-BE6A-AF047638908A}">
      <dsp:nvSpPr>
        <dsp:cNvPr id="0" name=""/>
        <dsp:cNvSpPr/>
      </dsp:nvSpPr>
      <dsp:spPr>
        <a:xfrm>
          <a:off x="0" y="627105"/>
          <a:ext cx="6628804"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A database designed for relationships between data</a:t>
          </a:r>
        </a:p>
        <a:p>
          <a:pPr marL="171450" lvl="1" indent="-171450" algn="l" defTabSz="755650">
            <a:lnSpc>
              <a:spcPct val="90000"/>
            </a:lnSpc>
            <a:spcBef>
              <a:spcPct val="0"/>
            </a:spcBef>
            <a:spcAft>
              <a:spcPct val="20000"/>
            </a:spcAft>
            <a:buChar char="•"/>
          </a:pPr>
          <a:r>
            <a:rPr lang="en-US" sz="1700" kern="1200"/>
            <a:t>- Stores data as nodes (entities) and edges (relationships)</a:t>
          </a:r>
        </a:p>
        <a:p>
          <a:pPr marL="171450" lvl="1" indent="-171450" algn="l" defTabSz="755650">
            <a:lnSpc>
              <a:spcPct val="90000"/>
            </a:lnSpc>
            <a:spcBef>
              <a:spcPct val="0"/>
            </a:spcBef>
            <a:spcAft>
              <a:spcPct val="20000"/>
            </a:spcAft>
            <a:buChar char="•"/>
          </a:pPr>
          <a:r>
            <a:rPr lang="en-US" sz="1700" kern="1200"/>
            <a:t>- Uses graph traversal algorithms for queries</a:t>
          </a:r>
        </a:p>
      </dsp:txBody>
      <dsp:txXfrm>
        <a:off x="0" y="627105"/>
        <a:ext cx="6628804" cy="842490"/>
      </dsp:txXfrm>
    </dsp:sp>
    <dsp:sp modelId="{12B66A2C-B1D8-44D6-B7CC-6129F51B7953}">
      <dsp:nvSpPr>
        <dsp:cNvPr id="0" name=""/>
        <dsp:cNvSpPr/>
      </dsp:nvSpPr>
      <dsp:spPr>
        <a:xfrm>
          <a:off x="0" y="1469595"/>
          <a:ext cx="6628804" cy="514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Why Use Neo4j?</a:t>
          </a:r>
        </a:p>
      </dsp:txBody>
      <dsp:txXfrm>
        <a:off x="25130" y="1494725"/>
        <a:ext cx="6578544" cy="464540"/>
      </dsp:txXfrm>
    </dsp:sp>
    <dsp:sp modelId="{AA008383-F8A9-41FD-907C-83260F4962CB}">
      <dsp:nvSpPr>
        <dsp:cNvPr id="0" name=""/>
        <dsp:cNvSpPr/>
      </dsp:nvSpPr>
      <dsp:spPr>
        <a:xfrm>
          <a:off x="0" y="1984395"/>
          <a:ext cx="6628804"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Perfect for connected data (e.g., social networks, fraud detection)</a:t>
          </a:r>
        </a:p>
        <a:p>
          <a:pPr marL="171450" lvl="1" indent="-171450" algn="l" defTabSz="755650">
            <a:lnSpc>
              <a:spcPct val="90000"/>
            </a:lnSpc>
            <a:spcBef>
              <a:spcPct val="0"/>
            </a:spcBef>
            <a:spcAft>
              <a:spcPct val="20000"/>
            </a:spcAft>
            <a:buChar char="•"/>
          </a:pPr>
          <a:r>
            <a:rPr lang="en-US" sz="1700" kern="1200"/>
            <a:t>✔ Fast relationship-based queries</a:t>
          </a:r>
        </a:p>
        <a:p>
          <a:pPr marL="171450" lvl="1" indent="-171450" algn="l" defTabSz="755650">
            <a:lnSpc>
              <a:spcPct val="90000"/>
            </a:lnSpc>
            <a:spcBef>
              <a:spcPct val="0"/>
            </a:spcBef>
            <a:spcAft>
              <a:spcPct val="20000"/>
            </a:spcAft>
            <a:buChar char="•"/>
          </a:pPr>
          <a:r>
            <a:rPr lang="en-US" sz="1700" kern="1200"/>
            <a:t>✔ Uses Cypher Query Language (CQL) for intuitive graph operations</a:t>
          </a:r>
        </a:p>
        <a:p>
          <a:pPr marL="171450" lvl="1" indent="-171450" algn="l" defTabSz="755650">
            <a:lnSpc>
              <a:spcPct val="90000"/>
            </a:lnSpc>
            <a:spcBef>
              <a:spcPct val="0"/>
            </a:spcBef>
            <a:spcAft>
              <a:spcPct val="20000"/>
            </a:spcAft>
            <a:buChar char="•"/>
          </a:pPr>
          <a:r>
            <a:rPr lang="en-US" sz="1700" kern="1200"/>
            <a:t>✔ Supports deep link analysis</a:t>
          </a:r>
        </a:p>
      </dsp:txBody>
      <dsp:txXfrm>
        <a:off x="0" y="1984395"/>
        <a:ext cx="6628804" cy="1730520"/>
      </dsp:txXfrm>
    </dsp:sp>
    <dsp:sp modelId="{BC224D0F-5C51-442C-ABAE-A6D2C8096203}">
      <dsp:nvSpPr>
        <dsp:cNvPr id="0" name=""/>
        <dsp:cNvSpPr/>
      </dsp:nvSpPr>
      <dsp:spPr>
        <a:xfrm>
          <a:off x="0" y="3714915"/>
          <a:ext cx="6628804" cy="514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When Not to Use Neo4j?</a:t>
          </a:r>
        </a:p>
      </dsp:txBody>
      <dsp:txXfrm>
        <a:off x="25130" y="3740045"/>
        <a:ext cx="6578544" cy="464540"/>
      </dsp:txXfrm>
    </dsp:sp>
    <dsp:sp modelId="{29EFFA69-3C53-4A43-A580-A6724C047048}">
      <dsp:nvSpPr>
        <dsp:cNvPr id="0" name=""/>
        <dsp:cNvSpPr/>
      </dsp:nvSpPr>
      <dsp:spPr>
        <a:xfrm>
          <a:off x="0" y="4229715"/>
          <a:ext cx="6628804"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Flat/tabular data structure needed (Use SQL/NoSQL DB)</a:t>
          </a:r>
        </a:p>
        <a:p>
          <a:pPr marL="171450" lvl="1" indent="-171450" algn="l" defTabSz="755650">
            <a:lnSpc>
              <a:spcPct val="90000"/>
            </a:lnSpc>
            <a:spcBef>
              <a:spcPct val="0"/>
            </a:spcBef>
            <a:spcAft>
              <a:spcPct val="20000"/>
            </a:spcAft>
            <a:buChar char="•"/>
          </a:pPr>
          <a:r>
            <a:rPr lang="en-US" sz="1700" kern="1200"/>
            <a:t>❌ Heavy transactional workloads with strict ACID compliance</a:t>
          </a:r>
        </a:p>
      </dsp:txBody>
      <dsp:txXfrm>
        <a:off x="0" y="4229715"/>
        <a:ext cx="6628804" cy="637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BCF26-0E99-42D9-ADC6-08E030D97AB4}">
      <dsp:nvSpPr>
        <dsp:cNvPr id="0" name=""/>
        <dsp:cNvSpPr/>
      </dsp:nvSpPr>
      <dsp:spPr>
        <a:xfrm>
          <a:off x="0" y="319710"/>
          <a:ext cx="6628804" cy="1386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database optimized for storing &amp; querying time-stamped data</a:t>
          </a:r>
        </a:p>
        <a:p>
          <a:pPr marL="171450" lvl="1" indent="-171450" algn="l" defTabSz="711200">
            <a:lnSpc>
              <a:spcPct val="90000"/>
            </a:lnSpc>
            <a:spcBef>
              <a:spcPct val="0"/>
            </a:spcBef>
            <a:spcAft>
              <a:spcPct val="15000"/>
            </a:spcAft>
            <a:buChar char="•"/>
          </a:pPr>
          <a:r>
            <a:rPr lang="en-US" sz="1600" kern="1200"/>
            <a:t>- Handles high-ingestion rates efficiently</a:t>
          </a:r>
        </a:p>
        <a:p>
          <a:pPr marL="171450" lvl="1" indent="-171450" algn="l" defTabSz="711200">
            <a:lnSpc>
              <a:spcPct val="90000"/>
            </a:lnSpc>
            <a:spcBef>
              <a:spcPct val="0"/>
            </a:spcBef>
            <a:spcAft>
              <a:spcPct val="15000"/>
            </a:spcAft>
            <a:buChar char="•"/>
          </a:pPr>
          <a:r>
            <a:rPr lang="en-US" sz="1600" kern="1200"/>
            <a:t>- Stores metrics, events, logs, and monitoring data</a:t>
          </a:r>
        </a:p>
      </dsp:txBody>
      <dsp:txXfrm>
        <a:off x="0" y="319710"/>
        <a:ext cx="6628804" cy="1386000"/>
      </dsp:txXfrm>
    </dsp:sp>
    <dsp:sp modelId="{C0A87AE9-D5CB-423B-823D-65AC0F17DD09}">
      <dsp:nvSpPr>
        <dsp:cNvPr id="0" name=""/>
        <dsp:cNvSpPr/>
      </dsp:nvSpPr>
      <dsp:spPr>
        <a:xfrm>
          <a:off x="331440" y="835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Time-Series Database?</a:t>
          </a:r>
        </a:p>
      </dsp:txBody>
      <dsp:txXfrm>
        <a:off x="354497" y="106607"/>
        <a:ext cx="4594048" cy="426206"/>
      </dsp:txXfrm>
    </dsp:sp>
    <dsp:sp modelId="{B8D919A7-C883-4B0A-8E69-E243254F25D9}">
      <dsp:nvSpPr>
        <dsp:cNvPr id="0" name=""/>
        <dsp:cNvSpPr/>
      </dsp:nvSpPr>
      <dsp:spPr>
        <a:xfrm>
          <a:off x="0" y="2028270"/>
          <a:ext cx="6628804" cy="15624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Optimized for time-based queries</a:t>
          </a:r>
        </a:p>
        <a:p>
          <a:pPr marL="171450" lvl="1" indent="-171450" algn="l" defTabSz="711200">
            <a:lnSpc>
              <a:spcPct val="90000"/>
            </a:lnSpc>
            <a:spcBef>
              <a:spcPct val="0"/>
            </a:spcBef>
            <a:spcAft>
              <a:spcPct val="15000"/>
            </a:spcAft>
            <a:buChar char="•"/>
          </a:pPr>
          <a:r>
            <a:rPr lang="en-US" sz="1600" kern="1200"/>
            <a:t>✔ Supports real-time analytics &amp; monitoring</a:t>
          </a:r>
        </a:p>
        <a:p>
          <a:pPr marL="171450" lvl="1" indent="-171450" algn="l" defTabSz="711200">
            <a:lnSpc>
              <a:spcPct val="90000"/>
            </a:lnSpc>
            <a:spcBef>
              <a:spcPct val="0"/>
            </a:spcBef>
            <a:spcAft>
              <a:spcPct val="15000"/>
            </a:spcAft>
            <a:buChar char="•"/>
          </a:pPr>
          <a:r>
            <a:rPr lang="en-US" sz="1600" kern="1200"/>
            <a:t>✔ Efficient data compression &amp; retention policies</a:t>
          </a:r>
        </a:p>
        <a:p>
          <a:pPr marL="171450" lvl="1" indent="-171450" algn="l" defTabSz="711200">
            <a:lnSpc>
              <a:spcPct val="90000"/>
            </a:lnSpc>
            <a:spcBef>
              <a:spcPct val="0"/>
            </a:spcBef>
            <a:spcAft>
              <a:spcPct val="15000"/>
            </a:spcAft>
            <a:buChar char="•"/>
          </a:pPr>
          <a:r>
            <a:rPr lang="en-US" sz="1600" kern="1200"/>
            <a:t>✔ SQL-like query language (InfluxQL, Flux)</a:t>
          </a:r>
        </a:p>
      </dsp:txBody>
      <dsp:txXfrm>
        <a:off x="0" y="2028270"/>
        <a:ext cx="6628804" cy="1562400"/>
      </dsp:txXfrm>
    </dsp:sp>
    <dsp:sp modelId="{8762F127-4055-4EE7-A17F-5A0AC4ADD553}">
      <dsp:nvSpPr>
        <dsp:cNvPr id="0" name=""/>
        <dsp:cNvSpPr/>
      </dsp:nvSpPr>
      <dsp:spPr>
        <a:xfrm>
          <a:off x="331440" y="1792110"/>
          <a:ext cx="4640162" cy="47232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InfluxDB?</a:t>
          </a:r>
        </a:p>
      </dsp:txBody>
      <dsp:txXfrm>
        <a:off x="354497" y="1815167"/>
        <a:ext cx="4594048" cy="426206"/>
      </dsp:txXfrm>
    </dsp:sp>
    <dsp:sp modelId="{AA23CDBF-AF36-472C-A3CF-53F60DF92CDF}">
      <dsp:nvSpPr>
        <dsp:cNvPr id="0" name=""/>
        <dsp:cNvSpPr/>
      </dsp:nvSpPr>
      <dsp:spPr>
        <a:xfrm>
          <a:off x="0" y="3913230"/>
          <a:ext cx="6628804" cy="982799"/>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Relational data models needed (Use SQL DB)</a:t>
          </a:r>
        </a:p>
        <a:p>
          <a:pPr marL="171450" lvl="1" indent="-171450" algn="l" defTabSz="711200">
            <a:lnSpc>
              <a:spcPct val="90000"/>
            </a:lnSpc>
            <a:spcBef>
              <a:spcPct val="0"/>
            </a:spcBef>
            <a:spcAft>
              <a:spcPct val="15000"/>
            </a:spcAft>
            <a:buChar char="•"/>
          </a:pPr>
          <a:r>
            <a:rPr lang="en-US" sz="1600" kern="1200"/>
            <a:t>❌ Transactional consistency required</a:t>
          </a:r>
        </a:p>
      </dsp:txBody>
      <dsp:txXfrm>
        <a:off x="0" y="3913230"/>
        <a:ext cx="6628804" cy="982799"/>
      </dsp:txXfrm>
    </dsp:sp>
    <dsp:sp modelId="{34A5E2D1-5361-4876-A701-7899D1479DE1}">
      <dsp:nvSpPr>
        <dsp:cNvPr id="0" name=""/>
        <dsp:cNvSpPr/>
      </dsp:nvSpPr>
      <dsp:spPr>
        <a:xfrm>
          <a:off x="331440" y="3677070"/>
          <a:ext cx="4640162" cy="47232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InfluxDB?</a:t>
          </a:r>
        </a:p>
      </dsp:txBody>
      <dsp:txXfrm>
        <a:off x="354497" y="3700127"/>
        <a:ext cx="4594048"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DC1B3-4B45-4E9B-B5F2-EAE66D45B36C}">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F6C37-5035-4FD1-8FCD-D7A5F8E8F7B3}">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525217-BAD4-4C77-9AF8-2ECB334611DB}">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0" i="0" kern="1200" dirty="0" err="1"/>
            <a:t>OpenSearch</a:t>
          </a:r>
          <a:r>
            <a:rPr lang="fr-FR" sz="2200" b="0" i="0" kern="1200" dirty="0"/>
            <a:t> </a:t>
          </a:r>
          <a:r>
            <a:rPr lang="fr-FR" sz="2200" b="0" i="0" kern="1200" dirty="0" err="1"/>
            <a:t>operates</a:t>
          </a:r>
          <a:r>
            <a:rPr lang="fr-FR" sz="2200" b="0" i="0" kern="1200" dirty="0"/>
            <a:t> as a </a:t>
          </a:r>
          <a:r>
            <a:rPr lang="fr-FR" sz="2200" b="0" i="0" kern="1200" dirty="0" err="1"/>
            <a:t>distributed</a:t>
          </a:r>
          <a:r>
            <a:rPr lang="fr-FR" sz="2200" b="0" i="0" kern="1200" dirty="0"/>
            <a:t> system, and </a:t>
          </a:r>
          <a:r>
            <a:rPr lang="fr-FR" sz="2200" b="0" i="0" kern="1200" dirty="0" err="1"/>
            <a:t>its</a:t>
          </a:r>
          <a:r>
            <a:rPr lang="fr-FR" sz="2200" b="0" i="0" kern="1200" dirty="0"/>
            <a:t> </a:t>
          </a:r>
          <a:r>
            <a:rPr lang="fr-FR" sz="2200" b="0" i="0" kern="1200" dirty="0" err="1"/>
            <a:t>primary</a:t>
          </a:r>
          <a:r>
            <a:rPr lang="fr-FR" sz="2200" b="0" i="0" kern="1200" dirty="0"/>
            <a:t> components </a:t>
          </a:r>
          <a:r>
            <a:rPr lang="fr-FR" sz="2200" b="0" i="0" kern="1200" dirty="0" err="1"/>
            <a:t>include</a:t>
          </a:r>
          <a:r>
            <a:rPr lang="fr-FR" sz="2200" b="0" i="0" kern="1200" dirty="0"/>
            <a:t> </a:t>
          </a:r>
          <a:r>
            <a:rPr lang="fr-FR" sz="2200" b="0" i="0" kern="1200" dirty="0" err="1"/>
            <a:t>nodes</a:t>
          </a:r>
          <a:r>
            <a:rPr lang="fr-FR" sz="2200" b="0" i="0" kern="1200" dirty="0"/>
            <a:t>, </a:t>
          </a:r>
          <a:r>
            <a:rPr lang="fr-FR" sz="2200" b="0" i="0" kern="1200" dirty="0" err="1"/>
            <a:t>shards</a:t>
          </a:r>
          <a:r>
            <a:rPr lang="fr-FR" sz="2200" b="0" i="0" kern="1200" dirty="0"/>
            <a:t>, and </a:t>
          </a:r>
          <a:r>
            <a:rPr lang="fr-FR" sz="2200" b="0" i="0" kern="1200" dirty="0" err="1"/>
            <a:t>replicas</a:t>
          </a:r>
          <a:r>
            <a:rPr lang="fr-FR" sz="2200" b="0" i="0" kern="1200" dirty="0"/>
            <a:t>.</a:t>
          </a:r>
          <a:endParaRPr lang="en-US" sz="2200" kern="1200" dirty="0"/>
        </a:p>
      </dsp:txBody>
      <dsp:txXfrm>
        <a:off x="994536" y="1698"/>
        <a:ext cx="8623596" cy="861070"/>
      </dsp:txXfrm>
    </dsp:sp>
    <dsp:sp modelId="{D4A364A8-2728-4E0B-BD7C-AFD38F7DD166}">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C6155-F311-44FF-BE03-36413ADBD01C}">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19C10-2752-4E49-AF87-393B40098475}">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dirty="0" err="1"/>
            <a:t>Nodes</a:t>
          </a:r>
          <a:r>
            <a:rPr lang="fr-FR" sz="2200" b="0" i="0" kern="1200" dirty="0"/>
            <a:t>: </a:t>
          </a:r>
          <a:r>
            <a:rPr lang="fr-FR" sz="2200" b="0" i="0" kern="1200" dirty="0" err="1"/>
            <a:t>Individual</a:t>
          </a:r>
          <a:r>
            <a:rPr lang="fr-FR" sz="2200" b="0" i="0" kern="1200" dirty="0"/>
            <a:t> instances of </a:t>
          </a:r>
          <a:r>
            <a:rPr lang="fr-FR" sz="2200" b="0" i="0" kern="1200" dirty="0" err="1"/>
            <a:t>OpenSearch</a:t>
          </a:r>
          <a:r>
            <a:rPr lang="fr-FR" sz="2200" b="0" i="0" kern="1200" dirty="0"/>
            <a:t> </a:t>
          </a:r>
          <a:r>
            <a:rPr lang="fr-FR" sz="2200" b="0" i="0" kern="1200" dirty="0" err="1"/>
            <a:t>that</a:t>
          </a:r>
          <a:r>
            <a:rPr lang="fr-FR" sz="2200" b="0" i="0" kern="1200" dirty="0"/>
            <a:t> </a:t>
          </a:r>
          <a:r>
            <a:rPr lang="fr-FR" sz="2200" b="0" i="0" kern="1200" dirty="0" err="1"/>
            <a:t>make</a:t>
          </a:r>
          <a:r>
            <a:rPr lang="fr-FR" sz="2200" b="0" i="0" kern="1200" dirty="0"/>
            <a:t> up the cluster.</a:t>
          </a:r>
          <a:endParaRPr lang="en-US" sz="2200" kern="1200" dirty="0"/>
        </a:p>
      </dsp:txBody>
      <dsp:txXfrm>
        <a:off x="994536" y="1078036"/>
        <a:ext cx="8623596" cy="861070"/>
      </dsp:txXfrm>
    </dsp:sp>
    <dsp:sp modelId="{E041291F-5317-4BE8-AA73-ADFA6EBD303A}">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C9A23-D818-4EBF-9D5D-EF6082A4700E}">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71EEF-910A-4604-B92C-8D3BC3F5D3F2}">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Shards</a:t>
          </a:r>
          <a:r>
            <a:rPr lang="fr-FR" sz="2200" b="0" i="0" kern="1200"/>
            <a:t>: Divisions of data within an index that allow for parallelism and scalability.</a:t>
          </a:r>
          <a:endParaRPr lang="en-US" sz="2200" kern="1200"/>
        </a:p>
      </dsp:txBody>
      <dsp:txXfrm>
        <a:off x="994536" y="2154374"/>
        <a:ext cx="8623596" cy="861070"/>
      </dsp:txXfrm>
    </dsp:sp>
    <dsp:sp modelId="{C4F92A5F-B306-44EB-A4D3-574622CD9D14}">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6E03B-0FB7-48AD-A96B-E47818C39C5D}">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7E4FF-5F1F-4346-8F2A-FA33B38AA31D}">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Replicas</a:t>
          </a:r>
          <a:r>
            <a:rPr lang="fr-FR" sz="2200" b="0" i="0" kern="1200"/>
            <a:t>: Duplicate copies of primary shards to ensure data availability and fault tolerance.</a:t>
          </a:r>
          <a:endParaRPr lang="en-US" sz="2200" kern="1200"/>
        </a:p>
      </dsp:txBody>
      <dsp:txXfrm>
        <a:off x="994536" y="3230712"/>
        <a:ext cx="8623596" cy="8610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C3AB0-CB3C-459F-851F-61C924D76FE7}" type="datetimeFigureOut">
              <a:rPr lang="fr-FR" smtClean="0"/>
              <a:t>07/02/2025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B1AD3-BAB7-431C-8EC0-82EA823BBCA5}" type="slidenum">
              <a:rPr lang="fr-FR" smtClean="0"/>
              <a:t>‹N°›</a:t>
            </a:fld>
            <a:endParaRPr lang="fr-FR"/>
          </a:p>
        </p:txBody>
      </p:sp>
    </p:spTree>
    <p:extLst>
      <p:ext uri="{BB962C8B-B14F-4D97-AF65-F5344CB8AC3E}">
        <p14:creationId xmlns:p14="http://schemas.microsoft.com/office/powerpoint/2010/main" val="212399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err="1">
                <a:solidFill>
                  <a:srgbClr val="FFFFFF"/>
                </a:solidFill>
                <a:effectLst/>
                <a:latin typeface="Arial" panose="020B0604020202020204" pitchFamily="34" charset="0"/>
              </a:rPr>
              <a:t>Title</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Understanding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 </a:t>
            </a:r>
            <a:r>
              <a:rPr lang="fr-FR" b="1" i="0" dirty="0" err="1">
                <a:solidFill>
                  <a:srgbClr val="FFFFFF"/>
                </a:solidFill>
                <a:effectLst/>
                <a:latin typeface="Arial" panose="020B0604020202020204" pitchFamily="34" charset="0"/>
              </a:rPr>
              <a:t>Comprehensive</a:t>
            </a:r>
            <a:r>
              <a:rPr lang="fr-FR" b="1" i="0" dirty="0">
                <a:solidFill>
                  <a:srgbClr val="FFFFFF"/>
                </a:solidFill>
                <a:effectLst/>
                <a:latin typeface="Arial" panose="020B0604020202020204" pitchFamily="34" charset="0"/>
              </a:rPr>
              <a:t> Introduction"</a:t>
            </a:r>
            <a:endParaRPr lang="fr-FR" b="0" i="0" dirty="0">
              <a:solidFill>
                <a:srgbClr val="FFFFFF"/>
              </a:solidFill>
              <a:effectLst/>
              <a:latin typeface="Arial" panose="020B0604020202020204" pitchFamily="34" charset="0"/>
            </a:endParaRPr>
          </a:p>
          <a:p>
            <a:pPr algn="l">
              <a:buFont typeface="+mj-lt"/>
              <a:buAutoNum type="arabicPeriod"/>
            </a:pPr>
            <a:r>
              <a:rPr lang="fr-FR" b="1" i="0" dirty="0">
                <a:solidFill>
                  <a:srgbClr val="FFFFFF"/>
                </a:solidFill>
                <a:effectLst/>
                <a:latin typeface="Arial" panose="020B0604020202020204" pitchFamily="34" charset="0"/>
              </a:rPr>
              <a:t>Introduction to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Definition</a:t>
            </a:r>
            <a:r>
              <a:rPr lang="fr-FR" b="0" i="0" dirty="0">
                <a:solidFill>
                  <a:srgbClr val="FFFFFF"/>
                </a:solidFill>
                <a:effectLst/>
                <a:latin typeface="Arial" panose="020B0604020202020204" pitchFamily="34" charset="0"/>
              </a:rPr>
              <a:t> and </a:t>
            </a:r>
            <a:r>
              <a:rPr lang="fr-FR" b="0" i="0" dirty="0" err="1">
                <a:solidFill>
                  <a:srgbClr val="FFFFFF"/>
                </a:solidFill>
                <a:effectLst/>
                <a:latin typeface="Arial" panose="020B0604020202020204" pitchFamily="34" charset="0"/>
              </a:rPr>
              <a:t>emergence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context</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Quick </a:t>
            </a:r>
            <a:r>
              <a:rPr lang="fr-FR" b="0" i="0" dirty="0" err="1">
                <a:solidFill>
                  <a:srgbClr val="FFFFFF"/>
                </a:solidFill>
                <a:effectLst/>
                <a:latin typeface="Arial" panose="020B0604020202020204" pitchFamily="34" charset="0"/>
              </a:rPr>
              <a:t>comparison</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with</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relational</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algn="l">
              <a:buFont typeface="+mj-lt"/>
              <a:buAutoNum type="arabicPeriod"/>
            </a:pPr>
            <a:r>
              <a:rPr lang="fr-FR" b="1" i="0" dirty="0" err="1">
                <a:solidFill>
                  <a:srgbClr val="FFFFFF"/>
                </a:solidFill>
                <a:effectLst/>
                <a:latin typeface="Arial" panose="020B0604020202020204" pitchFamily="34" charset="0"/>
              </a:rPr>
              <a:t>Differences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from</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Redefinition</a:t>
            </a:r>
            <a:r>
              <a:rPr lang="fr-FR" b="0" i="0" dirty="0">
                <a:solidFill>
                  <a:srgbClr val="FFFFFF"/>
                </a:solidFill>
                <a:effectLst/>
                <a:latin typeface="Arial" panose="020B0604020202020204" pitchFamily="34" charset="0"/>
              </a:rPr>
              <a:t> of ACID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Data </a:t>
            </a:r>
            <a:r>
              <a:rPr lang="fr-FR" b="0" i="0" dirty="0" err="1">
                <a:solidFill>
                  <a:srgbClr val="FFFFFF"/>
                </a:solidFill>
                <a:effectLst/>
                <a:latin typeface="Arial" panose="020B0604020202020204" pitchFamily="34" charset="0"/>
              </a:rPr>
              <a:t>storage</a:t>
            </a:r>
            <a:r>
              <a:rPr lang="fr-FR" b="0" i="0" dirty="0">
                <a:solidFill>
                  <a:srgbClr val="FFFFFF"/>
                </a:solidFill>
                <a:effectLst/>
                <a:latin typeface="Arial" panose="020B0604020202020204" pitchFamily="34" charset="0"/>
              </a:rPr>
              <a:t> structure (non-</a:t>
            </a:r>
            <a:r>
              <a:rPr lang="fr-FR" b="0" i="0" dirty="0" err="1">
                <a:solidFill>
                  <a:srgbClr val="FFFFFF"/>
                </a:solidFill>
                <a:effectLst/>
                <a:latin typeface="Arial" panose="020B0604020202020204" pitchFamily="34" charset="0"/>
              </a:rPr>
              <a:t>tabular</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Table Structure in NoSQL vs.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data </a:t>
            </a:r>
            <a:r>
              <a:rPr lang="fr-FR" b="0" i="0" dirty="0" err="1">
                <a:solidFill>
                  <a:srgbClr val="FFFFFF"/>
                </a:solidFill>
                <a:effectLst/>
                <a:latin typeface="Arial" panose="020B0604020202020204" pitchFamily="34" charset="0"/>
              </a:rPr>
              <a:t>models</a:t>
            </a:r>
            <a:r>
              <a:rPr lang="fr-FR" b="0" i="0" dirty="0">
                <a:solidFill>
                  <a:srgbClr val="FFFFFF"/>
                </a:solidFill>
                <a:effectLst/>
                <a:latin typeface="Arial" panose="020B0604020202020204" pitchFamily="34" charset="0"/>
              </a:rPr>
              <a:t> (key-value, document, </a:t>
            </a:r>
            <a:r>
              <a:rPr lang="fr-FR" b="0" i="0" dirty="0" err="1">
                <a:solidFill>
                  <a:srgbClr val="FFFFFF"/>
                </a:solidFill>
                <a:effectLst/>
                <a:latin typeface="Arial" panose="020B0604020202020204" pitchFamily="34" charset="0"/>
              </a:rPr>
              <a:t>column</a:t>
            </a:r>
            <a:r>
              <a:rPr lang="fr-FR" b="0" i="0" dirty="0">
                <a:solidFill>
                  <a:srgbClr val="FFFFFF"/>
                </a:solidFill>
                <a:effectLst/>
                <a:latin typeface="Arial" panose="020B0604020202020204" pitchFamily="34" charset="0"/>
              </a:rPr>
              <a:t>, graph).</a:t>
            </a:r>
          </a:p>
          <a:p>
            <a:pPr algn="l">
              <a:buFont typeface="+mj-lt"/>
              <a:buAutoNum type="arabicPeriod"/>
            </a:pPr>
            <a:r>
              <a:rPr lang="fr-FR" b="1" i="0" dirty="0">
                <a:solidFill>
                  <a:srgbClr val="FFFFFF"/>
                </a:solidFill>
                <a:effectLst/>
                <a:latin typeface="Arial" panose="020B0604020202020204" pitchFamily="34" charset="0"/>
              </a:rPr>
              <a:t>SQL vs. NoSQL </a:t>
            </a:r>
            <a:r>
              <a:rPr lang="fr-FR" b="1" i="0" dirty="0" err="1">
                <a:solidFill>
                  <a:srgbClr val="FFFFFF"/>
                </a:solidFill>
                <a:effectLst/>
                <a:latin typeface="Arial" panose="020B0604020202020204" pitchFamily="34" charset="0"/>
              </a:rPr>
              <a:t>Query</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Language</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Differences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query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languages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a:t>
            </a:r>
            <a:r>
              <a:rPr lang="fr-FR" b="0" i="0" dirty="0" err="1">
                <a:solidFill>
                  <a:srgbClr val="FFFFFF"/>
                </a:solidFill>
                <a:effectLst/>
                <a:latin typeface="Arial" panose="020B0604020202020204" pitchFamily="34" charset="0"/>
              </a:rPr>
              <a:t>queries</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Handling Joins in NoSQL</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a:solidFill>
                  <a:srgbClr val="FFFFFF"/>
                </a:solidFill>
                <a:effectLst/>
                <a:latin typeface="Arial" panose="020B0604020202020204" pitchFamily="34" charset="0"/>
              </a:rPr>
              <a:t>How joins are </a:t>
            </a:r>
            <a:r>
              <a:rPr lang="fr-FR" b="0" i="0" dirty="0" err="1">
                <a:solidFill>
                  <a:srgbClr val="FFFFFF"/>
                </a:solidFill>
                <a:effectLst/>
                <a:latin typeface="Arial" panose="020B0604020202020204" pitchFamily="34" charset="0"/>
              </a:rPr>
              <a:t>handled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differently</a:t>
            </a:r>
            <a:r>
              <a:rPr lang="fr-FR" b="0" i="0" dirty="0">
                <a:solidFill>
                  <a:srgbClr val="FFFFFF"/>
                </a:solidFill>
                <a:effectLst/>
                <a:latin typeface="Arial" panose="020B0604020202020204" pitchFamily="34" charset="0"/>
              </a:rPr>
              <a:t> or are absent.</a:t>
            </a:r>
          </a:p>
          <a:p>
            <a:pPr algn="l">
              <a:buFont typeface="+mj-lt"/>
              <a:buAutoNum type="arabicPeriod"/>
            </a:pPr>
            <a:r>
              <a:rPr lang="fr-FR" b="1" i="0" dirty="0">
                <a:solidFill>
                  <a:srgbClr val="FFFFFF"/>
                </a:solidFill>
                <a:effectLst/>
                <a:latin typeface="Arial" panose="020B0604020202020204" pitchFamily="34" charset="0"/>
              </a:rPr>
              <a:t>Document-Type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OpenSearch</a:t>
            </a:r>
            <a:r>
              <a:rPr lang="fr-FR" b="1" i="0" dirty="0">
                <a:solidFill>
                  <a:srgbClr val="FFFFFF"/>
                </a:solidFill>
                <a:effectLst/>
                <a:latin typeface="Arial" panose="020B0604020202020204" pitchFamily="34" charset="0"/>
              </a:rPr>
              <a:t>, MongoDB)</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Graph-Type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(Neo4j)</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Temporal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InfluxDB</a:t>
            </a:r>
            <a:r>
              <a:rPr lang="fr-FR" b="1" i="0" dirty="0">
                <a:solidFill>
                  <a:srgbClr val="FFFFFF"/>
                </a:solidFill>
                <a:effectLst/>
                <a:latin typeface="Arial" panose="020B0604020202020204" pitchFamily="34" charset="0"/>
              </a:rPr>
              <a:t>)</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err="1">
                <a:solidFill>
                  <a:srgbClr val="FFFFFF"/>
                </a:solidFill>
                <a:effectLst/>
                <a:latin typeface="Arial" panose="020B0604020202020204" pitchFamily="34" charset="0"/>
              </a:rPr>
              <a:t>Advantages</a:t>
            </a:r>
            <a:r>
              <a:rPr lang="fr-FR" b="1" i="0" dirty="0">
                <a:solidFill>
                  <a:srgbClr val="FFFFFF"/>
                </a:solidFill>
                <a:effectLst/>
                <a:latin typeface="Arial" panose="020B0604020202020204" pitchFamily="34" charset="0"/>
              </a:rPr>
              <a:t> of </a:t>
            </a:r>
            <a:r>
              <a:rPr lang="fr-FR" b="1" i="0" dirty="0" err="1">
                <a:solidFill>
                  <a:srgbClr val="FFFFFF"/>
                </a:solidFill>
                <a:effectLst/>
                <a:latin typeface="Arial" panose="020B0604020202020204" pitchFamily="34" charset="0"/>
              </a:rPr>
              <a:t>Using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Scalability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flexibility</a:t>
            </a:r>
            <a:r>
              <a:rPr lang="fr-FR" b="0" i="0" dirty="0">
                <a:solidFill>
                  <a:srgbClr val="FFFFFF"/>
                </a:solidFill>
                <a:effectLst/>
                <a:latin typeface="Arial" panose="020B0604020202020204" pitchFamily="34" charset="0"/>
              </a:rPr>
              <a:t>, performance.</a:t>
            </a:r>
          </a:p>
          <a:p>
            <a:pPr algn="l">
              <a:buFont typeface="+mj-lt"/>
              <a:buAutoNum type="arabicPeriod"/>
            </a:pPr>
            <a:r>
              <a:rPr lang="fr-FR" b="1" i="0" dirty="0">
                <a:solidFill>
                  <a:srgbClr val="FFFFFF"/>
                </a:solidFill>
                <a:effectLst/>
                <a:latin typeface="Arial" panose="020B0604020202020204" pitchFamily="34" charset="0"/>
              </a:rPr>
              <a:t>Use Cases and </a:t>
            </a:r>
            <a:r>
              <a:rPr lang="fr-FR" b="1" i="0" dirty="0" err="1">
                <a:solidFill>
                  <a:srgbClr val="FFFFFF"/>
                </a:solidFill>
                <a:effectLst/>
                <a:latin typeface="Arial" panose="020B0604020202020204" pitchFamily="34" charset="0"/>
              </a:rPr>
              <a:t>Potential</a:t>
            </a:r>
            <a:r>
              <a:rPr lang="fr-FR" b="1" i="0" dirty="0">
                <a:solidFill>
                  <a:srgbClr val="FFFFFF"/>
                </a:solidFill>
                <a:effectLst/>
                <a:latin typeface="Arial" panose="020B0604020202020204" pitchFamily="34" charset="0"/>
              </a:rPr>
              <a:t> Applications of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various</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sectors</a:t>
            </a:r>
            <a:r>
              <a:rPr lang="fr-FR" b="0" i="0" dirty="0">
                <a:solidFill>
                  <a:srgbClr val="FFFFFF"/>
                </a:solidFill>
                <a:effectLst/>
                <a:latin typeface="Arial" panose="020B0604020202020204" pitchFamily="34" charset="0"/>
              </a:rPr>
              <a:t> (finance, social media, </a:t>
            </a:r>
            <a:r>
              <a:rPr lang="fr-FR" b="0" i="0" dirty="0" err="1">
                <a:solidFill>
                  <a:srgbClr val="FFFFFF"/>
                </a:solidFill>
                <a:effectLst/>
                <a:latin typeface="Arial" panose="020B0604020202020204" pitchFamily="34" charset="0"/>
              </a:rPr>
              <a:t>healthcare</a:t>
            </a:r>
            <a:r>
              <a:rPr lang="fr-FR" b="0" i="0" dirty="0">
                <a:solidFill>
                  <a:srgbClr val="FFFFFF"/>
                </a:solidFill>
                <a:effectLst/>
                <a:latin typeface="Arial" panose="020B0604020202020204" pitchFamily="34" charset="0"/>
              </a:rPr>
              <a:t>, etc.).</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a:t>
            </a:fld>
            <a:endParaRPr lang="fr-FR"/>
          </a:p>
        </p:txBody>
      </p:sp>
    </p:spTree>
    <p:extLst>
      <p:ext uri="{BB962C8B-B14F-4D97-AF65-F5344CB8AC3E}">
        <p14:creationId xmlns:p14="http://schemas.microsoft.com/office/powerpoint/2010/main" val="1455024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8" name="Google Shape;46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Definition of NoSQL Databases: NoSQL, standing for "Not Only SQL", refers to a category of database management systems that diverge from traditional relational databases by not primarily using SQL for data manipulation and querying. They are designed for high scalability and increased flexibility in handling various data types.</a:t>
            </a:r>
          </a:p>
          <a:p>
            <a:endParaRPr lang="en-US" dirty="0"/>
          </a:p>
          <a:p>
            <a:r>
              <a:rPr lang="en-US" dirty="0"/>
              <a:t>Context of Emergence: NoSQL databases emerged in the 2000s in response to the limitations of relational databases, particularly regarding horizontal scalability and efficient management of large volumes of diverse data and high traffic. They cater to the needs of modern applications such as social networks, big data, and real-time applications.</a:t>
            </a:r>
          </a:p>
          <a:p>
            <a:endParaRPr lang="en-US" dirty="0"/>
          </a:p>
          <a:p>
            <a:r>
              <a:rPr lang="en-US" dirty="0"/>
              <a:t>Quick Comparison with Relational Databases: Unlike relational databases that store data in structured tables and use fixed schemas, NoSQL databases allow for a dynamic schema for increased flexibility. They can store data in various formats: document, key-value, graph, or columns, making them ideal for applications requiring large amounts of unstructured data.</a:t>
            </a:r>
          </a:p>
          <a:p>
            <a:endParaRPr lang="en-US" dirty="0"/>
          </a:p>
          <a:p>
            <a:r>
              <a:rPr lang="en-US" dirty="0"/>
              <a:t>This content provides a solid foundation for understanding NoSQL databases and their positioning relative to traditional systems, essential for introducing the topic in a presentation.`</a:t>
            </a:r>
          </a:p>
          <a:p>
            <a:endParaRPr lang="en-US" dirty="0"/>
          </a:p>
          <a:p>
            <a:r>
              <a:rPr lang="en-US" dirty="0"/>
              <a:t> Horizontal scalability refers to the ability of a system to increase capacity by connecting multiple hardware or software entities so that they work as a single logical unit. When a system is horizontally scalable, adding more nodes (servers, for instance) to the system increases its capacity and performance, which is particularly useful in environments with high data volume or high traffic. This contrasts with vertical scalability, which involves adding more resources, such as CPU or memory, to a single node. Horizontal scalability is a key feature in many distributed systems, including NoSQL databases, allowing them to manage more data and handle more concurrent users effectively.</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2</a:t>
            </a:fld>
            <a:endParaRPr lang="fr-FR"/>
          </a:p>
        </p:txBody>
      </p:sp>
    </p:spTree>
    <p:extLst>
      <p:ext uri="{BB962C8B-B14F-4D97-AF65-F5344CB8AC3E}">
        <p14:creationId xmlns:p14="http://schemas.microsoft.com/office/powerpoint/2010/main" val="94497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5</a:t>
            </a:fld>
            <a:endParaRPr lang="fr-FR"/>
          </a:p>
        </p:txBody>
      </p:sp>
    </p:spTree>
    <p:extLst>
      <p:ext uri="{BB962C8B-B14F-4D97-AF65-F5344CB8AC3E}">
        <p14:creationId xmlns:p14="http://schemas.microsoft.com/office/powerpoint/2010/main" val="412514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FFFFFF"/>
                </a:solidFill>
                <a:effectLst/>
                <a:latin typeface="Arial" panose="020B0604020202020204" pitchFamily="34" charset="0"/>
              </a:rPr>
              <a:t>SQL is a powerful tool for managing and manipulating structured data in relational databases. Here are some key aspects that highlight its strength:</a:t>
            </a:r>
          </a:p>
          <a:p>
            <a:pPr algn="l">
              <a:buFont typeface="Arial" panose="020B0604020202020204" pitchFamily="34" charset="0"/>
              <a:buChar char="•"/>
            </a:pPr>
            <a:r>
              <a:rPr lang="en-US" b="1" i="0" dirty="0">
                <a:solidFill>
                  <a:srgbClr val="FFFFFF"/>
                </a:solidFill>
                <a:effectLst/>
                <a:latin typeface="Arial" panose="020B0604020202020204" pitchFamily="34" charset="0"/>
              </a:rPr>
              <a:t>Complex Querying</a:t>
            </a:r>
            <a:r>
              <a:rPr lang="en-US" b="0" i="0" dirty="0">
                <a:solidFill>
                  <a:srgbClr val="FFFFFF"/>
                </a:solidFill>
                <a:effectLst/>
                <a:latin typeface="Arial" panose="020B0604020202020204" pitchFamily="34" charset="0"/>
              </a:rPr>
              <a:t>: SQL allows for complex querying operations such as joins, unions, and subqueries, enabling users to retrieve and manipulate data from multiple tables based on specific conditions.</a:t>
            </a:r>
          </a:p>
          <a:p>
            <a:pPr algn="l">
              <a:buFont typeface="Arial" panose="020B0604020202020204" pitchFamily="34" charset="0"/>
              <a:buChar char="•"/>
            </a:pPr>
            <a:r>
              <a:rPr lang="en-US" b="1" i="0" dirty="0">
                <a:solidFill>
                  <a:srgbClr val="FFFFFF"/>
                </a:solidFill>
                <a:effectLst/>
                <a:latin typeface="Arial" panose="020B0604020202020204" pitchFamily="34" charset="0"/>
              </a:rPr>
              <a:t>Data Integrity</a:t>
            </a:r>
            <a:r>
              <a:rPr lang="en-US" b="0" i="0" dirty="0">
                <a:solidFill>
                  <a:srgbClr val="FFFFFF"/>
                </a:solidFill>
                <a:effectLst/>
                <a:latin typeface="Arial" panose="020B0604020202020204" pitchFamily="34" charset="0"/>
              </a:rPr>
              <a:t>: SQL supports transaction control commands like COMMIT and ROLLBACK, coupled with constraints such as primary keys and foreign keys, which help maintain data accuracy and integrity.</a:t>
            </a:r>
          </a:p>
          <a:p>
            <a:pPr algn="l">
              <a:buFont typeface="Arial" panose="020B0604020202020204" pitchFamily="34" charset="0"/>
              <a:buChar char="•"/>
            </a:pPr>
            <a:r>
              <a:rPr lang="en-US" b="1" i="0" dirty="0">
                <a:solidFill>
                  <a:srgbClr val="FFFFFF"/>
                </a:solidFill>
                <a:effectLst/>
                <a:latin typeface="Arial" panose="020B0604020202020204" pitchFamily="34" charset="0"/>
              </a:rPr>
              <a:t>Scalability and Flexibility</a:t>
            </a:r>
            <a:r>
              <a:rPr lang="en-US" b="0" i="0" dirty="0">
                <a:solidFill>
                  <a:srgbClr val="FFFFFF"/>
                </a:solidFill>
                <a:effectLst/>
                <a:latin typeface="Arial" panose="020B0604020202020204" pitchFamily="34" charset="0"/>
              </a:rPr>
              <a:t>: While SQL databases are schema-based and require predefined data structures, they are highly optimized for handling large volumes of data and complex queries, making them scalable and efficient in resource management.</a:t>
            </a:r>
          </a:p>
          <a:p>
            <a:pPr algn="l">
              <a:buFont typeface="Arial" panose="020B0604020202020204" pitchFamily="34" charset="0"/>
              <a:buChar char="•"/>
            </a:pPr>
            <a:r>
              <a:rPr lang="en-US" b="1" i="0" dirty="0">
                <a:solidFill>
                  <a:srgbClr val="FFFFFF"/>
                </a:solidFill>
                <a:effectLst/>
                <a:latin typeface="Arial" panose="020B0604020202020204" pitchFamily="34" charset="0"/>
              </a:rPr>
              <a:t>Standardization</a:t>
            </a:r>
            <a:r>
              <a:rPr lang="en-US" b="0" i="0" dirty="0">
                <a:solidFill>
                  <a:srgbClr val="FFFFFF"/>
                </a:solidFill>
                <a:effectLst/>
                <a:latin typeface="Arial" panose="020B0604020202020204" pitchFamily="34" charset="0"/>
              </a:rPr>
              <a:t>: SQL is a standardized language that is widely used and supported across different database systems, ensuring that skills and knowledge are transferable among various platforms and applications.</a:t>
            </a:r>
          </a:p>
          <a:p>
            <a:pPr algn="l">
              <a:buFont typeface="Arial" panose="020B0604020202020204" pitchFamily="34" charset="0"/>
              <a:buChar char="•"/>
            </a:pPr>
            <a:r>
              <a:rPr lang="en-US" b="1" i="0" dirty="0">
                <a:solidFill>
                  <a:srgbClr val="FFFFFF"/>
                </a:solidFill>
                <a:effectLst/>
                <a:latin typeface="Arial" panose="020B0604020202020204" pitchFamily="34" charset="0"/>
              </a:rPr>
              <a:t>Security</a:t>
            </a:r>
            <a:r>
              <a:rPr lang="en-US" b="0" i="0" dirty="0">
                <a:solidFill>
                  <a:srgbClr val="FFFFFF"/>
                </a:solidFill>
                <a:effectLst/>
                <a:latin typeface="Arial" panose="020B0604020202020204" pitchFamily="34" charset="0"/>
              </a:rPr>
              <a:t>: SQL provides robust data security features, including permissions and access controls, which help protect sensitive data from unauthorized access and manipulation.</a:t>
            </a:r>
          </a:p>
          <a:p>
            <a:pPr algn="l"/>
            <a:r>
              <a:rPr lang="en-US" b="0" i="0" dirty="0">
                <a:solidFill>
                  <a:srgbClr val="FFFFFF"/>
                </a:solidFill>
                <a:effectLst/>
                <a:latin typeface="Arial" panose="020B0604020202020204" pitchFamily="34" charset="0"/>
              </a:rPr>
              <a:t>These capabilities make SQL indispensable for applications that require reliable data management, complex querying, and high levels of data integrity.`</a:t>
            </a:r>
          </a:p>
          <a:p>
            <a:endParaRPr lang="fr-FR" dirty="0"/>
          </a:p>
          <a:p>
            <a:r>
              <a:rPr lang="en-US" dirty="0"/>
              <a:t>Why NoSQL Databases Do Not Always Use SQL:</a:t>
            </a:r>
          </a:p>
          <a:p>
            <a:r>
              <a:rPr lang="en-US" dirty="0"/>
              <a:t>NoSQL databases are designed to handle a wide variety of data types and structures, which often do not conform to the rigid schema required by SQL. Here are some reasons why SQL is not always used in NoSQL environments:</a:t>
            </a:r>
          </a:p>
          <a:p>
            <a:endParaRPr lang="en-US" dirty="0"/>
          </a:p>
          <a:p>
            <a:r>
              <a:rPr lang="en-US" dirty="0"/>
              <a:t>Schema-less Data: NoSQL databases often store data in formats that are flexible and schema-less, such as JSON documents, key-value pairs, or graphs. This flexibility allows for the storage of unstructured or semi-structured data, which does not fit neatly into the table-and-row format required by SQL.</a:t>
            </a:r>
          </a:p>
          <a:p>
            <a:endParaRPr lang="en-US" dirty="0"/>
          </a:p>
          <a:p>
            <a:r>
              <a:rPr lang="en-US" dirty="0"/>
              <a:t>Scalability Concerns: NoSQL databases are built to scale horizontally, meaning they are designed to spread data across many servers. SQL, with its complex queries and transactional guarantees, can become a bottleneck in such distributed environments, limiting the scalability benefits of NoSQL.</a:t>
            </a:r>
          </a:p>
          <a:p>
            <a:endParaRPr lang="en-US" dirty="0"/>
          </a:p>
          <a:p>
            <a:r>
              <a:rPr lang="en-US" dirty="0"/>
              <a:t>Different Data Access Patterns: NoSQL databases often cater to specific data access patterns, such as key-value lookups, graph traversals, or wide-column storage, which do not require the full capabilities of SQL. Instead, simpler, more direct forms of querying are often more efficient and sufficient for these patterns.</a:t>
            </a:r>
          </a:p>
          <a:p>
            <a:endParaRPr lang="en-US" dirty="0"/>
          </a:p>
          <a:p>
            <a:r>
              <a:rPr lang="en-US" dirty="0"/>
              <a:t>Performance Optimization: SQL queries can be resource-intensive, especially when dealing with large volumes of data. NoSQL databases often use more straightforward query languages or APIs that are optimized for performance and the specific type of data they handle.</a:t>
            </a:r>
          </a:p>
          <a:p>
            <a:endParaRPr lang="en-US" dirty="0"/>
          </a:p>
          <a:p>
            <a:r>
              <a:rPr lang="en-US" dirty="0"/>
              <a:t>Development Simplicity: Using SQL requires understanding and implementing relational database principles, which can add complexity to development. NoSQL databases aim to provide simpler, more direct interactions with data, which can speed up development in certain applications.</a:t>
            </a:r>
          </a:p>
          <a:p>
            <a:endParaRPr lang="en-US" dirty="0"/>
          </a:p>
          <a:p>
            <a:endParaRPr lang="en-US" dirty="0"/>
          </a:p>
          <a:p>
            <a:r>
              <a:rPr lang="en-US" dirty="0"/>
              <a:t>These factors contribute to the decision to use alternative querying languages or APIs in NoSQL systems, tailored to the specific needs and characteristics of the data and the database architecture.`</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6</a:t>
            </a:fld>
            <a:endParaRPr lang="fr-FR"/>
          </a:p>
        </p:txBody>
      </p:sp>
    </p:spTree>
    <p:extLst>
      <p:ext uri="{BB962C8B-B14F-4D97-AF65-F5344CB8AC3E}">
        <p14:creationId xmlns:p14="http://schemas.microsoft.com/office/powerpoint/2010/main" val="97323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9</a:t>
            </a:fld>
            <a:endParaRPr lang="fr-FR"/>
          </a:p>
        </p:txBody>
      </p:sp>
    </p:spTree>
    <p:extLst>
      <p:ext uri="{BB962C8B-B14F-4D97-AF65-F5344CB8AC3E}">
        <p14:creationId xmlns:p14="http://schemas.microsoft.com/office/powerpoint/2010/main" val="11417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a:p>
            <a:pPr lvl="1"/>
            <a:r>
              <a:rPr lang="en-US" b="1" dirty="0"/>
              <a:t>Tables</a:t>
            </a:r>
            <a:r>
              <a:rPr lang="en-US" dirty="0"/>
              <a:t>: Which are akin to spreadsheets. Each table represents a type of entity (like customers, orders, etc.), and each row in the table represents a record or instance of that entity.</a:t>
            </a:r>
          </a:p>
          <a:p>
            <a:pPr lvl="1"/>
            <a:r>
              <a:rPr lang="en-US" b="1" dirty="0"/>
              <a:t>Schemas</a:t>
            </a:r>
            <a:r>
              <a:rPr lang="en-US" dirty="0"/>
              <a:t>: The schema of a relational database defines the columns of each table, the type of data each column can hold (such as integer, text, date), and the relationships between tables. Schemas are fixed, meaning that the structure of the data must be defined before data can be stored and requires modifications to the schema if the structure needs to change.</a:t>
            </a:r>
          </a:p>
          <a:p>
            <a:pPr lvl="1"/>
            <a:r>
              <a:rPr lang="en-US" b="1" dirty="0"/>
              <a:t>Constraints</a:t>
            </a:r>
            <a:r>
              <a:rPr lang="en-US" dirty="0"/>
              <a:t>: Relational databases enforce data integrity through constraints such as primary keys, foreign keys, and unique constraints. These ensure accuracy and consistency of data across multiple tables and prevent duplicate and erroneous data entries.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10</a:t>
            </a:fld>
            <a:endParaRPr lang="fr-FR"/>
          </a:p>
        </p:txBody>
      </p:sp>
    </p:spTree>
    <p:extLst>
      <p:ext uri="{BB962C8B-B14F-4D97-AF65-F5344CB8AC3E}">
        <p14:creationId xmlns:p14="http://schemas.microsoft.com/office/powerpoint/2010/main" val="158102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11</a:t>
            </a:fld>
            <a:endParaRPr lang="fr-FR"/>
          </a:p>
        </p:txBody>
      </p:sp>
    </p:spTree>
    <p:extLst>
      <p:ext uri="{BB962C8B-B14F-4D97-AF65-F5344CB8AC3E}">
        <p14:creationId xmlns:p14="http://schemas.microsoft.com/office/powerpoint/2010/main" val="246434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AOF (</a:t>
            </a:r>
            <a:r>
              <a:rPr lang="en-US" b="1" dirty="0"/>
              <a:t>Append-Only File</a:t>
            </a:r>
            <a:r>
              <a:rPr lang="en-US" dirty="0"/>
              <a:t>) logs are a </a:t>
            </a:r>
            <a:r>
              <a:rPr lang="en-US" b="1" dirty="0"/>
              <a:t>persistence mechanism</a:t>
            </a:r>
            <a:r>
              <a:rPr lang="en-US" dirty="0"/>
              <a:t> in Redis that logs every write operation in a sequential file. This allows Redis to </a:t>
            </a:r>
            <a:r>
              <a:rPr lang="en-US" b="1" dirty="0"/>
              <a:t>replay</a:t>
            </a:r>
            <a:r>
              <a:rPr lang="en-US" dirty="0"/>
              <a:t> operations after a restart to reconstruct the database state.</a:t>
            </a:r>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13</a:t>
            </a:fld>
            <a:endParaRPr lang="fr-FR"/>
          </a:p>
        </p:txBody>
      </p:sp>
    </p:spTree>
    <p:extLst>
      <p:ext uri="{BB962C8B-B14F-4D97-AF65-F5344CB8AC3E}">
        <p14:creationId xmlns:p14="http://schemas.microsoft.com/office/powerpoint/2010/main" val="225706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9047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98084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74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37768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126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37149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74680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09184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2"/>
        <p:cNvGrpSpPr/>
        <p:nvPr/>
      </p:nvGrpSpPr>
      <p:grpSpPr>
        <a:xfrm>
          <a:off x="0" y="0"/>
          <a:ext cx="0" cy="0"/>
          <a:chOff x="0" y="0"/>
          <a:chExt cx="0" cy="0"/>
        </a:xfrm>
      </p:grpSpPr>
      <p:sp>
        <p:nvSpPr>
          <p:cNvPr id="53" name="Google Shape;53;p40"/>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54" name="Google Shape;54;p40"/>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156"/>
            </a:srgbClr>
          </a:solidFill>
          <a:ln>
            <a:noFill/>
          </a:ln>
        </p:spPr>
      </p:sp>
      <p:sp>
        <p:nvSpPr>
          <p:cNvPr id="55" name="Google Shape;55;p40"/>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6" name="Google Shape;56;p40"/>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40"/>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58" name="Google Shape;58;p40"/>
          <p:cNvGrpSpPr/>
          <p:nvPr/>
        </p:nvGrpSpPr>
        <p:grpSpPr>
          <a:xfrm>
            <a:off x="-12700" y="5949967"/>
            <a:ext cx="12223767" cy="793733"/>
            <a:chOff x="-9525" y="4462475"/>
            <a:chExt cx="9167825" cy="595300"/>
          </a:xfrm>
        </p:grpSpPr>
        <p:sp>
          <p:nvSpPr>
            <p:cNvPr id="59" name="Google Shape;59;p4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60" name="Google Shape;60;p4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61" name="Google Shape;61;p4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62" name="Google Shape;62;p40"/>
          <p:cNvGrpSpPr/>
          <p:nvPr/>
        </p:nvGrpSpPr>
        <p:grpSpPr>
          <a:xfrm>
            <a:off x="-57115" y="5924652"/>
            <a:ext cx="12306100" cy="857049"/>
            <a:chOff x="-42837" y="4443488"/>
            <a:chExt cx="9229575" cy="642787"/>
          </a:xfrm>
        </p:grpSpPr>
        <p:sp>
          <p:nvSpPr>
            <p:cNvPr id="63" name="Google Shape;63;p4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4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5" name="Google Shape;65;p4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6" name="Google Shape;66;p4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7" name="Google Shape;67;p4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8" name="Google Shape;68;p4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9" name="Google Shape;69;p4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0" name="Google Shape;70;p4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1" name="Google Shape;71;p4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2" name="Google Shape;72;p4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3" name="Google Shape;73;p4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4" name="Google Shape;74;p4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5" name="Google Shape;75;p4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6" name="Google Shape;76;p4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7" name="Google Shape;77;p4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8" name="Google Shape;78;p4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9" name="Google Shape;79;p4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0" name="Google Shape;80;p4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1" name="Google Shape;81;p4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2" name="Google Shape;82;p4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4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4" name="Google Shape;84;p4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5" name="Google Shape;85;p4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6" name="Google Shape;86;p4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7" name="Google Shape;87;p4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88" name="Google Shape;88;p40"/>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9" name="Google Shape;89;p40"/>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0" name="Google Shape;90;p40"/>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1" name="Google Shape;91;p40"/>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2" name="Google Shape;92;p40"/>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93" name="Google Shape;93;p40"/>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800"/>
              </a:spcBef>
              <a:spcAft>
                <a:spcPts val="0"/>
              </a:spcAft>
              <a:buSzPts val="2000"/>
              <a:buChar char="◉"/>
              <a:defRPr/>
            </a:lvl1pPr>
            <a:lvl2pPr marL="1219170" lvl="1" indent="-457189" algn="l">
              <a:lnSpc>
                <a:spcPct val="100000"/>
              </a:lnSpc>
              <a:spcBef>
                <a:spcPts val="0"/>
              </a:spcBef>
              <a:spcAft>
                <a:spcPts val="0"/>
              </a:spcAft>
              <a:buSzPts val="1800"/>
              <a:buChar char="◉"/>
              <a:defRPr/>
            </a:lvl2pPr>
            <a:lvl3pPr marL="1828754" lvl="2" indent="-457189" algn="l">
              <a:lnSpc>
                <a:spcPct val="100000"/>
              </a:lnSpc>
              <a:spcBef>
                <a:spcPts val="0"/>
              </a:spcBef>
              <a:spcAft>
                <a:spcPts val="0"/>
              </a:spcAft>
              <a:buSzPts val="18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endParaRPr/>
          </a:p>
        </p:txBody>
      </p:sp>
      <p:sp>
        <p:nvSpPr>
          <p:cNvPr id="94" name="Google Shape;94;p40"/>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15280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749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07/02/2025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0049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D0131B-4724-457B-8FCC-30819A666E5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78050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3D0131B-4724-457B-8FCC-30819A666E50}" type="datetimeFigureOut">
              <a:rPr lang="fr-FR" smtClean="0"/>
              <a:t>07/02/2025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59684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D0131B-4724-457B-8FCC-30819A666E50}" type="datetimeFigureOut">
              <a:rPr lang="fr-FR" smtClean="0"/>
              <a:t>07/02/2025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264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131B-4724-457B-8FCC-30819A666E50}" type="datetimeFigureOut">
              <a:rPr lang="fr-FR" smtClean="0"/>
              <a:t>07/02/2025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02977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15653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07/02/2025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41575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0131B-4724-457B-8FCC-30819A666E50}" type="datetimeFigureOut">
              <a:rPr lang="fr-FR" smtClean="0"/>
              <a:t>07/02/2025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1ECBC-6A8A-437F-B4EA-B496FF4ADD26}" type="slidenum">
              <a:rPr lang="fr-FR" smtClean="0"/>
              <a:t>‹N°›</a:t>
            </a:fld>
            <a:endParaRPr lang="fr-FR"/>
          </a:p>
        </p:txBody>
      </p:sp>
    </p:spTree>
    <p:extLst>
      <p:ext uri="{BB962C8B-B14F-4D97-AF65-F5344CB8AC3E}">
        <p14:creationId xmlns:p14="http://schemas.microsoft.com/office/powerpoint/2010/main" val="41331881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AFE8D-00D6-BEA0-3985-E6F86DF83C70}"/>
              </a:ext>
            </a:extLst>
          </p:cNvPr>
          <p:cNvSpPr>
            <a:spLocks noGrp="1"/>
          </p:cNvSpPr>
          <p:nvPr>
            <p:ph type="ctrTitle"/>
          </p:nvPr>
        </p:nvSpPr>
        <p:spPr/>
        <p:txBody>
          <a:bodyPr/>
          <a:lstStyle/>
          <a:p>
            <a:r>
              <a:rPr lang="en-US" sz="4000" dirty="0"/>
              <a:t>Understanding NoSQL Databases</a:t>
            </a:r>
            <a:endParaRPr lang="fr-FR" sz="4000" dirty="0"/>
          </a:p>
        </p:txBody>
      </p:sp>
      <p:sp>
        <p:nvSpPr>
          <p:cNvPr id="3" name="Sous-titre 2">
            <a:extLst>
              <a:ext uri="{FF2B5EF4-FFF2-40B4-BE49-F238E27FC236}">
                <a16:creationId xmlns:a16="http://schemas.microsoft.com/office/drawing/2014/main" id="{7E7B5EC8-F32C-A02D-001D-0C7FFCE17528}"/>
              </a:ext>
            </a:extLst>
          </p:cNvPr>
          <p:cNvSpPr>
            <a:spLocks noGrp="1"/>
          </p:cNvSpPr>
          <p:nvPr>
            <p:ph type="subTitle" idx="1"/>
          </p:nvPr>
        </p:nvSpPr>
        <p:spPr/>
        <p:txBody>
          <a:bodyPr/>
          <a:lstStyle/>
          <a:p>
            <a:r>
              <a:rPr lang="en-US" sz="1800" dirty="0"/>
              <a:t> A Comprehensive Introduction</a:t>
            </a:r>
            <a:endParaRPr lang="fr-FR" dirty="0"/>
          </a:p>
        </p:txBody>
      </p:sp>
    </p:spTree>
    <p:extLst>
      <p:ext uri="{BB962C8B-B14F-4D97-AF65-F5344CB8AC3E}">
        <p14:creationId xmlns:p14="http://schemas.microsoft.com/office/powerpoint/2010/main" val="17283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1333502" y="609600"/>
            <a:ext cx="8596668" cy="1320800"/>
          </a:xfrm>
        </p:spPr>
        <p:txBody>
          <a:bodyPr>
            <a:normAutofit/>
          </a:bodyPr>
          <a:lstStyle/>
          <a:p>
            <a:r>
              <a:rPr lang="fr-FR" dirty="0" err="1"/>
              <a:t>Database</a:t>
            </a:r>
            <a:r>
              <a:rPr lang="fr-FR" dirty="0"/>
              <a:t> Structure : </a:t>
            </a:r>
            <a:r>
              <a:rPr lang="fr-FR" dirty="0" err="1"/>
              <a:t>Traditionnal</a:t>
            </a:r>
            <a:endParaRPr lang="fr-FR"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Espace réservé du contenu 2">
            <a:extLst>
              <a:ext uri="{FF2B5EF4-FFF2-40B4-BE49-F238E27FC236}">
                <a16:creationId xmlns:a16="http://schemas.microsoft.com/office/drawing/2014/main" id="{038BAD8C-74D5-D00D-EFB2-88DBEE9F0954}"/>
              </a:ext>
            </a:extLst>
          </p:cNvPr>
          <p:cNvSpPr>
            <a:spLocks noGrp="1"/>
          </p:cNvSpPr>
          <p:nvPr>
            <p:ph idx="1"/>
          </p:nvPr>
        </p:nvSpPr>
        <p:spPr>
          <a:xfrm>
            <a:off x="1333502" y="2160590"/>
            <a:ext cx="8470898" cy="3429260"/>
          </a:xfrm>
        </p:spPr>
        <p:txBody>
          <a:bodyPr>
            <a:normAutofit/>
          </a:bodyPr>
          <a:lstStyle/>
          <a:p>
            <a:r>
              <a:rPr lang="en-US"/>
              <a:t>Relational databases use a structured data storage model organized into tables. Each table is defined by a schema that prescribes the structure and constraints of the data:</a:t>
            </a:r>
          </a:p>
          <a:p>
            <a:pPr lvl="1"/>
            <a:r>
              <a:rPr lang="en-US" b="1"/>
              <a:t>Tables</a:t>
            </a:r>
            <a:r>
              <a:rPr lang="en-US"/>
              <a:t>: Each table represents a type of entity (like customers, orders, etc)</a:t>
            </a:r>
          </a:p>
          <a:p>
            <a:pPr lvl="1"/>
            <a:r>
              <a:rPr lang="en-US" b="1"/>
              <a:t>Schemas</a:t>
            </a:r>
            <a:r>
              <a:rPr lang="en-US"/>
              <a:t>: The schema of a relational database defines the columns of each table Schemas are fixed.</a:t>
            </a:r>
          </a:p>
          <a:p>
            <a:pPr lvl="1"/>
            <a:r>
              <a:rPr lang="en-US" b="1"/>
              <a:t>Constraints</a:t>
            </a:r>
            <a:r>
              <a:rPr lang="en-US"/>
              <a:t>: Relational databases enforce data integrity through constraints such as primary keys, foreign keys, and unique constraints.</a:t>
            </a:r>
          </a:p>
          <a:p>
            <a:endParaRPr lang="fr-F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53257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652481" y="1382486"/>
            <a:ext cx="3547581" cy="4093028"/>
          </a:xfrm>
        </p:spPr>
        <p:txBody>
          <a:bodyPr anchor="ctr">
            <a:normAutofit/>
          </a:bodyPr>
          <a:lstStyle/>
          <a:p>
            <a:r>
              <a:rPr lang="fr-FR" sz="4400"/>
              <a:t>Database Structure : NoSQL</a:t>
            </a:r>
          </a:p>
        </p:txBody>
      </p:sp>
      <p:grpSp>
        <p:nvGrpSpPr>
          <p:cNvPr id="34"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1"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42" name="Rectangle 4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E5E65A23-F394-CC2C-8D10-210C53AED0CD}"/>
              </a:ext>
            </a:extLst>
          </p:cNvPr>
          <p:cNvGraphicFramePr>
            <a:graphicFrameLocks noGrp="1"/>
          </p:cNvGraphicFramePr>
          <p:nvPr>
            <p:ph idx="1"/>
            <p:extLst>
              <p:ext uri="{D42A27DB-BD31-4B8C-83A1-F6EECF244321}">
                <p14:modId xmlns:p14="http://schemas.microsoft.com/office/powerpoint/2010/main" val="16602894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15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E9BF9A-D7FF-1F72-1F4A-1DA79B6A8B7F}"/>
              </a:ext>
            </a:extLst>
          </p:cNvPr>
          <p:cNvSpPr>
            <a:spLocks noGrp="1"/>
          </p:cNvSpPr>
          <p:nvPr>
            <p:ph type="title"/>
          </p:nvPr>
        </p:nvSpPr>
        <p:spPr/>
        <p:txBody>
          <a:bodyPr/>
          <a:lstStyle/>
          <a:p>
            <a:r>
              <a:rPr lang="fr-FR" dirty="0"/>
              <a:t>How to </a:t>
            </a:r>
            <a:r>
              <a:rPr lang="fr-FR" dirty="0" err="1"/>
              <a:t>choose</a:t>
            </a:r>
            <a:r>
              <a:rPr lang="fr-FR" dirty="0"/>
              <a:t> the correct </a:t>
            </a:r>
            <a:r>
              <a:rPr lang="fr-FR" dirty="0" err="1"/>
              <a:t>database</a:t>
            </a:r>
            <a:r>
              <a:rPr lang="fr-FR" dirty="0"/>
              <a:t> ?</a:t>
            </a:r>
          </a:p>
        </p:txBody>
      </p:sp>
      <p:pic>
        <p:nvPicPr>
          <p:cNvPr id="4" name="Google Shape;316;p35" descr="Top 15 most popular databases for web applications in 2023 | by chris evans  | Javarevisited | Medium">
            <a:extLst>
              <a:ext uri="{FF2B5EF4-FFF2-40B4-BE49-F238E27FC236}">
                <a16:creationId xmlns:a16="http://schemas.microsoft.com/office/drawing/2014/main" id="{52812B46-B497-8E9A-A394-4809BC4CBB17}"/>
              </a:ext>
            </a:extLst>
          </p:cNvPr>
          <p:cNvPicPr preferRelativeResize="0">
            <a:picLocks noGrp="1"/>
          </p:cNvPicPr>
          <p:nvPr>
            <p:ph idx="1"/>
          </p:nvPr>
        </p:nvPicPr>
        <p:blipFill rotWithShape="1">
          <a:blip r:embed="rId2">
            <a:alphaModFix/>
          </a:blip>
          <a:srcRect t="26695" r="-283"/>
          <a:stretch/>
        </p:blipFill>
        <p:spPr>
          <a:xfrm>
            <a:off x="677863" y="2333191"/>
            <a:ext cx="8596312" cy="3536230"/>
          </a:xfrm>
          <a:prstGeom prst="rect">
            <a:avLst/>
          </a:prstGeom>
          <a:noFill/>
          <a:ln>
            <a:noFill/>
          </a:ln>
        </p:spPr>
      </p:pic>
      <p:pic>
        <p:nvPicPr>
          <p:cNvPr id="5" name="Picture 2" descr="OpenSearch Project · GitHub">
            <a:extLst>
              <a:ext uri="{FF2B5EF4-FFF2-40B4-BE49-F238E27FC236}">
                <a16:creationId xmlns:a16="http://schemas.microsoft.com/office/drawing/2014/main" id="{2B66565A-44D0-6EB3-9E6D-D640F34962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35" t="22741" r="74308" b="29312"/>
          <a:stretch/>
        </p:blipFill>
        <p:spPr bwMode="auto">
          <a:xfrm>
            <a:off x="7729537" y="2128836"/>
            <a:ext cx="1417703"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fluxDB">
            <a:extLst>
              <a:ext uri="{FF2B5EF4-FFF2-40B4-BE49-F238E27FC236}">
                <a16:creationId xmlns:a16="http://schemas.microsoft.com/office/drawing/2014/main" id="{8F60D803-BA1F-A6EF-1CED-2A47D4837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070" y="4357687"/>
            <a:ext cx="2044635" cy="204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5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Key-Value Databases (Redis)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5CFCB9B-B2A8-E8AE-FAA9-B068AEA0BE83}"/>
              </a:ext>
            </a:extLst>
          </p:cNvPr>
          <p:cNvGraphicFramePr/>
          <p:nvPr>
            <p:extLst>
              <p:ext uri="{D42A27DB-BD31-4B8C-83A1-F6EECF244321}">
                <p14:modId xmlns:p14="http://schemas.microsoft.com/office/powerpoint/2010/main" val="202470894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Isosceles Triangle 30">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Isosceles Triangle 35">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38" name="Rectangle 3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t>Graph Databases (Neo4j)</a:t>
            </a:r>
          </a:p>
        </p:txBody>
      </p:sp>
      <p:grpSp>
        <p:nvGrpSpPr>
          <p:cNvPr id="40" name="Group 3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5" name="Isosceles Triangle 4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1" name="Rectangle 5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Box 2">
            <a:extLst>
              <a:ext uri="{FF2B5EF4-FFF2-40B4-BE49-F238E27FC236}">
                <a16:creationId xmlns:a16="http://schemas.microsoft.com/office/drawing/2014/main" id="{7108BBD2-0AB9-0098-61B6-482BFFE2CA9C}"/>
              </a:ext>
            </a:extLst>
          </p:cNvPr>
          <p:cNvGraphicFramePr/>
          <p:nvPr>
            <p:extLst>
              <p:ext uri="{D42A27DB-BD31-4B8C-83A1-F6EECF244321}">
                <p14:modId xmlns:p14="http://schemas.microsoft.com/office/powerpoint/2010/main" val="27408015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42" name="Rectangle 4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Time-Series Databases (InfluxDB)</a:t>
            </a:r>
          </a:p>
        </p:txBody>
      </p:sp>
      <p:grpSp>
        <p:nvGrpSpPr>
          <p:cNvPr id="44" name="Group 4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5" name="Straight Connector 4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3" name="Isosceles Triangle 5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5" name="Rectangle 5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5A49DDB-0047-1DC9-BE48-55F5457CD3FD}"/>
              </a:ext>
            </a:extLst>
          </p:cNvPr>
          <p:cNvGraphicFramePr/>
          <p:nvPr>
            <p:extLst>
              <p:ext uri="{D42A27DB-BD31-4B8C-83A1-F6EECF244321}">
                <p14:modId xmlns:p14="http://schemas.microsoft.com/office/powerpoint/2010/main" val="37120406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81BB0-7F4A-F37A-6C7B-534ECAEB3FCE}"/>
              </a:ext>
            </a:extLst>
          </p:cNvPr>
          <p:cNvSpPr>
            <a:spLocks noGrp="1"/>
          </p:cNvSpPr>
          <p:nvPr>
            <p:ph type="title"/>
          </p:nvPr>
        </p:nvSpPr>
        <p:spPr/>
        <p:txBody>
          <a:bodyPr/>
          <a:lstStyle/>
          <a:p>
            <a:r>
              <a:rPr lang="fr-FR" dirty="0"/>
              <a:t>Document </a:t>
            </a:r>
            <a:r>
              <a:rPr lang="fr-FR" dirty="0" err="1"/>
              <a:t>Database</a:t>
            </a:r>
            <a:r>
              <a:rPr lang="fr-FR" dirty="0"/>
              <a:t> : </a:t>
            </a:r>
            <a:r>
              <a:rPr lang="fr-FR" dirty="0" err="1"/>
              <a:t>OpenSearch</a:t>
            </a:r>
            <a:endParaRPr lang="fr-FR" dirty="0"/>
          </a:p>
        </p:txBody>
      </p:sp>
      <p:sp>
        <p:nvSpPr>
          <p:cNvPr id="3" name="Espace réservé du contenu 2">
            <a:extLst>
              <a:ext uri="{FF2B5EF4-FFF2-40B4-BE49-F238E27FC236}">
                <a16:creationId xmlns:a16="http://schemas.microsoft.com/office/drawing/2014/main" id="{BEC1E07B-A790-3A6A-85B5-9BEFA7723177}"/>
              </a:ext>
            </a:extLst>
          </p:cNvPr>
          <p:cNvSpPr>
            <a:spLocks noGrp="1"/>
          </p:cNvSpPr>
          <p:nvPr>
            <p:ph idx="1"/>
          </p:nvPr>
        </p:nvSpPr>
        <p:spPr/>
        <p:txBody>
          <a:bodyPr/>
          <a:lstStyle/>
          <a:p>
            <a:r>
              <a:rPr lang="fr-FR" dirty="0"/>
              <a:t>Most </a:t>
            </a:r>
            <a:r>
              <a:rPr lang="fr-FR" dirty="0" err="1"/>
              <a:t>popular</a:t>
            </a:r>
            <a:r>
              <a:rPr lang="fr-FR" dirty="0"/>
              <a:t> document </a:t>
            </a:r>
            <a:r>
              <a:rPr lang="fr-FR" dirty="0" err="1"/>
              <a:t>database</a:t>
            </a:r>
            <a:r>
              <a:rPr lang="fr-FR" dirty="0"/>
              <a:t> : MongoDB</a:t>
            </a:r>
          </a:p>
          <a:p>
            <a:r>
              <a:rPr lang="fr-FR" dirty="0" err="1"/>
              <a:t>OpenSearch</a:t>
            </a:r>
            <a:r>
              <a:rPr lang="fr-FR" dirty="0"/>
              <a:t> </a:t>
            </a:r>
            <a:r>
              <a:rPr lang="fr-FR" dirty="0" err="1"/>
              <a:t>is</a:t>
            </a:r>
            <a:r>
              <a:rPr lang="fr-FR" dirty="0"/>
              <a:t> </a:t>
            </a:r>
            <a:r>
              <a:rPr lang="fr-FR" dirty="0" err="1"/>
              <a:t>related</a:t>
            </a:r>
            <a:r>
              <a:rPr lang="fr-FR" dirty="0"/>
              <a:t> </a:t>
            </a:r>
            <a:r>
              <a:rPr lang="fr-FR" dirty="0" err="1"/>
              <a:t>somehow</a:t>
            </a:r>
            <a:r>
              <a:rPr lang="fr-FR" dirty="0"/>
              <a:t> to </a:t>
            </a:r>
            <a:r>
              <a:rPr lang="fr-FR" dirty="0" err="1"/>
              <a:t>ElasticSearch</a:t>
            </a:r>
            <a:endParaRPr lang="fr-FR" dirty="0"/>
          </a:p>
          <a:p>
            <a:r>
              <a:rPr lang="fr-FR" dirty="0"/>
              <a:t>Introduction to </a:t>
            </a:r>
            <a:r>
              <a:rPr lang="fr-FR" dirty="0" err="1"/>
              <a:t>Opensearch</a:t>
            </a:r>
            <a:endParaRPr lang="fr-FR" dirty="0"/>
          </a:p>
          <a:p>
            <a:pPr lvl="1"/>
            <a:r>
              <a:rPr lang="en-US" dirty="0"/>
              <a:t>Open-source search and analytics engine</a:t>
            </a:r>
          </a:p>
          <a:p>
            <a:pPr lvl="1"/>
            <a:r>
              <a:rPr lang="en-US" dirty="0"/>
              <a:t>Forked from Elasticsearch 7.10 after Elastic changed its license</a:t>
            </a:r>
          </a:p>
          <a:p>
            <a:pPr lvl="1"/>
            <a:r>
              <a:rPr lang="en-US" dirty="0"/>
              <a:t>Maintained by AWS and a growing open-source community</a:t>
            </a:r>
          </a:p>
          <a:p>
            <a:pPr lvl="1"/>
            <a:r>
              <a:rPr lang="en-US" dirty="0"/>
              <a:t>Used for full-text search, log analytics, and observability</a:t>
            </a:r>
            <a:endParaRPr lang="fr-FR" dirty="0"/>
          </a:p>
          <a:p>
            <a:endParaRPr lang="fr-FR" dirty="0"/>
          </a:p>
        </p:txBody>
      </p:sp>
    </p:spTree>
    <p:extLst>
      <p:ext uri="{BB962C8B-B14F-4D97-AF65-F5344CB8AC3E}">
        <p14:creationId xmlns:p14="http://schemas.microsoft.com/office/powerpoint/2010/main" val="361878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30" name="Straight Connector 29">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Isosceles Triangle 32">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 name="Espace réservé du texte 4">
            <a:extLst>
              <a:ext uri="{FF2B5EF4-FFF2-40B4-BE49-F238E27FC236}">
                <a16:creationId xmlns:a16="http://schemas.microsoft.com/office/drawing/2014/main" id="{8F5EC002-DF5E-F136-BC18-D8A279380AAB}"/>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rgbClr val="FFFFFF"/>
              </a:solidFill>
            </a:endParaRPr>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a:solidFill>
                  <a:srgbClr val="FFFFFF"/>
                </a:solidFill>
              </a:rPr>
              <a:t>Focus on Opensearch</a:t>
            </a:r>
          </a:p>
        </p:txBody>
      </p:sp>
    </p:spTree>
    <p:extLst>
      <p:ext uri="{BB962C8B-B14F-4D97-AF65-F5344CB8AC3E}">
        <p14:creationId xmlns:p14="http://schemas.microsoft.com/office/powerpoint/2010/main" val="242364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67BC5-C388-4008-2CB9-D8C3EC6B395B}"/>
              </a:ext>
            </a:extLst>
          </p:cNvPr>
          <p:cNvSpPr>
            <a:spLocks noGrp="1"/>
          </p:cNvSpPr>
          <p:nvPr>
            <p:ph type="title"/>
          </p:nvPr>
        </p:nvSpPr>
        <p:spPr/>
        <p:txBody>
          <a:bodyPr/>
          <a:lstStyle/>
          <a:p>
            <a:r>
              <a:rPr lang="fr-FR" dirty="0" err="1"/>
              <a:t>History</a:t>
            </a:r>
            <a:r>
              <a:rPr lang="fr-FR" dirty="0"/>
              <a:t> &amp; Origin</a:t>
            </a:r>
          </a:p>
        </p:txBody>
      </p:sp>
      <p:sp>
        <p:nvSpPr>
          <p:cNvPr id="4" name="Espace réservé du contenu 3">
            <a:extLst>
              <a:ext uri="{FF2B5EF4-FFF2-40B4-BE49-F238E27FC236}">
                <a16:creationId xmlns:a16="http://schemas.microsoft.com/office/drawing/2014/main" id="{847CB095-77BA-DDB2-A1EE-7FDC186441D8}"/>
              </a:ext>
            </a:extLst>
          </p:cNvPr>
          <p:cNvSpPr>
            <a:spLocks noGrp="1"/>
          </p:cNvSpPr>
          <p:nvPr>
            <p:ph idx="1"/>
          </p:nvPr>
        </p:nvSpPr>
        <p:spPr/>
        <p:txBody>
          <a:bodyPr/>
          <a:lstStyle/>
          <a:p>
            <a:r>
              <a:rPr lang="en-US" dirty="0"/>
              <a:t>2004: Elasticsearch was created as a distributed search engine based on Apache Lucene</a:t>
            </a:r>
          </a:p>
          <a:p>
            <a:r>
              <a:rPr lang="en-US" dirty="0"/>
              <a:t>2021: Elastic changed its license from Apache 2.0 to SSPL (Server Side Public License)</a:t>
            </a:r>
          </a:p>
          <a:p>
            <a:r>
              <a:rPr lang="en-US" dirty="0"/>
              <a:t>2021: AWS forked Elasticsearch 7.10, creating OpenSearch to keep it open-source</a:t>
            </a:r>
          </a:p>
          <a:p>
            <a:r>
              <a:rPr lang="en-US" dirty="0"/>
              <a:t>Present: OpenSearch continues to be developed independently with its own features and governance</a:t>
            </a:r>
            <a:endParaRPr lang="fr-FR" dirty="0"/>
          </a:p>
        </p:txBody>
      </p:sp>
    </p:spTree>
    <p:extLst>
      <p:ext uri="{BB962C8B-B14F-4D97-AF65-F5344CB8AC3E}">
        <p14:creationId xmlns:p14="http://schemas.microsoft.com/office/powerpoint/2010/main" val="401535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6" name="Isosceles Triangle 103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0" name="Isosceles Triangle 103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1" name="Isosceles Triangle 104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95AC3033-60DF-BCB3-44EC-96C7423056C3}"/>
              </a:ext>
            </a:extLst>
          </p:cNvPr>
          <p:cNvSpPr>
            <a:spLocks noGrp="1"/>
          </p:cNvSpPr>
          <p:nvPr>
            <p:ph type="title"/>
          </p:nvPr>
        </p:nvSpPr>
        <p:spPr>
          <a:xfrm>
            <a:off x="6094409" y="835017"/>
            <a:ext cx="3179593" cy="3215820"/>
          </a:xfrm>
        </p:spPr>
        <p:txBody>
          <a:bodyPr vert="horz" lIns="91440" tIns="45720" rIns="91440" bIns="45720" rtlCol="0" anchor="b">
            <a:normAutofit/>
          </a:bodyPr>
          <a:lstStyle/>
          <a:p>
            <a:pPr algn="r">
              <a:lnSpc>
                <a:spcPct val="90000"/>
              </a:lnSpc>
            </a:pPr>
            <a:r>
              <a:rPr lang="en-US" sz="3400"/>
              <a:t>Key Differences Between OpenSearch &amp; Elasticsearch</a:t>
            </a:r>
          </a:p>
        </p:txBody>
      </p:sp>
      <p:pic>
        <p:nvPicPr>
          <p:cNvPr id="5" name="Espace réservé du contenu 4">
            <a:extLst>
              <a:ext uri="{FF2B5EF4-FFF2-40B4-BE49-F238E27FC236}">
                <a16:creationId xmlns:a16="http://schemas.microsoft.com/office/drawing/2014/main" id="{ABAE5030-5F6D-8505-66B6-EBA78999F25F}"/>
              </a:ext>
            </a:extLst>
          </p:cNvPr>
          <p:cNvPicPr>
            <a:picLocks noGrp="1" noChangeAspect="1"/>
          </p:cNvPicPr>
          <p:nvPr>
            <p:ph idx="1"/>
          </p:nvPr>
        </p:nvPicPr>
        <p:blipFill>
          <a:blip r:embed="rId2"/>
          <a:stretch>
            <a:fillRect/>
          </a:stretch>
        </p:blipFill>
        <p:spPr>
          <a:xfrm>
            <a:off x="827832" y="4158772"/>
            <a:ext cx="7676835" cy="2130321"/>
          </a:xfrm>
          <a:prstGeom prst="rect">
            <a:avLst/>
          </a:prstGeom>
        </p:spPr>
      </p:pic>
      <p:pic>
        <p:nvPicPr>
          <p:cNvPr id="1026" name="Picture 2" descr="Image 1 of 1">
            <a:extLst>
              <a:ext uri="{FF2B5EF4-FFF2-40B4-BE49-F238E27FC236}">
                <a16:creationId xmlns:a16="http://schemas.microsoft.com/office/drawing/2014/main" id="{23207ADE-449F-5BE0-D8DD-3E9E1C4FE1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3095" y="789989"/>
            <a:ext cx="3787239" cy="21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5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7CBAA-19DE-A0CE-A2A2-8790FA18F4E3}"/>
              </a:ext>
            </a:extLst>
          </p:cNvPr>
          <p:cNvSpPr>
            <a:spLocks noGrp="1"/>
          </p:cNvSpPr>
          <p:nvPr>
            <p:ph type="title"/>
          </p:nvPr>
        </p:nvSpPr>
        <p:spPr/>
        <p:txBody>
          <a:bodyPr/>
          <a:lstStyle/>
          <a:p>
            <a:r>
              <a:rPr lang="fr-FR" dirty="0"/>
              <a:t>Introduction to NoSQL </a:t>
            </a:r>
            <a:r>
              <a:rPr lang="fr-FR" dirty="0" err="1"/>
              <a:t>Databases</a:t>
            </a:r>
            <a:endParaRPr lang="fr-FR" dirty="0"/>
          </a:p>
        </p:txBody>
      </p:sp>
      <p:sp>
        <p:nvSpPr>
          <p:cNvPr id="3" name="Espace réservé du contenu 2">
            <a:extLst>
              <a:ext uri="{FF2B5EF4-FFF2-40B4-BE49-F238E27FC236}">
                <a16:creationId xmlns:a16="http://schemas.microsoft.com/office/drawing/2014/main" id="{5DE7AD36-C1A8-5410-1A27-084B2AD48A28}"/>
              </a:ext>
            </a:extLst>
          </p:cNvPr>
          <p:cNvSpPr>
            <a:spLocks noGrp="1"/>
          </p:cNvSpPr>
          <p:nvPr>
            <p:ph idx="1"/>
          </p:nvPr>
        </p:nvSpPr>
        <p:spPr/>
        <p:txBody>
          <a:bodyPr/>
          <a:lstStyle/>
          <a:p>
            <a:r>
              <a:rPr lang="fr-FR" sz="2400" dirty="0"/>
              <a:t>Définition</a:t>
            </a:r>
          </a:p>
          <a:p>
            <a:pPr lvl="1"/>
            <a:r>
              <a:rPr lang="fr-FR" sz="2000" dirty="0"/>
              <a:t>« Not </a:t>
            </a:r>
            <a:r>
              <a:rPr lang="fr-FR" sz="2000" dirty="0" err="1"/>
              <a:t>Only</a:t>
            </a:r>
            <a:r>
              <a:rPr lang="fr-FR" sz="2000" dirty="0"/>
              <a:t> SQL» </a:t>
            </a:r>
            <a:r>
              <a:rPr lang="en-US" sz="2000" dirty="0"/>
              <a:t>Designed for high scalability and increased flexibility in handling various data types.</a:t>
            </a:r>
          </a:p>
          <a:p>
            <a:r>
              <a:rPr lang="fr-FR" sz="2400" dirty="0" err="1"/>
              <a:t>Context</a:t>
            </a:r>
            <a:r>
              <a:rPr lang="fr-FR" sz="2400" dirty="0"/>
              <a:t> of Emergence</a:t>
            </a:r>
          </a:p>
          <a:p>
            <a:pPr lvl="1"/>
            <a:r>
              <a:rPr lang="en-US" sz="2000" dirty="0"/>
              <a:t>emerged in the 2000s </a:t>
            </a:r>
          </a:p>
          <a:p>
            <a:pPr lvl="1"/>
            <a:r>
              <a:rPr lang="en-US" sz="2000" dirty="0"/>
              <a:t>horizontal scalability </a:t>
            </a:r>
          </a:p>
          <a:p>
            <a:pPr lvl="1"/>
            <a:r>
              <a:rPr lang="en-US" sz="2000" dirty="0"/>
              <a:t>large volumes of diverse data and high traffic</a:t>
            </a:r>
            <a:endParaRPr lang="fr-FR" sz="2000" dirty="0"/>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90660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F327C-A19E-8107-230D-8E410EE1ACB2}"/>
              </a:ext>
            </a:extLst>
          </p:cNvPr>
          <p:cNvSpPr>
            <a:spLocks noGrp="1"/>
          </p:cNvSpPr>
          <p:nvPr>
            <p:ph type="title"/>
          </p:nvPr>
        </p:nvSpPr>
        <p:spPr/>
        <p:txBody>
          <a:bodyPr/>
          <a:lstStyle/>
          <a:p>
            <a:r>
              <a:rPr lang="fr-FR" dirty="0" err="1"/>
              <a:t>OpenSearch</a:t>
            </a:r>
            <a:r>
              <a:rPr lang="fr-FR" dirty="0"/>
              <a:t> Roadmap</a:t>
            </a:r>
          </a:p>
        </p:txBody>
      </p:sp>
      <p:sp>
        <p:nvSpPr>
          <p:cNvPr id="3" name="Espace réservé du contenu 2">
            <a:extLst>
              <a:ext uri="{FF2B5EF4-FFF2-40B4-BE49-F238E27FC236}">
                <a16:creationId xmlns:a16="http://schemas.microsoft.com/office/drawing/2014/main" id="{2F5225CF-8888-E9B2-A26F-EBBD5CFF98B2}"/>
              </a:ext>
            </a:extLst>
          </p:cNvPr>
          <p:cNvSpPr>
            <a:spLocks noGrp="1"/>
          </p:cNvSpPr>
          <p:nvPr>
            <p:ph idx="1"/>
          </p:nvPr>
        </p:nvSpPr>
        <p:spPr/>
        <p:txBody>
          <a:bodyPr/>
          <a:lstStyle/>
          <a:p>
            <a:r>
              <a:rPr lang="fr-FR" dirty="0" err="1"/>
              <a:t>Scalability</a:t>
            </a:r>
            <a:r>
              <a:rPr lang="fr-FR" dirty="0"/>
              <a:t> </a:t>
            </a:r>
            <a:r>
              <a:rPr lang="fr-FR" dirty="0" err="1"/>
              <a:t>improvements</a:t>
            </a:r>
            <a:r>
              <a:rPr lang="fr-FR" dirty="0"/>
              <a:t>: More efficient </a:t>
            </a:r>
            <a:r>
              <a:rPr lang="fr-FR" dirty="0" err="1"/>
              <a:t>indexing</a:t>
            </a:r>
            <a:r>
              <a:rPr lang="fr-FR" dirty="0"/>
              <a:t> and </a:t>
            </a:r>
            <a:r>
              <a:rPr lang="fr-FR" dirty="0" err="1"/>
              <a:t>search</a:t>
            </a:r>
            <a:r>
              <a:rPr lang="fr-FR" dirty="0"/>
              <a:t> performance</a:t>
            </a:r>
          </a:p>
          <a:p>
            <a:r>
              <a:rPr lang="fr-FR" dirty="0" err="1"/>
              <a:t>Better</a:t>
            </a:r>
            <a:r>
              <a:rPr lang="fr-FR" dirty="0"/>
              <a:t> </a:t>
            </a:r>
            <a:r>
              <a:rPr lang="fr-FR" dirty="0" err="1"/>
              <a:t>observability</a:t>
            </a:r>
            <a:r>
              <a:rPr lang="fr-FR" dirty="0"/>
              <a:t>: Native support for logs, traces, and </a:t>
            </a:r>
            <a:r>
              <a:rPr lang="fr-FR" dirty="0" err="1"/>
              <a:t>metrics</a:t>
            </a:r>
            <a:endParaRPr lang="fr-FR" dirty="0"/>
          </a:p>
          <a:p>
            <a:r>
              <a:rPr lang="fr-FR" dirty="0"/>
              <a:t>Security </a:t>
            </a:r>
            <a:r>
              <a:rPr lang="fr-FR" dirty="0" err="1"/>
              <a:t>enhancements</a:t>
            </a:r>
            <a:r>
              <a:rPr lang="fr-FR" dirty="0"/>
              <a:t>: </a:t>
            </a:r>
            <a:r>
              <a:rPr lang="fr-FR" dirty="0" err="1"/>
              <a:t>Role-based</a:t>
            </a:r>
            <a:r>
              <a:rPr lang="fr-FR" dirty="0"/>
              <a:t> </a:t>
            </a:r>
            <a:r>
              <a:rPr lang="fr-FR" dirty="0" err="1"/>
              <a:t>access</a:t>
            </a:r>
            <a:r>
              <a:rPr lang="fr-FR" dirty="0"/>
              <a:t> control, </a:t>
            </a:r>
            <a:r>
              <a:rPr lang="fr-FR" dirty="0" err="1"/>
              <a:t>authentication</a:t>
            </a:r>
            <a:r>
              <a:rPr lang="fr-FR" dirty="0"/>
              <a:t> </a:t>
            </a:r>
            <a:r>
              <a:rPr lang="fr-FR" dirty="0" err="1"/>
              <a:t>integrations</a:t>
            </a:r>
            <a:endParaRPr lang="fr-FR" dirty="0"/>
          </a:p>
          <a:p>
            <a:r>
              <a:rPr lang="fr-FR" dirty="0"/>
              <a:t>Machine Learning &amp; AI: </a:t>
            </a:r>
            <a:r>
              <a:rPr lang="fr-FR" dirty="0" err="1"/>
              <a:t>Expanded</a:t>
            </a:r>
            <a:r>
              <a:rPr lang="fr-FR" dirty="0"/>
              <a:t> ML </a:t>
            </a:r>
            <a:r>
              <a:rPr lang="fr-FR" dirty="0" err="1"/>
              <a:t>capabilities</a:t>
            </a:r>
            <a:r>
              <a:rPr lang="fr-FR" dirty="0"/>
              <a:t> for </a:t>
            </a:r>
            <a:r>
              <a:rPr lang="fr-FR" dirty="0" err="1"/>
              <a:t>anomaly</a:t>
            </a:r>
            <a:r>
              <a:rPr lang="fr-FR" dirty="0"/>
              <a:t> </a:t>
            </a:r>
            <a:r>
              <a:rPr lang="fr-FR" dirty="0" err="1"/>
              <a:t>detection</a:t>
            </a:r>
            <a:endParaRPr lang="fr-FR" dirty="0"/>
          </a:p>
          <a:p>
            <a:r>
              <a:rPr lang="fr-FR" dirty="0" err="1"/>
              <a:t>Kibana</a:t>
            </a:r>
            <a:r>
              <a:rPr lang="fr-FR" dirty="0"/>
              <a:t> replacement: </a:t>
            </a:r>
            <a:r>
              <a:rPr lang="fr-FR" dirty="0" err="1"/>
              <a:t>OpenSearch</a:t>
            </a:r>
            <a:r>
              <a:rPr lang="fr-FR" dirty="0"/>
              <a:t> </a:t>
            </a:r>
            <a:r>
              <a:rPr lang="fr-FR" dirty="0" err="1"/>
              <a:t>Dashboards</a:t>
            </a:r>
            <a:r>
              <a:rPr lang="fr-FR" dirty="0"/>
              <a:t> </a:t>
            </a:r>
            <a:r>
              <a:rPr lang="fr-FR" dirty="0" err="1"/>
              <a:t>evolving</a:t>
            </a:r>
            <a:r>
              <a:rPr lang="fr-FR" dirty="0"/>
              <a:t> </a:t>
            </a:r>
            <a:r>
              <a:rPr lang="fr-FR" dirty="0" err="1"/>
              <a:t>with</a:t>
            </a:r>
            <a:r>
              <a:rPr lang="fr-FR" dirty="0"/>
              <a:t> </a:t>
            </a:r>
            <a:r>
              <a:rPr lang="fr-FR" dirty="0" err="1"/>
              <a:t>better</a:t>
            </a:r>
            <a:r>
              <a:rPr lang="fr-FR" dirty="0"/>
              <a:t> </a:t>
            </a:r>
            <a:r>
              <a:rPr lang="fr-FR" dirty="0" err="1"/>
              <a:t>visualization</a:t>
            </a:r>
            <a:r>
              <a:rPr lang="fr-FR" dirty="0"/>
              <a:t> </a:t>
            </a:r>
            <a:r>
              <a:rPr lang="fr-FR" dirty="0" err="1"/>
              <a:t>tools</a:t>
            </a:r>
            <a:endParaRPr lang="fr-FR" dirty="0"/>
          </a:p>
        </p:txBody>
      </p:sp>
    </p:spTree>
    <p:extLst>
      <p:ext uri="{BB962C8B-B14F-4D97-AF65-F5344CB8AC3E}">
        <p14:creationId xmlns:p14="http://schemas.microsoft.com/office/powerpoint/2010/main" val="1778371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8DECC-9F2E-79A4-95A7-F983475F6D6D}"/>
              </a:ext>
            </a:extLst>
          </p:cNvPr>
          <p:cNvSpPr>
            <a:spLocks noGrp="1"/>
          </p:cNvSpPr>
          <p:nvPr>
            <p:ph type="title"/>
          </p:nvPr>
        </p:nvSpPr>
        <p:spPr/>
        <p:txBody>
          <a:bodyPr/>
          <a:lstStyle/>
          <a:p>
            <a:r>
              <a:rPr lang="en-US" dirty="0"/>
              <a:t>When and Where to Use OpenSearch</a:t>
            </a:r>
            <a:endParaRPr lang="fr-FR" dirty="0"/>
          </a:p>
        </p:txBody>
      </p:sp>
      <p:sp>
        <p:nvSpPr>
          <p:cNvPr id="3" name="Espace réservé du contenu 2">
            <a:extLst>
              <a:ext uri="{FF2B5EF4-FFF2-40B4-BE49-F238E27FC236}">
                <a16:creationId xmlns:a16="http://schemas.microsoft.com/office/drawing/2014/main" id="{7B6B5119-76F2-BA36-E4B5-7B12DC2B09E8}"/>
              </a:ext>
            </a:extLst>
          </p:cNvPr>
          <p:cNvSpPr>
            <a:spLocks noGrp="1"/>
          </p:cNvSpPr>
          <p:nvPr>
            <p:ph idx="1"/>
          </p:nvPr>
        </p:nvSpPr>
        <p:spPr>
          <a:xfrm>
            <a:off x="1032735" y="1527586"/>
            <a:ext cx="5708724" cy="4851699"/>
          </a:xfrm>
        </p:spPr>
        <p:txBody>
          <a:bodyPr>
            <a:normAutofit fontScale="92500" lnSpcReduction="20000"/>
          </a:bodyPr>
          <a:lstStyle/>
          <a:p>
            <a:r>
              <a:rPr lang="fr-FR" dirty="0"/>
              <a:t>Best Use Cases</a:t>
            </a:r>
          </a:p>
          <a:p>
            <a:pPr marL="457200" lvl="1" indent="0">
              <a:buNone/>
            </a:pPr>
            <a:r>
              <a:rPr lang="fr-FR" dirty="0"/>
              <a:t>✔ Log &amp; Event Analytics</a:t>
            </a:r>
          </a:p>
          <a:p>
            <a:pPr marL="457200" lvl="1" indent="0">
              <a:buNone/>
            </a:pPr>
            <a:r>
              <a:rPr lang="fr-FR" dirty="0"/>
              <a:t>   - </a:t>
            </a:r>
            <a:r>
              <a:rPr lang="fr-FR" dirty="0" err="1"/>
              <a:t>Centralized</a:t>
            </a:r>
            <a:r>
              <a:rPr lang="fr-FR" dirty="0"/>
              <a:t> </a:t>
            </a:r>
            <a:r>
              <a:rPr lang="fr-FR" dirty="0" err="1"/>
              <a:t>logging</a:t>
            </a:r>
            <a:r>
              <a:rPr lang="fr-FR" dirty="0"/>
              <a:t> (ELK alternative)</a:t>
            </a:r>
          </a:p>
          <a:p>
            <a:pPr marL="457200" lvl="1" indent="0">
              <a:buNone/>
            </a:pPr>
            <a:r>
              <a:rPr lang="fr-FR" dirty="0"/>
              <a:t>   - Security monitoring (SIEM)</a:t>
            </a:r>
          </a:p>
          <a:p>
            <a:pPr marL="457200" lvl="1" indent="0">
              <a:buNone/>
            </a:pPr>
            <a:r>
              <a:rPr lang="fr-FR" dirty="0"/>
              <a:t>   - Infrastructure </a:t>
            </a:r>
            <a:r>
              <a:rPr lang="fr-FR" dirty="0" err="1"/>
              <a:t>observability</a:t>
            </a:r>
            <a:endParaRPr lang="fr-FR" dirty="0"/>
          </a:p>
          <a:p>
            <a:pPr marL="457200" lvl="1" indent="0">
              <a:buNone/>
            </a:pPr>
            <a:r>
              <a:rPr lang="fr-FR" dirty="0"/>
              <a:t>✔ Full-</a:t>
            </a:r>
            <a:r>
              <a:rPr lang="fr-FR" dirty="0" err="1"/>
              <a:t>Text</a:t>
            </a:r>
            <a:r>
              <a:rPr lang="fr-FR" dirty="0"/>
              <a:t> </a:t>
            </a:r>
            <a:r>
              <a:rPr lang="fr-FR" dirty="0" err="1"/>
              <a:t>Search</a:t>
            </a:r>
            <a:endParaRPr lang="fr-FR" dirty="0"/>
          </a:p>
          <a:p>
            <a:pPr marL="457200" lvl="1" indent="0">
              <a:buNone/>
            </a:pPr>
            <a:r>
              <a:rPr lang="fr-FR" dirty="0"/>
              <a:t>   - E-commerce </a:t>
            </a:r>
            <a:r>
              <a:rPr lang="fr-FR" dirty="0" err="1"/>
              <a:t>product</a:t>
            </a:r>
            <a:r>
              <a:rPr lang="fr-FR" dirty="0"/>
              <a:t> </a:t>
            </a:r>
            <a:r>
              <a:rPr lang="fr-FR" dirty="0" err="1"/>
              <a:t>search</a:t>
            </a:r>
            <a:endParaRPr lang="fr-FR" dirty="0"/>
          </a:p>
          <a:p>
            <a:pPr marL="457200" lvl="1" indent="0">
              <a:buNone/>
            </a:pPr>
            <a:r>
              <a:rPr lang="fr-FR" dirty="0"/>
              <a:t>   - </a:t>
            </a:r>
            <a:r>
              <a:rPr lang="fr-FR" dirty="0" err="1"/>
              <a:t>Website</a:t>
            </a:r>
            <a:r>
              <a:rPr lang="fr-FR" dirty="0"/>
              <a:t> &amp; application </a:t>
            </a:r>
            <a:r>
              <a:rPr lang="fr-FR" dirty="0" err="1"/>
              <a:t>search</a:t>
            </a:r>
            <a:r>
              <a:rPr lang="fr-FR" dirty="0"/>
              <a:t> engines</a:t>
            </a:r>
          </a:p>
          <a:p>
            <a:pPr marL="457200" lvl="1" indent="0">
              <a:buNone/>
            </a:pPr>
            <a:r>
              <a:rPr lang="fr-FR" dirty="0"/>
              <a:t>   - Document </a:t>
            </a:r>
            <a:r>
              <a:rPr lang="fr-FR" dirty="0" err="1"/>
              <a:t>indexing</a:t>
            </a:r>
            <a:r>
              <a:rPr lang="fr-FR" dirty="0"/>
              <a:t> and </a:t>
            </a:r>
            <a:r>
              <a:rPr lang="fr-FR" dirty="0" err="1"/>
              <a:t>retrieval</a:t>
            </a:r>
            <a:endParaRPr lang="fr-FR" dirty="0"/>
          </a:p>
          <a:p>
            <a:pPr marL="457200" lvl="1" indent="0">
              <a:buNone/>
            </a:pPr>
            <a:r>
              <a:rPr lang="fr-FR" dirty="0"/>
              <a:t>✔ Monitoring &amp; </a:t>
            </a:r>
            <a:r>
              <a:rPr lang="fr-FR" dirty="0" err="1"/>
              <a:t>Observability</a:t>
            </a:r>
            <a:endParaRPr lang="fr-FR" dirty="0"/>
          </a:p>
          <a:p>
            <a:pPr marL="457200" lvl="1" indent="0">
              <a:buNone/>
            </a:pPr>
            <a:r>
              <a:rPr lang="fr-FR" dirty="0"/>
              <a:t>   - </a:t>
            </a:r>
            <a:r>
              <a:rPr lang="fr-FR" dirty="0" err="1"/>
              <a:t>Metrics</a:t>
            </a:r>
            <a:r>
              <a:rPr lang="fr-FR" dirty="0"/>
              <a:t>, traces, and logs </a:t>
            </a:r>
            <a:r>
              <a:rPr lang="fr-FR" dirty="0" err="1"/>
              <a:t>analysis</a:t>
            </a:r>
            <a:endParaRPr lang="fr-FR" dirty="0"/>
          </a:p>
          <a:p>
            <a:pPr marL="457200" lvl="1" indent="0">
              <a:buNone/>
            </a:pPr>
            <a:r>
              <a:rPr lang="fr-FR" dirty="0"/>
              <a:t>   - Performance monitoring (APM replacement)</a:t>
            </a:r>
          </a:p>
          <a:p>
            <a:pPr marL="457200" lvl="1" indent="0">
              <a:buNone/>
            </a:pPr>
            <a:r>
              <a:rPr lang="fr-FR" dirty="0"/>
              <a:t>✔ Business Intelligence &amp; Data Exploration</a:t>
            </a:r>
          </a:p>
          <a:p>
            <a:pPr marL="457200" lvl="1" indent="0">
              <a:buNone/>
            </a:pPr>
            <a:r>
              <a:rPr lang="fr-FR" dirty="0"/>
              <a:t>   - Real-time </a:t>
            </a:r>
            <a:r>
              <a:rPr lang="fr-FR" dirty="0" err="1"/>
              <a:t>dashboards</a:t>
            </a:r>
            <a:r>
              <a:rPr lang="fr-FR" dirty="0"/>
              <a:t> and </a:t>
            </a:r>
            <a:r>
              <a:rPr lang="fr-FR" dirty="0" err="1"/>
              <a:t>analytics</a:t>
            </a:r>
            <a:endParaRPr lang="fr-FR" dirty="0"/>
          </a:p>
          <a:p>
            <a:pPr marL="457200" lvl="1" indent="0">
              <a:buNone/>
            </a:pPr>
            <a:r>
              <a:rPr lang="fr-FR" dirty="0"/>
              <a:t>   - Large-</a:t>
            </a:r>
            <a:r>
              <a:rPr lang="fr-FR" dirty="0" err="1"/>
              <a:t>scale</a:t>
            </a:r>
            <a:r>
              <a:rPr lang="fr-FR" dirty="0"/>
              <a:t> data </a:t>
            </a:r>
            <a:r>
              <a:rPr lang="fr-FR" dirty="0" err="1"/>
              <a:t>visualization</a:t>
            </a:r>
            <a:endParaRPr lang="fr-FR" dirty="0"/>
          </a:p>
          <a:p>
            <a:pPr marL="0" indent="0">
              <a:buNone/>
            </a:pPr>
            <a:endParaRPr lang="fr-FR" dirty="0"/>
          </a:p>
        </p:txBody>
      </p:sp>
      <p:sp>
        <p:nvSpPr>
          <p:cNvPr id="6" name="Espace réservé du contenu 2">
            <a:extLst>
              <a:ext uri="{FF2B5EF4-FFF2-40B4-BE49-F238E27FC236}">
                <a16:creationId xmlns:a16="http://schemas.microsoft.com/office/drawing/2014/main" id="{2817BC87-9CA7-DC77-B978-0FD4D8AA8E66}"/>
              </a:ext>
            </a:extLst>
          </p:cNvPr>
          <p:cNvSpPr txBox="1">
            <a:spLocks/>
          </p:cNvSpPr>
          <p:nvPr/>
        </p:nvSpPr>
        <p:spPr>
          <a:xfrm>
            <a:off x="6096000" y="2367627"/>
            <a:ext cx="468336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err="1"/>
              <a:t>When</a:t>
            </a:r>
            <a:r>
              <a:rPr lang="fr-FR" dirty="0"/>
              <a:t> Not to Use </a:t>
            </a:r>
            <a:r>
              <a:rPr lang="fr-FR" dirty="0" err="1"/>
              <a:t>OpenSearch</a:t>
            </a:r>
            <a:r>
              <a:rPr lang="fr-FR" dirty="0"/>
              <a:t>?</a:t>
            </a:r>
          </a:p>
          <a:p>
            <a:pPr marL="457200" lvl="1" indent="0">
              <a:buNone/>
            </a:pPr>
            <a:r>
              <a:rPr lang="fr-FR" dirty="0"/>
              <a:t>❌ Strong ACID Compliance </a:t>
            </a:r>
            <a:r>
              <a:rPr lang="fr-FR" dirty="0" err="1"/>
              <a:t>Needed</a:t>
            </a:r>
            <a:r>
              <a:rPr lang="fr-FR" dirty="0"/>
              <a:t> → Use </a:t>
            </a:r>
            <a:r>
              <a:rPr lang="fr-FR" dirty="0" err="1"/>
              <a:t>relational</a:t>
            </a:r>
            <a:r>
              <a:rPr lang="fr-FR" dirty="0"/>
              <a:t> </a:t>
            </a:r>
            <a:r>
              <a:rPr lang="fr-FR" dirty="0" err="1"/>
              <a:t>databases</a:t>
            </a:r>
            <a:r>
              <a:rPr lang="fr-FR" dirty="0"/>
              <a:t> (e.g., PostgreSQL, MySQL)</a:t>
            </a:r>
          </a:p>
          <a:p>
            <a:pPr marL="457200" lvl="1" indent="0">
              <a:buNone/>
            </a:pPr>
            <a:r>
              <a:rPr lang="fr-FR" dirty="0"/>
              <a:t>❌ </a:t>
            </a:r>
            <a:r>
              <a:rPr lang="fr-FR" dirty="0" err="1"/>
              <a:t>Transactional</a:t>
            </a:r>
            <a:r>
              <a:rPr lang="fr-FR" dirty="0"/>
              <a:t> </a:t>
            </a:r>
            <a:r>
              <a:rPr lang="fr-FR" dirty="0" err="1"/>
              <a:t>Workloads</a:t>
            </a:r>
            <a:r>
              <a:rPr lang="fr-FR" dirty="0"/>
              <a:t> → Not </a:t>
            </a:r>
            <a:r>
              <a:rPr lang="fr-FR" dirty="0" err="1"/>
              <a:t>optimized</a:t>
            </a:r>
            <a:r>
              <a:rPr lang="fr-FR" dirty="0"/>
              <a:t> for OLTP </a:t>
            </a:r>
            <a:r>
              <a:rPr lang="fr-FR" dirty="0" err="1"/>
              <a:t>operations</a:t>
            </a:r>
            <a:endParaRPr lang="fr-FR" dirty="0"/>
          </a:p>
          <a:p>
            <a:pPr marL="457200" lvl="1" indent="0">
              <a:buNone/>
            </a:pPr>
            <a:r>
              <a:rPr lang="fr-FR" dirty="0"/>
              <a:t>❌ Graph </a:t>
            </a:r>
            <a:r>
              <a:rPr lang="fr-FR" dirty="0" err="1"/>
              <a:t>Database</a:t>
            </a:r>
            <a:r>
              <a:rPr lang="fr-FR" dirty="0"/>
              <a:t> </a:t>
            </a:r>
            <a:r>
              <a:rPr lang="fr-FR" dirty="0" err="1"/>
              <a:t>Needs</a:t>
            </a:r>
            <a:r>
              <a:rPr lang="fr-FR" dirty="0"/>
              <a:t> → Use Neo4j or AWS Neptune</a:t>
            </a:r>
          </a:p>
          <a:p>
            <a:pPr marL="0" indent="0">
              <a:buFont typeface="Wingdings 3" charset="2"/>
              <a:buNone/>
            </a:pPr>
            <a:endParaRPr lang="fr-FR" dirty="0"/>
          </a:p>
        </p:txBody>
      </p:sp>
    </p:spTree>
    <p:extLst>
      <p:ext uri="{BB962C8B-B14F-4D97-AF65-F5344CB8AC3E}">
        <p14:creationId xmlns:p14="http://schemas.microsoft.com/office/powerpoint/2010/main" val="293629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30" name="Straight Connector 29">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Isosceles Triangle 32">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 name="Espace réservé du texte 4">
            <a:extLst>
              <a:ext uri="{FF2B5EF4-FFF2-40B4-BE49-F238E27FC236}">
                <a16:creationId xmlns:a16="http://schemas.microsoft.com/office/drawing/2014/main" id="{8F5EC002-DF5E-F136-BC18-D8A279380AAB}"/>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dirty="0">
              <a:solidFill>
                <a:srgbClr val="FFFFFF"/>
              </a:solidFill>
            </a:endParaRPr>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dirty="0" err="1">
                <a:solidFill>
                  <a:srgbClr val="FFFFFF"/>
                </a:solidFill>
              </a:rPr>
              <a:t>Opensearch</a:t>
            </a:r>
            <a:r>
              <a:rPr lang="en-US" sz="5400" dirty="0">
                <a:solidFill>
                  <a:srgbClr val="FFFFFF"/>
                </a:solidFill>
              </a:rPr>
              <a:t> Platform</a:t>
            </a:r>
          </a:p>
        </p:txBody>
      </p:sp>
    </p:spTree>
    <p:extLst>
      <p:ext uri="{BB962C8B-B14F-4D97-AF65-F5344CB8AC3E}">
        <p14:creationId xmlns:p14="http://schemas.microsoft.com/office/powerpoint/2010/main" val="2409764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827A1-1762-8EC2-C740-437238212A7D}"/>
              </a:ext>
            </a:extLst>
          </p:cNvPr>
          <p:cNvSpPr>
            <a:spLocks noGrp="1"/>
          </p:cNvSpPr>
          <p:nvPr>
            <p:ph type="title"/>
          </p:nvPr>
        </p:nvSpPr>
        <p:spPr/>
        <p:txBody>
          <a:bodyPr/>
          <a:lstStyle/>
          <a:p>
            <a:r>
              <a:rPr lang="fr-FR" dirty="0" err="1"/>
              <a:t>Opensearch</a:t>
            </a:r>
            <a:r>
              <a:rPr lang="fr-FR" dirty="0"/>
              <a:t> Platform</a:t>
            </a:r>
          </a:p>
        </p:txBody>
      </p:sp>
      <p:pic>
        <p:nvPicPr>
          <p:cNvPr id="6" name="Image 5">
            <a:extLst>
              <a:ext uri="{FF2B5EF4-FFF2-40B4-BE49-F238E27FC236}">
                <a16:creationId xmlns:a16="http://schemas.microsoft.com/office/drawing/2014/main" id="{9EA02845-876A-69DE-03A4-4B32F0E33656}"/>
              </a:ext>
            </a:extLst>
          </p:cNvPr>
          <p:cNvPicPr>
            <a:picLocks noChangeAspect="1"/>
          </p:cNvPicPr>
          <p:nvPr/>
        </p:nvPicPr>
        <p:blipFill>
          <a:blip r:embed="rId2">
            <a:clrChange>
              <a:clrFrom>
                <a:srgbClr val="FFFFFF"/>
              </a:clrFrom>
              <a:clrTo>
                <a:srgbClr val="FFFFFF">
                  <a:alpha val="0"/>
                </a:srgbClr>
              </a:clrTo>
            </a:clrChange>
          </a:blip>
          <a:srcRect t="9753"/>
          <a:stretch/>
        </p:blipFill>
        <p:spPr>
          <a:xfrm>
            <a:off x="548640" y="2097741"/>
            <a:ext cx="10145087" cy="3679115"/>
          </a:xfrm>
          <a:prstGeom prst="rect">
            <a:avLst/>
          </a:prstGeom>
        </p:spPr>
      </p:pic>
    </p:spTree>
    <p:extLst>
      <p:ext uri="{BB962C8B-B14F-4D97-AF65-F5344CB8AC3E}">
        <p14:creationId xmlns:p14="http://schemas.microsoft.com/office/powerpoint/2010/main" val="319164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677335" y="609600"/>
            <a:ext cx="8596668" cy="885713"/>
          </a:xfrm>
          <a:noFill/>
          <a:ln>
            <a:noFill/>
          </a:ln>
        </p:spPr>
        <p:txBody>
          <a:bodyPr spcFirstLastPara="1" vert="horz" wrap="square" lIns="121900" tIns="121900" rIns="121900" bIns="121900" rtlCol="0" anchor="b" anchorCtr="0">
            <a:noAutofit/>
          </a:bodyPr>
          <a:lstStyle/>
          <a:p>
            <a:r>
              <a:rPr lang="fr-FR" dirty="0"/>
              <a:t>Data </a:t>
            </a:r>
            <a:r>
              <a:rPr lang="fr-FR" dirty="0" err="1"/>
              <a:t>storage</a:t>
            </a:r>
            <a:endParaRPr lang="fr-FR" dirty="0"/>
          </a:p>
        </p:txBody>
      </p:sp>
      <p:sp>
        <p:nvSpPr>
          <p:cNvPr id="402" name="Google Shape;402;p65"/>
          <p:cNvSpPr txBox="1">
            <a:spLocks noGrp="1"/>
          </p:cNvSpPr>
          <p:nvPr>
            <p:ph type="body" idx="1"/>
          </p:nvPr>
        </p:nvSpPr>
        <p:spPr>
          <a:xfrm>
            <a:off x="1602492" y="1858038"/>
            <a:ext cx="8596668" cy="1570962"/>
          </a:xfrm>
          <a:noFill/>
          <a:ln>
            <a:noFill/>
          </a:ln>
        </p:spPr>
        <p:txBody>
          <a:bodyPr spcFirstLastPara="1" vert="horz" wrap="square" lIns="121900" tIns="121900" rIns="121900" bIns="121900" rtlCol="0" anchor="t" anchorCtr="0">
            <a:noAutofit/>
          </a:bodyPr>
          <a:lstStyle/>
          <a:p>
            <a:r>
              <a:rPr lang="en-US" dirty="0"/>
              <a:t>Data is stored as a document, as a </a:t>
            </a:r>
            <a:r>
              <a:rPr lang="en-US" dirty="0" err="1"/>
              <a:t>json</a:t>
            </a:r>
            <a:r>
              <a:rPr lang="en-US" dirty="0"/>
              <a:t> object with a unique Id</a:t>
            </a:r>
          </a:p>
          <a:p>
            <a:endParaRPr lang="en-US" dirty="0"/>
          </a:p>
        </p:txBody>
      </p:sp>
      <p:sp>
        <p:nvSpPr>
          <p:cNvPr id="403" name="Google Shape;403;p65"/>
          <p:cNvSpPr txBox="1">
            <a:spLocks noGrp="1"/>
          </p:cNvSpPr>
          <p:nvPr>
            <p:ph type="sldNum" sz="quarter" idx="12"/>
          </p:nvPr>
        </p:nvSpPr>
        <p:spPr>
          <a:noFill/>
          <a:ln>
            <a:noFill/>
          </a:ln>
        </p:spPr>
        <p:txBody>
          <a:bodyPr spcFirstLastPara="1" vert="horz" wrap="square" lIns="121900" tIns="121900" rIns="121900" bIns="121900" rtlCol="0" anchor="t" anchorCtr="0">
            <a:noAutofit/>
          </a:bodyPr>
          <a:lstStyle/>
          <a:p>
            <a:fld id="{00000000-1234-1234-1234-123412341234}" type="slidenum">
              <a:rPr lang="fr-FR"/>
              <a:pPr/>
              <a:t>24</a:t>
            </a:fld>
            <a:endParaRPr lang="fr-FR"/>
          </a:p>
        </p:txBody>
      </p:sp>
      <p:grpSp>
        <p:nvGrpSpPr>
          <p:cNvPr id="404" name="Google Shape;404;p65"/>
          <p:cNvGrpSpPr/>
          <p:nvPr/>
        </p:nvGrpSpPr>
        <p:grpSpPr>
          <a:xfrm>
            <a:off x="2521058" y="2842107"/>
            <a:ext cx="5965877" cy="2385988"/>
            <a:chOff x="1890793" y="2131580"/>
            <a:chExt cx="4474408" cy="1789491"/>
          </a:xfrm>
        </p:grpSpPr>
        <p:sp>
          <p:nvSpPr>
            <p:cNvPr id="405" name="Google Shape;405;p65"/>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06" name="Google Shape;406;p65"/>
            <p:cNvSpPr txBox="1"/>
            <p:nvPr/>
          </p:nvSpPr>
          <p:spPr>
            <a:xfrm>
              <a:off x="2185262" y="2301497"/>
              <a:ext cx="3944318" cy="1385243"/>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7" name="Google Shape;417;p66"/>
          <p:cNvGrpSpPr/>
          <p:nvPr/>
        </p:nvGrpSpPr>
        <p:grpSpPr>
          <a:xfrm>
            <a:off x="661752" y="2048980"/>
            <a:ext cx="5127640" cy="4172999"/>
            <a:chOff x="1890793" y="2131580"/>
            <a:chExt cx="4474408" cy="1858380"/>
          </a:xfrm>
        </p:grpSpPr>
        <p:sp>
          <p:nvSpPr>
            <p:cNvPr id="418" name="Google Shape;418;p66"/>
            <p:cNvSpPr/>
            <p:nvPr/>
          </p:nvSpPr>
          <p:spPr>
            <a:xfrm>
              <a:off x="1890793" y="2131580"/>
              <a:ext cx="4474408" cy="17894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9" name="Google Shape;419;p66"/>
            <p:cNvSpPr txBox="1"/>
            <p:nvPr/>
          </p:nvSpPr>
          <p:spPr>
            <a:xfrm>
              <a:off x="2155837" y="2271750"/>
              <a:ext cx="3944317" cy="171821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1</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“Smartphone"</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 800</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“XYZ Tech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“Camera"</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500</a:t>
              </a:r>
              <a:endParaRPr sz="1867">
                <a:solidFill>
                  <a:schemeClr val="dk1"/>
                </a:solidFill>
                <a:latin typeface="Roboto"/>
                <a:ea typeface="Roboto"/>
                <a:cs typeface="Roboto"/>
                <a:sym typeface="Roboto"/>
              </a:endParaRPr>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“CameroCo”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11" name="Google Shape;411;p66"/>
          <p:cNvSpPr txBox="1">
            <a:spLocks noGrp="1"/>
          </p:cNvSpPr>
          <p:nvPr>
            <p:ph type="title"/>
          </p:nvPr>
        </p:nvSpPr>
        <p:spPr>
          <a:xfrm>
            <a:off x="677334" y="609600"/>
            <a:ext cx="8596668" cy="649045"/>
          </a:xfrm>
          <a:prstGeom prst="rect">
            <a:avLst/>
          </a:prstGeom>
          <a:noFill/>
          <a:ln>
            <a:noFill/>
          </a:ln>
        </p:spPr>
        <p:txBody>
          <a:bodyPr spcFirstLastPara="1" vert="horz" wrap="square" lIns="121900" tIns="121900" rIns="121900" bIns="121900" rtlCol="0" anchor="b" anchorCtr="0">
            <a:noAutofit/>
          </a:bodyPr>
          <a:lstStyle/>
          <a:p>
            <a:r>
              <a:rPr lang="fr-FR" dirty="0"/>
              <a:t>Index</a:t>
            </a:r>
            <a:endParaRPr dirty="0"/>
          </a:p>
        </p:txBody>
      </p:sp>
      <p:sp>
        <p:nvSpPr>
          <p:cNvPr id="412" name="Google Shape;412;p66"/>
          <p:cNvSpPr txBox="1">
            <a:spLocks noGrp="1"/>
          </p:cNvSpPr>
          <p:nvPr>
            <p:ph sz="half" idx="1"/>
          </p:nvPr>
        </p:nvSpPr>
        <p:spPr>
          <a:xfrm>
            <a:off x="1776951" y="1118748"/>
            <a:ext cx="7283637" cy="3880772"/>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dirty="0"/>
              <a:t>Documents </a:t>
            </a:r>
            <a:r>
              <a:rPr lang="fr-FR" dirty="0" err="1"/>
              <a:t>that</a:t>
            </a:r>
            <a:r>
              <a:rPr lang="fr-FR" dirty="0"/>
              <a:t> are </a:t>
            </a:r>
            <a:r>
              <a:rPr lang="fr-FR" dirty="0" err="1"/>
              <a:t>related</a:t>
            </a:r>
            <a:r>
              <a:rPr lang="fr-FR" dirty="0"/>
              <a:t> to </a:t>
            </a:r>
            <a:r>
              <a:rPr lang="fr-FR" dirty="0" err="1"/>
              <a:t>each</a:t>
            </a:r>
            <a:r>
              <a:rPr lang="fr-FR" dirty="0"/>
              <a:t> </a:t>
            </a:r>
            <a:r>
              <a:rPr lang="fr-FR" dirty="0" err="1"/>
              <a:t>others</a:t>
            </a:r>
            <a:r>
              <a:rPr lang="fr-FR" dirty="0"/>
              <a:t> are </a:t>
            </a:r>
            <a:r>
              <a:rPr lang="fr-FR" dirty="0" err="1"/>
              <a:t>grouped</a:t>
            </a:r>
            <a:r>
              <a:rPr lang="fr-FR" dirty="0"/>
              <a:t> </a:t>
            </a:r>
            <a:r>
              <a:rPr lang="fr-FR" dirty="0" err="1"/>
              <a:t>into</a:t>
            </a:r>
            <a:r>
              <a:rPr lang="fr-FR" dirty="0"/>
              <a:t> index </a:t>
            </a:r>
            <a:endParaRPr dirty="0"/>
          </a:p>
        </p:txBody>
      </p:sp>
      <p:sp>
        <p:nvSpPr>
          <p:cNvPr id="413" name="Google Shape;413;p66"/>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25</a:t>
            </a:fld>
            <a:endParaRPr/>
          </a:p>
        </p:txBody>
      </p:sp>
      <p:grpSp>
        <p:nvGrpSpPr>
          <p:cNvPr id="414" name="Google Shape;414;p66"/>
          <p:cNvGrpSpPr/>
          <p:nvPr/>
        </p:nvGrpSpPr>
        <p:grpSpPr>
          <a:xfrm>
            <a:off x="6093133" y="2048980"/>
            <a:ext cx="5127640" cy="4172997"/>
            <a:chOff x="1890793" y="2131580"/>
            <a:chExt cx="4474408" cy="1858379"/>
          </a:xfrm>
        </p:grpSpPr>
        <p:sp>
          <p:nvSpPr>
            <p:cNvPr id="415" name="Google Shape;415;p66"/>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6" name="Google Shape;416;p66"/>
            <p:cNvSpPr txBox="1"/>
            <p:nvPr/>
          </p:nvSpPr>
          <p:spPr>
            <a:xfrm>
              <a:off x="2155837" y="2271750"/>
              <a:ext cx="3944317" cy="1718209"/>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20" name="Google Shape;420;p66"/>
          <p:cNvSpPr/>
          <p:nvPr/>
        </p:nvSpPr>
        <p:spPr>
          <a:xfrm>
            <a:off x="1706737" y="1870992"/>
            <a:ext cx="3037668" cy="537273"/>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products</a:t>
            </a:r>
            <a:endParaRPr sz="1867">
              <a:solidFill>
                <a:schemeClr val="lt1"/>
              </a:solidFill>
              <a:latin typeface="Arial"/>
              <a:ea typeface="Arial"/>
              <a:cs typeface="Arial"/>
              <a:sym typeface="Arial"/>
            </a:endParaRPr>
          </a:p>
        </p:txBody>
      </p:sp>
      <p:sp>
        <p:nvSpPr>
          <p:cNvPr id="421" name="Google Shape;421;p66"/>
          <p:cNvSpPr/>
          <p:nvPr/>
        </p:nvSpPr>
        <p:spPr>
          <a:xfrm>
            <a:off x="7138118" y="1866686"/>
            <a:ext cx="3037668" cy="537273"/>
          </a:xfrm>
          <a:prstGeom prst="roundRect">
            <a:avLst>
              <a:gd name="adj" fmla="val 16667"/>
            </a:avLst>
          </a:prstGeom>
          <a:solidFill>
            <a:schemeClr val="accent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users</a:t>
            </a:r>
            <a:endParaRPr sz="1867">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677334" y="609600"/>
            <a:ext cx="8596668" cy="638737"/>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427" name="Google Shape;427;p67"/>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26</a:t>
            </a:fld>
            <a:endParaRPr/>
          </a:p>
        </p:txBody>
      </p:sp>
      <p:grpSp>
        <p:nvGrpSpPr>
          <p:cNvPr id="428" name="Google Shape;428;p67"/>
          <p:cNvGrpSpPr/>
          <p:nvPr/>
        </p:nvGrpSpPr>
        <p:grpSpPr>
          <a:xfrm>
            <a:off x="3513358" y="1204190"/>
            <a:ext cx="4683981" cy="4670156"/>
            <a:chOff x="2635018" y="903142"/>
            <a:chExt cx="3512986" cy="3502617"/>
          </a:xfrm>
        </p:grpSpPr>
        <p:grpSp>
          <p:nvGrpSpPr>
            <p:cNvPr id="429" name="Google Shape;429;p67"/>
            <p:cNvGrpSpPr/>
            <p:nvPr/>
          </p:nvGrpSpPr>
          <p:grpSpPr>
            <a:xfrm>
              <a:off x="2635018" y="903142"/>
              <a:ext cx="3512986" cy="3502617"/>
              <a:chOff x="15805" y="820022"/>
              <a:chExt cx="3512986" cy="3502617"/>
            </a:xfrm>
          </p:grpSpPr>
          <p:sp>
            <p:nvSpPr>
              <p:cNvPr id="430" name="Google Shape;430;p67"/>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1" name="Google Shape;431;p67"/>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2" name="Google Shape;432;p67"/>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33" name="Google Shape;433;p67"/>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4" name="Google Shape;434;p67"/>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5" name="Google Shape;435;p67"/>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36" name="Google Shape;436;p67"/>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7" name="Google Shape;437;p67"/>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8" name="Google Shape;438;p67"/>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39" name="Google Shape;439;p67"/>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40" name="Google Shape;440;p67"/>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68"/>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27</a:t>
            </a:fld>
            <a:endParaRPr/>
          </a:p>
        </p:txBody>
      </p:sp>
      <p:sp>
        <p:nvSpPr>
          <p:cNvPr id="445" name="Google Shape;445;p68"/>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47" name="Google Shape;447;p68"/>
          <p:cNvGrpSpPr/>
          <p:nvPr/>
        </p:nvGrpSpPr>
        <p:grpSpPr>
          <a:xfrm>
            <a:off x="3513358" y="1204190"/>
            <a:ext cx="4683981" cy="4670156"/>
            <a:chOff x="2635018" y="903142"/>
            <a:chExt cx="3512986" cy="3502617"/>
          </a:xfrm>
        </p:grpSpPr>
        <p:grpSp>
          <p:nvGrpSpPr>
            <p:cNvPr id="448" name="Google Shape;448;p68"/>
            <p:cNvGrpSpPr/>
            <p:nvPr/>
          </p:nvGrpSpPr>
          <p:grpSpPr>
            <a:xfrm>
              <a:off x="2635018" y="903142"/>
              <a:ext cx="3512986" cy="3502617"/>
              <a:chOff x="15805" y="820022"/>
              <a:chExt cx="3512986" cy="3502617"/>
            </a:xfrm>
          </p:grpSpPr>
          <p:sp>
            <p:nvSpPr>
              <p:cNvPr id="449" name="Google Shape;449;p68"/>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0" name="Google Shape;450;p68"/>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1" name="Google Shape;451;p68"/>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52" name="Google Shape;452;p68"/>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3" name="Google Shape;453;p68"/>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4" name="Google Shape;454;p68"/>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55" name="Google Shape;455;p68"/>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6" name="Google Shape;456;p68"/>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7" name="Google Shape;457;p68"/>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58" name="Google Shape;458;p68"/>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59" name="Google Shape;459;p68"/>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grpSp>
        <p:nvGrpSpPr>
          <p:cNvPr id="460" name="Google Shape;460;p68"/>
          <p:cNvGrpSpPr/>
          <p:nvPr/>
        </p:nvGrpSpPr>
        <p:grpSpPr>
          <a:xfrm>
            <a:off x="6883262" y="2152483"/>
            <a:ext cx="4525772" cy="3594987"/>
            <a:chOff x="1689749" y="1709519"/>
            <a:chExt cx="3394329" cy="2696240"/>
          </a:xfrm>
        </p:grpSpPr>
        <p:sp>
          <p:nvSpPr>
            <p:cNvPr id="461" name="Google Shape;461;p68"/>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462" name="Google Shape;462;p68"/>
            <p:cNvGrpSpPr/>
            <p:nvPr/>
          </p:nvGrpSpPr>
          <p:grpSpPr>
            <a:xfrm>
              <a:off x="1959150" y="1817629"/>
              <a:ext cx="2999098" cy="2546138"/>
              <a:chOff x="5989919" y="1278610"/>
              <a:chExt cx="2999098" cy="2546138"/>
            </a:xfrm>
          </p:grpSpPr>
          <p:pic>
            <p:nvPicPr>
              <p:cNvPr id="463" name="Google Shape;463;p68"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464" name="Google Shape;464;p68"/>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65" name="Google Shape;465;p68"/>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There is not enough space on my node for all my data</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69"/>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28</a:t>
            </a:fld>
            <a:endParaRPr/>
          </a:p>
        </p:txBody>
      </p:sp>
      <p:sp>
        <p:nvSpPr>
          <p:cNvPr id="470" name="Google Shape;470;p69"/>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72" name="Google Shape;472;p69"/>
          <p:cNvGrpSpPr/>
          <p:nvPr/>
        </p:nvGrpSpPr>
        <p:grpSpPr>
          <a:xfrm>
            <a:off x="555062" y="1204190"/>
            <a:ext cx="11437749" cy="4670156"/>
            <a:chOff x="416296" y="914399"/>
            <a:chExt cx="8578312" cy="3502617"/>
          </a:xfrm>
        </p:grpSpPr>
        <p:sp>
          <p:nvSpPr>
            <p:cNvPr id="473" name="Google Shape;473;p69"/>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4" name="Google Shape;474;p69"/>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5" name="Google Shape;475;p69"/>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6" name="Google Shape;476;p69"/>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7" name="Google Shape;477;p69"/>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78" name="Google Shape;478;p69"/>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79" name="Google Shape;479;p69"/>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0" name="Google Shape;480;p69"/>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1" name="Google Shape;481;p69"/>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2" name="Google Shape;482;p69"/>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3" name="Google Shape;483;p69"/>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4" name="Google Shape;484;p69"/>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5" name="Google Shape;485;p69"/>
            <p:cNvSpPr txBox="1"/>
            <p:nvPr/>
          </p:nvSpPr>
          <p:spPr>
            <a:xfrm>
              <a:off x="1509482" y="1621728"/>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86" name="Google Shape;486;p69"/>
            <p:cNvSpPr txBox="1"/>
            <p:nvPr/>
          </p:nvSpPr>
          <p:spPr>
            <a:xfrm>
              <a:off x="4258107" y="1607290"/>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487" name="Google Shape;487;p69"/>
            <p:cNvSpPr txBox="1"/>
            <p:nvPr/>
          </p:nvSpPr>
          <p:spPr>
            <a:xfrm>
              <a:off x="7061215" y="1602856"/>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488" name="Google Shape;488;p69"/>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489" name="Google Shape;489;p69"/>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0" name="Google Shape;490;p69"/>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1" name="Google Shape;491;p69"/>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92" name="Google Shape;492;p69"/>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7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29</a:t>
            </a:fld>
            <a:endParaRPr/>
          </a:p>
        </p:txBody>
      </p:sp>
      <p:sp>
        <p:nvSpPr>
          <p:cNvPr id="497" name="Google Shape;497;p70"/>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99" name="Google Shape;499;p70"/>
          <p:cNvGrpSpPr/>
          <p:nvPr/>
        </p:nvGrpSpPr>
        <p:grpSpPr>
          <a:xfrm>
            <a:off x="548048" y="1204190"/>
            <a:ext cx="11437749" cy="4670156"/>
            <a:chOff x="416296" y="914399"/>
            <a:chExt cx="8578312" cy="3502617"/>
          </a:xfrm>
        </p:grpSpPr>
        <p:sp>
          <p:nvSpPr>
            <p:cNvPr id="500" name="Google Shape;500;p70"/>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1" name="Google Shape;501;p70"/>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2" name="Google Shape;502;p70"/>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3" name="Google Shape;503;p70"/>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4" name="Google Shape;504;p70"/>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05" name="Google Shape;505;p70"/>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6" name="Google Shape;506;p70"/>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7" name="Google Shape;507;p70"/>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8" name="Google Shape;508;p70"/>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09" name="Google Shape;509;p70"/>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0" name="Google Shape;510;p70"/>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11" name="Google Shape;511;p70"/>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2" name="Google Shape;512;p70"/>
            <p:cNvSpPr txBox="1"/>
            <p:nvPr/>
          </p:nvSpPr>
          <p:spPr>
            <a:xfrm>
              <a:off x="1509482" y="1621728"/>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1</a:t>
              </a:r>
              <a:endParaRPr sz="1867" b="1">
                <a:solidFill>
                  <a:srgbClr val="000000"/>
                </a:solidFill>
                <a:latin typeface="Arial"/>
                <a:ea typeface="Arial"/>
                <a:cs typeface="Arial"/>
                <a:sym typeface="Arial"/>
              </a:endParaRPr>
            </a:p>
          </p:txBody>
        </p:sp>
        <p:sp>
          <p:nvSpPr>
            <p:cNvPr id="513" name="Google Shape;513;p70"/>
            <p:cNvSpPr txBox="1"/>
            <p:nvPr/>
          </p:nvSpPr>
          <p:spPr>
            <a:xfrm>
              <a:off x="4258107" y="1607290"/>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2</a:t>
              </a:r>
              <a:endParaRPr sz="1867" b="1">
                <a:solidFill>
                  <a:srgbClr val="000000"/>
                </a:solidFill>
                <a:latin typeface="Arial"/>
                <a:ea typeface="Arial"/>
                <a:cs typeface="Arial"/>
                <a:sym typeface="Arial"/>
              </a:endParaRPr>
            </a:p>
          </p:txBody>
        </p:sp>
        <p:sp>
          <p:nvSpPr>
            <p:cNvPr id="514" name="Google Shape;514;p70"/>
            <p:cNvSpPr txBox="1"/>
            <p:nvPr/>
          </p:nvSpPr>
          <p:spPr>
            <a:xfrm>
              <a:off x="7061215" y="1602856"/>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3</a:t>
              </a:r>
              <a:endParaRPr sz="1867" b="1">
                <a:solidFill>
                  <a:srgbClr val="000000"/>
                </a:solidFill>
                <a:latin typeface="Arial"/>
                <a:ea typeface="Arial"/>
                <a:cs typeface="Arial"/>
                <a:sym typeface="Arial"/>
              </a:endParaRPr>
            </a:p>
          </p:txBody>
        </p:sp>
        <p:sp>
          <p:nvSpPr>
            <p:cNvPr id="515" name="Google Shape;515;p70"/>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516" name="Google Shape;516;p70"/>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7" name="Google Shape;517;p70"/>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8" name="Google Shape;518;p70"/>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19" name="Google Shape;519;p70"/>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nvGrpSpPr>
          <p:cNvPr id="520" name="Google Shape;520;p70"/>
          <p:cNvGrpSpPr/>
          <p:nvPr/>
        </p:nvGrpSpPr>
        <p:grpSpPr>
          <a:xfrm>
            <a:off x="6384910" y="2059728"/>
            <a:ext cx="4525772" cy="3594987"/>
            <a:chOff x="1689749" y="1709519"/>
            <a:chExt cx="3394329" cy="2696240"/>
          </a:xfrm>
        </p:grpSpPr>
        <p:sp>
          <p:nvSpPr>
            <p:cNvPr id="521" name="Google Shape;521;p70"/>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522" name="Google Shape;522;p70"/>
            <p:cNvGrpSpPr/>
            <p:nvPr/>
          </p:nvGrpSpPr>
          <p:grpSpPr>
            <a:xfrm>
              <a:off x="1959150" y="1817629"/>
              <a:ext cx="2999098" cy="2546138"/>
              <a:chOff x="5989919" y="1278610"/>
              <a:chExt cx="2999098" cy="2546138"/>
            </a:xfrm>
          </p:grpSpPr>
          <p:pic>
            <p:nvPicPr>
              <p:cNvPr id="523" name="Google Shape;523;p70"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524" name="Google Shape;524;p70"/>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25" name="Google Shape;525;p70"/>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I want to be sure that my data is safe even if i lose a node</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55071-6658-D647-11A8-E263B704F94C}"/>
              </a:ext>
            </a:extLst>
          </p:cNvPr>
          <p:cNvSpPr>
            <a:spLocks noGrp="1"/>
          </p:cNvSpPr>
          <p:nvPr>
            <p:ph type="title"/>
          </p:nvPr>
        </p:nvSpPr>
        <p:spPr/>
        <p:txBody>
          <a:bodyPr/>
          <a:lstStyle/>
          <a:p>
            <a:r>
              <a:rPr lang="fr-FR" dirty="0" err="1"/>
              <a:t>Centralized</a:t>
            </a:r>
            <a:r>
              <a:rPr lang="fr-FR" dirty="0"/>
              <a:t> / Versus Distributed</a:t>
            </a:r>
          </a:p>
        </p:txBody>
      </p:sp>
      <p:pic>
        <p:nvPicPr>
          <p:cNvPr id="13" name="Picture 8" descr="Centralized versus distributed systems">
            <a:extLst>
              <a:ext uri="{FF2B5EF4-FFF2-40B4-BE49-F238E27FC236}">
                <a16:creationId xmlns:a16="http://schemas.microsoft.com/office/drawing/2014/main" id="{4FCE6350-096E-350F-CD36-10D04918C6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50223"/>
            <a:ext cx="8346810" cy="389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0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1"/>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1" name="Google Shape;531;p71"/>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2" name="Google Shape;532;p71"/>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33" name="Google Shape;533;p71"/>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34" name="Google Shape;534;p71"/>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5" name="Google Shape;535;p71"/>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7" name="Google Shape;537;p71"/>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30</a:t>
            </a:fld>
            <a:endParaRPr/>
          </a:p>
        </p:txBody>
      </p:sp>
      <p:sp>
        <p:nvSpPr>
          <p:cNvPr id="536" name="Google Shape;536;p71"/>
          <p:cNvSpPr txBox="1">
            <a:spLocks noGrp="1"/>
          </p:cNvSpPr>
          <p:nvPr>
            <p:ph type="title" idx="4294967295"/>
          </p:nvPr>
        </p:nvSpPr>
        <p:spPr>
          <a:xfrm>
            <a:off x="230699" y="156271"/>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38" name="Google Shape;538;p71"/>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9" name="Google Shape;539;p71"/>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0" name="Google Shape;540;p71"/>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1" name="Google Shape;541;p71"/>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2" name="Google Shape;542;p71"/>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3" name="Google Shape;543;p71"/>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4" name="Google Shape;544;p71"/>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5" name="Google Shape;545;p71"/>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6" name="Google Shape;546;p71"/>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47" name="Google Shape;547;p71"/>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8" name="Google Shape;548;p71"/>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49" name="Google Shape;549;p71"/>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
        <p:nvSpPr>
          <p:cNvPr id="550" name="Google Shape;550;p71"/>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1" name="Google Shape;551;p71"/>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2" name="Google Shape;552;p71"/>
          <p:cNvSpPr txBox="1"/>
          <p:nvPr/>
        </p:nvSpPr>
        <p:spPr>
          <a:xfrm>
            <a:off x="247022" y="1217250"/>
            <a:ext cx="1433453" cy="410379"/>
          </a:xfrm>
          <a:prstGeom prst="rect">
            <a:avLst/>
          </a:prstGeom>
          <a:solidFill>
            <a:srgbClr val="D8D8D8"/>
          </a:solidFill>
          <a:ln w="28575" cap="flat" cmpd="sng">
            <a:solidFill>
              <a:srgbClr val="FF00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53" name="Google Shape;553;p71"/>
          <p:cNvSpPr txBox="1"/>
          <p:nvPr/>
        </p:nvSpPr>
        <p:spPr>
          <a:xfrm>
            <a:off x="145854" y="5524121"/>
            <a:ext cx="968996" cy="410379"/>
          </a:xfrm>
          <a:prstGeom prst="rect">
            <a:avLst/>
          </a:prstGeom>
          <a:solidFill>
            <a:srgbClr val="BFBFBF"/>
          </a:solidFill>
          <a:ln w="38100" cap="flat" cmpd="sng">
            <a:solidFill>
              <a:srgbClr val="FFFF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
        <p:nvSpPr>
          <p:cNvPr id="554" name="Google Shape;554;p71"/>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5" name="Google Shape;555;p71"/>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6" name="Google Shape;556;p71"/>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7" name="Google Shape;557;p71"/>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58" name="Google Shape;558;p71"/>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9" name="Google Shape;559;p71"/>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60" name="Google Shape;560;p71"/>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61" name="Google Shape;561;p71"/>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562" name="Google Shape;562;p71"/>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563" name="Google Shape;563;p71"/>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564" name="Google Shape;564;p71"/>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565" name="Google Shape;565;p71"/>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cxnSp>
        <p:nvCxnSpPr>
          <p:cNvPr id="566" name="Google Shape;566;p71"/>
          <p:cNvCxnSpPr>
            <a:stCxn id="552" idx="2"/>
          </p:cNvCxnSpPr>
          <p:nvPr/>
        </p:nvCxnSpPr>
        <p:spPr>
          <a:xfrm>
            <a:off x="963749" y="1627629"/>
            <a:ext cx="1171199" cy="1309590"/>
          </a:xfrm>
          <a:prstGeom prst="straightConnector1">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cxnSp>
      <p:cxnSp>
        <p:nvCxnSpPr>
          <p:cNvPr id="567" name="Google Shape;567;p71"/>
          <p:cNvCxnSpPr>
            <a:endCxn id="553" idx="0"/>
          </p:cNvCxnSpPr>
          <p:nvPr/>
        </p:nvCxnSpPr>
        <p:spPr>
          <a:xfrm flipH="1">
            <a:off x="630352" y="4201720"/>
            <a:ext cx="1488800" cy="1322401"/>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2"/>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3" name="Google Shape;573;p72"/>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4" name="Google Shape;574;p72"/>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75" name="Google Shape;575;p72"/>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76" name="Google Shape;576;p72"/>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7" name="Google Shape;577;p72"/>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9" name="Google Shape;579;p72"/>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31</a:t>
            </a:fld>
            <a:endParaRPr/>
          </a:p>
        </p:txBody>
      </p:sp>
      <p:sp>
        <p:nvSpPr>
          <p:cNvPr id="578" name="Google Shape;578;p72"/>
          <p:cNvSpPr txBox="1">
            <a:spLocks noGrp="1"/>
          </p:cNvSpPr>
          <p:nvPr>
            <p:ph type="title" idx="4294967295"/>
          </p:nvPr>
        </p:nvSpPr>
        <p:spPr>
          <a:xfrm>
            <a:off x="2862263" y="174625"/>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80" name="Google Shape;580;p72"/>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1" name="Google Shape;581;p72"/>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2" name="Google Shape;582;p72"/>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3" name="Google Shape;583;p72"/>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4" name="Google Shape;584;p72"/>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5" name="Google Shape;585;p72"/>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6" name="Google Shape;586;p72"/>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7" name="Google Shape;587;p72"/>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8" name="Google Shape;588;p72"/>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89" name="Google Shape;589;p72"/>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90" name="Google Shape;590;p72"/>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91" name="Google Shape;591;p72"/>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2" name="Google Shape;592;p72"/>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3" name="Google Shape;593;p72"/>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4" name="Google Shape;594;p72"/>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5" name="Google Shape;595;p72"/>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6" name="Google Shape;596;p72"/>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7" name="Google Shape;597;p72"/>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8" name="Google Shape;598;p72"/>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9" name="Google Shape;599;p72"/>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600" name="Google Shape;600;p72"/>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601" name="Google Shape;601;p72"/>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602" name="Google Shape;602;p72"/>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603" name="Google Shape;603;p72"/>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604" name="Google Shape;604;p72"/>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grpSp>
        <p:nvGrpSpPr>
          <p:cNvPr id="605" name="Google Shape;605;p72"/>
          <p:cNvGrpSpPr/>
          <p:nvPr/>
        </p:nvGrpSpPr>
        <p:grpSpPr>
          <a:xfrm>
            <a:off x="169680" y="4575114"/>
            <a:ext cx="5904408" cy="2248299"/>
            <a:chOff x="1890793" y="2131580"/>
            <a:chExt cx="4474408" cy="1789491"/>
          </a:xfrm>
        </p:grpSpPr>
        <p:sp>
          <p:nvSpPr>
            <p:cNvPr id="606" name="Google Shape;606;p72"/>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07" name="Google Shape;607;p72"/>
            <p:cNvSpPr txBox="1"/>
            <p:nvPr/>
          </p:nvSpPr>
          <p:spPr>
            <a:xfrm>
              <a:off x="2185262" y="2301497"/>
              <a:ext cx="3944318" cy="1470076"/>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cxnSp>
        <p:nvCxnSpPr>
          <p:cNvPr id="608" name="Google Shape;608;p72"/>
          <p:cNvCxnSpPr>
            <a:stCxn id="584" idx="2"/>
          </p:cNvCxnSpPr>
          <p:nvPr/>
        </p:nvCxnSpPr>
        <p:spPr>
          <a:xfrm>
            <a:off x="1151724" y="4126855"/>
            <a:ext cx="1832400" cy="4828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cxnSp>
        <p:nvCxnSpPr>
          <p:cNvPr id="609" name="Google Shape;609;p72"/>
          <p:cNvCxnSpPr>
            <a:stCxn id="597" idx="2"/>
          </p:cNvCxnSpPr>
          <p:nvPr/>
        </p:nvCxnSpPr>
        <p:spPr>
          <a:xfrm flipH="1">
            <a:off x="2984191" y="4114239"/>
            <a:ext cx="8111200" cy="4956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
        <p:nvSpPr>
          <p:cNvPr id="610" name="Google Shape;610;p72"/>
          <p:cNvSpPr/>
          <p:nvPr/>
        </p:nvSpPr>
        <p:spPr>
          <a:xfrm>
            <a:off x="6226123" y="4557522"/>
            <a:ext cx="5848859" cy="224830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11" name="Google Shape;611;p72"/>
          <p:cNvSpPr txBox="1"/>
          <p:nvPr/>
        </p:nvSpPr>
        <p:spPr>
          <a:xfrm>
            <a:off x="6618748" y="4784077"/>
            <a:ext cx="5259091" cy="184699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cxnSp>
        <p:nvCxnSpPr>
          <p:cNvPr id="612" name="Google Shape;612;p72"/>
          <p:cNvCxnSpPr>
            <a:endCxn id="610" idx="0"/>
          </p:cNvCxnSpPr>
          <p:nvPr/>
        </p:nvCxnSpPr>
        <p:spPr>
          <a:xfrm>
            <a:off x="5083352" y="4132721"/>
            <a:ext cx="4067200" cy="424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cxnSp>
        <p:nvCxnSpPr>
          <p:cNvPr id="613" name="Google Shape;613;p72"/>
          <p:cNvCxnSpPr>
            <a:stCxn id="596" idx="2"/>
          </p:cNvCxnSpPr>
          <p:nvPr/>
        </p:nvCxnSpPr>
        <p:spPr>
          <a:xfrm>
            <a:off x="9097565" y="4147856"/>
            <a:ext cx="104400" cy="350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sp>
        <p:nvSpPr>
          <p:cNvPr id="614" name="Google Shape;614;p72"/>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8"/>
        <p:cNvGrpSpPr/>
        <p:nvPr/>
      </p:nvGrpSpPr>
      <p:grpSpPr>
        <a:xfrm>
          <a:off x="0" y="0"/>
          <a:ext cx="0" cy="0"/>
          <a:chOff x="0" y="0"/>
          <a:chExt cx="0" cy="0"/>
        </a:xfrm>
      </p:grpSpPr>
      <p:grpSp>
        <p:nvGrpSpPr>
          <p:cNvPr id="627" name="Group 6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8" name="Straight Connector 6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2" name="Isosceles Triangle 6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6" name="Isosceles Triangle 6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7" name="Isosceles Triangle 6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639" name="Rectangle 6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Google Shape;619;p73"/>
          <p:cNvSpPr txBox="1">
            <a:spLocks noGrp="1"/>
          </p:cNvSpPr>
          <p:nvPr>
            <p:ph type="title" idx="4294967295"/>
          </p:nvPr>
        </p:nvSpPr>
        <p:spPr>
          <a:xfrm>
            <a:off x="1286933" y="609600"/>
            <a:ext cx="10197494" cy="1099457"/>
          </a:xfrm>
          <a:prstGeom prst="rect">
            <a:avLst/>
          </a:prstGeom>
        </p:spPr>
        <p:txBody>
          <a:bodyPr spcFirstLastPara="1" vert="horz" lIns="91440" tIns="45720" rIns="91440" bIns="45720" rtlCol="0" anchor="t" anchorCtr="0">
            <a:normAutofit/>
          </a:bodyPr>
          <a:lstStyle/>
          <a:p>
            <a:r>
              <a:rPr lang="en-US" dirty="0" err="1"/>
              <a:t>Opensearch</a:t>
            </a:r>
            <a:r>
              <a:rPr lang="en-US" dirty="0"/>
              <a:t> Cluster</a:t>
            </a:r>
          </a:p>
        </p:txBody>
      </p:sp>
      <p:sp>
        <p:nvSpPr>
          <p:cNvPr id="641" name="Isosceles Triangle 6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21" name="Google Shape;621;p73"/>
          <p:cNvSpPr txBox="1">
            <a:spLocks noGrp="1"/>
          </p:cNvSpPr>
          <p:nvPr>
            <p:ph type="sldNum" sz="quarter" idx="12"/>
          </p:nvPr>
        </p:nvSpPr>
        <p:spPr>
          <a:xfrm>
            <a:off x="9894532" y="6182876"/>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32</a:t>
            </a:fld>
            <a:endParaRPr lang="en-US"/>
          </a:p>
        </p:txBody>
      </p:sp>
      <p:sp>
        <p:nvSpPr>
          <p:cNvPr id="643" name="Isosceles Triangle 6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623" name="Google Shape;620;p73">
            <a:extLst>
              <a:ext uri="{FF2B5EF4-FFF2-40B4-BE49-F238E27FC236}">
                <a16:creationId xmlns:a16="http://schemas.microsoft.com/office/drawing/2014/main" id="{0DC9F9E4-CF56-DE32-996C-5C40DAA466F7}"/>
              </a:ext>
            </a:extLst>
          </p:cNvPr>
          <p:cNvGraphicFramePr/>
          <p:nvPr>
            <p:extLst>
              <p:ext uri="{D42A27DB-BD31-4B8C-83A1-F6EECF244321}">
                <p14:modId xmlns:p14="http://schemas.microsoft.com/office/powerpoint/2010/main" val="272363083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FE1A3D-C8BE-3D80-4381-E3231E6E10B8}"/>
              </a:ext>
            </a:extLst>
          </p:cNvPr>
          <p:cNvPicPr>
            <a:picLocks noChangeAspect="1"/>
          </p:cNvPicPr>
          <p:nvPr/>
        </p:nvPicPr>
        <p:blipFill>
          <a:blip r:embed="rId2"/>
          <a:stretch>
            <a:fillRect/>
          </a:stretch>
        </p:blipFill>
        <p:spPr>
          <a:xfrm>
            <a:off x="5210002" y="1930400"/>
            <a:ext cx="1175905" cy="1295085"/>
          </a:xfrm>
          <a:prstGeom prst="rect">
            <a:avLst/>
          </a:prstGeom>
        </p:spPr>
      </p:pic>
      <p:pic>
        <p:nvPicPr>
          <p:cNvPr id="8" name="Image 7">
            <a:extLst>
              <a:ext uri="{FF2B5EF4-FFF2-40B4-BE49-F238E27FC236}">
                <a16:creationId xmlns:a16="http://schemas.microsoft.com/office/drawing/2014/main" id="{BD30098F-7DF3-38E2-FDE9-28E372C8DF22}"/>
              </a:ext>
            </a:extLst>
          </p:cNvPr>
          <p:cNvPicPr>
            <a:picLocks noChangeAspect="1"/>
          </p:cNvPicPr>
          <p:nvPr/>
        </p:nvPicPr>
        <p:blipFill>
          <a:blip r:embed="rId3"/>
          <a:stretch>
            <a:fillRect/>
          </a:stretch>
        </p:blipFill>
        <p:spPr>
          <a:xfrm>
            <a:off x="7431665" y="1694614"/>
            <a:ext cx="1457325" cy="1590675"/>
          </a:xfrm>
          <a:prstGeom prst="rect">
            <a:avLst/>
          </a:prstGeom>
        </p:spPr>
      </p:pic>
      <p:sp>
        <p:nvSpPr>
          <p:cNvPr id="2" name="Titre 1">
            <a:extLst>
              <a:ext uri="{FF2B5EF4-FFF2-40B4-BE49-F238E27FC236}">
                <a16:creationId xmlns:a16="http://schemas.microsoft.com/office/drawing/2014/main" id="{B8BC19E1-CD65-33EF-C82E-087814F69968}"/>
              </a:ext>
            </a:extLst>
          </p:cNvPr>
          <p:cNvSpPr>
            <a:spLocks noGrp="1"/>
          </p:cNvSpPr>
          <p:nvPr>
            <p:ph type="title"/>
          </p:nvPr>
        </p:nvSpPr>
        <p:spPr/>
        <p:txBody>
          <a:bodyPr/>
          <a:lstStyle/>
          <a:p>
            <a:r>
              <a:rPr lang="fr-FR" dirty="0" err="1"/>
              <a:t>Scalability</a:t>
            </a:r>
            <a:endParaRPr lang="fr-FR" dirty="0"/>
          </a:p>
        </p:txBody>
      </p:sp>
      <p:sp>
        <p:nvSpPr>
          <p:cNvPr id="3" name="Espace réservé du contenu 2">
            <a:extLst>
              <a:ext uri="{FF2B5EF4-FFF2-40B4-BE49-F238E27FC236}">
                <a16:creationId xmlns:a16="http://schemas.microsoft.com/office/drawing/2014/main" id="{FB97F4A5-EB71-E1E5-2107-B056C1C65435}"/>
              </a:ext>
            </a:extLst>
          </p:cNvPr>
          <p:cNvSpPr>
            <a:spLocks noGrp="1"/>
          </p:cNvSpPr>
          <p:nvPr>
            <p:ph idx="1"/>
          </p:nvPr>
        </p:nvSpPr>
        <p:spPr>
          <a:xfrm>
            <a:off x="677334" y="1488612"/>
            <a:ext cx="8596668" cy="3880773"/>
          </a:xfrm>
        </p:spPr>
        <p:txBody>
          <a:bodyPr/>
          <a:lstStyle/>
          <a:p>
            <a:r>
              <a:rPr lang="en-US" dirty="0"/>
              <a:t>The scalability of an application is </a:t>
            </a:r>
            <a:r>
              <a:rPr lang="en-US" b="1" dirty="0"/>
              <a:t>the measure of the number of client requests it can simultaneously handle</a:t>
            </a:r>
          </a:p>
          <a:p>
            <a:endParaRPr lang="fr-FR" b="1" dirty="0"/>
          </a:p>
        </p:txBody>
      </p:sp>
      <p:graphicFrame>
        <p:nvGraphicFramePr>
          <p:cNvPr id="4" name="Tableau 3">
            <a:extLst>
              <a:ext uri="{FF2B5EF4-FFF2-40B4-BE49-F238E27FC236}">
                <a16:creationId xmlns:a16="http://schemas.microsoft.com/office/drawing/2014/main" id="{17A5944B-AD03-D927-5CE0-37659008F6C4}"/>
              </a:ext>
            </a:extLst>
          </p:cNvPr>
          <p:cNvGraphicFramePr>
            <a:graphicFrameLocks noGrp="1"/>
          </p:cNvGraphicFramePr>
          <p:nvPr>
            <p:extLst>
              <p:ext uri="{D42A27DB-BD31-4B8C-83A1-F6EECF244321}">
                <p14:modId xmlns:p14="http://schemas.microsoft.com/office/powerpoint/2010/main" val="627578004"/>
              </p:ext>
            </p:extLst>
          </p:nvPr>
        </p:nvGraphicFramePr>
        <p:xfrm>
          <a:off x="1146002" y="3141981"/>
          <a:ext cx="8127999" cy="3571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2019607"/>
                    </a:ext>
                  </a:extLst>
                </a:gridCol>
                <a:gridCol w="2709333">
                  <a:extLst>
                    <a:ext uri="{9D8B030D-6E8A-4147-A177-3AD203B41FA5}">
                      <a16:colId xmlns:a16="http://schemas.microsoft.com/office/drawing/2014/main" val="1193630685"/>
                    </a:ext>
                  </a:extLst>
                </a:gridCol>
                <a:gridCol w="2709333">
                  <a:extLst>
                    <a:ext uri="{9D8B030D-6E8A-4147-A177-3AD203B41FA5}">
                      <a16:colId xmlns:a16="http://schemas.microsoft.com/office/drawing/2014/main" val="3811606221"/>
                    </a:ext>
                  </a:extLst>
                </a:gridCol>
              </a:tblGrid>
              <a:tr h="370840">
                <a:tc>
                  <a:txBody>
                    <a:bodyPr/>
                    <a:lstStyle/>
                    <a:p>
                      <a:endParaRPr lang="fr-FR" dirty="0"/>
                    </a:p>
                  </a:txBody>
                  <a:tcPr/>
                </a:tc>
                <a:tc>
                  <a:txBody>
                    <a:bodyPr/>
                    <a:lstStyle/>
                    <a:p>
                      <a:r>
                        <a:rPr lang="fr-FR" dirty="0"/>
                        <a:t>Vertical</a:t>
                      </a:r>
                    </a:p>
                  </a:txBody>
                  <a:tcPr/>
                </a:tc>
                <a:tc>
                  <a:txBody>
                    <a:bodyPr/>
                    <a:lstStyle/>
                    <a:p>
                      <a:r>
                        <a:rPr lang="fr-FR" dirty="0"/>
                        <a:t>Horizontal</a:t>
                      </a:r>
                    </a:p>
                  </a:txBody>
                  <a:tcPr/>
                </a:tc>
                <a:extLst>
                  <a:ext uri="{0D108BD9-81ED-4DB2-BD59-A6C34878D82A}">
                    <a16:rowId xmlns:a16="http://schemas.microsoft.com/office/drawing/2014/main" val="49192482"/>
                  </a:ext>
                </a:extLst>
              </a:tr>
              <a:tr h="370840">
                <a:tc>
                  <a:txBody>
                    <a:bodyPr/>
                    <a:lstStyle/>
                    <a:p>
                      <a:r>
                        <a:rPr lang="fr-FR" dirty="0"/>
                        <a:t>Data</a:t>
                      </a:r>
                    </a:p>
                  </a:txBody>
                  <a:tcPr/>
                </a:tc>
                <a:tc>
                  <a:txBody>
                    <a:bodyPr/>
                    <a:lstStyle/>
                    <a:p>
                      <a:r>
                        <a:rPr lang="en-US" dirty="0"/>
                        <a:t>Data is executed on a single node</a:t>
                      </a:r>
                      <a:endParaRPr lang="fr-FR" dirty="0"/>
                    </a:p>
                  </a:txBody>
                  <a:tcPr/>
                </a:tc>
                <a:tc>
                  <a:txBody>
                    <a:bodyPr/>
                    <a:lstStyle/>
                    <a:p>
                      <a:r>
                        <a:rPr lang="en-US" dirty="0"/>
                        <a:t>Data is partitioned and run on multiple nodes</a:t>
                      </a:r>
                      <a:endParaRPr lang="fr-FR" dirty="0"/>
                    </a:p>
                  </a:txBody>
                  <a:tcPr/>
                </a:tc>
                <a:extLst>
                  <a:ext uri="{0D108BD9-81ED-4DB2-BD59-A6C34878D82A}">
                    <a16:rowId xmlns:a16="http://schemas.microsoft.com/office/drawing/2014/main" val="32267029"/>
                  </a:ext>
                </a:extLst>
              </a:tr>
              <a:tr h="370840">
                <a:tc>
                  <a:txBody>
                    <a:bodyPr/>
                    <a:lstStyle/>
                    <a:p>
                      <a:r>
                        <a:rPr lang="fr-FR" dirty="0"/>
                        <a:t>Management</a:t>
                      </a:r>
                    </a:p>
                  </a:txBody>
                  <a:tcPr/>
                </a:tc>
                <a:tc>
                  <a:txBody>
                    <a:bodyPr/>
                    <a:lstStyle/>
                    <a:p>
                      <a:r>
                        <a:rPr lang="en-US" dirty="0"/>
                        <a:t>Easy to manage, share data reference</a:t>
                      </a:r>
                      <a:endParaRPr lang="fr-FR" dirty="0"/>
                    </a:p>
                  </a:txBody>
                  <a:tcPr/>
                </a:tc>
                <a:tc>
                  <a:txBody>
                    <a:bodyPr/>
                    <a:lstStyle/>
                    <a:p>
                      <a:r>
                        <a:rPr lang="en-US" dirty="0"/>
                        <a:t>Complex task as there is no shared address space</a:t>
                      </a:r>
                      <a:endParaRPr lang="fr-FR" dirty="0"/>
                    </a:p>
                  </a:txBody>
                  <a:tcPr/>
                </a:tc>
                <a:extLst>
                  <a:ext uri="{0D108BD9-81ED-4DB2-BD59-A6C34878D82A}">
                    <a16:rowId xmlns:a16="http://schemas.microsoft.com/office/drawing/2014/main" val="1962389686"/>
                  </a:ext>
                </a:extLst>
              </a:tr>
              <a:tr h="370840">
                <a:tc>
                  <a:txBody>
                    <a:bodyPr/>
                    <a:lstStyle/>
                    <a:p>
                      <a:r>
                        <a:rPr lang="fr-FR" dirty="0" err="1"/>
                        <a:t>Downtime</a:t>
                      </a:r>
                      <a:endParaRPr lang="fr-FR" dirty="0"/>
                    </a:p>
                  </a:txBody>
                  <a:tcPr/>
                </a:tc>
                <a:tc>
                  <a:txBody>
                    <a:bodyPr/>
                    <a:lstStyle/>
                    <a:p>
                      <a:r>
                        <a:rPr lang="en-US" dirty="0"/>
                        <a:t>Downtime while upgrading the machine</a:t>
                      </a:r>
                      <a:endParaRPr lang="fr-FR" dirty="0"/>
                    </a:p>
                  </a:txBody>
                  <a:tcPr/>
                </a:tc>
                <a:tc>
                  <a:txBody>
                    <a:bodyPr/>
                    <a:lstStyle/>
                    <a:p>
                      <a:r>
                        <a:rPr lang="fr-FR" dirty="0"/>
                        <a:t>No </a:t>
                      </a:r>
                      <a:r>
                        <a:rPr lang="fr-FR" dirty="0" err="1"/>
                        <a:t>downtime</a:t>
                      </a:r>
                      <a:endParaRPr lang="fr-FR" dirty="0"/>
                    </a:p>
                  </a:txBody>
                  <a:tcPr/>
                </a:tc>
                <a:extLst>
                  <a:ext uri="{0D108BD9-81ED-4DB2-BD59-A6C34878D82A}">
                    <a16:rowId xmlns:a16="http://schemas.microsoft.com/office/drawing/2014/main" val="1980153956"/>
                  </a:ext>
                </a:extLst>
              </a:tr>
              <a:tr h="370840">
                <a:tc>
                  <a:txBody>
                    <a:bodyPr/>
                    <a:lstStyle/>
                    <a:p>
                      <a:r>
                        <a:rPr lang="fr-FR" dirty="0" err="1"/>
                        <a:t>Upper</a:t>
                      </a:r>
                      <a:r>
                        <a:rPr lang="fr-FR" dirty="0"/>
                        <a:t> </a:t>
                      </a:r>
                      <a:r>
                        <a:rPr lang="fr-FR" dirty="0" err="1"/>
                        <a:t>limit</a:t>
                      </a:r>
                      <a:r>
                        <a:rPr lang="fr-FR" dirty="0"/>
                        <a:t> </a:t>
                      </a:r>
                    </a:p>
                  </a:txBody>
                  <a:tcPr/>
                </a:tc>
                <a:tc>
                  <a:txBody>
                    <a:bodyPr/>
                    <a:lstStyle/>
                    <a:p>
                      <a:r>
                        <a:rPr lang="fr-FR" dirty="0"/>
                        <a:t>Limited by machine </a:t>
                      </a:r>
                      <a:r>
                        <a:rPr lang="fr-FR" dirty="0" err="1"/>
                        <a:t>specifications</a:t>
                      </a:r>
                      <a:endParaRPr lang="fr-FR" dirty="0"/>
                    </a:p>
                  </a:txBody>
                  <a:tcPr/>
                </a:tc>
                <a:tc>
                  <a:txBody>
                    <a:bodyPr/>
                    <a:lstStyle/>
                    <a:p>
                      <a:r>
                        <a:rPr lang="en-US" dirty="0"/>
                        <a:t>Not limited by machine specification</a:t>
                      </a:r>
                      <a:endParaRPr lang="fr-FR" dirty="0"/>
                    </a:p>
                  </a:txBody>
                  <a:tcPr/>
                </a:tc>
                <a:extLst>
                  <a:ext uri="{0D108BD9-81ED-4DB2-BD59-A6C34878D82A}">
                    <a16:rowId xmlns:a16="http://schemas.microsoft.com/office/drawing/2014/main" val="1292442794"/>
                  </a:ext>
                </a:extLst>
              </a:tr>
              <a:tr h="370840">
                <a:tc>
                  <a:txBody>
                    <a:bodyPr/>
                    <a:lstStyle/>
                    <a:p>
                      <a:r>
                        <a:rPr lang="fr-FR" dirty="0" err="1"/>
                        <a:t>Cost</a:t>
                      </a:r>
                      <a:endParaRPr lang="fr-FR" dirty="0"/>
                    </a:p>
                  </a:txBody>
                  <a:tcPr/>
                </a:tc>
                <a:tc>
                  <a:txBody>
                    <a:bodyPr/>
                    <a:lstStyle/>
                    <a:p>
                      <a:r>
                        <a:rPr lang="fr-FR" dirty="0" err="1"/>
                        <a:t>Lower</a:t>
                      </a:r>
                      <a:r>
                        <a:rPr lang="fr-FR" dirty="0"/>
                        <a:t> </a:t>
                      </a:r>
                      <a:r>
                        <a:rPr lang="fr-FR" dirty="0" err="1"/>
                        <a:t>license</a:t>
                      </a:r>
                      <a:endParaRPr lang="fr-FR" dirty="0"/>
                    </a:p>
                    <a:p>
                      <a:r>
                        <a:rPr lang="fr-FR" dirty="0" err="1"/>
                        <a:t>Higher</a:t>
                      </a:r>
                      <a:r>
                        <a:rPr lang="fr-FR" dirty="0"/>
                        <a:t> </a:t>
                      </a:r>
                      <a:r>
                        <a:rPr lang="fr-FR" dirty="0" err="1"/>
                        <a:t>material</a:t>
                      </a:r>
                      <a:endParaRPr lang="fr-FR" dirty="0"/>
                    </a:p>
                  </a:txBody>
                  <a:tcPr/>
                </a:tc>
                <a:tc>
                  <a:txBody>
                    <a:bodyPr/>
                    <a:lstStyle/>
                    <a:p>
                      <a:r>
                        <a:rPr lang="fr-FR" dirty="0" err="1"/>
                        <a:t>Higher</a:t>
                      </a:r>
                      <a:r>
                        <a:rPr lang="fr-FR" dirty="0"/>
                        <a:t> licence</a:t>
                      </a:r>
                    </a:p>
                    <a:p>
                      <a:r>
                        <a:rPr lang="fr-FR" dirty="0" err="1"/>
                        <a:t>Lower</a:t>
                      </a:r>
                      <a:r>
                        <a:rPr lang="fr-FR" dirty="0"/>
                        <a:t> </a:t>
                      </a:r>
                      <a:r>
                        <a:rPr lang="fr-FR" dirty="0" err="1"/>
                        <a:t>Material</a:t>
                      </a:r>
                      <a:endParaRPr lang="fr-FR" dirty="0"/>
                    </a:p>
                  </a:txBody>
                  <a:tcPr/>
                </a:tc>
                <a:extLst>
                  <a:ext uri="{0D108BD9-81ED-4DB2-BD59-A6C34878D82A}">
                    <a16:rowId xmlns:a16="http://schemas.microsoft.com/office/drawing/2014/main" val="857463760"/>
                  </a:ext>
                </a:extLst>
              </a:tr>
            </a:tbl>
          </a:graphicData>
        </a:graphic>
      </p:graphicFrame>
    </p:spTree>
    <p:extLst>
      <p:ext uri="{BB962C8B-B14F-4D97-AF65-F5344CB8AC3E}">
        <p14:creationId xmlns:p14="http://schemas.microsoft.com/office/powerpoint/2010/main" val="231001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677334" y="573505"/>
            <a:ext cx="8596668" cy="1320800"/>
          </a:xfrm>
        </p:spPr>
        <p:txBody>
          <a:bodyPr/>
          <a:lstStyle/>
          <a:p>
            <a:r>
              <a:rPr lang="fr-FR" dirty="0" err="1"/>
              <a:t>Redefinition</a:t>
            </a:r>
            <a:r>
              <a:rPr lang="fr-FR" dirty="0"/>
              <a:t> of </a:t>
            </a:r>
            <a:r>
              <a:rPr lang="fr-FR" dirty="0" err="1"/>
              <a:t>Databases</a:t>
            </a:r>
            <a:endParaRPr lang="fr-FR" dirty="0"/>
          </a:p>
        </p:txBody>
      </p:sp>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1615797" y="1583074"/>
            <a:ext cx="8596668" cy="3880773"/>
          </a:xfrm>
        </p:spPr>
        <p:txBody>
          <a:bodyPr/>
          <a:lstStyle/>
          <a:p>
            <a:r>
              <a:rPr lang="fr-FR" dirty="0" err="1"/>
              <a:t>Redefinition</a:t>
            </a:r>
            <a:r>
              <a:rPr lang="fr-FR" dirty="0"/>
              <a:t> of ACID </a:t>
            </a:r>
            <a:r>
              <a:rPr lang="fr-FR" dirty="0" err="1"/>
              <a:t>Constraint</a:t>
            </a:r>
            <a:r>
              <a:rPr lang="fr-FR" dirty="0"/>
              <a:t> to BASE</a:t>
            </a:r>
          </a:p>
          <a:p>
            <a:pPr lvl="1"/>
            <a:r>
              <a:rPr lang="fr-FR" dirty="0"/>
              <a:t>ACID</a:t>
            </a:r>
          </a:p>
          <a:p>
            <a:pPr lvl="2"/>
            <a:r>
              <a:rPr lang="fr-FR" dirty="0" err="1"/>
              <a:t>Atomicity</a:t>
            </a:r>
            <a:endParaRPr lang="fr-FR" dirty="0"/>
          </a:p>
          <a:p>
            <a:pPr lvl="2"/>
            <a:r>
              <a:rPr lang="fr-FR" dirty="0" err="1"/>
              <a:t>Consistency</a:t>
            </a:r>
            <a:endParaRPr lang="fr-FR" dirty="0"/>
          </a:p>
          <a:p>
            <a:pPr lvl="2"/>
            <a:r>
              <a:rPr lang="fr-FR" dirty="0"/>
              <a:t>Isolation</a:t>
            </a:r>
          </a:p>
          <a:p>
            <a:pPr lvl="2"/>
            <a:r>
              <a:rPr lang="fr-FR" dirty="0" err="1"/>
              <a:t>Durability</a:t>
            </a:r>
            <a:endParaRPr lang="fr-FR" dirty="0"/>
          </a:p>
          <a:p>
            <a:pPr lvl="1"/>
            <a:r>
              <a:rPr lang="fr-FR" dirty="0"/>
              <a:t>BASE</a:t>
            </a:r>
          </a:p>
          <a:p>
            <a:pPr lvl="2"/>
            <a:r>
              <a:rPr lang="fr-FR" dirty="0" err="1"/>
              <a:t>Basically</a:t>
            </a:r>
            <a:r>
              <a:rPr lang="fr-FR" dirty="0"/>
              <a:t> </a:t>
            </a:r>
            <a:r>
              <a:rPr lang="fr-FR" dirty="0" err="1"/>
              <a:t>Available</a:t>
            </a:r>
            <a:endParaRPr lang="fr-FR" dirty="0"/>
          </a:p>
          <a:p>
            <a:pPr lvl="2"/>
            <a:r>
              <a:rPr lang="fr-FR" dirty="0"/>
              <a:t>Soft State</a:t>
            </a:r>
          </a:p>
          <a:p>
            <a:pPr lvl="2"/>
            <a:r>
              <a:rPr lang="fr-FR" dirty="0" err="1"/>
              <a:t>Eventual</a:t>
            </a:r>
            <a:r>
              <a:rPr lang="fr-FR" dirty="0"/>
              <a:t> </a:t>
            </a:r>
            <a:r>
              <a:rPr lang="fr-FR" dirty="0" err="1"/>
              <a:t>Consistency</a:t>
            </a:r>
            <a:endParaRPr lang="fr-FR" dirty="0"/>
          </a:p>
          <a:p>
            <a:pPr marL="914400" lvl="2" indent="0">
              <a:buNone/>
            </a:pPr>
            <a:endParaRPr lang="fr-FR" dirty="0"/>
          </a:p>
        </p:txBody>
      </p:sp>
      <p:sp>
        <p:nvSpPr>
          <p:cNvPr id="6" name="ZoneTexte 5">
            <a:extLst>
              <a:ext uri="{FF2B5EF4-FFF2-40B4-BE49-F238E27FC236}">
                <a16:creationId xmlns:a16="http://schemas.microsoft.com/office/drawing/2014/main" id="{C47A6A29-472C-7ADE-3E46-331BD14021C8}"/>
              </a:ext>
            </a:extLst>
          </p:cNvPr>
          <p:cNvSpPr txBox="1"/>
          <p:nvPr/>
        </p:nvSpPr>
        <p:spPr>
          <a:xfrm>
            <a:off x="821603" y="5361165"/>
            <a:ext cx="8045672" cy="923330"/>
          </a:xfrm>
          <a:prstGeom prst="rect">
            <a:avLst/>
          </a:prstGeom>
          <a:noFill/>
        </p:spPr>
        <p:txBody>
          <a:bodyPr wrap="square">
            <a:spAutoFit/>
          </a:bodyPr>
          <a:lstStyle/>
          <a:p>
            <a:pPr algn="ctr"/>
            <a:r>
              <a:rPr lang="en-US" dirty="0"/>
              <a:t>Greater flexibility and improved performance in distributed environments by somewhat sacrificing immediate consistency for availability and fault tolerance.</a:t>
            </a:r>
          </a:p>
        </p:txBody>
      </p:sp>
    </p:spTree>
    <p:extLst>
      <p:ext uri="{BB962C8B-B14F-4D97-AF65-F5344CB8AC3E}">
        <p14:creationId xmlns:p14="http://schemas.microsoft.com/office/powerpoint/2010/main" val="93400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324C501-BCD2-4B28-D5DA-55F9F0607D58}"/>
              </a:ext>
            </a:extLst>
          </p:cNvPr>
          <p:cNvSpPr>
            <a:spLocks noGrp="1"/>
          </p:cNvSpPr>
          <p:nvPr>
            <p:ph type="title"/>
          </p:nvPr>
        </p:nvSpPr>
        <p:spPr>
          <a:xfrm>
            <a:off x="643467" y="816638"/>
            <a:ext cx="3367359" cy="5224724"/>
          </a:xfrm>
        </p:spPr>
        <p:txBody>
          <a:bodyPr anchor="ctr">
            <a:normAutofit/>
          </a:bodyPr>
          <a:lstStyle/>
          <a:p>
            <a:r>
              <a:rPr lang="fr-FR"/>
              <a:t>SQL vs. NoSQL Query Language</a:t>
            </a:r>
            <a:br>
              <a:rPr lang="fr-FR"/>
            </a:br>
            <a:endParaRPr lang="fr-FR" dirty="0"/>
          </a:p>
        </p:txBody>
      </p:sp>
      <p:sp>
        <p:nvSpPr>
          <p:cNvPr id="3" name="Espace réservé du contenu 2">
            <a:extLst>
              <a:ext uri="{FF2B5EF4-FFF2-40B4-BE49-F238E27FC236}">
                <a16:creationId xmlns:a16="http://schemas.microsoft.com/office/drawing/2014/main" id="{0AF70BF8-CFE0-260D-3A04-AA52FCE13EE3}"/>
              </a:ext>
            </a:extLst>
          </p:cNvPr>
          <p:cNvSpPr>
            <a:spLocks noGrp="1"/>
          </p:cNvSpPr>
          <p:nvPr>
            <p:ph idx="1"/>
          </p:nvPr>
        </p:nvSpPr>
        <p:spPr>
          <a:xfrm>
            <a:off x="4654295" y="816638"/>
            <a:ext cx="4619706" cy="5224724"/>
          </a:xfrm>
        </p:spPr>
        <p:txBody>
          <a:bodyPr anchor="ctr">
            <a:normAutofit/>
          </a:bodyPr>
          <a:lstStyle/>
          <a:p>
            <a:r>
              <a:rPr lang="en-US" dirty="0"/>
              <a:t>SQL (Structured Query Language) in Traditional Databases</a:t>
            </a:r>
          </a:p>
          <a:p>
            <a:pPr lvl="1"/>
            <a:r>
              <a:rPr lang="en-US" dirty="0"/>
              <a:t>Complex querying</a:t>
            </a:r>
          </a:p>
          <a:p>
            <a:pPr lvl="1"/>
            <a:r>
              <a:rPr lang="en-US" dirty="0"/>
              <a:t>Data Integrity</a:t>
            </a:r>
          </a:p>
          <a:p>
            <a:pPr lvl="1"/>
            <a:r>
              <a:rPr lang="en-US" dirty="0"/>
              <a:t>Scalability and Flexibility</a:t>
            </a:r>
          </a:p>
          <a:p>
            <a:pPr lvl="1"/>
            <a:r>
              <a:rPr lang="en-US" dirty="0"/>
              <a:t>Standardization</a:t>
            </a:r>
          </a:p>
          <a:p>
            <a:pPr lvl="1"/>
            <a:r>
              <a:rPr lang="en-US" dirty="0"/>
              <a:t>Security</a:t>
            </a:r>
          </a:p>
          <a:p>
            <a:r>
              <a:rPr lang="en-US" dirty="0"/>
              <a:t>Why NoSQL Databases Do Not Always Use SQL</a:t>
            </a:r>
          </a:p>
          <a:p>
            <a:pPr lvl="1"/>
            <a:r>
              <a:rPr lang="en-US" dirty="0"/>
              <a:t>Schema-less Data</a:t>
            </a:r>
          </a:p>
          <a:p>
            <a:pPr lvl="1"/>
            <a:r>
              <a:rPr lang="en-US" dirty="0"/>
              <a:t>Scalability concerns </a:t>
            </a:r>
          </a:p>
          <a:p>
            <a:pPr lvl="1"/>
            <a:r>
              <a:rPr lang="en-US" dirty="0"/>
              <a:t>Different Data Access Patterns</a:t>
            </a:r>
          </a:p>
          <a:p>
            <a:pPr lvl="1"/>
            <a:r>
              <a:rPr lang="en-US" dirty="0"/>
              <a:t>Performance optimization</a:t>
            </a:r>
            <a:endParaRPr lang="fr-FR" dirty="0"/>
          </a:p>
        </p:txBody>
      </p:sp>
    </p:spTree>
    <p:extLst>
      <p:ext uri="{BB962C8B-B14F-4D97-AF65-F5344CB8AC3E}">
        <p14:creationId xmlns:p14="http://schemas.microsoft.com/office/powerpoint/2010/main" val="191068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3E322-18EE-C5AB-88EB-643E808C6D3B}"/>
              </a:ext>
            </a:extLst>
          </p:cNvPr>
          <p:cNvSpPr>
            <a:spLocks noGrp="1"/>
          </p:cNvSpPr>
          <p:nvPr>
            <p:ph type="title"/>
          </p:nvPr>
        </p:nvSpPr>
        <p:spPr/>
        <p:txBody>
          <a:bodyPr/>
          <a:lstStyle/>
          <a:p>
            <a:r>
              <a:rPr lang="fr-FR" dirty="0"/>
              <a:t>Requête SQL</a:t>
            </a:r>
          </a:p>
        </p:txBody>
      </p:sp>
      <p:sp>
        <p:nvSpPr>
          <p:cNvPr id="3" name="Espace réservé du contenu 2">
            <a:extLst>
              <a:ext uri="{FF2B5EF4-FFF2-40B4-BE49-F238E27FC236}">
                <a16:creationId xmlns:a16="http://schemas.microsoft.com/office/drawing/2014/main" id="{812CE522-465A-60CD-A09A-3C695CAD73B9}"/>
              </a:ext>
            </a:extLst>
          </p:cNvPr>
          <p:cNvSpPr>
            <a:spLocks noGrp="1"/>
          </p:cNvSpPr>
          <p:nvPr>
            <p:ph idx="1"/>
          </p:nvPr>
        </p:nvSpPr>
        <p:spPr>
          <a:xfrm>
            <a:off x="105834" y="1488614"/>
            <a:ext cx="7780866" cy="1320800"/>
          </a:xfrm>
        </p:spPr>
        <p:txBody>
          <a:bodyPr/>
          <a:lstStyle/>
          <a:p>
            <a:r>
              <a:rPr lang="fr-FR" dirty="0" err="1"/>
              <a:t>Database</a:t>
            </a:r>
            <a:r>
              <a:rPr lang="fr-FR" dirty="0"/>
              <a:t> </a:t>
            </a:r>
            <a:r>
              <a:rPr lang="fr-FR" dirty="0" err="1"/>
              <a:t>with</a:t>
            </a:r>
            <a:r>
              <a:rPr lang="fr-FR" dirty="0"/>
              <a:t> </a:t>
            </a:r>
            <a:r>
              <a:rPr lang="fr-FR" dirty="0" err="1"/>
              <a:t>two</a:t>
            </a:r>
            <a:r>
              <a:rPr lang="fr-FR" dirty="0"/>
              <a:t> tables</a:t>
            </a:r>
          </a:p>
          <a:p>
            <a:pPr lvl="1"/>
            <a:r>
              <a:rPr lang="fr-FR" dirty="0"/>
              <a:t>Clients (</a:t>
            </a:r>
            <a:r>
              <a:rPr lang="fr-FR" dirty="0" err="1"/>
              <a:t>id_client</a:t>
            </a:r>
            <a:r>
              <a:rPr lang="fr-FR" dirty="0"/>
              <a:t>, nom, email)</a:t>
            </a:r>
          </a:p>
          <a:p>
            <a:pPr lvl="1"/>
            <a:r>
              <a:rPr lang="fr-FR" dirty="0"/>
              <a:t>Commandes (</a:t>
            </a:r>
            <a:r>
              <a:rPr lang="fr-FR" dirty="0" err="1"/>
              <a:t>id_commande</a:t>
            </a:r>
            <a:r>
              <a:rPr lang="fr-FR" dirty="0"/>
              <a:t>, </a:t>
            </a:r>
            <a:r>
              <a:rPr lang="fr-FR" dirty="0" err="1"/>
              <a:t>id_client</a:t>
            </a:r>
            <a:r>
              <a:rPr lang="fr-FR" dirty="0"/>
              <a:t>, montant, </a:t>
            </a:r>
            <a:r>
              <a:rPr lang="fr-FR" dirty="0" err="1"/>
              <a:t>date_commande</a:t>
            </a:r>
            <a:r>
              <a:rPr lang="fr-FR" dirty="0"/>
              <a:t>)</a:t>
            </a:r>
          </a:p>
        </p:txBody>
      </p:sp>
      <p:sp>
        <p:nvSpPr>
          <p:cNvPr id="9" name="ZoneTexte 8">
            <a:extLst>
              <a:ext uri="{FF2B5EF4-FFF2-40B4-BE49-F238E27FC236}">
                <a16:creationId xmlns:a16="http://schemas.microsoft.com/office/drawing/2014/main" id="{6B80BC35-A337-598C-F0D3-B86094787A94}"/>
              </a:ext>
            </a:extLst>
          </p:cNvPr>
          <p:cNvSpPr txBox="1"/>
          <p:nvPr/>
        </p:nvSpPr>
        <p:spPr>
          <a:xfrm>
            <a:off x="282178" y="2927385"/>
            <a:ext cx="4861322" cy="3416320"/>
          </a:xfrm>
          <a:prstGeom prst="rect">
            <a:avLst/>
          </a:prstGeom>
          <a:noFill/>
        </p:spPr>
        <p:txBody>
          <a:bodyPr wrap="square">
            <a:spAutoFit/>
          </a:bodyPr>
          <a:lstStyle/>
          <a:p>
            <a:r>
              <a:rPr lang="fr-FR" dirty="0">
                <a:latin typeface="Consolas" panose="020B0609020204030204" pitchFamily="49" charset="0"/>
              </a:rPr>
              <a:t>SELECT </a:t>
            </a:r>
            <a:r>
              <a:rPr lang="fr-FR" dirty="0" err="1">
                <a:latin typeface="Consolas" panose="020B0609020204030204" pitchFamily="49" charset="0"/>
              </a:rPr>
              <a:t>p.categorie</a:t>
            </a:r>
            <a:r>
              <a:rPr lang="fr-FR" dirty="0">
                <a:latin typeface="Consolas" panose="020B0609020204030204" pitchFamily="49" charset="0"/>
              </a:rPr>
              <a:t>, COUNT(</a:t>
            </a:r>
            <a:r>
              <a:rPr lang="fr-FR" dirty="0" err="1">
                <a:latin typeface="Consolas" panose="020B0609020204030204" pitchFamily="49" charset="0"/>
              </a:rPr>
              <a:t>c.id_commande</a:t>
            </a:r>
            <a:r>
              <a:rPr lang="fr-FR" dirty="0">
                <a:latin typeface="Consolas" panose="020B0609020204030204" pitchFamily="49" charset="0"/>
              </a:rPr>
              <a:t>) AS </a:t>
            </a:r>
            <a:r>
              <a:rPr lang="fr-FR" dirty="0" err="1">
                <a:latin typeface="Consolas" panose="020B0609020204030204" pitchFamily="49" charset="0"/>
              </a:rPr>
              <a:t>nombre_commandes</a:t>
            </a:r>
            <a:r>
              <a:rPr lang="fr-FR" dirty="0">
                <a:latin typeface="Consolas" panose="020B0609020204030204" pitchFamily="49" charset="0"/>
              </a:rPr>
              <a:t>, SUM(</a:t>
            </a:r>
            <a:r>
              <a:rPr lang="fr-FR" dirty="0" err="1">
                <a:latin typeface="Consolas" panose="020B0609020204030204" pitchFamily="49" charset="0"/>
              </a:rPr>
              <a:t>c.montant</a:t>
            </a:r>
            <a:r>
              <a:rPr lang="fr-FR" dirty="0">
                <a:latin typeface="Consolas" panose="020B0609020204030204" pitchFamily="49" charset="0"/>
              </a:rPr>
              <a:t>) AS </a:t>
            </a:r>
            <a:r>
              <a:rPr lang="fr-FR" dirty="0" err="1">
                <a:latin typeface="Consolas" panose="020B0609020204030204" pitchFamily="49" charset="0"/>
              </a:rPr>
              <a:t>total_montant</a:t>
            </a:r>
            <a:endParaRPr lang="fr-FR" dirty="0">
              <a:latin typeface="Consolas" panose="020B0609020204030204" pitchFamily="49" charset="0"/>
            </a:endParaRPr>
          </a:p>
          <a:p>
            <a:r>
              <a:rPr lang="fr-FR" dirty="0">
                <a:latin typeface="Consolas" panose="020B0609020204030204" pitchFamily="49" charset="0"/>
              </a:rPr>
              <a:t>FROM Commandes c</a:t>
            </a:r>
          </a:p>
          <a:p>
            <a:r>
              <a:rPr lang="fr-FR" dirty="0">
                <a:latin typeface="Consolas" panose="020B0609020204030204" pitchFamily="49" charset="0"/>
              </a:rPr>
              <a:t>JOIN Produits p ON </a:t>
            </a:r>
            <a:r>
              <a:rPr lang="fr-FR" dirty="0" err="1">
                <a:latin typeface="Consolas" panose="020B0609020204030204" pitchFamily="49" charset="0"/>
              </a:rPr>
              <a:t>c.id_commande</a:t>
            </a:r>
            <a:r>
              <a:rPr lang="fr-FR" dirty="0">
                <a:latin typeface="Consolas" panose="020B0609020204030204" pitchFamily="49" charset="0"/>
              </a:rPr>
              <a:t> = </a:t>
            </a:r>
            <a:r>
              <a:rPr lang="fr-FR" dirty="0" err="1">
                <a:latin typeface="Consolas" panose="020B0609020204030204" pitchFamily="49" charset="0"/>
              </a:rPr>
              <a:t>p.id_commande</a:t>
            </a:r>
            <a:endParaRPr lang="fr-FR" dirty="0">
              <a:latin typeface="Consolas" panose="020B0609020204030204" pitchFamily="49" charset="0"/>
            </a:endParaRPr>
          </a:p>
          <a:p>
            <a:r>
              <a:rPr lang="fr-FR" dirty="0">
                <a:latin typeface="Consolas" panose="020B0609020204030204" pitchFamily="49" charset="0"/>
              </a:rPr>
              <a:t>WHERE </a:t>
            </a:r>
            <a:r>
              <a:rPr lang="fr-FR" dirty="0" err="1">
                <a:latin typeface="Consolas" panose="020B0609020204030204" pitchFamily="49" charset="0"/>
              </a:rPr>
              <a:t>c.status</a:t>
            </a:r>
            <a:r>
              <a:rPr lang="fr-FR" dirty="0">
                <a:latin typeface="Consolas" panose="020B0609020204030204" pitchFamily="49" charset="0"/>
              </a:rPr>
              <a:t> = 'livré'</a:t>
            </a:r>
          </a:p>
          <a:p>
            <a:r>
              <a:rPr lang="fr-FR" dirty="0">
                <a:latin typeface="Consolas" panose="020B0609020204030204" pitchFamily="49" charset="0"/>
              </a:rPr>
              <a:t>AND </a:t>
            </a:r>
            <a:r>
              <a:rPr lang="fr-FR" dirty="0" err="1">
                <a:latin typeface="Consolas" panose="020B0609020204030204" pitchFamily="49" charset="0"/>
              </a:rPr>
              <a:t>c.date_commande</a:t>
            </a:r>
            <a:r>
              <a:rPr lang="fr-FR" dirty="0">
                <a:latin typeface="Consolas" panose="020B0609020204030204" pitchFamily="49" charset="0"/>
              </a:rPr>
              <a:t> BETWEEN '2024-01-01' AND '2024-12-31'</a:t>
            </a:r>
          </a:p>
          <a:p>
            <a:r>
              <a:rPr lang="fr-FR" dirty="0">
                <a:latin typeface="Consolas" panose="020B0609020204030204" pitchFamily="49" charset="0"/>
              </a:rPr>
              <a:t>GROUP BY </a:t>
            </a:r>
            <a:r>
              <a:rPr lang="fr-FR" dirty="0" err="1">
                <a:latin typeface="Consolas" panose="020B0609020204030204" pitchFamily="49" charset="0"/>
              </a:rPr>
              <a:t>p.categorie</a:t>
            </a:r>
            <a:endParaRPr lang="fr-FR" dirty="0">
              <a:latin typeface="Consolas" panose="020B0609020204030204" pitchFamily="49" charset="0"/>
            </a:endParaRPr>
          </a:p>
          <a:p>
            <a:r>
              <a:rPr lang="fr-FR" dirty="0">
                <a:latin typeface="Consolas" panose="020B0609020204030204" pitchFamily="49" charset="0"/>
              </a:rPr>
              <a:t>ORDER BY </a:t>
            </a:r>
            <a:r>
              <a:rPr lang="fr-FR" dirty="0" err="1">
                <a:latin typeface="Consolas" panose="020B0609020204030204" pitchFamily="49" charset="0"/>
              </a:rPr>
              <a:t>total_montant</a:t>
            </a:r>
            <a:r>
              <a:rPr lang="fr-FR" dirty="0">
                <a:latin typeface="Consolas" panose="020B0609020204030204" pitchFamily="49" charset="0"/>
              </a:rPr>
              <a:t> DESC;</a:t>
            </a:r>
          </a:p>
        </p:txBody>
      </p:sp>
      <p:pic>
        <p:nvPicPr>
          <p:cNvPr id="11" name="Image 10">
            <a:extLst>
              <a:ext uri="{FF2B5EF4-FFF2-40B4-BE49-F238E27FC236}">
                <a16:creationId xmlns:a16="http://schemas.microsoft.com/office/drawing/2014/main" id="{FCF40637-9EB1-751E-38FE-A5EB0382CDDB}"/>
              </a:ext>
            </a:extLst>
          </p:cNvPr>
          <p:cNvPicPr>
            <a:picLocks noChangeAspect="1"/>
          </p:cNvPicPr>
          <p:nvPr/>
        </p:nvPicPr>
        <p:blipFill>
          <a:blip r:embed="rId2"/>
          <a:stretch>
            <a:fillRect/>
          </a:stretch>
        </p:blipFill>
        <p:spPr>
          <a:xfrm>
            <a:off x="6230720" y="799774"/>
            <a:ext cx="5283946" cy="1121199"/>
          </a:xfrm>
          <a:prstGeom prst="rect">
            <a:avLst/>
          </a:prstGeom>
        </p:spPr>
      </p:pic>
      <p:sp>
        <p:nvSpPr>
          <p:cNvPr id="12" name="Espace réservé du contenu 2">
            <a:extLst>
              <a:ext uri="{FF2B5EF4-FFF2-40B4-BE49-F238E27FC236}">
                <a16:creationId xmlns:a16="http://schemas.microsoft.com/office/drawing/2014/main" id="{7FDD8A63-3AC4-64AE-B758-28122A7F1C89}"/>
              </a:ext>
            </a:extLst>
          </p:cNvPr>
          <p:cNvSpPr txBox="1">
            <a:spLocks/>
          </p:cNvSpPr>
          <p:nvPr/>
        </p:nvSpPr>
        <p:spPr>
          <a:xfrm>
            <a:off x="5143500" y="2895292"/>
            <a:ext cx="6766322"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Join (JOIN Products p ON </a:t>
            </a:r>
            <a:r>
              <a:rPr lang="en-US" dirty="0" err="1"/>
              <a:t>c.order_id</a:t>
            </a:r>
            <a:r>
              <a:rPr lang="en-US" dirty="0"/>
              <a:t> = </a:t>
            </a:r>
            <a:r>
              <a:rPr lang="en-US" dirty="0" err="1"/>
              <a:t>p.order_id</a:t>
            </a:r>
            <a:r>
              <a:rPr lang="en-US" dirty="0"/>
              <a:t>)</a:t>
            </a:r>
          </a:p>
          <a:p>
            <a:pPr lvl="1"/>
            <a:r>
              <a:rPr lang="en-US" dirty="0"/>
              <a:t>Retrieves product categories associated with orders.</a:t>
            </a:r>
          </a:p>
          <a:p>
            <a:r>
              <a:rPr lang="en-US" dirty="0"/>
              <a:t>Filtering (WHERE </a:t>
            </a:r>
            <a:r>
              <a:rPr lang="en-US" dirty="0" err="1"/>
              <a:t>c.status</a:t>
            </a:r>
            <a:r>
              <a:rPr lang="en-US" dirty="0"/>
              <a:t> = 'delivered' AND </a:t>
            </a:r>
            <a:r>
              <a:rPr lang="en-US" dirty="0" err="1"/>
              <a:t>order_date</a:t>
            </a:r>
            <a:r>
              <a:rPr lang="en-US" dirty="0"/>
              <a:t> BETWEEN '2024-01-01' AND '2024-12-31’)</a:t>
            </a:r>
          </a:p>
          <a:p>
            <a:pPr lvl="1"/>
            <a:r>
              <a:rPr lang="en-US" dirty="0"/>
              <a:t>Selects only orders from 2024 that have been delivered.</a:t>
            </a:r>
          </a:p>
          <a:p>
            <a:r>
              <a:rPr lang="en-US" dirty="0"/>
              <a:t>Aggregation (GROUP BY </a:t>
            </a:r>
            <a:r>
              <a:rPr lang="en-US" dirty="0" err="1"/>
              <a:t>p.categorie</a:t>
            </a:r>
            <a:r>
              <a:rPr lang="en-US" dirty="0"/>
              <a:t>)Groups orders by product </a:t>
            </a:r>
            <a:r>
              <a:rPr lang="en-US" dirty="0" err="1"/>
              <a:t>category.Count</a:t>
            </a:r>
            <a:r>
              <a:rPr lang="en-US" dirty="0"/>
              <a:t> (COUNT(</a:t>
            </a:r>
            <a:r>
              <a:rPr lang="en-US" dirty="0" err="1"/>
              <a:t>c.id_commande</a:t>
            </a:r>
            <a:r>
              <a:rPr lang="en-US" dirty="0"/>
              <a:t>) AS </a:t>
            </a:r>
            <a:r>
              <a:rPr lang="en-US" dirty="0" err="1"/>
              <a:t>nombre_commandes</a:t>
            </a:r>
            <a:r>
              <a:rPr lang="en-US" dirty="0"/>
              <a:t>)</a:t>
            </a:r>
          </a:p>
          <a:p>
            <a:pPr lvl="1"/>
            <a:r>
              <a:rPr lang="en-US" dirty="0"/>
              <a:t>Returns the number of orders per category.</a:t>
            </a:r>
          </a:p>
          <a:p>
            <a:r>
              <a:rPr lang="en-US" dirty="0"/>
              <a:t>Sum (SUM(</a:t>
            </a:r>
            <a:r>
              <a:rPr lang="en-US" dirty="0" err="1"/>
              <a:t>c.amount</a:t>
            </a:r>
            <a:r>
              <a:rPr lang="en-US" dirty="0"/>
              <a:t>) AS </a:t>
            </a:r>
            <a:r>
              <a:rPr lang="en-US" dirty="0" err="1"/>
              <a:t>total_amount</a:t>
            </a:r>
            <a:r>
              <a:rPr lang="en-US" dirty="0"/>
              <a:t>)</a:t>
            </a:r>
          </a:p>
          <a:p>
            <a:pPr lvl="1"/>
            <a:r>
              <a:rPr lang="en-US" dirty="0"/>
              <a:t>Calculates total sales by category.</a:t>
            </a:r>
          </a:p>
          <a:p>
            <a:r>
              <a:rPr lang="en-US" dirty="0"/>
              <a:t>Sort (ORDER BY </a:t>
            </a:r>
            <a:r>
              <a:rPr lang="en-US" dirty="0" err="1"/>
              <a:t>total_amount</a:t>
            </a:r>
            <a:r>
              <a:rPr lang="en-US" dirty="0"/>
              <a:t> DESC)</a:t>
            </a:r>
          </a:p>
          <a:p>
            <a:pPr lvl="1"/>
            <a:r>
              <a:rPr lang="en-US" dirty="0"/>
              <a:t>Sort results from highest to lowest total </a:t>
            </a:r>
            <a:r>
              <a:rPr lang="en-US" dirty="0" err="1"/>
              <a:t>amount.Translated</a:t>
            </a:r>
            <a:r>
              <a:rPr lang="en-US" dirty="0"/>
              <a:t> with DeepL.com (free version)</a:t>
            </a:r>
            <a:endParaRPr lang="fr-FR" dirty="0"/>
          </a:p>
        </p:txBody>
      </p:sp>
    </p:spTree>
    <p:extLst>
      <p:ext uri="{BB962C8B-B14F-4D97-AF65-F5344CB8AC3E}">
        <p14:creationId xmlns:p14="http://schemas.microsoft.com/office/powerpoint/2010/main" val="251815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1B003-EBD8-E6AB-D2F5-1A63FA707FA7}"/>
              </a:ext>
            </a:extLst>
          </p:cNvPr>
          <p:cNvSpPr>
            <a:spLocks noGrp="1"/>
          </p:cNvSpPr>
          <p:nvPr>
            <p:ph type="title"/>
          </p:nvPr>
        </p:nvSpPr>
        <p:spPr>
          <a:xfrm>
            <a:off x="4049184" y="282576"/>
            <a:ext cx="8596668" cy="1320800"/>
          </a:xfrm>
        </p:spPr>
        <p:txBody>
          <a:bodyPr/>
          <a:lstStyle/>
          <a:p>
            <a:r>
              <a:rPr lang="fr-FR"/>
              <a:t>Requête NoSQL</a:t>
            </a:r>
            <a:endParaRPr lang="fr-FR" dirty="0"/>
          </a:p>
        </p:txBody>
      </p:sp>
      <p:sp>
        <p:nvSpPr>
          <p:cNvPr id="5" name="ZoneTexte 4">
            <a:extLst>
              <a:ext uri="{FF2B5EF4-FFF2-40B4-BE49-F238E27FC236}">
                <a16:creationId xmlns:a16="http://schemas.microsoft.com/office/drawing/2014/main" id="{BC21E88E-2EC5-5770-69D9-DDD132005111}"/>
              </a:ext>
            </a:extLst>
          </p:cNvPr>
          <p:cNvSpPr txBox="1"/>
          <p:nvPr/>
        </p:nvSpPr>
        <p:spPr>
          <a:xfrm>
            <a:off x="482203" y="436018"/>
            <a:ext cx="6904435" cy="5693866"/>
          </a:xfrm>
          <a:prstGeom prst="rect">
            <a:avLst/>
          </a:prstGeom>
          <a:noFill/>
        </p:spPr>
        <p:txBody>
          <a:bodyPr wrap="square">
            <a:spAutoFit/>
          </a:bodyPr>
          <a:lstStyle/>
          <a:p>
            <a:r>
              <a:rPr lang="fr-FR" sz="1400" dirty="0"/>
              <a:t>{</a:t>
            </a:r>
          </a:p>
          <a:p>
            <a:r>
              <a:rPr lang="fr-FR" sz="1400" dirty="0"/>
              <a:t>  "size": 0,</a:t>
            </a:r>
          </a:p>
          <a:p>
            <a:r>
              <a:rPr lang="fr-FR" sz="1400" dirty="0"/>
              <a:t>  "</a:t>
            </a:r>
            <a:r>
              <a:rPr lang="fr-FR" sz="1400" dirty="0" err="1"/>
              <a:t>query</a:t>
            </a:r>
            <a:r>
              <a:rPr lang="fr-FR" sz="1400" dirty="0"/>
              <a:t>": {</a:t>
            </a:r>
          </a:p>
          <a:p>
            <a:r>
              <a:rPr lang="fr-FR" sz="1400" dirty="0"/>
              <a:t>    "</a:t>
            </a:r>
            <a:r>
              <a:rPr lang="fr-FR" sz="1400" dirty="0" err="1"/>
              <a:t>bool</a:t>
            </a:r>
            <a:r>
              <a:rPr lang="fr-FR" sz="1400" dirty="0"/>
              <a:t>": {</a:t>
            </a:r>
          </a:p>
          <a:p>
            <a:r>
              <a:rPr lang="fr-FR" sz="1400" dirty="0"/>
              <a:t>      "</a:t>
            </a:r>
            <a:r>
              <a:rPr lang="fr-FR" sz="1400" dirty="0" err="1"/>
              <a:t>filter</a:t>
            </a:r>
            <a:r>
              <a:rPr lang="fr-FR" sz="1400" dirty="0"/>
              <a:t>": [</a:t>
            </a:r>
          </a:p>
          <a:p>
            <a:r>
              <a:rPr lang="fr-FR" sz="1400" dirty="0"/>
              <a:t>        { "</a:t>
            </a:r>
            <a:r>
              <a:rPr lang="fr-FR" sz="1400" dirty="0" err="1"/>
              <a:t>term</a:t>
            </a:r>
            <a:r>
              <a:rPr lang="fr-FR" sz="1400" dirty="0"/>
              <a:t>": { "</a:t>
            </a:r>
            <a:r>
              <a:rPr lang="fr-FR" sz="1400" dirty="0" err="1"/>
              <a:t>status</a:t>
            </a:r>
            <a:r>
              <a:rPr lang="fr-FR" sz="1400" dirty="0"/>
              <a:t>": "livré" } },</a:t>
            </a:r>
          </a:p>
          <a:p>
            <a:r>
              <a:rPr lang="fr-FR" sz="1400" dirty="0"/>
              <a:t>        { "range": { "</a:t>
            </a:r>
            <a:r>
              <a:rPr lang="fr-FR" sz="1400" dirty="0" err="1"/>
              <a:t>date_commande</a:t>
            </a:r>
            <a:r>
              <a:rPr lang="fr-FR" sz="1400" dirty="0"/>
              <a:t>": { "</a:t>
            </a:r>
            <a:r>
              <a:rPr lang="fr-FR" sz="1400" dirty="0" err="1"/>
              <a:t>gte</a:t>
            </a:r>
            <a:r>
              <a:rPr lang="fr-FR" sz="1400" dirty="0"/>
              <a:t>": "2024-01-01", "</a:t>
            </a:r>
            <a:r>
              <a:rPr lang="fr-FR" sz="1400" dirty="0" err="1"/>
              <a:t>lte</a:t>
            </a:r>
            <a:r>
              <a:rPr lang="fr-FR" sz="1400" dirty="0"/>
              <a:t>": "2024-12-31" } } }</a:t>
            </a:r>
          </a:p>
          <a:p>
            <a:r>
              <a:rPr lang="fr-FR" sz="1400" dirty="0"/>
              <a:t>      ]</a:t>
            </a:r>
          </a:p>
          <a:p>
            <a:r>
              <a:rPr lang="fr-FR" sz="1400" dirty="0"/>
              <a:t>    }</a:t>
            </a:r>
          </a:p>
          <a:p>
            <a:r>
              <a:rPr lang="fr-FR" sz="1400" dirty="0"/>
              <a:t>  },</a:t>
            </a:r>
          </a:p>
          <a:p>
            <a:r>
              <a:rPr lang="fr-FR" sz="1400" dirty="0"/>
              <a:t>  "</a:t>
            </a:r>
            <a:r>
              <a:rPr lang="fr-FR" sz="1400" dirty="0" err="1"/>
              <a:t>aggs</a:t>
            </a:r>
            <a:r>
              <a:rPr lang="fr-FR" sz="1400" dirty="0"/>
              <a:t>": {</a:t>
            </a:r>
          </a:p>
          <a:p>
            <a:r>
              <a:rPr lang="fr-FR" sz="1400" dirty="0"/>
              <a:t>    "</a:t>
            </a:r>
            <a:r>
              <a:rPr lang="fr-FR" sz="1400" dirty="0" err="1"/>
              <a:t>par_categorie</a:t>
            </a:r>
            <a:r>
              <a:rPr lang="fr-FR" sz="1400" dirty="0"/>
              <a:t>": {</a:t>
            </a:r>
          </a:p>
          <a:p>
            <a:r>
              <a:rPr lang="fr-FR" sz="1400" dirty="0"/>
              <a:t>      "</a:t>
            </a:r>
            <a:r>
              <a:rPr lang="fr-FR" sz="1400" dirty="0" err="1"/>
              <a:t>terms</a:t>
            </a:r>
            <a:r>
              <a:rPr lang="fr-FR" sz="1400" dirty="0"/>
              <a:t>": {</a:t>
            </a:r>
          </a:p>
          <a:p>
            <a:r>
              <a:rPr lang="fr-FR" sz="1400" dirty="0"/>
              <a:t>        "</a:t>
            </a:r>
            <a:r>
              <a:rPr lang="fr-FR" sz="1400" dirty="0" err="1"/>
              <a:t>field</a:t>
            </a:r>
            <a:r>
              <a:rPr lang="fr-FR" sz="1400" dirty="0"/>
              <a:t>": "</a:t>
            </a:r>
            <a:r>
              <a:rPr lang="fr-FR" sz="1400" dirty="0" err="1"/>
              <a:t>produits.categorie.keyword</a:t>
            </a:r>
            <a:r>
              <a:rPr lang="fr-FR" sz="1400" dirty="0"/>
              <a:t>",</a:t>
            </a:r>
          </a:p>
          <a:p>
            <a:r>
              <a:rPr lang="fr-FR" sz="1400" dirty="0"/>
              <a:t>        "size": 10</a:t>
            </a:r>
          </a:p>
          <a:p>
            <a:r>
              <a:rPr lang="fr-FR" sz="1400" dirty="0"/>
              <a:t>      },</a:t>
            </a:r>
          </a:p>
          <a:p>
            <a:r>
              <a:rPr lang="fr-FR" sz="1400" dirty="0"/>
              <a:t>      "</a:t>
            </a:r>
            <a:r>
              <a:rPr lang="fr-FR" sz="1400" dirty="0" err="1"/>
              <a:t>aggs</a:t>
            </a:r>
            <a:r>
              <a:rPr lang="fr-FR" sz="1400" dirty="0"/>
              <a:t>": {</a:t>
            </a:r>
          </a:p>
          <a:p>
            <a:r>
              <a:rPr lang="fr-FR" sz="1400" dirty="0"/>
              <a:t>        "</a:t>
            </a:r>
            <a:r>
              <a:rPr lang="fr-FR" sz="1400" dirty="0" err="1"/>
              <a:t>total_montant</a:t>
            </a:r>
            <a:r>
              <a:rPr lang="fr-FR" sz="1400" dirty="0"/>
              <a:t>": {</a:t>
            </a:r>
          </a:p>
          <a:p>
            <a:r>
              <a:rPr lang="fr-FR" sz="1400" dirty="0"/>
              <a:t>          "</a:t>
            </a:r>
            <a:r>
              <a:rPr lang="fr-FR" sz="1400" dirty="0" err="1"/>
              <a:t>sum</a:t>
            </a:r>
            <a:r>
              <a:rPr lang="fr-FR" sz="1400" dirty="0"/>
              <a:t>": {</a:t>
            </a:r>
          </a:p>
          <a:p>
            <a:r>
              <a:rPr lang="fr-FR" sz="1400" dirty="0"/>
              <a:t>            "</a:t>
            </a:r>
            <a:r>
              <a:rPr lang="fr-FR" sz="1400" dirty="0" err="1"/>
              <a:t>field</a:t>
            </a:r>
            <a:r>
              <a:rPr lang="fr-FR" sz="1400" dirty="0"/>
              <a:t>": "montant"</a:t>
            </a:r>
          </a:p>
          <a:p>
            <a:r>
              <a:rPr lang="fr-FR" sz="1400" dirty="0"/>
              <a:t>          }</a:t>
            </a:r>
          </a:p>
          <a:p>
            <a:r>
              <a:rPr lang="fr-FR" sz="1400" dirty="0"/>
              <a:t>        }</a:t>
            </a:r>
          </a:p>
          <a:p>
            <a:r>
              <a:rPr lang="fr-FR" sz="1400" dirty="0"/>
              <a:t>      }</a:t>
            </a:r>
          </a:p>
          <a:p>
            <a:r>
              <a:rPr lang="fr-FR" sz="1400" dirty="0"/>
              <a:t>    }</a:t>
            </a:r>
          </a:p>
          <a:p>
            <a:r>
              <a:rPr lang="fr-FR" sz="1400" dirty="0"/>
              <a:t>  }</a:t>
            </a:r>
          </a:p>
          <a:p>
            <a:r>
              <a:rPr lang="fr-FR" sz="1400" dirty="0"/>
              <a:t>}</a:t>
            </a:r>
          </a:p>
        </p:txBody>
      </p:sp>
      <p:pic>
        <p:nvPicPr>
          <p:cNvPr id="7" name="Image 6">
            <a:extLst>
              <a:ext uri="{FF2B5EF4-FFF2-40B4-BE49-F238E27FC236}">
                <a16:creationId xmlns:a16="http://schemas.microsoft.com/office/drawing/2014/main" id="{958243A8-54E8-1DFC-BFEB-05610BA5FEF8}"/>
              </a:ext>
            </a:extLst>
          </p:cNvPr>
          <p:cNvPicPr>
            <a:picLocks noChangeAspect="1"/>
          </p:cNvPicPr>
          <p:nvPr/>
        </p:nvPicPr>
        <p:blipFill>
          <a:blip r:embed="rId2"/>
          <a:stretch>
            <a:fillRect/>
          </a:stretch>
        </p:blipFill>
        <p:spPr>
          <a:xfrm>
            <a:off x="4348757" y="3575049"/>
            <a:ext cx="7658100" cy="3000375"/>
          </a:xfrm>
          <a:prstGeom prst="rect">
            <a:avLst/>
          </a:prstGeom>
        </p:spPr>
      </p:pic>
      <p:pic>
        <p:nvPicPr>
          <p:cNvPr id="4098" name="Picture 2" descr="OpenSearch Project · GitHub">
            <a:extLst>
              <a:ext uri="{FF2B5EF4-FFF2-40B4-BE49-F238E27FC236}">
                <a16:creationId xmlns:a16="http://schemas.microsoft.com/office/drawing/2014/main" id="{80155C0C-A5C6-C541-E1C3-2C0478058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613" y="1261021"/>
            <a:ext cx="4671220" cy="18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2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7181723" y="609600"/>
            <a:ext cx="4512989" cy="2227730"/>
          </a:xfrm>
        </p:spPr>
        <p:txBody>
          <a:bodyPr anchor="ctr">
            <a:normAutofit/>
          </a:bodyPr>
          <a:lstStyle/>
          <a:p>
            <a:r>
              <a:rPr lang="fr-FR">
                <a:solidFill>
                  <a:srgbClr val="FFFFFF"/>
                </a:solidFill>
              </a:rPr>
              <a:t>Differences from Relational Databases</a:t>
            </a:r>
          </a:p>
        </p:txBody>
      </p:sp>
      <p:pic>
        <p:nvPicPr>
          <p:cNvPr id="7" name="Graphic 6" descr="Base de données">
            <a:extLst>
              <a:ext uri="{FF2B5EF4-FFF2-40B4-BE49-F238E27FC236}">
                <a16:creationId xmlns:a16="http://schemas.microsoft.com/office/drawing/2014/main" id="{24B2CB00-E98E-D985-CCFA-56F026C4E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7181725" y="2837329"/>
            <a:ext cx="4512988" cy="3317938"/>
          </a:xfrm>
        </p:spPr>
        <p:txBody>
          <a:bodyPr anchor="t">
            <a:normAutofit/>
          </a:bodyPr>
          <a:lstStyle/>
          <a:p>
            <a:r>
              <a:rPr lang="fr-FR">
                <a:solidFill>
                  <a:srgbClr val="FFFFFF"/>
                </a:solidFill>
              </a:rPr>
              <a:t>Data Storage Structure</a:t>
            </a:r>
          </a:p>
          <a:p>
            <a:pPr lvl="1"/>
            <a:r>
              <a:rPr lang="en-US">
                <a:solidFill>
                  <a:srgbClr val="FFFFFF"/>
                </a:solidFill>
              </a:rPr>
              <a:t>Relational databases use a tabular structure with fixed schemas</a:t>
            </a:r>
          </a:p>
          <a:p>
            <a:pPr lvl="1"/>
            <a:r>
              <a:rPr lang="en-US">
                <a:solidFill>
                  <a:srgbClr val="FFFFFF"/>
                </a:solidFill>
              </a:rPr>
              <a:t>NoSQL databases allow for a variety of storage structures</a:t>
            </a:r>
            <a:endParaRPr lang="fr-FR">
              <a:solidFill>
                <a:srgbClr val="FFFFFF"/>
              </a:solidFill>
            </a:endParaRPr>
          </a:p>
          <a:p>
            <a:pPr lvl="2"/>
            <a:r>
              <a:rPr lang="fr-FR">
                <a:solidFill>
                  <a:srgbClr val="FFFFFF"/>
                </a:solidFill>
              </a:rPr>
              <a:t>Key/Value</a:t>
            </a:r>
          </a:p>
          <a:p>
            <a:pPr lvl="2"/>
            <a:r>
              <a:rPr lang="fr-FR">
                <a:solidFill>
                  <a:srgbClr val="FFFFFF"/>
                </a:solidFill>
              </a:rPr>
              <a:t>Columns</a:t>
            </a:r>
          </a:p>
          <a:p>
            <a:pPr lvl="2"/>
            <a:r>
              <a:rPr lang="fr-FR">
                <a:solidFill>
                  <a:srgbClr val="FFFFFF"/>
                </a:solidFill>
              </a:rPr>
              <a:t>Graph</a:t>
            </a:r>
          </a:p>
          <a:p>
            <a:pPr lvl="2"/>
            <a:r>
              <a:rPr lang="fr-FR">
                <a:solidFill>
                  <a:srgbClr val="FFFFFF"/>
                </a:solidFill>
              </a:rPr>
              <a:t>Documents</a:t>
            </a:r>
          </a:p>
          <a:p>
            <a:pPr marL="914400" lvl="2" indent="0">
              <a:buNone/>
            </a:pPr>
            <a:endParaRPr lang="fr-FR">
              <a:solidFill>
                <a:srgbClr val="FFFFFF"/>
              </a:solidFill>
            </a:endParaRPr>
          </a:p>
        </p:txBody>
      </p:sp>
    </p:spTree>
    <p:extLst>
      <p:ext uri="{BB962C8B-B14F-4D97-AF65-F5344CB8AC3E}">
        <p14:creationId xmlns:p14="http://schemas.microsoft.com/office/powerpoint/2010/main" val="269243293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1419</TotalTime>
  <Words>4673</Words>
  <Application>Microsoft Office PowerPoint</Application>
  <PresentationFormat>Grand écran</PresentationFormat>
  <Paragraphs>503</Paragraphs>
  <Slides>32</Slides>
  <Notes>17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32</vt:i4>
      </vt:variant>
    </vt:vector>
  </HeadingPairs>
  <TitlesOfParts>
    <vt:vector size="40" baseType="lpstr">
      <vt:lpstr>Aptos</vt:lpstr>
      <vt:lpstr>Arial</vt:lpstr>
      <vt:lpstr>Consolas</vt:lpstr>
      <vt:lpstr>Oswald</vt:lpstr>
      <vt:lpstr>Roboto</vt:lpstr>
      <vt:lpstr>Trebuchet MS</vt:lpstr>
      <vt:lpstr>Wingdings 3</vt:lpstr>
      <vt:lpstr>Facette</vt:lpstr>
      <vt:lpstr>Understanding NoSQL Databases</vt:lpstr>
      <vt:lpstr>Introduction to NoSQL Databases</vt:lpstr>
      <vt:lpstr>Centralized / Versus Distributed</vt:lpstr>
      <vt:lpstr>Scalability</vt:lpstr>
      <vt:lpstr>Redefinition of Databases</vt:lpstr>
      <vt:lpstr>SQL vs. NoSQL Query Language </vt:lpstr>
      <vt:lpstr>Requête SQL</vt:lpstr>
      <vt:lpstr>Requête NoSQL</vt:lpstr>
      <vt:lpstr>Differences from Relational Databases</vt:lpstr>
      <vt:lpstr>Database Structure : Traditionnal</vt:lpstr>
      <vt:lpstr>Database Structure : NoSQL</vt:lpstr>
      <vt:lpstr>How to choose the correct database ?</vt:lpstr>
      <vt:lpstr>Key-Value Databases (Redis)</vt:lpstr>
      <vt:lpstr>Graph Databases (Neo4j)</vt:lpstr>
      <vt:lpstr>Time-Series Databases (InfluxDB)</vt:lpstr>
      <vt:lpstr>Document Database : OpenSearch</vt:lpstr>
      <vt:lpstr>Focus on Opensearch</vt:lpstr>
      <vt:lpstr>History &amp; Origin</vt:lpstr>
      <vt:lpstr>Key Differences Between OpenSearch &amp; Elasticsearch</vt:lpstr>
      <vt:lpstr>OpenSearch Roadmap</vt:lpstr>
      <vt:lpstr>When and Where to Use OpenSearch</vt:lpstr>
      <vt:lpstr>Opensearch Platform</vt:lpstr>
      <vt:lpstr>Opensearch Platform</vt:lpstr>
      <vt:lpstr>Data storage</vt:lpstr>
      <vt:lpstr>Index</vt:lpstr>
      <vt:lpstr>Opensearch Cluster</vt:lpstr>
      <vt:lpstr>OpenSearch Cluster</vt:lpstr>
      <vt:lpstr>OpenSearch Cluster</vt:lpstr>
      <vt:lpstr>OpenSearch Cluster</vt:lpstr>
      <vt:lpstr>OpenSearch Cluster</vt:lpstr>
      <vt:lpstr>OpenSearch Cluster</vt:lpstr>
      <vt:lpstr>Opensearch Cluster</vt:lpstr>
    </vt:vector>
  </TitlesOfParts>
  <Company>IFP Energies Nouvelles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LECOMTE Jean-Francois</dc:creator>
  <cp:lastModifiedBy>LECOMTE Jean-Francois</cp:lastModifiedBy>
  <cp:revision>15</cp:revision>
  <dcterms:created xsi:type="dcterms:W3CDTF">2025-01-06T10:02:56Z</dcterms:created>
  <dcterms:modified xsi:type="dcterms:W3CDTF">2025-02-07T14:56:56Z</dcterms:modified>
</cp:coreProperties>
</file>