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9"/>
  </p:notesMasterIdLst>
  <p:sldIdLst>
    <p:sldId id="355" r:id="rId2"/>
    <p:sldId id="256" r:id="rId3"/>
    <p:sldId id="257" r:id="rId4"/>
    <p:sldId id="300" r:id="rId5"/>
    <p:sldId id="301" r:id="rId6"/>
    <p:sldId id="258" r:id="rId7"/>
    <p:sldId id="262" r:id="rId8"/>
    <p:sldId id="302" r:id="rId9"/>
    <p:sldId id="303" r:id="rId10"/>
    <p:sldId id="259" r:id="rId11"/>
    <p:sldId id="260" r:id="rId12"/>
    <p:sldId id="261" r:id="rId13"/>
    <p:sldId id="304" r:id="rId14"/>
    <p:sldId id="313" r:id="rId15"/>
    <p:sldId id="314" r:id="rId16"/>
    <p:sldId id="315" r:id="rId17"/>
    <p:sldId id="308" r:id="rId18"/>
    <p:sldId id="312" r:id="rId19"/>
    <p:sldId id="299" r:id="rId20"/>
    <p:sldId id="309" r:id="rId21"/>
    <p:sldId id="310" r:id="rId22"/>
    <p:sldId id="311" r:id="rId23"/>
    <p:sldId id="316" r:id="rId24"/>
    <p:sldId id="317" r:id="rId25"/>
    <p:sldId id="290" r:id="rId26"/>
    <p:sldId id="291" r:id="rId27"/>
    <p:sldId id="292" r:id="rId28"/>
    <p:sldId id="293" r:id="rId29"/>
    <p:sldId id="294" r:id="rId30"/>
    <p:sldId id="295" r:id="rId31"/>
    <p:sldId id="296" r:id="rId32"/>
    <p:sldId id="297" r:id="rId33"/>
    <p:sldId id="298" r:id="rId34"/>
    <p:sldId id="354" r:id="rId35"/>
    <p:sldId id="318" r:id="rId36"/>
    <p:sldId id="305" r:id="rId37"/>
    <p:sldId id="306" r:id="rId38"/>
    <p:sldId id="307" r:id="rId39"/>
    <p:sldId id="319" r:id="rId40"/>
    <p:sldId id="320" r:id="rId41"/>
    <p:sldId id="321" r:id="rId42"/>
    <p:sldId id="323"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2" r:id="rId59"/>
    <p:sldId id="344" r:id="rId60"/>
    <p:sldId id="345" r:id="rId61"/>
    <p:sldId id="346" r:id="rId62"/>
    <p:sldId id="347" r:id="rId63"/>
    <p:sldId id="349" r:id="rId64"/>
    <p:sldId id="350" r:id="rId65"/>
    <p:sldId id="351" r:id="rId66"/>
    <p:sldId id="352" r:id="rId67"/>
    <p:sldId id="35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5769" autoAdjust="0"/>
  </p:normalViewPr>
  <p:slideViewPr>
    <p:cSldViewPr snapToGrid="0">
      <p:cViewPr varScale="1">
        <p:scale>
          <a:sx n="50" d="100"/>
          <a:sy n="50" d="100"/>
        </p:scale>
        <p:origin x="181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D0090F-2D62-4FFD-AFF0-D6B801C989B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6D21AA3-804F-4B93-90F5-43774AC49E63}">
      <dgm:prSet/>
      <dgm:spPr/>
      <dgm:t>
        <a:bodyPr/>
        <a:lstStyle/>
        <a:p>
          <a:r>
            <a:rPr lang="en-US" b="1" dirty="0"/>
            <a:t>Key-Value Stores</a:t>
          </a:r>
          <a:r>
            <a:rPr lang="en-US" dirty="0"/>
            <a:t>: These are the simplest form of NoSQL databases, designed for storing data as a collection of key-value pairs. They are highly efficient for scenarios where quick access to data is required, such as in caching and session storage, where the key is known.</a:t>
          </a:r>
        </a:p>
      </dgm:t>
    </dgm:pt>
    <dgm:pt modelId="{682FB454-D2BB-4659-9070-69120CFAB309}" type="parTrans" cxnId="{856FC48B-DD64-4A1C-BEB3-8A1480DF1B32}">
      <dgm:prSet/>
      <dgm:spPr/>
      <dgm:t>
        <a:bodyPr/>
        <a:lstStyle/>
        <a:p>
          <a:endParaRPr lang="en-US"/>
        </a:p>
      </dgm:t>
    </dgm:pt>
    <dgm:pt modelId="{B1A45C20-1E9F-4C8E-B126-4DC95537AEAC}" type="sibTrans" cxnId="{856FC48B-DD64-4A1C-BEB3-8A1480DF1B32}">
      <dgm:prSet/>
      <dgm:spPr/>
      <dgm:t>
        <a:bodyPr/>
        <a:lstStyle/>
        <a:p>
          <a:endParaRPr lang="en-US"/>
        </a:p>
      </dgm:t>
    </dgm:pt>
    <dgm:pt modelId="{BCC49209-E1C6-4346-A1CA-716793FF93F8}">
      <dgm:prSet/>
      <dgm:spPr/>
      <dgm:t>
        <a:bodyPr/>
        <a:lstStyle/>
        <a:p>
          <a:r>
            <a:rPr lang="en-US" b="1" dirty="0"/>
            <a:t>Column Stores</a:t>
          </a:r>
          <a:r>
            <a:rPr lang="en-US" dirty="0"/>
            <a:t>: Columnar databases store data in columns rather than rows, making them ideal for analytics and data warehousing scenarios where operations are typically performed on column data. This structure allows for efficient data compression and fast aggregation.</a:t>
          </a:r>
        </a:p>
      </dgm:t>
    </dgm:pt>
    <dgm:pt modelId="{E31BC37B-016D-427F-8BEF-C1C617DE9477}" type="parTrans" cxnId="{19EF8658-48BC-43CE-92B0-D285AE8980E8}">
      <dgm:prSet/>
      <dgm:spPr/>
      <dgm:t>
        <a:bodyPr/>
        <a:lstStyle/>
        <a:p>
          <a:endParaRPr lang="en-US"/>
        </a:p>
      </dgm:t>
    </dgm:pt>
    <dgm:pt modelId="{06FAB308-7911-4E70-BC93-215BF38B4B57}" type="sibTrans" cxnId="{19EF8658-48BC-43CE-92B0-D285AE8980E8}">
      <dgm:prSet/>
      <dgm:spPr/>
      <dgm:t>
        <a:bodyPr/>
        <a:lstStyle/>
        <a:p>
          <a:endParaRPr lang="en-US"/>
        </a:p>
      </dgm:t>
    </dgm:pt>
    <dgm:pt modelId="{86AF238F-07E4-4296-9864-9CD248A5EF37}">
      <dgm:prSet/>
      <dgm:spPr/>
      <dgm:t>
        <a:bodyPr/>
        <a:lstStyle/>
        <a:p>
          <a:r>
            <a:rPr lang="en-US" b="1" dirty="0"/>
            <a:t>Graph Databases</a:t>
          </a:r>
          <a:r>
            <a:rPr lang="en-US" dirty="0"/>
            <a:t>: These databases are optimized for storing and querying data that is interconnected, making them suitable for social networks, recommendation engines, and fraud detection systems where relationships between data points are crucial.</a:t>
          </a:r>
        </a:p>
      </dgm:t>
    </dgm:pt>
    <dgm:pt modelId="{64A6BB2D-07FB-4B9D-99F5-2C2A607C3123}" type="parTrans" cxnId="{1C84CA82-C50C-45CD-B24B-0D5803CB138E}">
      <dgm:prSet/>
      <dgm:spPr/>
      <dgm:t>
        <a:bodyPr/>
        <a:lstStyle/>
        <a:p>
          <a:endParaRPr lang="en-US"/>
        </a:p>
      </dgm:t>
    </dgm:pt>
    <dgm:pt modelId="{57B3CEC8-3F6B-4A16-B01E-2A4C1A8A0F50}" type="sibTrans" cxnId="{1C84CA82-C50C-45CD-B24B-0D5803CB138E}">
      <dgm:prSet/>
      <dgm:spPr/>
      <dgm:t>
        <a:bodyPr/>
        <a:lstStyle/>
        <a:p>
          <a:endParaRPr lang="en-US"/>
        </a:p>
      </dgm:t>
    </dgm:pt>
    <dgm:pt modelId="{4539A350-2684-493B-9642-E313A27DB0FD}">
      <dgm:prSet/>
      <dgm:spPr/>
      <dgm:t>
        <a:bodyPr/>
        <a:lstStyle/>
        <a:p>
          <a:r>
            <a:rPr lang="en-US" b="1" dirty="0"/>
            <a:t>Document Stores</a:t>
          </a:r>
          <a:r>
            <a:rPr lang="en-US" dirty="0"/>
            <a:t>: Document-oriented databases store data in document formats like JSON, XML, etc. They are versatile and flexible, making them suitable for content management systems and e-commerce applications where each document can be unique and evolve over time.</a:t>
          </a:r>
        </a:p>
      </dgm:t>
    </dgm:pt>
    <dgm:pt modelId="{C62161D8-41C8-4158-A97F-423998019E74}" type="parTrans" cxnId="{EF90BA06-F4BD-4A17-8686-DF6C16668CB0}">
      <dgm:prSet/>
      <dgm:spPr/>
      <dgm:t>
        <a:bodyPr/>
        <a:lstStyle/>
        <a:p>
          <a:endParaRPr lang="en-US"/>
        </a:p>
      </dgm:t>
    </dgm:pt>
    <dgm:pt modelId="{3FA4ACC2-BC2C-4E7C-BAE0-6B79D6E6419C}" type="sibTrans" cxnId="{EF90BA06-F4BD-4A17-8686-DF6C16668CB0}">
      <dgm:prSet/>
      <dgm:spPr/>
      <dgm:t>
        <a:bodyPr/>
        <a:lstStyle/>
        <a:p>
          <a:endParaRPr lang="en-US"/>
        </a:p>
      </dgm:t>
    </dgm:pt>
    <dgm:pt modelId="{0977CDEE-4534-4840-8CAA-7996B0BEE250}" type="pres">
      <dgm:prSet presAssocID="{B7D0090F-2D62-4FFD-AFF0-D6B801C989B6}" presName="linear" presStyleCnt="0">
        <dgm:presLayoutVars>
          <dgm:animLvl val="lvl"/>
          <dgm:resizeHandles val="exact"/>
        </dgm:presLayoutVars>
      </dgm:prSet>
      <dgm:spPr/>
    </dgm:pt>
    <dgm:pt modelId="{2058C69D-C849-4E57-80F3-6A612BD779FD}" type="pres">
      <dgm:prSet presAssocID="{C6D21AA3-804F-4B93-90F5-43774AC49E63}" presName="parentText" presStyleLbl="node1" presStyleIdx="0" presStyleCnt="4">
        <dgm:presLayoutVars>
          <dgm:chMax val="0"/>
          <dgm:bulletEnabled val="1"/>
        </dgm:presLayoutVars>
      </dgm:prSet>
      <dgm:spPr/>
    </dgm:pt>
    <dgm:pt modelId="{767B5069-51E3-4345-B8B9-164F6691B520}" type="pres">
      <dgm:prSet presAssocID="{B1A45C20-1E9F-4C8E-B126-4DC95537AEAC}" presName="spacer" presStyleCnt="0"/>
      <dgm:spPr/>
    </dgm:pt>
    <dgm:pt modelId="{336F781E-DAAD-423C-B072-089365E4FE26}" type="pres">
      <dgm:prSet presAssocID="{BCC49209-E1C6-4346-A1CA-716793FF93F8}" presName="parentText" presStyleLbl="node1" presStyleIdx="1" presStyleCnt="4">
        <dgm:presLayoutVars>
          <dgm:chMax val="0"/>
          <dgm:bulletEnabled val="1"/>
        </dgm:presLayoutVars>
      </dgm:prSet>
      <dgm:spPr/>
    </dgm:pt>
    <dgm:pt modelId="{DF22593B-597D-4A1E-98A8-39771E44BC00}" type="pres">
      <dgm:prSet presAssocID="{06FAB308-7911-4E70-BC93-215BF38B4B57}" presName="spacer" presStyleCnt="0"/>
      <dgm:spPr/>
    </dgm:pt>
    <dgm:pt modelId="{9FF6BF79-025E-4C90-A60F-0ACC1BFE4CC6}" type="pres">
      <dgm:prSet presAssocID="{86AF238F-07E4-4296-9864-9CD248A5EF37}" presName="parentText" presStyleLbl="node1" presStyleIdx="2" presStyleCnt="4">
        <dgm:presLayoutVars>
          <dgm:chMax val="0"/>
          <dgm:bulletEnabled val="1"/>
        </dgm:presLayoutVars>
      </dgm:prSet>
      <dgm:spPr/>
    </dgm:pt>
    <dgm:pt modelId="{1BB9F917-1B4D-4DE4-B672-1D9CA0B1C7D9}" type="pres">
      <dgm:prSet presAssocID="{57B3CEC8-3F6B-4A16-B01E-2A4C1A8A0F50}" presName="spacer" presStyleCnt="0"/>
      <dgm:spPr/>
    </dgm:pt>
    <dgm:pt modelId="{CEB83ADC-6940-4154-89ED-403B1D518284}" type="pres">
      <dgm:prSet presAssocID="{4539A350-2684-493B-9642-E313A27DB0FD}" presName="parentText" presStyleLbl="node1" presStyleIdx="3" presStyleCnt="4">
        <dgm:presLayoutVars>
          <dgm:chMax val="0"/>
          <dgm:bulletEnabled val="1"/>
        </dgm:presLayoutVars>
      </dgm:prSet>
      <dgm:spPr/>
    </dgm:pt>
  </dgm:ptLst>
  <dgm:cxnLst>
    <dgm:cxn modelId="{EF90BA06-F4BD-4A17-8686-DF6C16668CB0}" srcId="{B7D0090F-2D62-4FFD-AFF0-D6B801C989B6}" destId="{4539A350-2684-493B-9642-E313A27DB0FD}" srcOrd="3" destOrd="0" parTransId="{C62161D8-41C8-4158-A97F-423998019E74}" sibTransId="{3FA4ACC2-BC2C-4E7C-BAE0-6B79D6E6419C}"/>
    <dgm:cxn modelId="{AFE07F60-0A10-4A4C-BB3D-8F9521FDC30D}" type="presOf" srcId="{86AF238F-07E4-4296-9864-9CD248A5EF37}" destId="{9FF6BF79-025E-4C90-A60F-0ACC1BFE4CC6}" srcOrd="0" destOrd="0" presId="urn:microsoft.com/office/officeart/2005/8/layout/vList2"/>
    <dgm:cxn modelId="{3928A156-CEB4-419A-AD9C-D7B7ADDE960D}" type="presOf" srcId="{B7D0090F-2D62-4FFD-AFF0-D6B801C989B6}" destId="{0977CDEE-4534-4840-8CAA-7996B0BEE250}" srcOrd="0" destOrd="0" presId="urn:microsoft.com/office/officeart/2005/8/layout/vList2"/>
    <dgm:cxn modelId="{19EF8658-48BC-43CE-92B0-D285AE8980E8}" srcId="{B7D0090F-2D62-4FFD-AFF0-D6B801C989B6}" destId="{BCC49209-E1C6-4346-A1CA-716793FF93F8}" srcOrd="1" destOrd="0" parTransId="{E31BC37B-016D-427F-8BEF-C1C617DE9477}" sibTransId="{06FAB308-7911-4E70-BC93-215BF38B4B57}"/>
    <dgm:cxn modelId="{BC5EBB7F-3DC4-47EF-80D8-76EB7A140F9A}" type="presOf" srcId="{BCC49209-E1C6-4346-A1CA-716793FF93F8}" destId="{336F781E-DAAD-423C-B072-089365E4FE26}" srcOrd="0" destOrd="0" presId="urn:microsoft.com/office/officeart/2005/8/layout/vList2"/>
    <dgm:cxn modelId="{1C84CA82-C50C-45CD-B24B-0D5803CB138E}" srcId="{B7D0090F-2D62-4FFD-AFF0-D6B801C989B6}" destId="{86AF238F-07E4-4296-9864-9CD248A5EF37}" srcOrd="2" destOrd="0" parTransId="{64A6BB2D-07FB-4B9D-99F5-2C2A607C3123}" sibTransId="{57B3CEC8-3F6B-4A16-B01E-2A4C1A8A0F50}"/>
    <dgm:cxn modelId="{856FC48B-DD64-4A1C-BEB3-8A1480DF1B32}" srcId="{B7D0090F-2D62-4FFD-AFF0-D6B801C989B6}" destId="{C6D21AA3-804F-4B93-90F5-43774AC49E63}" srcOrd="0" destOrd="0" parTransId="{682FB454-D2BB-4659-9070-69120CFAB309}" sibTransId="{B1A45C20-1E9F-4C8E-B126-4DC95537AEAC}"/>
    <dgm:cxn modelId="{747B73AB-8670-4F85-A879-A12E2C9CFD87}" type="presOf" srcId="{C6D21AA3-804F-4B93-90F5-43774AC49E63}" destId="{2058C69D-C849-4E57-80F3-6A612BD779FD}" srcOrd="0" destOrd="0" presId="urn:microsoft.com/office/officeart/2005/8/layout/vList2"/>
    <dgm:cxn modelId="{66EAE8D1-AD59-4936-8F46-B9CE8DA7AC52}" type="presOf" srcId="{4539A350-2684-493B-9642-E313A27DB0FD}" destId="{CEB83ADC-6940-4154-89ED-403B1D518284}" srcOrd="0" destOrd="0" presId="urn:microsoft.com/office/officeart/2005/8/layout/vList2"/>
    <dgm:cxn modelId="{A94AF7DF-9417-40AE-9E53-10EAA727BE57}" type="presParOf" srcId="{0977CDEE-4534-4840-8CAA-7996B0BEE250}" destId="{2058C69D-C849-4E57-80F3-6A612BD779FD}" srcOrd="0" destOrd="0" presId="urn:microsoft.com/office/officeart/2005/8/layout/vList2"/>
    <dgm:cxn modelId="{C90075C8-439C-422B-B306-EF3E64FFA487}" type="presParOf" srcId="{0977CDEE-4534-4840-8CAA-7996B0BEE250}" destId="{767B5069-51E3-4345-B8B9-164F6691B520}" srcOrd="1" destOrd="0" presId="urn:microsoft.com/office/officeart/2005/8/layout/vList2"/>
    <dgm:cxn modelId="{B17B53FD-6C08-4BA5-9BE0-4D62FB4BA60B}" type="presParOf" srcId="{0977CDEE-4534-4840-8CAA-7996B0BEE250}" destId="{336F781E-DAAD-423C-B072-089365E4FE26}" srcOrd="2" destOrd="0" presId="urn:microsoft.com/office/officeart/2005/8/layout/vList2"/>
    <dgm:cxn modelId="{CB7F8E12-ABBA-4A28-9C77-72B475C117B1}" type="presParOf" srcId="{0977CDEE-4534-4840-8CAA-7996B0BEE250}" destId="{DF22593B-597D-4A1E-98A8-39771E44BC00}" srcOrd="3" destOrd="0" presId="urn:microsoft.com/office/officeart/2005/8/layout/vList2"/>
    <dgm:cxn modelId="{DE44FC53-FD88-4D98-B516-E0A2E08713C1}" type="presParOf" srcId="{0977CDEE-4534-4840-8CAA-7996B0BEE250}" destId="{9FF6BF79-025E-4C90-A60F-0ACC1BFE4CC6}" srcOrd="4" destOrd="0" presId="urn:microsoft.com/office/officeart/2005/8/layout/vList2"/>
    <dgm:cxn modelId="{FBE01AA9-D4FD-4804-B18E-6C55895E15AE}" type="presParOf" srcId="{0977CDEE-4534-4840-8CAA-7996B0BEE250}" destId="{1BB9F917-1B4D-4DE4-B672-1D9CA0B1C7D9}" srcOrd="5" destOrd="0" presId="urn:microsoft.com/office/officeart/2005/8/layout/vList2"/>
    <dgm:cxn modelId="{32B251A2-9B79-45A3-9081-0495629EA1C7}" type="presParOf" srcId="{0977CDEE-4534-4840-8CAA-7996B0BEE250}" destId="{CEB83ADC-6940-4154-89ED-403B1D51828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FC6FFE-3F21-4C61-91A4-7CF99B542734}"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A5A15508-8B90-4359-9FF6-C8B395BEE840}">
      <dgm:prSet/>
      <dgm:spPr/>
      <dgm:t>
        <a:bodyPr/>
        <a:lstStyle/>
        <a:p>
          <a:r>
            <a:rPr lang="en-US"/>
            <a:t>What is a Key-Value Database?</a:t>
          </a:r>
        </a:p>
      </dgm:t>
    </dgm:pt>
    <dgm:pt modelId="{4D4814E3-2726-4DA6-8B98-805763375EE8}" type="parTrans" cxnId="{EC9AAF19-C437-4CB4-BE6B-0A7046AC4D26}">
      <dgm:prSet/>
      <dgm:spPr/>
      <dgm:t>
        <a:bodyPr/>
        <a:lstStyle/>
        <a:p>
          <a:endParaRPr lang="en-US"/>
        </a:p>
      </dgm:t>
    </dgm:pt>
    <dgm:pt modelId="{F9A9E270-FE64-423D-982B-EAA0E712B9A0}" type="sibTrans" cxnId="{EC9AAF19-C437-4CB4-BE6B-0A7046AC4D26}">
      <dgm:prSet/>
      <dgm:spPr/>
      <dgm:t>
        <a:bodyPr/>
        <a:lstStyle/>
        <a:p>
          <a:endParaRPr lang="en-US"/>
        </a:p>
      </dgm:t>
    </dgm:pt>
    <dgm:pt modelId="{9061DE3A-56DF-4856-A115-0055934A0742}">
      <dgm:prSet/>
      <dgm:spPr/>
      <dgm:t>
        <a:bodyPr/>
        <a:lstStyle/>
        <a:p>
          <a:r>
            <a:rPr lang="en-US"/>
            <a:t>- A NoSQL database storing data as key-value pairs</a:t>
          </a:r>
        </a:p>
      </dgm:t>
    </dgm:pt>
    <dgm:pt modelId="{A3F61DD0-1F77-4EFC-A6EA-80F0CE4B4C6C}" type="parTrans" cxnId="{E5445941-0D71-413C-B91B-15876011B758}">
      <dgm:prSet/>
      <dgm:spPr/>
      <dgm:t>
        <a:bodyPr/>
        <a:lstStyle/>
        <a:p>
          <a:endParaRPr lang="en-US"/>
        </a:p>
      </dgm:t>
    </dgm:pt>
    <dgm:pt modelId="{E59C9DD9-C1F4-40EE-91F5-3FB48D3FB040}" type="sibTrans" cxnId="{E5445941-0D71-413C-B91B-15876011B758}">
      <dgm:prSet/>
      <dgm:spPr/>
      <dgm:t>
        <a:bodyPr/>
        <a:lstStyle/>
        <a:p>
          <a:endParaRPr lang="en-US"/>
        </a:p>
      </dgm:t>
    </dgm:pt>
    <dgm:pt modelId="{D49C1C2A-B0BC-4613-8B78-F37E269BD9E3}">
      <dgm:prSet/>
      <dgm:spPr/>
      <dgm:t>
        <a:bodyPr/>
        <a:lstStyle/>
        <a:p>
          <a:r>
            <a:rPr lang="en-US"/>
            <a:t>- Highly optimized for fast lookups using keys</a:t>
          </a:r>
        </a:p>
      </dgm:t>
    </dgm:pt>
    <dgm:pt modelId="{C2B99CEB-CBFE-4D9D-9ECF-284F491020C1}" type="parTrans" cxnId="{BD678C9A-C718-48D8-8E89-F792F3828849}">
      <dgm:prSet/>
      <dgm:spPr/>
      <dgm:t>
        <a:bodyPr/>
        <a:lstStyle/>
        <a:p>
          <a:endParaRPr lang="en-US"/>
        </a:p>
      </dgm:t>
    </dgm:pt>
    <dgm:pt modelId="{93E02D73-7254-4B83-A4FF-32D9306904DC}" type="sibTrans" cxnId="{BD678C9A-C718-48D8-8E89-F792F3828849}">
      <dgm:prSet/>
      <dgm:spPr/>
      <dgm:t>
        <a:bodyPr/>
        <a:lstStyle/>
        <a:p>
          <a:endParaRPr lang="en-US"/>
        </a:p>
      </dgm:t>
    </dgm:pt>
    <dgm:pt modelId="{6DEE570E-A50A-4B8D-BDDF-BA091E4AB9A4}">
      <dgm:prSet/>
      <dgm:spPr/>
      <dgm:t>
        <a:bodyPr/>
        <a:lstStyle/>
        <a:p>
          <a:r>
            <a:rPr lang="en-US"/>
            <a:t>- Data structures: strings, lists, sets, hashes</a:t>
          </a:r>
        </a:p>
      </dgm:t>
    </dgm:pt>
    <dgm:pt modelId="{5A1EBF03-1C8E-4463-8DA8-A27C4C0B9C57}" type="parTrans" cxnId="{79CECEA8-DE25-42E9-ACB8-7D3D69DB4470}">
      <dgm:prSet/>
      <dgm:spPr/>
      <dgm:t>
        <a:bodyPr/>
        <a:lstStyle/>
        <a:p>
          <a:endParaRPr lang="en-US"/>
        </a:p>
      </dgm:t>
    </dgm:pt>
    <dgm:pt modelId="{BAED3B71-6991-47AB-8190-485FB86F75BE}" type="sibTrans" cxnId="{79CECEA8-DE25-42E9-ACB8-7D3D69DB4470}">
      <dgm:prSet/>
      <dgm:spPr/>
      <dgm:t>
        <a:bodyPr/>
        <a:lstStyle/>
        <a:p>
          <a:endParaRPr lang="en-US"/>
        </a:p>
      </dgm:t>
    </dgm:pt>
    <dgm:pt modelId="{65A903DD-6B0D-4A01-B5F4-4C10E37156D1}">
      <dgm:prSet/>
      <dgm:spPr/>
      <dgm:t>
        <a:bodyPr/>
        <a:lstStyle/>
        <a:p>
          <a:r>
            <a:rPr lang="en-US"/>
            <a:t>Why Use Redis?</a:t>
          </a:r>
        </a:p>
      </dgm:t>
    </dgm:pt>
    <dgm:pt modelId="{DB5DF942-1A9D-40CD-868A-D690A79EB083}" type="parTrans" cxnId="{BA908956-FC30-486C-A6CB-27F5F28AD620}">
      <dgm:prSet/>
      <dgm:spPr/>
      <dgm:t>
        <a:bodyPr/>
        <a:lstStyle/>
        <a:p>
          <a:endParaRPr lang="en-US"/>
        </a:p>
      </dgm:t>
    </dgm:pt>
    <dgm:pt modelId="{C5FA4CEC-67A5-4077-81CB-2E971F922A37}" type="sibTrans" cxnId="{BA908956-FC30-486C-A6CB-27F5F28AD620}">
      <dgm:prSet/>
      <dgm:spPr/>
      <dgm:t>
        <a:bodyPr/>
        <a:lstStyle/>
        <a:p>
          <a:endParaRPr lang="en-US"/>
        </a:p>
      </dgm:t>
    </dgm:pt>
    <dgm:pt modelId="{1207B630-AB12-48B7-8CE8-F997976CA309}">
      <dgm:prSet/>
      <dgm:spPr/>
      <dgm:t>
        <a:bodyPr/>
        <a:lstStyle/>
        <a:p>
          <a:r>
            <a:rPr lang="en-US"/>
            <a:t>✔ Ultra-fast in-memory storage (low-latency operations)</a:t>
          </a:r>
        </a:p>
      </dgm:t>
    </dgm:pt>
    <dgm:pt modelId="{C186F9EF-5BD4-40DE-8D49-CD53E8A572DA}" type="parTrans" cxnId="{B8BF854D-06CC-4756-BE21-05DE4A7EF1E7}">
      <dgm:prSet/>
      <dgm:spPr/>
      <dgm:t>
        <a:bodyPr/>
        <a:lstStyle/>
        <a:p>
          <a:endParaRPr lang="en-US"/>
        </a:p>
      </dgm:t>
    </dgm:pt>
    <dgm:pt modelId="{E0885161-56D8-4467-BFB3-D7689F882892}" type="sibTrans" cxnId="{B8BF854D-06CC-4756-BE21-05DE4A7EF1E7}">
      <dgm:prSet/>
      <dgm:spPr/>
      <dgm:t>
        <a:bodyPr/>
        <a:lstStyle/>
        <a:p>
          <a:endParaRPr lang="en-US"/>
        </a:p>
      </dgm:t>
    </dgm:pt>
    <dgm:pt modelId="{00BB51E2-1442-4E08-A5AE-5E67F1923974}">
      <dgm:prSet/>
      <dgm:spPr/>
      <dgm:t>
        <a:bodyPr/>
        <a:lstStyle/>
        <a:p>
          <a:r>
            <a:rPr lang="en-US"/>
            <a:t>✔ Supports caching, pub/sub, and session storage</a:t>
          </a:r>
        </a:p>
      </dgm:t>
    </dgm:pt>
    <dgm:pt modelId="{610383E6-FDD1-4238-81AB-E47FD0DC6E16}" type="parTrans" cxnId="{5D11C9C0-2D0D-4036-8B8D-CDEDB9149B18}">
      <dgm:prSet/>
      <dgm:spPr/>
      <dgm:t>
        <a:bodyPr/>
        <a:lstStyle/>
        <a:p>
          <a:endParaRPr lang="en-US"/>
        </a:p>
      </dgm:t>
    </dgm:pt>
    <dgm:pt modelId="{F37B4DE4-5EAD-438C-AC1F-4D16E617C3BC}" type="sibTrans" cxnId="{5D11C9C0-2D0D-4036-8B8D-CDEDB9149B18}">
      <dgm:prSet/>
      <dgm:spPr/>
      <dgm:t>
        <a:bodyPr/>
        <a:lstStyle/>
        <a:p>
          <a:endParaRPr lang="en-US"/>
        </a:p>
      </dgm:t>
    </dgm:pt>
    <dgm:pt modelId="{15D98293-10B5-4545-98D9-BA8F9F85D24F}">
      <dgm:prSet/>
      <dgm:spPr/>
      <dgm:t>
        <a:bodyPr/>
        <a:lstStyle/>
        <a:p>
          <a:r>
            <a:rPr lang="en-US"/>
            <a:t>✔ Can persist data with snapshotting &amp; AOF logs</a:t>
          </a:r>
        </a:p>
      </dgm:t>
    </dgm:pt>
    <dgm:pt modelId="{16BE45E1-6BAD-4DC8-8209-19CB710D4846}" type="parTrans" cxnId="{030CF308-7996-43B5-BC2B-2F65E8E57196}">
      <dgm:prSet/>
      <dgm:spPr/>
      <dgm:t>
        <a:bodyPr/>
        <a:lstStyle/>
        <a:p>
          <a:endParaRPr lang="en-US"/>
        </a:p>
      </dgm:t>
    </dgm:pt>
    <dgm:pt modelId="{AD455168-6BBE-466F-A74A-BE4362EAF360}" type="sibTrans" cxnId="{030CF308-7996-43B5-BC2B-2F65E8E57196}">
      <dgm:prSet/>
      <dgm:spPr/>
      <dgm:t>
        <a:bodyPr/>
        <a:lstStyle/>
        <a:p>
          <a:endParaRPr lang="en-US"/>
        </a:p>
      </dgm:t>
    </dgm:pt>
    <dgm:pt modelId="{4A45B241-B727-4B90-836D-E3DC95CAEEEC}">
      <dgm:prSet/>
      <dgm:spPr/>
      <dgm:t>
        <a:bodyPr/>
        <a:lstStyle/>
        <a:p>
          <a:r>
            <a:rPr lang="en-US"/>
            <a:t>✔ Scales horizontally using clustering</a:t>
          </a:r>
        </a:p>
      </dgm:t>
    </dgm:pt>
    <dgm:pt modelId="{512BCBE3-81A4-4B2A-A190-D799F62DE39B}" type="parTrans" cxnId="{4640DF4D-A320-4D45-BF44-B5908E0B8557}">
      <dgm:prSet/>
      <dgm:spPr/>
      <dgm:t>
        <a:bodyPr/>
        <a:lstStyle/>
        <a:p>
          <a:endParaRPr lang="en-US"/>
        </a:p>
      </dgm:t>
    </dgm:pt>
    <dgm:pt modelId="{67B7CC9A-A752-40DD-8D36-5C00A224C522}" type="sibTrans" cxnId="{4640DF4D-A320-4D45-BF44-B5908E0B8557}">
      <dgm:prSet/>
      <dgm:spPr/>
      <dgm:t>
        <a:bodyPr/>
        <a:lstStyle/>
        <a:p>
          <a:endParaRPr lang="en-US"/>
        </a:p>
      </dgm:t>
    </dgm:pt>
    <dgm:pt modelId="{A013A33C-67D7-4509-8B71-4DBF1FB8211A}">
      <dgm:prSet/>
      <dgm:spPr/>
      <dgm:t>
        <a:bodyPr/>
        <a:lstStyle/>
        <a:p>
          <a:r>
            <a:rPr lang="en-US"/>
            <a:t>When Not to Use Redis?</a:t>
          </a:r>
        </a:p>
      </dgm:t>
    </dgm:pt>
    <dgm:pt modelId="{8184C007-3D74-4C06-AB14-400338FE5161}" type="parTrans" cxnId="{495B642B-4BBE-416E-AC04-70EDC04A3A36}">
      <dgm:prSet/>
      <dgm:spPr/>
      <dgm:t>
        <a:bodyPr/>
        <a:lstStyle/>
        <a:p>
          <a:endParaRPr lang="en-US"/>
        </a:p>
      </dgm:t>
    </dgm:pt>
    <dgm:pt modelId="{00A22311-0669-4B97-B2BE-27178C9648FE}" type="sibTrans" cxnId="{495B642B-4BBE-416E-AC04-70EDC04A3A36}">
      <dgm:prSet/>
      <dgm:spPr/>
      <dgm:t>
        <a:bodyPr/>
        <a:lstStyle/>
        <a:p>
          <a:endParaRPr lang="en-US"/>
        </a:p>
      </dgm:t>
    </dgm:pt>
    <dgm:pt modelId="{91E71614-080D-454F-A225-70AF0E78AB8E}">
      <dgm:prSet/>
      <dgm:spPr/>
      <dgm:t>
        <a:bodyPr/>
        <a:lstStyle/>
        <a:p>
          <a:r>
            <a:rPr lang="en-US"/>
            <a:t>❌ Complex queries &amp; relationships needed (Use relational/graph DB)</a:t>
          </a:r>
        </a:p>
      </dgm:t>
    </dgm:pt>
    <dgm:pt modelId="{1E2A9F2D-1F6F-4F2F-966B-A2AB290F6F0C}" type="parTrans" cxnId="{985BA2D7-E138-4768-A8CA-452B391F328C}">
      <dgm:prSet/>
      <dgm:spPr/>
      <dgm:t>
        <a:bodyPr/>
        <a:lstStyle/>
        <a:p>
          <a:endParaRPr lang="en-US"/>
        </a:p>
      </dgm:t>
    </dgm:pt>
    <dgm:pt modelId="{752F6924-1BA0-4D35-B887-AD49933ED340}" type="sibTrans" cxnId="{985BA2D7-E138-4768-A8CA-452B391F328C}">
      <dgm:prSet/>
      <dgm:spPr/>
      <dgm:t>
        <a:bodyPr/>
        <a:lstStyle/>
        <a:p>
          <a:endParaRPr lang="en-US"/>
        </a:p>
      </dgm:t>
    </dgm:pt>
    <dgm:pt modelId="{4FA3A135-57F2-4D7A-81DC-9124F20A1B12}">
      <dgm:prSet/>
      <dgm:spPr/>
      <dgm:t>
        <a:bodyPr/>
        <a:lstStyle/>
        <a:p>
          <a:r>
            <a:rPr lang="en-US"/>
            <a:t>❌ Large datasets exceeding RAM capacity</a:t>
          </a:r>
        </a:p>
      </dgm:t>
    </dgm:pt>
    <dgm:pt modelId="{1EEBCAF9-C12F-4F37-B769-992971AD81B3}" type="parTrans" cxnId="{4B2DDB1C-EA7D-48C9-A65E-70C4092C7AEF}">
      <dgm:prSet/>
      <dgm:spPr/>
      <dgm:t>
        <a:bodyPr/>
        <a:lstStyle/>
        <a:p>
          <a:endParaRPr lang="en-US"/>
        </a:p>
      </dgm:t>
    </dgm:pt>
    <dgm:pt modelId="{6D8AF64F-6C02-4005-8215-F76E38AB699D}" type="sibTrans" cxnId="{4B2DDB1C-EA7D-48C9-A65E-70C4092C7AEF}">
      <dgm:prSet/>
      <dgm:spPr/>
      <dgm:t>
        <a:bodyPr/>
        <a:lstStyle/>
        <a:p>
          <a:endParaRPr lang="en-US"/>
        </a:p>
      </dgm:t>
    </dgm:pt>
    <dgm:pt modelId="{BE9CFE0D-3324-412F-AF47-8B01594407BA}" type="pres">
      <dgm:prSet presAssocID="{70FC6FFE-3F21-4C61-91A4-7CF99B542734}" presName="linear" presStyleCnt="0">
        <dgm:presLayoutVars>
          <dgm:dir/>
          <dgm:animLvl val="lvl"/>
          <dgm:resizeHandles val="exact"/>
        </dgm:presLayoutVars>
      </dgm:prSet>
      <dgm:spPr/>
    </dgm:pt>
    <dgm:pt modelId="{85BF8F6F-9228-4588-A441-FD9DD625B24E}" type="pres">
      <dgm:prSet presAssocID="{A5A15508-8B90-4359-9FF6-C8B395BEE840}" presName="parentLin" presStyleCnt="0"/>
      <dgm:spPr/>
    </dgm:pt>
    <dgm:pt modelId="{338D32E9-C25E-4A9D-A9ED-38C1DF4ED8DA}" type="pres">
      <dgm:prSet presAssocID="{A5A15508-8B90-4359-9FF6-C8B395BEE840}" presName="parentLeftMargin" presStyleLbl="node1" presStyleIdx="0" presStyleCnt="3"/>
      <dgm:spPr/>
    </dgm:pt>
    <dgm:pt modelId="{BDF34AE0-0B55-46A1-8EA4-23E470AC20CA}" type="pres">
      <dgm:prSet presAssocID="{A5A15508-8B90-4359-9FF6-C8B395BEE840}" presName="parentText" presStyleLbl="node1" presStyleIdx="0" presStyleCnt="3">
        <dgm:presLayoutVars>
          <dgm:chMax val="0"/>
          <dgm:bulletEnabled val="1"/>
        </dgm:presLayoutVars>
      </dgm:prSet>
      <dgm:spPr/>
    </dgm:pt>
    <dgm:pt modelId="{9C9DF738-2A2E-46E0-BD5F-A45F2DD6A018}" type="pres">
      <dgm:prSet presAssocID="{A5A15508-8B90-4359-9FF6-C8B395BEE840}" presName="negativeSpace" presStyleCnt="0"/>
      <dgm:spPr/>
    </dgm:pt>
    <dgm:pt modelId="{C5DDDFA4-29B9-4069-AC47-36F6D52C26DF}" type="pres">
      <dgm:prSet presAssocID="{A5A15508-8B90-4359-9FF6-C8B395BEE840}" presName="childText" presStyleLbl="conFgAcc1" presStyleIdx="0" presStyleCnt="3">
        <dgm:presLayoutVars>
          <dgm:bulletEnabled val="1"/>
        </dgm:presLayoutVars>
      </dgm:prSet>
      <dgm:spPr/>
    </dgm:pt>
    <dgm:pt modelId="{336F3494-5936-40B9-82BE-EF53C7F6F87B}" type="pres">
      <dgm:prSet presAssocID="{F9A9E270-FE64-423D-982B-EAA0E712B9A0}" presName="spaceBetweenRectangles" presStyleCnt="0"/>
      <dgm:spPr/>
    </dgm:pt>
    <dgm:pt modelId="{4AF004C9-358D-4F6A-82C7-06EE61DCE362}" type="pres">
      <dgm:prSet presAssocID="{65A903DD-6B0D-4A01-B5F4-4C10E37156D1}" presName="parentLin" presStyleCnt="0"/>
      <dgm:spPr/>
    </dgm:pt>
    <dgm:pt modelId="{A95878EE-C762-4400-BC72-42B3BE2C4396}" type="pres">
      <dgm:prSet presAssocID="{65A903DD-6B0D-4A01-B5F4-4C10E37156D1}" presName="parentLeftMargin" presStyleLbl="node1" presStyleIdx="0" presStyleCnt="3"/>
      <dgm:spPr/>
    </dgm:pt>
    <dgm:pt modelId="{72AE1724-7F46-4F12-AA55-C4B3AE6AF52C}" type="pres">
      <dgm:prSet presAssocID="{65A903DD-6B0D-4A01-B5F4-4C10E37156D1}" presName="parentText" presStyleLbl="node1" presStyleIdx="1" presStyleCnt="3">
        <dgm:presLayoutVars>
          <dgm:chMax val="0"/>
          <dgm:bulletEnabled val="1"/>
        </dgm:presLayoutVars>
      </dgm:prSet>
      <dgm:spPr/>
    </dgm:pt>
    <dgm:pt modelId="{B442153E-6044-486A-8B76-0817C6ACAD7C}" type="pres">
      <dgm:prSet presAssocID="{65A903DD-6B0D-4A01-B5F4-4C10E37156D1}" presName="negativeSpace" presStyleCnt="0"/>
      <dgm:spPr/>
    </dgm:pt>
    <dgm:pt modelId="{0C8782B1-7E28-46F1-8396-E7E4241CBB75}" type="pres">
      <dgm:prSet presAssocID="{65A903DD-6B0D-4A01-B5F4-4C10E37156D1}" presName="childText" presStyleLbl="conFgAcc1" presStyleIdx="1" presStyleCnt="3">
        <dgm:presLayoutVars>
          <dgm:bulletEnabled val="1"/>
        </dgm:presLayoutVars>
      </dgm:prSet>
      <dgm:spPr/>
    </dgm:pt>
    <dgm:pt modelId="{E06DF0B6-57CB-4E20-B6EC-CAACACFDA95B}" type="pres">
      <dgm:prSet presAssocID="{C5FA4CEC-67A5-4077-81CB-2E971F922A37}" presName="spaceBetweenRectangles" presStyleCnt="0"/>
      <dgm:spPr/>
    </dgm:pt>
    <dgm:pt modelId="{BA565FC9-C31D-4C47-ACD4-794EC2C4F72A}" type="pres">
      <dgm:prSet presAssocID="{A013A33C-67D7-4509-8B71-4DBF1FB8211A}" presName="parentLin" presStyleCnt="0"/>
      <dgm:spPr/>
    </dgm:pt>
    <dgm:pt modelId="{E9419987-C66F-451F-9E0F-AD658FD91F01}" type="pres">
      <dgm:prSet presAssocID="{A013A33C-67D7-4509-8B71-4DBF1FB8211A}" presName="parentLeftMargin" presStyleLbl="node1" presStyleIdx="1" presStyleCnt="3"/>
      <dgm:spPr/>
    </dgm:pt>
    <dgm:pt modelId="{2486179E-F905-4490-90DC-684E28B5D822}" type="pres">
      <dgm:prSet presAssocID="{A013A33C-67D7-4509-8B71-4DBF1FB8211A}" presName="parentText" presStyleLbl="node1" presStyleIdx="2" presStyleCnt="3">
        <dgm:presLayoutVars>
          <dgm:chMax val="0"/>
          <dgm:bulletEnabled val="1"/>
        </dgm:presLayoutVars>
      </dgm:prSet>
      <dgm:spPr/>
    </dgm:pt>
    <dgm:pt modelId="{3390B3A6-12D2-447D-A0B8-684172E99D39}" type="pres">
      <dgm:prSet presAssocID="{A013A33C-67D7-4509-8B71-4DBF1FB8211A}" presName="negativeSpace" presStyleCnt="0"/>
      <dgm:spPr/>
    </dgm:pt>
    <dgm:pt modelId="{964911EE-679A-4005-A437-17063E19E6FC}" type="pres">
      <dgm:prSet presAssocID="{A013A33C-67D7-4509-8B71-4DBF1FB8211A}" presName="childText" presStyleLbl="conFgAcc1" presStyleIdx="2" presStyleCnt="3">
        <dgm:presLayoutVars>
          <dgm:bulletEnabled val="1"/>
        </dgm:presLayoutVars>
      </dgm:prSet>
      <dgm:spPr/>
    </dgm:pt>
  </dgm:ptLst>
  <dgm:cxnLst>
    <dgm:cxn modelId="{AD6C1002-8CBD-4A7B-82EA-8A6D02C7B0B4}" type="presOf" srcId="{A013A33C-67D7-4509-8B71-4DBF1FB8211A}" destId="{E9419987-C66F-451F-9E0F-AD658FD91F01}" srcOrd="0" destOrd="0" presId="urn:microsoft.com/office/officeart/2005/8/layout/list1"/>
    <dgm:cxn modelId="{030CF308-7996-43B5-BC2B-2F65E8E57196}" srcId="{65A903DD-6B0D-4A01-B5F4-4C10E37156D1}" destId="{15D98293-10B5-4545-98D9-BA8F9F85D24F}" srcOrd="2" destOrd="0" parTransId="{16BE45E1-6BAD-4DC8-8209-19CB710D4846}" sibTransId="{AD455168-6BBE-466F-A74A-BE4362EAF360}"/>
    <dgm:cxn modelId="{62EA3617-9F46-4FD9-879B-E14D2E34EB88}" type="presOf" srcId="{91E71614-080D-454F-A225-70AF0E78AB8E}" destId="{964911EE-679A-4005-A437-17063E19E6FC}" srcOrd="0" destOrd="0" presId="urn:microsoft.com/office/officeart/2005/8/layout/list1"/>
    <dgm:cxn modelId="{EC9AAF19-C437-4CB4-BE6B-0A7046AC4D26}" srcId="{70FC6FFE-3F21-4C61-91A4-7CF99B542734}" destId="{A5A15508-8B90-4359-9FF6-C8B395BEE840}" srcOrd="0" destOrd="0" parTransId="{4D4814E3-2726-4DA6-8B98-805763375EE8}" sibTransId="{F9A9E270-FE64-423D-982B-EAA0E712B9A0}"/>
    <dgm:cxn modelId="{4B2DDB1C-EA7D-48C9-A65E-70C4092C7AEF}" srcId="{A013A33C-67D7-4509-8B71-4DBF1FB8211A}" destId="{4FA3A135-57F2-4D7A-81DC-9124F20A1B12}" srcOrd="1" destOrd="0" parTransId="{1EEBCAF9-C12F-4F37-B769-992971AD81B3}" sibTransId="{6D8AF64F-6C02-4005-8215-F76E38AB699D}"/>
    <dgm:cxn modelId="{EC8D1B29-8E6F-42EA-9068-5C8901EA513A}" type="presOf" srcId="{65A903DD-6B0D-4A01-B5F4-4C10E37156D1}" destId="{72AE1724-7F46-4F12-AA55-C4B3AE6AF52C}" srcOrd="1" destOrd="0" presId="urn:microsoft.com/office/officeart/2005/8/layout/list1"/>
    <dgm:cxn modelId="{A261B02A-7A46-45D8-BA6F-B504BFEBF8D8}" type="presOf" srcId="{A5A15508-8B90-4359-9FF6-C8B395BEE840}" destId="{338D32E9-C25E-4A9D-A9ED-38C1DF4ED8DA}" srcOrd="0" destOrd="0" presId="urn:microsoft.com/office/officeart/2005/8/layout/list1"/>
    <dgm:cxn modelId="{495B642B-4BBE-416E-AC04-70EDC04A3A36}" srcId="{70FC6FFE-3F21-4C61-91A4-7CF99B542734}" destId="{A013A33C-67D7-4509-8B71-4DBF1FB8211A}" srcOrd="2" destOrd="0" parTransId="{8184C007-3D74-4C06-AB14-400338FE5161}" sibTransId="{00A22311-0669-4B97-B2BE-27178C9648FE}"/>
    <dgm:cxn modelId="{EA4A912D-A2D6-49FC-BE93-4181258CDA39}" type="presOf" srcId="{15D98293-10B5-4545-98D9-BA8F9F85D24F}" destId="{0C8782B1-7E28-46F1-8396-E7E4241CBB75}" srcOrd="0" destOrd="2" presId="urn:microsoft.com/office/officeart/2005/8/layout/list1"/>
    <dgm:cxn modelId="{02BC8536-7B45-428E-B7AC-42A61188AC4B}" type="presOf" srcId="{A5A15508-8B90-4359-9FF6-C8B395BEE840}" destId="{BDF34AE0-0B55-46A1-8EA4-23E470AC20CA}" srcOrd="1" destOrd="0" presId="urn:microsoft.com/office/officeart/2005/8/layout/list1"/>
    <dgm:cxn modelId="{8D1F275C-64ED-4666-80E0-25938EAAFBBC}" type="presOf" srcId="{A013A33C-67D7-4509-8B71-4DBF1FB8211A}" destId="{2486179E-F905-4490-90DC-684E28B5D822}" srcOrd="1" destOrd="0" presId="urn:microsoft.com/office/officeart/2005/8/layout/list1"/>
    <dgm:cxn modelId="{197C2661-26CE-47D4-B5FB-A60E91A41613}" type="presOf" srcId="{D49C1C2A-B0BC-4613-8B78-F37E269BD9E3}" destId="{C5DDDFA4-29B9-4069-AC47-36F6D52C26DF}" srcOrd="0" destOrd="1" presId="urn:microsoft.com/office/officeart/2005/8/layout/list1"/>
    <dgm:cxn modelId="{E5445941-0D71-413C-B91B-15876011B758}" srcId="{A5A15508-8B90-4359-9FF6-C8B395BEE840}" destId="{9061DE3A-56DF-4856-A115-0055934A0742}" srcOrd="0" destOrd="0" parTransId="{A3F61DD0-1F77-4EFC-A6EA-80F0CE4B4C6C}" sibTransId="{E59C9DD9-C1F4-40EE-91F5-3FB48D3FB040}"/>
    <dgm:cxn modelId="{E337B966-80DF-4C2B-B11E-D5C3C2C6C178}" type="presOf" srcId="{70FC6FFE-3F21-4C61-91A4-7CF99B542734}" destId="{BE9CFE0D-3324-412F-AF47-8B01594407BA}" srcOrd="0" destOrd="0" presId="urn:microsoft.com/office/officeart/2005/8/layout/list1"/>
    <dgm:cxn modelId="{B8BF854D-06CC-4756-BE21-05DE4A7EF1E7}" srcId="{65A903DD-6B0D-4A01-B5F4-4C10E37156D1}" destId="{1207B630-AB12-48B7-8CE8-F997976CA309}" srcOrd="0" destOrd="0" parTransId="{C186F9EF-5BD4-40DE-8D49-CD53E8A572DA}" sibTransId="{E0885161-56D8-4467-BFB3-D7689F882892}"/>
    <dgm:cxn modelId="{4640DF4D-A320-4D45-BF44-B5908E0B8557}" srcId="{65A903DD-6B0D-4A01-B5F4-4C10E37156D1}" destId="{4A45B241-B727-4B90-836D-E3DC95CAEEEC}" srcOrd="3" destOrd="0" parTransId="{512BCBE3-81A4-4B2A-A190-D799F62DE39B}" sibTransId="{67B7CC9A-A752-40DD-8D36-5C00A224C522}"/>
    <dgm:cxn modelId="{BA908956-FC30-486C-A6CB-27F5F28AD620}" srcId="{70FC6FFE-3F21-4C61-91A4-7CF99B542734}" destId="{65A903DD-6B0D-4A01-B5F4-4C10E37156D1}" srcOrd="1" destOrd="0" parTransId="{DB5DF942-1A9D-40CD-868A-D690A79EB083}" sibTransId="{C5FA4CEC-67A5-4077-81CB-2E971F922A37}"/>
    <dgm:cxn modelId="{7F651758-D022-4B46-9F39-1B51726A2B1C}" type="presOf" srcId="{00BB51E2-1442-4E08-A5AE-5E67F1923974}" destId="{0C8782B1-7E28-46F1-8396-E7E4241CBB75}" srcOrd="0" destOrd="1" presId="urn:microsoft.com/office/officeart/2005/8/layout/list1"/>
    <dgm:cxn modelId="{BDBB7383-9E5A-432A-83AB-C4DFE54183C9}" type="presOf" srcId="{4A45B241-B727-4B90-836D-E3DC95CAEEEC}" destId="{0C8782B1-7E28-46F1-8396-E7E4241CBB75}" srcOrd="0" destOrd="3" presId="urn:microsoft.com/office/officeart/2005/8/layout/list1"/>
    <dgm:cxn modelId="{BD678C9A-C718-48D8-8E89-F792F3828849}" srcId="{A5A15508-8B90-4359-9FF6-C8B395BEE840}" destId="{D49C1C2A-B0BC-4613-8B78-F37E269BD9E3}" srcOrd="1" destOrd="0" parTransId="{C2B99CEB-CBFE-4D9D-9ECF-284F491020C1}" sibTransId="{93E02D73-7254-4B83-A4FF-32D9306904DC}"/>
    <dgm:cxn modelId="{79CECEA8-DE25-42E9-ACB8-7D3D69DB4470}" srcId="{A5A15508-8B90-4359-9FF6-C8B395BEE840}" destId="{6DEE570E-A50A-4B8D-BDDF-BA091E4AB9A4}" srcOrd="2" destOrd="0" parTransId="{5A1EBF03-1C8E-4463-8DA8-A27C4C0B9C57}" sibTransId="{BAED3B71-6991-47AB-8190-485FB86F75BE}"/>
    <dgm:cxn modelId="{EED416AD-5E01-40BC-89EE-446924358F30}" type="presOf" srcId="{65A903DD-6B0D-4A01-B5F4-4C10E37156D1}" destId="{A95878EE-C762-4400-BC72-42B3BE2C4396}" srcOrd="0" destOrd="0" presId="urn:microsoft.com/office/officeart/2005/8/layout/list1"/>
    <dgm:cxn modelId="{5D11C9C0-2D0D-4036-8B8D-CDEDB9149B18}" srcId="{65A903DD-6B0D-4A01-B5F4-4C10E37156D1}" destId="{00BB51E2-1442-4E08-A5AE-5E67F1923974}" srcOrd="1" destOrd="0" parTransId="{610383E6-FDD1-4238-81AB-E47FD0DC6E16}" sibTransId="{F37B4DE4-5EAD-438C-AC1F-4D16E617C3BC}"/>
    <dgm:cxn modelId="{44905DD7-11C2-43FE-9865-187CA057FD1C}" type="presOf" srcId="{6DEE570E-A50A-4B8D-BDDF-BA091E4AB9A4}" destId="{C5DDDFA4-29B9-4069-AC47-36F6D52C26DF}" srcOrd="0" destOrd="2" presId="urn:microsoft.com/office/officeart/2005/8/layout/list1"/>
    <dgm:cxn modelId="{985BA2D7-E138-4768-A8CA-452B391F328C}" srcId="{A013A33C-67D7-4509-8B71-4DBF1FB8211A}" destId="{91E71614-080D-454F-A225-70AF0E78AB8E}" srcOrd="0" destOrd="0" parTransId="{1E2A9F2D-1F6F-4F2F-966B-A2AB290F6F0C}" sibTransId="{752F6924-1BA0-4D35-B887-AD49933ED340}"/>
    <dgm:cxn modelId="{7752CDD8-82D8-4409-ACBD-960E7205DF5D}" type="presOf" srcId="{4FA3A135-57F2-4D7A-81DC-9124F20A1B12}" destId="{964911EE-679A-4005-A437-17063E19E6FC}" srcOrd="0" destOrd="1" presId="urn:microsoft.com/office/officeart/2005/8/layout/list1"/>
    <dgm:cxn modelId="{BA2901E2-0568-42FD-8BB3-9468220597F8}" type="presOf" srcId="{9061DE3A-56DF-4856-A115-0055934A0742}" destId="{C5DDDFA4-29B9-4069-AC47-36F6D52C26DF}" srcOrd="0" destOrd="0" presId="urn:microsoft.com/office/officeart/2005/8/layout/list1"/>
    <dgm:cxn modelId="{D9CF25E6-BBB6-4D4F-9AF9-4454A16D2D6B}" type="presOf" srcId="{1207B630-AB12-48B7-8CE8-F997976CA309}" destId="{0C8782B1-7E28-46F1-8396-E7E4241CBB75}" srcOrd="0" destOrd="0" presId="urn:microsoft.com/office/officeart/2005/8/layout/list1"/>
    <dgm:cxn modelId="{948D7C05-F39C-4452-9AFE-0129443A7487}" type="presParOf" srcId="{BE9CFE0D-3324-412F-AF47-8B01594407BA}" destId="{85BF8F6F-9228-4588-A441-FD9DD625B24E}" srcOrd="0" destOrd="0" presId="urn:microsoft.com/office/officeart/2005/8/layout/list1"/>
    <dgm:cxn modelId="{A47D05C0-CA0E-4C28-BBCB-EECF66505F0F}" type="presParOf" srcId="{85BF8F6F-9228-4588-A441-FD9DD625B24E}" destId="{338D32E9-C25E-4A9D-A9ED-38C1DF4ED8DA}" srcOrd="0" destOrd="0" presId="urn:microsoft.com/office/officeart/2005/8/layout/list1"/>
    <dgm:cxn modelId="{1BCF942D-02C6-4824-952C-E73F5270E6A2}" type="presParOf" srcId="{85BF8F6F-9228-4588-A441-FD9DD625B24E}" destId="{BDF34AE0-0B55-46A1-8EA4-23E470AC20CA}" srcOrd="1" destOrd="0" presId="urn:microsoft.com/office/officeart/2005/8/layout/list1"/>
    <dgm:cxn modelId="{7C1EE9F2-FB2A-43A5-885B-F4B70D1A890E}" type="presParOf" srcId="{BE9CFE0D-3324-412F-AF47-8B01594407BA}" destId="{9C9DF738-2A2E-46E0-BD5F-A45F2DD6A018}" srcOrd="1" destOrd="0" presId="urn:microsoft.com/office/officeart/2005/8/layout/list1"/>
    <dgm:cxn modelId="{458306F1-8527-4216-B07B-BBBA0F170CDD}" type="presParOf" srcId="{BE9CFE0D-3324-412F-AF47-8B01594407BA}" destId="{C5DDDFA4-29B9-4069-AC47-36F6D52C26DF}" srcOrd="2" destOrd="0" presId="urn:microsoft.com/office/officeart/2005/8/layout/list1"/>
    <dgm:cxn modelId="{8A3A8DB9-CFBA-466E-9C72-570D62DD9C15}" type="presParOf" srcId="{BE9CFE0D-3324-412F-AF47-8B01594407BA}" destId="{336F3494-5936-40B9-82BE-EF53C7F6F87B}" srcOrd="3" destOrd="0" presId="urn:microsoft.com/office/officeart/2005/8/layout/list1"/>
    <dgm:cxn modelId="{BA3BA9B7-6C76-4FC9-B042-29057DB04AB4}" type="presParOf" srcId="{BE9CFE0D-3324-412F-AF47-8B01594407BA}" destId="{4AF004C9-358D-4F6A-82C7-06EE61DCE362}" srcOrd="4" destOrd="0" presId="urn:microsoft.com/office/officeart/2005/8/layout/list1"/>
    <dgm:cxn modelId="{026C0A26-0962-46A6-B96A-9E233C7DEED4}" type="presParOf" srcId="{4AF004C9-358D-4F6A-82C7-06EE61DCE362}" destId="{A95878EE-C762-4400-BC72-42B3BE2C4396}" srcOrd="0" destOrd="0" presId="urn:microsoft.com/office/officeart/2005/8/layout/list1"/>
    <dgm:cxn modelId="{977D83B0-3F74-49FE-87B8-39CF9D29624C}" type="presParOf" srcId="{4AF004C9-358D-4F6A-82C7-06EE61DCE362}" destId="{72AE1724-7F46-4F12-AA55-C4B3AE6AF52C}" srcOrd="1" destOrd="0" presId="urn:microsoft.com/office/officeart/2005/8/layout/list1"/>
    <dgm:cxn modelId="{723572C8-59E5-4CE7-9C9B-8C7CD2A8467F}" type="presParOf" srcId="{BE9CFE0D-3324-412F-AF47-8B01594407BA}" destId="{B442153E-6044-486A-8B76-0817C6ACAD7C}" srcOrd="5" destOrd="0" presId="urn:microsoft.com/office/officeart/2005/8/layout/list1"/>
    <dgm:cxn modelId="{C4BB0248-19E7-4B48-BCA3-3D6404E7A516}" type="presParOf" srcId="{BE9CFE0D-3324-412F-AF47-8B01594407BA}" destId="{0C8782B1-7E28-46F1-8396-E7E4241CBB75}" srcOrd="6" destOrd="0" presId="urn:microsoft.com/office/officeart/2005/8/layout/list1"/>
    <dgm:cxn modelId="{E519067C-5A5E-4776-BDFB-9C322A8B41C3}" type="presParOf" srcId="{BE9CFE0D-3324-412F-AF47-8B01594407BA}" destId="{E06DF0B6-57CB-4E20-B6EC-CAACACFDA95B}" srcOrd="7" destOrd="0" presId="urn:microsoft.com/office/officeart/2005/8/layout/list1"/>
    <dgm:cxn modelId="{D4FCF846-8662-4124-A3FB-E6A16EC148E1}" type="presParOf" srcId="{BE9CFE0D-3324-412F-AF47-8B01594407BA}" destId="{BA565FC9-C31D-4C47-ACD4-794EC2C4F72A}" srcOrd="8" destOrd="0" presId="urn:microsoft.com/office/officeart/2005/8/layout/list1"/>
    <dgm:cxn modelId="{B2A3C393-81E2-4291-9650-2B5DFC07A1CF}" type="presParOf" srcId="{BA565FC9-C31D-4C47-ACD4-794EC2C4F72A}" destId="{E9419987-C66F-451F-9E0F-AD658FD91F01}" srcOrd="0" destOrd="0" presId="urn:microsoft.com/office/officeart/2005/8/layout/list1"/>
    <dgm:cxn modelId="{799E8385-8CDE-4B58-B2F6-E3E183FBE943}" type="presParOf" srcId="{BA565FC9-C31D-4C47-ACD4-794EC2C4F72A}" destId="{2486179E-F905-4490-90DC-684E28B5D822}" srcOrd="1" destOrd="0" presId="urn:microsoft.com/office/officeart/2005/8/layout/list1"/>
    <dgm:cxn modelId="{70C4BB34-C396-4AE8-B462-76386926340B}" type="presParOf" srcId="{BE9CFE0D-3324-412F-AF47-8B01594407BA}" destId="{3390B3A6-12D2-447D-A0B8-684172E99D39}" srcOrd="9" destOrd="0" presId="urn:microsoft.com/office/officeart/2005/8/layout/list1"/>
    <dgm:cxn modelId="{8B40A625-8E2A-47CE-981D-D20106AD6062}" type="presParOf" srcId="{BE9CFE0D-3324-412F-AF47-8B01594407BA}" destId="{964911EE-679A-4005-A437-17063E19E6F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3EB23-67FC-4850-A946-8092DF9B605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AF5BB9B-EEB3-474D-AA31-1ABE97B4AF04}">
      <dgm:prSet/>
      <dgm:spPr/>
      <dgm:t>
        <a:bodyPr/>
        <a:lstStyle/>
        <a:p>
          <a:r>
            <a:rPr lang="en-US"/>
            <a:t>What is a Graph Database?</a:t>
          </a:r>
        </a:p>
      </dgm:t>
    </dgm:pt>
    <dgm:pt modelId="{4A937E08-14C8-40BE-A2CD-F2E4FDE10D92}" type="parTrans" cxnId="{07ED8E9C-85B7-4850-B3B8-5099046EE974}">
      <dgm:prSet/>
      <dgm:spPr/>
      <dgm:t>
        <a:bodyPr/>
        <a:lstStyle/>
        <a:p>
          <a:endParaRPr lang="en-US"/>
        </a:p>
      </dgm:t>
    </dgm:pt>
    <dgm:pt modelId="{011614FD-39B8-4569-8575-473013B4BDF9}" type="sibTrans" cxnId="{07ED8E9C-85B7-4850-B3B8-5099046EE974}">
      <dgm:prSet/>
      <dgm:spPr/>
      <dgm:t>
        <a:bodyPr/>
        <a:lstStyle/>
        <a:p>
          <a:endParaRPr lang="en-US"/>
        </a:p>
      </dgm:t>
    </dgm:pt>
    <dgm:pt modelId="{9BCDC977-7A5B-4777-9546-59350029F5EF}">
      <dgm:prSet/>
      <dgm:spPr/>
      <dgm:t>
        <a:bodyPr/>
        <a:lstStyle/>
        <a:p>
          <a:r>
            <a:rPr lang="en-US"/>
            <a:t>- A database designed for relationships between data</a:t>
          </a:r>
        </a:p>
      </dgm:t>
    </dgm:pt>
    <dgm:pt modelId="{384F10EA-F6D2-4118-A9A0-B4273A5780AB}" type="parTrans" cxnId="{A58C6D59-9284-4DB2-92AC-B3986ABCF870}">
      <dgm:prSet/>
      <dgm:spPr/>
      <dgm:t>
        <a:bodyPr/>
        <a:lstStyle/>
        <a:p>
          <a:endParaRPr lang="en-US"/>
        </a:p>
      </dgm:t>
    </dgm:pt>
    <dgm:pt modelId="{11FA5B35-AD9B-4138-AB81-AEA68F0A7C35}" type="sibTrans" cxnId="{A58C6D59-9284-4DB2-92AC-B3986ABCF870}">
      <dgm:prSet/>
      <dgm:spPr/>
      <dgm:t>
        <a:bodyPr/>
        <a:lstStyle/>
        <a:p>
          <a:endParaRPr lang="en-US"/>
        </a:p>
      </dgm:t>
    </dgm:pt>
    <dgm:pt modelId="{7CC48C7C-4590-4AEC-895F-ADAB6EB72D10}">
      <dgm:prSet/>
      <dgm:spPr/>
      <dgm:t>
        <a:bodyPr/>
        <a:lstStyle/>
        <a:p>
          <a:r>
            <a:rPr lang="en-US"/>
            <a:t>- Stores data as nodes (entities) and edges (relationships)</a:t>
          </a:r>
        </a:p>
      </dgm:t>
    </dgm:pt>
    <dgm:pt modelId="{2F7D4D65-98B6-49E4-9D3B-CAADA3C5ECCA}" type="parTrans" cxnId="{CFDBF8F8-658D-40BE-AA3F-B2EC3464CE17}">
      <dgm:prSet/>
      <dgm:spPr/>
      <dgm:t>
        <a:bodyPr/>
        <a:lstStyle/>
        <a:p>
          <a:endParaRPr lang="en-US"/>
        </a:p>
      </dgm:t>
    </dgm:pt>
    <dgm:pt modelId="{E823A51A-DD52-4BFF-A1E3-7EEAAEF02EF1}" type="sibTrans" cxnId="{CFDBF8F8-658D-40BE-AA3F-B2EC3464CE17}">
      <dgm:prSet/>
      <dgm:spPr/>
      <dgm:t>
        <a:bodyPr/>
        <a:lstStyle/>
        <a:p>
          <a:endParaRPr lang="en-US"/>
        </a:p>
      </dgm:t>
    </dgm:pt>
    <dgm:pt modelId="{4252635D-388F-4904-B2E5-B2AE735A2E6D}">
      <dgm:prSet/>
      <dgm:spPr/>
      <dgm:t>
        <a:bodyPr/>
        <a:lstStyle/>
        <a:p>
          <a:r>
            <a:rPr lang="en-US"/>
            <a:t>- Uses graph traversal algorithms for queries</a:t>
          </a:r>
        </a:p>
      </dgm:t>
    </dgm:pt>
    <dgm:pt modelId="{89FE46AC-C3A8-46D6-8E20-52E722E0148E}" type="parTrans" cxnId="{7158A8E3-84C2-4A23-8A88-F73597A07A4C}">
      <dgm:prSet/>
      <dgm:spPr/>
      <dgm:t>
        <a:bodyPr/>
        <a:lstStyle/>
        <a:p>
          <a:endParaRPr lang="en-US"/>
        </a:p>
      </dgm:t>
    </dgm:pt>
    <dgm:pt modelId="{9132FC75-D8FF-4F7F-AB6D-AA3F204F6E60}" type="sibTrans" cxnId="{7158A8E3-84C2-4A23-8A88-F73597A07A4C}">
      <dgm:prSet/>
      <dgm:spPr/>
      <dgm:t>
        <a:bodyPr/>
        <a:lstStyle/>
        <a:p>
          <a:endParaRPr lang="en-US"/>
        </a:p>
      </dgm:t>
    </dgm:pt>
    <dgm:pt modelId="{88CB800B-1C39-42C0-BAA7-BDAC189004E4}">
      <dgm:prSet/>
      <dgm:spPr/>
      <dgm:t>
        <a:bodyPr/>
        <a:lstStyle/>
        <a:p>
          <a:r>
            <a:rPr lang="en-US"/>
            <a:t>Why Use Neo4j?</a:t>
          </a:r>
        </a:p>
      </dgm:t>
    </dgm:pt>
    <dgm:pt modelId="{A1294965-7050-46ED-8DFA-85CABEB4A658}" type="parTrans" cxnId="{B3F290D1-EC19-43F6-834F-F3EC92D44CD0}">
      <dgm:prSet/>
      <dgm:spPr/>
      <dgm:t>
        <a:bodyPr/>
        <a:lstStyle/>
        <a:p>
          <a:endParaRPr lang="en-US"/>
        </a:p>
      </dgm:t>
    </dgm:pt>
    <dgm:pt modelId="{02626919-4F4F-4ED0-ACE8-03A7F6C3D45F}" type="sibTrans" cxnId="{B3F290D1-EC19-43F6-834F-F3EC92D44CD0}">
      <dgm:prSet/>
      <dgm:spPr/>
      <dgm:t>
        <a:bodyPr/>
        <a:lstStyle/>
        <a:p>
          <a:endParaRPr lang="en-US"/>
        </a:p>
      </dgm:t>
    </dgm:pt>
    <dgm:pt modelId="{1DA312B9-D61B-4346-BA6D-9D22E43C8280}">
      <dgm:prSet/>
      <dgm:spPr/>
      <dgm:t>
        <a:bodyPr/>
        <a:lstStyle/>
        <a:p>
          <a:r>
            <a:rPr lang="en-US"/>
            <a:t>✔ Perfect for connected data (e.g., social networks, fraud detection)</a:t>
          </a:r>
        </a:p>
      </dgm:t>
    </dgm:pt>
    <dgm:pt modelId="{4B2F5FB3-DF80-4CF5-A277-230BE4309CCB}" type="parTrans" cxnId="{F122A2EE-D09E-4920-8BCF-AFDA62B39DF7}">
      <dgm:prSet/>
      <dgm:spPr/>
      <dgm:t>
        <a:bodyPr/>
        <a:lstStyle/>
        <a:p>
          <a:endParaRPr lang="en-US"/>
        </a:p>
      </dgm:t>
    </dgm:pt>
    <dgm:pt modelId="{678D4251-0577-4AD5-AD11-1A13E3FE6609}" type="sibTrans" cxnId="{F122A2EE-D09E-4920-8BCF-AFDA62B39DF7}">
      <dgm:prSet/>
      <dgm:spPr/>
      <dgm:t>
        <a:bodyPr/>
        <a:lstStyle/>
        <a:p>
          <a:endParaRPr lang="en-US"/>
        </a:p>
      </dgm:t>
    </dgm:pt>
    <dgm:pt modelId="{1749D925-D0AC-4BE9-AD61-0BC561E064FC}">
      <dgm:prSet/>
      <dgm:spPr/>
      <dgm:t>
        <a:bodyPr/>
        <a:lstStyle/>
        <a:p>
          <a:r>
            <a:rPr lang="en-US"/>
            <a:t>✔ Fast relationship-based queries</a:t>
          </a:r>
        </a:p>
      </dgm:t>
    </dgm:pt>
    <dgm:pt modelId="{1BDD78B2-6FA8-4412-BD86-83308F50549B}" type="parTrans" cxnId="{1D265985-A6B5-4589-ACE6-45D531CA706D}">
      <dgm:prSet/>
      <dgm:spPr/>
      <dgm:t>
        <a:bodyPr/>
        <a:lstStyle/>
        <a:p>
          <a:endParaRPr lang="en-US"/>
        </a:p>
      </dgm:t>
    </dgm:pt>
    <dgm:pt modelId="{A83CEDF8-33E9-4088-B510-E0F8E89C00B2}" type="sibTrans" cxnId="{1D265985-A6B5-4589-ACE6-45D531CA706D}">
      <dgm:prSet/>
      <dgm:spPr/>
      <dgm:t>
        <a:bodyPr/>
        <a:lstStyle/>
        <a:p>
          <a:endParaRPr lang="en-US"/>
        </a:p>
      </dgm:t>
    </dgm:pt>
    <dgm:pt modelId="{B02801E1-7F18-4D5D-A270-2B6190616EAC}">
      <dgm:prSet/>
      <dgm:spPr/>
      <dgm:t>
        <a:bodyPr/>
        <a:lstStyle/>
        <a:p>
          <a:r>
            <a:rPr lang="en-US"/>
            <a:t>✔ Uses Cypher Query Language (CQL) for intuitive graph operations</a:t>
          </a:r>
        </a:p>
      </dgm:t>
    </dgm:pt>
    <dgm:pt modelId="{B24309E2-6D50-48D6-B527-FF7C6B404593}" type="parTrans" cxnId="{11125375-008A-49F8-876B-5CD8AC3AD702}">
      <dgm:prSet/>
      <dgm:spPr/>
      <dgm:t>
        <a:bodyPr/>
        <a:lstStyle/>
        <a:p>
          <a:endParaRPr lang="en-US"/>
        </a:p>
      </dgm:t>
    </dgm:pt>
    <dgm:pt modelId="{96A1C15A-5F1C-4025-A753-86FA0793447A}" type="sibTrans" cxnId="{11125375-008A-49F8-876B-5CD8AC3AD702}">
      <dgm:prSet/>
      <dgm:spPr/>
      <dgm:t>
        <a:bodyPr/>
        <a:lstStyle/>
        <a:p>
          <a:endParaRPr lang="en-US"/>
        </a:p>
      </dgm:t>
    </dgm:pt>
    <dgm:pt modelId="{DF7B9F91-C359-4082-8EAE-6BD7B1B16187}">
      <dgm:prSet/>
      <dgm:spPr/>
      <dgm:t>
        <a:bodyPr/>
        <a:lstStyle/>
        <a:p>
          <a:r>
            <a:rPr lang="en-US"/>
            <a:t>✔ Supports deep link analysis</a:t>
          </a:r>
        </a:p>
      </dgm:t>
    </dgm:pt>
    <dgm:pt modelId="{DB8DB284-54B9-452A-8244-5C11BFFE6745}" type="parTrans" cxnId="{0CE3716E-FFD3-4604-8ED4-9A25E22FF2DC}">
      <dgm:prSet/>
      <dgm:spPr/>
      <dgm:t>
        <a:bodyPr/>
        <a:lstStyle/>
        <a:p>
          <a:endParaRPr lang="en-US"/>
        </a:p>
      </dgm:t>
    </dgm:pt>
    <dgm:pt modelId="{810F1466-914C-4E23-8606-622A4025AF52}" type="sibTrans" cxnId="{0CE3716E-FFD3-4604-8ED4-9A25E22FF2DC}">
      <dgm:prSet/>
      <dgm:spPr/>
      <dgm:t>
        <a:bodyPr/>
        <a:lstStyle/>
        <a:p>
          <a:endParaRPr lang="en-US"/>
        </a:p>
      </dgm:t>
    </dgm:pt>
    <dgm:pt modelId="{C5107D75-8CF3-4337-A0CB-D28141308A0C}">
      <dgm:prSet/>
      <dgm:spPr/>
      <dgm:t>
        <a:bodyPr/>
        <a:lstStyle/>
        <a:p>
          <a:r>
            <a:rPr lang="en-US"/>
            <a:t>When Not to Use Neo4j?</a:t>
          </a:r>
        </a:p>
      </dgm:t>
    </dgm:pt>
    <dgm:pt modelId="{AD1D5EDD-DFC1-4842-B414-86F9438BA845}" type="parTrans" cxnId="{489C49F4-4A1E-4C8B-AA18-E026E3235DAB}">
      <dgm:prSet/>
      <dgm:spPr/>
      <dgm:t>
        <a:bodyPr/>
        <a:lstStyle/>
        <a:p>
          <a:endParaRPr lang="en-US"/>
        </a:p>
      </dgm:t>
    </dgm:pt>
    <dgm:pt modelId="{3CBFC424-55F7-4C4E-9177-28F0E72CAC69}" type="sibTrans" cxnId="{489C49F4-4A1E-4C8B-AA18-E026E3235DAB}">
      <dgm:prSet/>
      <dgm:spPr/>
      <dgm:t>
        <a:bodyPr/>
        <a:lstStyle/>
        <a:p>
          <a:endParaRPr lang="en-US"/>
        </a:p>
      </dgm:t>
    </dgm:pt>
    <dgm:pt modelId="{92287D7A-725F-45F2-8FD3-CC3B3DDC0D9D}">
      <dgm:prSet/>
      <dgm:spPr/>
      <dgm:t>
        <a:bodyPr/>
        <a:lstStyle/>
        <a:p>
          <a:r>
            <a:rPr lang="en-US"/>
            <a:t>❌ Flat/tabular data structure needed (Use SQL/NoSQL DB)</a:t>
          </a:r>
        </a:p>
      </dgm:t>
    </dgm:pt>
    <dgm:pt modelId="{94651A35-9676-4004-8092-91E29256B4B0}" type="parTrans" cxnId="{389462AF-AD5E-4A95-9D83-32830DD7F066}">
      <dgm:prSet/>
      <dgm:spPr/>
      <dgm:t>
        <a:bodyPr/>
        <a:lstStyle/>
        <a:p>
          <a:endParaRPr lang="en-US"/>
        </a:p>
      </dgm:t>
    </dgm:pt>
    <dgm:pt modelId="{FABA991C-0D55-480E-A78F-3424AF99FE41}" type="sibTrans" cxnId="{389462AF-AD5E-4A95-9D83-32830DD7F066}">
      <dgm:prSet/>
      <dgm:spPr/>
      <dgm:t>
        <a:bodyPr/>
        <a:lstStyle/>
        <a:p>
          <a:endParaRPr lang="en-US"/>
        </a:p>
      </dgm:t>
    </dgm:pt>
    <dgm:pt modelId="{973E7A34-4B82-4C32-BAE8-2F4359EE3419}">
      <dgm:prSet/>
      <dgm:spPr/>
      <dgm:t>
        <a:bodyPr/>
        <a:lstStyle/>
        <a:p>
          <a:r>
            <a:rPr lang="en-US"/>
            <a:t>❌ Heavy transactional workloads with strict ACID compliance</a:t>
          </a:r>
        </a:p>
      </dgm:t>
    </dgm:pt>
    <dgm:pt modelId="{9DE970A9-B843-4DA6-BA6B-50DD95E45A2D}" type="parTrans" cxnId="{6B1CB767-7F2B-4DFA-8967-A5E7CA65FE47}">
      <dgm:prSet/>
      <dgm:spPr/>
      <dgm:t>
        <a:bodyPr/>
        <a:lstStyle/>
        <a:p>
          <a:endParaRPr lang="en-US"/>
        </a:p>
      </dgm:t>
    </dgm:pt>
    <dgm:pt modelId="{BE85F79B-C45E-4178-8745-21A05E4A918F}" type="sibTrans" cxnId="{6B1CB767-7F2B-4DFA-8967-A5E7CA65FE47}">
      <dgm:prSet/>
      <dgm:spPr/>
      <dgm:t>
        <a:bodyPr/>
        <a:lstStyle/>
        <a:p>
          <a:endParaRPr lang="en-US"/>
        </a:p>
      </dgm:t>
    </dgm:pt>
    <dgm:pt modelId="{24BC1361-F4D4-4AD4-84C1-35771D110B69}" type="pres">
      <dgm:prSet presAssocID="{C6C3EB23-67FC-4850-A946-8092DF9B605E}" presName="linear" presStyleCnt="0">
        <dgm:presLayoutVars>
          <dgm:animLvl val="lvl"/>
          <dgm:resizeHandles val="exact"/>
        </dgm:presLayoutVars>
      </dgm:prSet>
      <dgm:spPr/>
    </dgm:pt>
    <dgm:pt modelId="{2A451A75-0EC7-44F2-BEBE-68DB3D2438C0}" type="pres">
      <dgm:prSet presAssocID="{4AF5BB9B-EEB3-474D-AA31-1ABE97B4AF04}" presName="parentText" presStyleLbl="node1" presStyleIdx="0" presStyleCnt="3">
        <dgm:presLayoutVars>
          <dgm:chMax val="0"/>
          <dgm:bulletEnabled val="1"/>
        </dgm:presLayoutVars>
      </dgm:prSet>
      <dgm:spPr/>
    </dgm:pt>
    <dgm:pt modelId="{DA6137C7-2518-4EA3-BE6A-AF047638908A}" type="pres">
      <dgm:prSet presAssocID="{4AF5BB9B-EEB3-474D-AA31-1ABE97B4AF04}" presName="childText" presStyleLbl="revTx" presStyleIdx="0" presStyleCnt="3">
        <dgm:presLayoutVars>
          <dgm:bulletEnabled val="1"/>
        </dgm:presLayoutVars>
      </dgm:prSet>
      <dgm:spPr/>
    </dgm:pt>
    <dgm:pt modelId="{12B66A2C-B1D8-44D6-B7CC-6129F51B7953}" type="pres">
      <dgm:prSet presAssocID="{88CB800B-1C39-42C0-BAA7-BDAC189004E4}" presName="parentText" presStyleLbl="node1" presStyleIdx="1" presStyleCnt="3">
        <dgm:presLayoutVars>
          <dgm:chMax val="0"/>
          <dgm:bulletEnabled val="1"/>
        </dgm:presLayoutVars>
      </dgm:prSet>
      <dgm:spPr/>
    </dgm:pt>
    <dgm:pt modelId="{AA008383-F8A9-41FD-907C-83260F4962CB}" type="pres">
      <dgm:prSet presAssocID="{88CB800B-1C39-42C0-BAA7-BDAC189004E4}" presName="childText" presStyleLbl="revTx" presStyleIdx="1" presStyleCnt="3">
        <dgm:presLayoutVars>
          <dgm:bulletEnabled val="1"/>
        </dgm:presLayoutVars>
      </dgm:prSet>
      <dgm:spPr/>
    </dgm:pt>
    <dgm:pt modelId="{BC224D0F-5C51-442C-ABAE-A6D2C8096203}" type="pres">
      <dgm:prSet presAssocID="{C5107D75-8CF3-4337-A0CB-D28141308A0C}" presName="parentText" presStyleLbl="node1" presStyleIdx="2" presStyleCnt="3">
        <dgm:presLayoutVars>
          <dgm:chMax val="0"/>
          <dgm:bulletEnabled val="1"/>
        </dgm:presLayoutVars>
      </dgm:prSet>
      <dgm:spPr/>
    </dgm:pt>
    <dgm:pt modelId="{29EFFA69-3C53-4A43-A580-A6724C047048}" type="pres">
      <dgm:prSet presAssocID="{C5107D75-8CF3-4337-A0CB-D28141308A0C}" presName="childText" presStyleLbl="revTx" presStyleIdx="2" presStyleCnt="3">
        <dgm:presLayoutVars>
          <dgm:bulletEnabled val="1"/>
        </dgm:presLayoutVars>
      </dgm:prSet>
      <dgm:spPr/>
    </dgm:pt>
  </dgm:ptLst>
  <dgm:cxnLst>
    <dgm:cxn modelId="{DB464807-58F3-401A-B735-23D9496BFB7F}" type="presOf" srcId="{7CC48C7C-4590-4AEC-895F-ADAB6EB72D10}" destId="{DA6137C7-2518-4EA3-BE6A-AF047638908A}" srcOrd="0" destOrd="1" presId="urn:microsoft.com/office/officeart/2005/8/layout/vList2"/>
    <dgm:cxn modelId="{20E89F26-ED8B-4F4E-A201-422BA1234A31}" type="presOf" srcId="{1749D925-D0AC-4BE9-AD61-0BC561E064FC}" destId="{AA008383-F8A9-41FD-907C-83260F4962CB}" srcOrd="0" destOrd="1" presId="urn:microsoft.com/office/officeart/2005/8/layout/vList2"/>
    <dgm:cxn modelId="{DC17382C-5080-4FD8-8F89-51DFA53424DC}" type="presOf" srcId="{973E7A34-4B82-4C32-BAE8-2F4359EE3419}" destId="{29EFFA69-3C53-4A43-A580-A6724C047048}" srcOrd="0" destOrd="1" presId="urn:microsoft.com/office/officeart/2005/8/layout/vList2"/>
    <dgm:cxn modelId="{B00E1739-6918-42BB-B07E-54C92698DF0F}" type="presOf" srcId="{4AF5BB9B-EEB3-474D-AA31-1ABE97B4AF04}" destId="{2A451A75-0EC7-44F2-BEBE-68DB3D2438C0}" srcOrd="0" destOrd="0" presId="urn:microsoft.com/office/officeart/2005/8/layout/vList2"/>
    <dgm:cxn modelId="{4A0C5B5B-91D1-40C7-A0D6-9509210341CA}" type="presOf" srcId="{4252635D-388F-4904-B2E5-B2AE735A2E6D}" destId="{DA6137C7-2518-4EA3-BE6A-AF047638908A}" srcOrd="0" destOrd="2" presId="urn:microsoft.com/office/officeart/2005/8/layout/vList2"/>
    <dgm:cxn modelId="{8555A060-C576-4418-A71D-A7B12865291C}" type="presOf" srcId="{9BCDC977-7A5B-4777-9546-59350029F5EF}" destId="{DA6137C7-2518-4EA3-BE6A-AF047638908A}" srcOrd="0" destOrd="0" presId="urn:microsoft.com/office/officeart/2005/8/layout/vList2"/>
    <dgm:cxn modelId="{7176B963-C42A-4A4C-8EF7-B0A2019F63B5}" type="presOf" srcId="{DF7B9F91-C359-4082-8EAE-6BD7B1B16187}" destId="{AA008383-F8A9-41FD-907C-83260F4962CB}" srcOrd="0" destOrd="3" presId="urn:microsoft.com/office/officeart/2005/8/layout/vList2"/>
    <dgm:cxn modelId="{E519AB65-C3F3-42C2-BE24-18ADDE9B3EFF}" type="presOf" srcId="{92287D7A-725F-45F2-8FD3-CC3B3DDC0D9D}" destId="{29EFFA69-3C53-4A43-A580-A6724C047048}" srcOrd="0" destOrd="0" presId="urn:microsoft.com/office/officeart/2005/8/layout/vList2"/>
    <dgm:cxn modelId="{EA842267-0901-4223-BD06-E3896BD84791}" type="presOf" srcId="{B02801E1-7F18-4D5D-A270-2B6190616EAC}" destId="{AA008383-F8A9-41FD-907C-83260F4962CB}" srcOrd="0" destOrd="2" presId="urn:microsoft.com/office/officeart/2005/8/layout/vList2"/>
    <dgm:cxn modelId="{6B1CB767-7F2B-4DFA-8967-A5E7CA65FE47}" srcId="{C5107D75-8CF3-4337-A0CB-D28141308A0C}" destId="{973E7A34-4B82-4C32-BAE8-2F4359EE3419}" srcOrd="1" destOrd="0" parTransId="{9DE970A9-B843-4DA6-BA6B-50DD95E45A2D}" sibTransId="{BE85F79B-C45E-4178-8745-21A05E4A918F}"/>
    <dgm:cxn modelId="{32706168-3D66-4824-B69D-B49CD35210F3}" type="presOf" srcId="{1DA312B9-D61B-4346-BA6D-9D22E43C8280}" destId="{AA008383-F8A9-41FD-907C-83260F4962CB}" srcOrd="0" destOrd="0" presId="urn:microsoft.com/office/officeart/2005/8/layout/vList2"/>
    <dgm:cxn modelId="{0CE3716E-FFD3-4604-8ED4-9A25E22FF2DC}" srcId="{88CB800B-1C39-42C0-BAA7-BDAC189004E4}" destId="{DF7B9F91-C359-4082-8EAE-6BD7B1B16187}" srcOrd="3" destOrd="0" parTransId="{DB8DB284-54B9-452A-8244-5C11BFFE6745}" sibTransId="{810F1466-914C-4E23-8606-622A4025AF52}"/>
    <dgm:cxn modelId="{11125375-008A-49F8-876B-5CD8AC3AD702}" srcId="{88CB800B-1C39-42C0-BAA7-BDAC189004E4}" destId="{B02801E1-7F18-4D5D-A270-2B6190616EAC}" srcOrd="2" destOrd="0" parTransId="{B24309E2-6D50-48D6-B527-FF7C6B404593}" sibTransId="{96A1C15A-5F1C-4025-A753-86FA0793447A}"/>
    <dgm:cxn modelId="{A58C6D59-9284-4DB2-92AC-B3986ABCF870}" srcId="{4AF5BB9B-EEB3-474D-AA31-1ABE97B4AF04}" destId="{9BCDC977-7A5B-4777-9546-59350029F5EF}" srcOrd="0" destOrd="0" parTransId="{384F10EA-F6D2-4118-A9A0-B4273A5780AB}" sibTransId="{11FA5B35-AD9B-4138-AB81-AEA68F0A7C35}"/>
    <dgm:cxn modelId="{1D265985-A6B5-4589-ACE6-45D531CA706D}" srcId="{88CB800B-1C39-42C0-BAA7-BDAC189004E4}" destId="{1749D925-D0AC-4BE9-AD61-0BC561E064FC}" srcOrd="1" destOrd="0" parTransId="{1BDD78B2-6FA8-4412-BD86-83308F50549B}" sibTransId="{A83CEDF8-33E9-4088-B510-E0F8E89C00B2}"/>
    <dgm:cxn modelId="{07ED8E9C-85B7-4850-B3B8-5099046EE974}" srcId="{C6C3EB23-67FC-4850-A946-8092DF9B605E}" destId="{4AF5BB9B-EEB3-474D-AA31-1ABE97B4AF04}" srcOrd="0" destOrd="0" parTransId="{4A937E08-14C8-40BE-A2CD-F2E4FDE10D92}" sibTransId="{011614FD-39B8-4569-8575-473013B4BDF9}"/>
    <dgm:cxn modelId="{4A127B9E-6098-4AA3-90CB-764A64912BFB}" type="presOf" srcId="{C6C3EB23-67FC-4850-A946-8092DF9B605E}" destId="{24BC1361-F4D4-4AD4-84C1-35771D110B69}" srcOrd="0" destOrd="0" presId="urn:microsoft.com/office/officeart/2005/8/layout/vList2"/>
    <dgm:cxn modelId="{389462AF-AD5E-4A95-9D83-32830DD7F066}" srcId="{C5107D75-8CF3-4337-A0CB-D28141308A0C}" destId="{92287D7A-725F-45F2-8FD3-CC3B3DDC0D9D}" srcOrd="0" destOrd="0" parTransId="{94651A35-9676-4004-8092-91E29256B4B0}" sibTransId="{FABA991C-0D55-480E-A78F-3424AF99FE41}"/>
    <dgm:cxn modelId="{16A210C1-7A8A-4793-8DCA-E67845058263}" type="presOf" srcId="{C5107D75-8CF3-4337-A0CB-D28141308A0C}" destId="{BC224D0F-5C51-442C-ABAE-A6D2C8096203}" srcOrd="0" destOrd="0" presId="urn:microsoft.com/office/officeart/2005/8/layout/vList2"/>
    <dgm:cxn modelId="{B3F290D1-EC19-43F6-834F-F3EC92D44CD0}" srcId="{C6C3EB23-67FC-4850-A946-8092DF9B605E}" destId="{88CB800B-1C39-42C0-BAA7-BDAC189004E4}" srcOrd="1" destOrd="0" parTransId="{A1294965-7050-46ED-8DFA-85CABEB4A658}" sibTransId="{02626919-4F4F-4ED0-ACE8-03A7F6C3D45F}"/>
    <dgm:cxn modelId="{D38D69D7-5F01-47BE-94BB-C506523D4538}" type="presOf" srcId="{88CB800B-1C39-42C0-BAA7-BDAC189004E4}" destId="{12B66A2C-B1D8-44D6-B7CC-6129F51B7953}" srcOrd="0" destOrd="0" presId="urn:microsoft.com/office/officeart/2005/8/layout/vList2"/>
    <dgm:cxn modelId="{7158A8E3-84C2-4A23-8A88-F73597A07A4C}" srcId="{4AF5BB9B-EEB3-474D-AA31-1ABE97B4AF04}" destId="{4252635D-388F-4904-B2E5-B2AE735A2E6D}" srcOrd="2" destOrd="0" parTransId="{89FE46AC-C3A8-46D6-8E20-52E722E0148E}" sibTransId="{9132FC75-D8FF-4F7F-AB6D-AA3F204F6E60}"/>
    <dgm:cxn modelId="{F122A2EE-D09E-4920-8BCF-AFDA62B39DF7}" srcId="{88CB800B-1C39-42C0-BAA7-BDAC189004E4}" destId="{1DA312B9-D61B-4346-BA6D-9D22E43C8280}" srcOrd="0" destOrd="0" parTransId="{4B2F5FB3-DF80-4CF5-A277-230BE4309CCB}" sibTransId="{678D4251-0577-4AD5-AD11-1A13E3FE6609}"/>
    <dgm:cxn modelId="{489C49F4-4A1E-4C8B-AA18-E026E3235DAB}" srcId="{C6C3EB23-67FC-4850-A946-8092DF9B605E}" destId="{C5107D75-8CF3-4337-A0CB-D28141308A0C}" srcOrd="2" destOrd="0" parTransId="{AD1D5EDD-DFC1-4842-B414-86F9438BA845}" sibTransId="{3CBFC424-55F7-4C4E-9177-28F0E72CAC69}"/>
    <dgm:cxn modelId="{CFDBF8F8-658D-40BE-AA3F-B2EC3464CE17}" srcId="{4AF5BB9B-EEB3-474D-AA31-1ABE97B4AF04}" destId="{7CC48C7C-4590-4AEC-895F-ADAB6EB72D10}" srcOrd="1" destOrd="0" parTransId="{2F7D4D65-98B6-49E4-9D3B-CAADA3C5ECCA}" sibTransId="{E823A51A-DD52-4BFF-A1E3-7EEAAEF02EF1}"/>
    <dgm:cxn modelId="{0B55062A-B354-41BB-8B9E-978319F91737}" type="presParOf" srcId="{24BC1361-F4D4-4AD4-84C1-35771D110B69}" destId="{2A451A75-0EC7-44F2-BEBE-68DB3D2438C0}" srcOrd="0" destOrd="0" presId="urn:microsoft.com/office/officeart/2005/8/layout/vList2"/>
    <dgm:cxn modelId="{25624883-D127-4528-9FBE-EF28C50D68C9}" type="presParOf" srcId="{24BC1361-F4D4-4AD4-84C1-35771D110B69}" destId="{DA6137C7-2518-4EA3-BE6A-AF047638908A}" srcOrd="1" destOrd="0" presId="urn:microsoft.com/office/officeart/2005/8/layout/vList2"/>
    <dgm:cxn modelId="{5F2E026C-0AE7-43FA-A32A-9A594449640E}" type="presParOf" srcId="{24BC1361-F4D4-4AD4-84C1-35771D110B69}" destId="{12B66A2C-B1D8-44D6-B7CC-6129F51B7953}" srcOrd="2" destOrd="0" presId="urn:microsoft.com/office/officeart/2005/8/layout/vList2"/>
    <dgm:cxn modelId="{D19DE70E-7DBF-4F4D-A595-C147EA40508C}" type="presParOf" srcId="{24BC1361-F4D4-4AD4-84C1-35771D110B69}" destId="{AA008383-F8A9-41FD-907C-83260F4962CB}" srcOrd="3" destOrd="0" presId="urn:microsoft.com/office/officeart/2005/8/layout/vList2"/>
    <dgm:cxn modelId="{EEA93BCF-F9A3-4D4B-BB75-E23283F39B22}" type="presParOf" srcId="{24BC1361-F4D4-4AD4-84C1-35771D110B69}" destId="{BC224D0F-5C51-442C-ABAE-A6D2C8096203}" srcOrd="4" destOrd="0" presId="urn:microsoft.com/office/officeart/2005/8/layout/vList2"/>
    <dgm:cxn modelId="{A95B57BD-5F08-47FA-BA38-8B8F73A18979}" type="presParOf" srcId="{24BC1361-F4D4-4AD4-84C1-35771D110B69}" destId="{29EFFA69-3C53-4A43-A580-A6724C04704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0062A2-505D-447F-A6E5-8992A02A3986}"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24C3C566-C010-4E0B-8DA4-0C092EDB94B5}">
      <dgm:prSet/>
      <dgm:spPr/>
      <dgm:t>
        <a:bodyPr/>
        <a:lstStyle/>
        <a:p>
          <a:r>
            <a:rPr lang="en-US"/>
            <a:t>What is a Time-Series Database?</a:t>
          </a:r>
        </a:p>
      </dgm:t>
    </dgm:pt>
    <dgm:pt modelId="{D7FD131A-D45B-4E4C-8581-4FE5963E8025}" type="parTrans" cxnId="{D5889873-AE1F-45E4-9FE5-DBA18ED5F48C}">
      <dgm:prSet/>
      <dgm:spPr/>
      <dgm:t>
        <a:bodyPr/>
        <a:lstStyle/>
        <a:p>
          <a:endParaRPr lang="en-US"/>
        </a:p>
      </dgm:t>
    </dgm:pt>
    <dgm:pt modelId="{8A000338-BE6B-4DA0-BBDB-D78808A0670C}" type="sibTrans" cxnId="{D5889873-AE1F-45E4-9FE5-DBA18ED5F48C}">
      <dgm:prSet/>
      <dgm:spPr/>
      <dgm:t>
        <a:bodyPr/>
        <a:lstStyle/>
        <a:p>
          <a:endParaRPr lang="en-US"/>
        </a:p>
      </dgm:t>
    </dgm:pt>
    <dgm:pt modelId="{1E735C3B-ED61-4113-AA36-95312BDFAE33}">
      <dgm:prSet/>
      <dgm:spPr/>
      <dgm:t>
        <a:bodyPr/>
        <a:lstStyle/>
        <a:p>
          <a:r>
            <a:rPr lang="en-US"/>
            <a:t>- A database optimized for storing &amp; querying time-stamped data</a:t>
          </a:r>
        </a:p>
      </dgm:t>
    </dgm:pt>
    <dgm:pt modelId="{B87514C1-3134-4060-8C00-761373E7790F}" type="parTrans" cxnId="{B12E59A3-0AC6-4F97-A1DD-9BC0C7BDC53F}">
      <dgm:prSet/>
      <dgm:spPr/>
      <dgm:t>
        <a:bodyPr/>
        <a:lstStyle/>
        <a:p>
          <a:endParaRPr lang="en-US"/>
        </a:p>
      </dgm:t>
    </dgm:pt>
    <dgm:pt modelId="{D9DCA0C8-B3AC-4A4A-AD6B-66880921AF79}" type="sibTrans" cxnId="{B12E59A3-0AC6-4F97-A1DD-9BC0C7BDC53F}">
      <dgm:prSet/>
      <dgm:spPr/>
      <dgm:t>
        <a:bodyPr/>
        <a:lstStyle/>
        <a:p>
          <a:endParaRPr lang="en-US"/>
        </a:p>
      </dgm:t>
    </dgm:pt>
    <dgm:pt modelId="{DE93B75E-2F77-41D4-8B0D-E0FFAFB8EA82}">
      <dgm:prSet/>
      <dgm:spPr/>
      <dgm:t>
        <a:bodyPr/>
        <a:lstStyle/>
        <a:p>
          <a:r>
            <a:rPr lang="en-US"/>
            <a:t>- Handles high-ingestion rates efficiently</a:t>
          </a:r>
        </a:p>
      </dgm:t>
    </dgm:pt>
    <dgm:pt modelId="{01E6EE87-2AB1-4142-A50C-C5C4F2FD0A82}" type="parTrans" cxnId="{C85F8CAC-2A5D-4958-8CAF-71A873BCF765}">
      <dgm:prSet/>
      <dgm:spPr/>
      <dgm:t>
        <a:bodyPr/>
        <a:lstStyle/>
        <a:p>
          <a:endParaRPr lang="en-US"/>
        </a:p>
      </dgm:t>
    </dgm:pt>
    <dgm:pt modelId="{068C6963-84A2-4FE6-BDE0-942902DC144A}" type="sibTrans" cxnId="{C85F8CAC-2A5D-4958-8CAF-71A873BCF765}">
      <dgm:prSet/>
      <dgm:spPr/>
      <dgm:t>
        <a:bodyPr/>
        <a:lstStyle/>
        <a:p>
          <a:endParaRPr lang="en-US"/>
        </a:p>
      </dgm:t>
    </dgm:pt>
    <dgm:pt modelId="{0D90E2E5-DB0F-4CEB-A2F1-77C657A50443}">
      <dgm:prSet/>
      <dgm:spPr/>
      <dgm:t>
        <a:bodyPr/>
        <a:lstStyle/>
        <a:p>
          <a:r>
            <a:rPr lang="en-US"/>
            <a:t>- Stores metrics, events, logs, and monitoring data</a:t>
          </a:r>
        </a:p>
      </dgm:t>
    </dgm:pt>
    <dgm:pt modelId="{BD6EEC80-0152-47EE-9B99-838B4426D0E7}" type="parTrans" cxnId="{89D80465-3989-4C34-A2AE-84AEB652FC98}">
      <dgm:prSet/>
      <dgm:spPr/>
      <dgm:t>
        <a:bodyPr/>
        <a:lstStyle/>
        <a:p>
          <a:endParaRPr lang="en-US"/>
        </a:p>
      </dgm:t>
    </dgm:pt>
    <dgm:pt modelId="{D754524B-71C3-4600-AEC1-A7E7F2EDC66E}" type="sibTrans" cxnId="{89D80465-3989-4C34-A2AE-84AEB652FC98}">
      <dgm:prSet/>
      <dgm:spPr/>
      <dgm:t>
        <a:bodyPr/>
        <a:lstStyle/>
        <a:p>
          <a:endParaRPr lang="en-US"/>
        </a:p>
      </dgm:t>
    </dgm:pt>
    <dgm:pt modelId="{171742D7-A0CF-4841-B033-05E73274B7A4}">
      <dgm:prSet/>
      <dgm:spPr/>
      <dgm:t>
        <a:bodyPr/>
        <a:lstStyle/>
        <a:p>
          <a:r>
            <a:rPr lang="en-US"/>
            <a:t>Why Use InfluxDB?</a:t>
          </a:r>
        </a:p>
      </dgm:t>
    </dgm:pt>
    <dgm:pt modelId="{03272F3C-FB09-4AA2-8CB0-BE6AB97ED535}" type="parTrans" cxnId="{404A4168-1CF2-4E56-9125-8F593F662B74}">
      <dgm:prSet/>
      <dgm:spPr/>
      <dgm:t>
        <a:bodyPr/>
        <a:lstStyle/>
        <a:p>
          <a:endParaRPr lang="en-US"/>
        </a:p>
      </dgm:t>
    </dgm:pt>
    <dgm:pt modelId="{D2B87988-2E82-4ABD-80C0-A60748B874AD}" type="sibTrans" cxnId="{404A4168-1CF2-4E56-9125-8F593F662B74}">
      <dgm:prSet/>
      <dgm:spPr/>
      <dgm:t>
        <a:bodyPr/>
        <a:lstStyle/>
        <a:p>
          <a:endParaRPr lang="en-US"/>
        </a:p>
      </dgm:t>
    </dgm:pt>
    <dgm:pt modelId="{BF9B519A-83DB-4856-AD1A-4E6DDFA0AD6B}">
      <dgm:prSet/>
      <dgm:spPr/>
      <dgm:t>
        <a:bodyPr/>
        <a:lstStyle/>
        <a:p>
          <a:r>
            <a:rPr lang="en-US"/>
            <a:t>✔ Optimized for time-based queries</a:t>
          </a:r>
        </a:p>
      </dgm:t>
    </dgm:pt>
    <dgm:pt modelId="{67DB8E5B-39AB-4ED2-9BDC-50C9091EBAC9}" type="parTrans" cxnId="{FFDE1D4A-77F4-4112-A240-46726F1E7890}">
      <dgm:prSet/>
      <dgm:spPr/>
      <dgm:t>
        <a:bodyPr/>
        <a:lstStyle/>
        <a:p>
          <a:endParaRPr lang="en-US"/>
        </a:p>
      </dgm:t>
    </dgm:pt>
    <dgm:pt modelId="{20D5E2D8-88F2-49CC-B20D-FF1FA244D154}" type="sibTrans" cxnId="{FFDE1D4A-77F4-4112-A240-46726F1E7890}">
      <dgm:prSet/>
      <dgm:spPr/>
      <dgm:t>
        <a:bodyPr/>
        <a:lstStyle/>
        <a:p>
          <a:endParaRPr lang="en-US"/>
        </a:p>
      </dgm:t>
    </dgm:pt>
    <dgm:pt modelId="{5471A68E-7F13-4A32-ACA9-08E767CC2B6E}">
      <dgm:prSet/>
      <dgm:spPr/>
      <dgm:t>
        <a:bodyPr/>
        <a:lstStyle/>
        <a:p>
          <a:r>
            <a:rPr lang="en-US"/>
            <a:t>✔ Supports real-time analytics &amp; monitoring</a:t>
          </a:r>
        </a:p>
      </dgm:t>
    </dgm:pt>
    <dgm:pt modelId="{D4A13415-C792-4513-9F8C-693CDA19C8B9}" type="parTrans" cxnId="{9F4BD8CF-9B34-42EF-86C7-6E9FD55F20EA}">
      <dgm:prSet/>
      <dgm:spPr/>
      <dgm:t>
        <a:bodyPr/>
        <a:lstStyle/>
        <a:p>
          <a:endParaRPr lang="en-US"/>
        </a:p>
      </dgm:t>
    </dgm:pt>
    <dgm:pt modelId="{91B963AB-FC02-4FB6-B9CA-F422980168E1}" type="sibTrans" cxnId="{9F4BD8CF-9B34-42EF-86C7-6E9FD55F20EA}">
      <dgm:prSet/>
      <dgm:spPr/>
      <dgm:t>
        <a:bodyPr/>
        <a:lstStyle/>
        <a:p>
          <a:endParaRPr lang="en-US"/>
        </a:p>
      </dgm:t>
    </dgm:pt>
    <dgm:pt modelId="{77310257-2962-41A0-8FE1-69160409DBE5}">
      <dgm:prSet/>
      <dgm:spPr/>
      <dgm:t>
        <a:bodyPr/>
        <a:lstStyle/>
        <a:p>
          <a:r>
            <a:rPr lang="en-US"/>
            <a:t>✔ Efficient data compression &amp; retention policies</a:t>
          </a:r>
        </a:p>
      </dgm:t>
    </dgm:pt>
    <dgm:pt modelId="{4C105F4B-7372-4971-BC1A-1E09DFD318B3}" type="parTrans" cxnId="{B335E5DE-FE64-4A3E-80DD-7DBCACB90741}">
      <dgm:prSet/>
      <dgm:spPr/>
      <dgm:t>
        <a:bodyPr/>
        <a:lstStyle/>
        <a:p>
          <a:endParaRPr lang="en-US"/>
        </a:p>
      </dgm:t>
    </dgm:pt>
    <dgm:pt modelId="{831352E7-60B0-482A-AD86-3F934BB8426F}" type="sibTrans" cxnId="{B335E5DE-FE64-4A3E-80DD-7DBCACB90741}">
      <dgm:prSet/>
      <dgm:spPr/>
      <dgm:t>
        <a:bodyPr/>
        <a:lstStyle/>
        <a:p>
          <a:endParaRPr lang="en-US"/>
        </a:p>
      </dgm:t>
    </dgm:pt>
    <dgm:pt modelId="{9DED4255-740F-41D5-A9CA-B3B76C539E0F}">
      <dgm:prSet/>
      <dgm:spPr/>
      <dgm:t>
        <a:bodyPr/>
        <a:lstStyle/>
        <a:p>
          <a:r>
            <a:rPr lang="en-US"/>
            <a:t>✔ SQL-like query language (InfluxQL, Flux)</a:t>
          </a:r>
        </a:p>
      </dgm:t>
    </dgm:pt>
    <dgm:pt modelId="{2E7F6927-D8FC-4522-9195-39374A84892E}" type="parTrans" cxnId="{707733A5-DD9D-47DD-827C-AC0734285554}">
      <dgm:prSet/>
      <dgm:spPr/>
      <dgm:t>
        <a:bodyPr/>
        <a:lstStyle/>
        <a:p>
          <a:endParaRPr lang="en-US"/>
        </a:p>
      </dgm:t>
    </dgm:pt>
    <dgm:pt modelId="{C700E5EE-C980-471D-829F-1635216FFCF2}" type="sibTrans" cxnId="{707733A5-DD9D-47DD-827C-AC0734285554}">
      <dgm:prSet/>
      <dgm:spPr/>
      <dgm:t>
        <a:bodyPr/>
        <a:lstStyle/>
        <a:p>
          <a:endParaRPr lang="en-US"/>
        </a:p>
      </dgm:t>
    </dgm:pt>
    <dgm:pt modelId="{C0C3EB65-F8A2-4147-8495-12CA33F8EF1B}">
      <dgm:prSet/>
      <dgm:spPr/>
      <dgm:t>
        <a:bodyPr/>
        <a:lstStyle/>
        <a:p>
          <a:r>
            <a:rPr lang="en-US"/>
            <a:t>When Not to Use InfluxDB?</a:t>
          </a:r>
        </a:p>
      </dgm:t>
    </dgm:pt>
    <dgm:pt modelId="{F48AE4C9-D625-4693-82DF-8C5CB91C0378}" type="parTrans" cxnId="{686CAB24-5670-4266-8D9F-97098D51EEF0}">
      <dgm:prSet/>
      <dgm:spPr/>
      <dgm:t>
        <a:bodyPr/>
        <a:lstStyle/>
        <a:p>
          <a:endParaRPr lang="en-US"/>
        </a:p>
      </dgm:t>
    </dgm:pt>
    <dgm:pt modelId="{B4BB427E-86C7-4A79-A261-C9D5933F8B04}" type="sibTrans" cxnId="{686CAB24-5670-4266-8D9F-97098D51EEF0}">
      <dgm:prSet/>
      <dgm:spPr/>
      <dgm:t>
        <a:bodyPr/>
        <a:lstStyle/>
        <a:p>
          <a:endParaRPr lang="en-US"/>
        </a:p>
      </dgm:t>
    </dgm:pt>
    <dgm:pt modelId="{62D4E87C-7307-49CB-87B0-3B8DE9C894B9}">
      <dgm:prSet/>
      <dgm:spPr/>
      <dgm:t>
        <a:bodyPr/>
        <a:lstStyle/>
        <a:p>
          <a:r>
            <a:rPr lang="en-US"/>
            <a:t>❌ Relational data models needed (Use SQL DB)</a:t>
          </a:r>
        </a:p>
      </dgm:t>
    </dgm:pt>
    <dgm:pt modelId="{67CAB6BC-6A4D-462C-98ED-CFADADA2171D}" type="parTrans" cxnId="{AB498E31-B113-4FCB-8081-F19F87CCA1A6}">
      <dgm:prSet/>
      <dgm:spPr/>
      <dgm:t>
        <a:bodyPr/>
        <a:lstStyle/>
        <a:p>
          <a:endParaRPr lang="en-US"/>
        </a:p>
      </dgm:t>
    </dgm:pt>
    <dgm:pt modelId="{CBC8705C-907C-453A-8E8E-80D10E3DA1F7}" type="sibTrans" cxnId="{AB498E31-B113-4FCB-8081-F19F87CCA1A6}">
      <dgm:prSet/>
      <dgm:spPr/>
      <dgm:t>
        <a:bodyPr/>
        <a:lstStyle/>
        <a:p>
          <a:endParaRPr lang="en-US"/>
        </a:p>
      </dgm:t>
    </dgm:pt>
    <dgm:pt modelId="{41A1496B-33DC-4174-B451-1E863B622C15}">
      <dgm:prSet/>
      <dgm:spPr/>
      <dgm:t>
        <a:bodyPr/>
        <a:lstStyle/>
        <a:p>
          <a:r>
            <a:rPr lang="en-US"/>
            <a:t>❌ Transactional consistency required</a:t>
          </a:r>
        </a:p>
      </dgm:t>
    </dgm:pt>
    <dgm:pt modelId="{EC4BA5CD-622D-478A-A614-0632315D6EAF}" type="parTrans" cxnId="{D4D73BB4-09D9-4257-BFD5-4CCC908DF5C5}">
      <dgm:prSet/>
      <dgm:spPr/>
      <dgm:t>
        <a:bodyPr/>
        <a:lstStyle/>
        <a:p>
          <a:endParaRPr lang="en-US"/>
        </a:p>
      </dgm:t>
    </dgm:pt>
    <dgm:pt modelId="{5CF541CF-BF60-4AA1-8DFC-D08F6488BF83}" type="sibTrans" cxnId="{D4D73BB4-09D9-4257-BFD5-4CCC908DF5C5}">
      <dgm:prSet/>
      <dgm:spPr/>
      <dgm:t>
        <a:bodyPr/>
        <a:lstStyle/>
        <a:p>
          <a:endParaRPr lang="en-US"/>
        </a:p>
      </dgm:t>
    </dgm:pt>
    <dgm:pt modelId="{1B697608-6B86-4E1C-A2C8-6A0CDC877FFB}" type="pres">
      <dgm:prSet presAssocID="{2F0062A2-505D-447F-A6E5-8992A02A3986}" presName="linear" presStyleCnt="0">
        <dgm:presLayoutVars>
          <dgm:dir/>
          <dgm:animLvl val="lvl"/>
          <dgm:resizeHandles val="exact"/>
        </dgm:presLayoutVars>
      </dgm:prSet>
      <dgm:spPr/>
    </dgm:pt>
    <dgm:pt modelId="{513D77A1-C1AB-4DE1-AEB2-9C6D67D3C37D}" type="pres">
      <dgm:prSet presAssocID="{24C3C566-C010-4E0B-8DA4-0C092EDB94B5}" presName="parentLin" presStyleCnt="0"/>
      <dgm:spPr/>
    </dgm:pt>
    <dgm:pt modelId="{E55F59D4-101D-4C1B-B773-BB0D74BD47DC}" type="pres">
      <dgm:prSet presAssocID="{24C3C566-C010-4E0B-8DA4-0C092EDB94B5}" presName="parentLeftMargin" presStyleLbl="node1" presStyleIdx="0" presStyleCnt="3"/>
      <dgm:spPr/>
    </dgm:pt>
    <dgm:pt modelId="{C0A87AE9-D5CB-423B-823D-65AC0F17DD09}" type="pres">
      <dgm:prSet presAssocID="{24C3C566-C010-4E0B-8DA4-0C092EDB94B5}" presName="parentText" presStyleLbl="node1" presStyleIdx="0" presStyleCnt="3">
        <dgm:presLayoutVars>
          <dgm:chMax val="0"/>
          <dgm:bulletEnabled val="1"/>
        </dgm:presLayoutVars>
      </dgm:prSet>
      <dgm:spPr/>
    </dgm:pt>
    <dgm:pt modelId="{E952A91C-F6D4-4101-9D42-1DEF3B88EED7}" type="pres">
      <dgm:prSet presAssocID="{24C3C566-C010-4E0B-8DA4-0C092EDB94B5}" presName="negativeSpace" presStyleCnt="0"/>
      <dgm:spPr/>
    </dgm:pt>
    <dgm:pt modelId="{CF1BCF26-0E99-42D9-ADC6-08E030D97AB4}" type="pres">
      <dgm:prSet presAssocID="{24C3C566-C010-4E0B-8DA4-0C092EDB94B5}" presName="childText" presStyleLbl="conFgAcc1" presStyleIdx="0" presStyleCnt="3">
        <dgm:presLayoutVars>
          <dgm:bulletEnabled val="1"/>
        </dgm:presLayoutVars>
      </dgm:prSet>
      <dgm:spPr/>
    </dgm:pt>
    <dgm:pt modelId="{D976E41B-85A4-45A8-8E68-8FA46B0490A7}" type="pres">
      <dgm:prSet presAssocID="{8A000338-BE6B-4DA0-BBDB-D78808A0670C}" presName="spaceBetweenRectangles" presStyleCnt="0"/>
      <dgm:spPr/>
    </dgm:pt>
    <dgm:pt modelId="{06B2EF13-AB29-48CF-B27E-6AEB3014F333}" type="pres">
      <dgm:prSet presAssocID="{171742D7-A0CF-4841-B033-05E73274B7A4}" presName="parentLin" presStyleCnt="0"/>
      <dgm:spPr/>
    </dgm:pt>
    <dgm:pt modelId="{CEF8B0A7-7945-40E8-8DD4-2C076F5B7BFF}" type="pres">
      <dgm:prSet presAssocID="{171742D7-A0CF-4841-B033-05E73274B7A4}" presName="parentLeftMargin" presStyleLbl="node1" presStyleIdx="0" presStyleCnt="3"/>
      <dgm:spPr/>
    </dgm:pt>
    <dgm:pt modelId="{8762F127-4055-4EE7-A17F-5A0AC4ADD553}" type="pres">
      <dgm:prSet presAssocID="{171742D7-A0CF-4841-B033-05E73274B7A4}" presName="parentText" presStyleLbl="node1" presStyleIdx="1" presStyleCnt="3">
        <dgm:presLayoutVars>
          <dgm:chMax val="0"/>
          <dgm:bulletEnabled val="1"/>
        </dgm:presLayoutVars>
      </dgm:prSet>
      <dgm:spPr/>
    </dgm:pt>
    <dgm:pt modelId="{0C58C427-2CBC-4255-9AD4-B5E1A863F8D8}" type="pres">
      <dgm:prSet presAssocID="{171742D7-A0CF-4841-B033-05E73274B7A4}" presName="negativeSpace" presStyleCnt="0"/>
      <dgm:spPr/>
    </dgm:pt>
    <dgm:pt modelId="{B8D919A7-C883-4B0A-8E69-E243254F25D9}" type="pres">
      <dgm:prSet presAssocID="{171742D7-A0CF-4841-B033-05E73274B7A4}" presName="childText" presStyleLbl="conFgAcc1" presStyleIdx="1" presStyleCnt="3">
        <dgm:presLayoutVars>
          <dgm:bulletEnabled val="1"/>
        </dgm:presLayoutVars>
      </dgm:prSet>
      <dgm:spPr/>
    </dgm:pt>
    <dgm:pt modelId="{46CBE9A5-EBD9-4917-AB34-1B51C5837E3D}" type="pres">
      <dgm:prSet presAssocID="{D2B87988-2E82-4ABD-80C0-A60748B874AD}" presName="spaceBetweenRectangles" presStyleCnt="0"/>
      <dgm:spPr/>
    </dgm:pt>
    <dgm:pt modelId="{EB03A88F-354E-4AA1-93A7-16C744A257EC}" type="pres">
      <dgm:prSet presAssocID="{C0C3EB65-F8A2-4147-8495-12CA33F8EF1B}" presName="parentLin" presStyleCnt="0"/>
      <dgm:spPr/>
    </dgm:pt>
    <dgm:pt modelId="{A8632261-8797-4AF2-B676-693BAE9824DA}" type="pres">
      <dgm:prSet presAssocID="{C0C3EB65-F8A2-4147-8495-12CA33F8EF1B}" presName="parentLeftMargin" presStyleLbl="node1" presStyleIdx="1" presStyleCnt="3"/>
      <dgm:spPr/>
    </dgm:pt>
    <dgm:pt modelId="{34A5E2D1-5361-4876-A701-7899D1479DE1}" type="pres">
      <dgm:prSet presAssocID="{C0C3EB65-F8A2-4147-8495-12CA33F8EF1B}" presName="parentText" presStyleLbl="node1" presStyleIdx="2" presStyleCnt="3">
        <dgm:presLayoutVars>
          <dgm:chMax val="0"/>
          <dgm:bulletEnabled val="1"/>
        </dgm:presLayoutVars>
      </dgm:prSet>
      <dgm:spPr/>
    </dgm:pt>
    <dgm:pt modelId="{9DFC483D-E344-4EAD-B482-75D440166631}" type="pres">
      <dgm:prSet presAssocID="{C0C3EB65-F8A2-4147-8495-12CA33F8EF1B}" presName="negativeSpace" presStyleCnt="0"/>
      <dgm:spPr/>
    </dgm:pt>
    <dgm:pt modelId="{AA23CDBF-AF36-472C-A3CF-53F60DF92CDF}" type="pres">
      <dgm:prSet presAssocID="{C0C3EB65-F8A2-4147-8495-12CA33F8EF1B}" presName="childText" presStyleLbl="conFgAcc1" presStyleIdx="2" presStyleCnt="3">
        <dgm:presLayoutVars>
          <dgm:bulletEnabled val="1"/>
        </dgm:presLayoutVars>
      </dgm:prSet>
      <dgm:spPr/>
    </dgm:pt>
  </dgm:ptLst>
  <dgm:cxnLst>
    <dgm:cxn modelId="{27D5751E-1CE3-4C9C-9499-636905B2E8B6}" type="presOf" srcId="{77310257-2962-41A0-8FE1-69160409DBE5}" destId="{B8D919A7-C883-4B0A-8E69-E243254F25D9}" srcOrd="0" destOrd="2" presId="urn:microsoft.com/office/officeart/2005/8/layout/list1"/>
    <dgm:cxn modelId="{686CAB24-5670-4266-8D9F-97098D51EEF0}" srcId="{2F0062A2-505D-447F-A6E5-8992A02A3986}" destId="{C0C3EB65-F8A2-4147-8495-12CA33F8EF1B}" srcOrd="2" destOrd="0" parTransId="{F48AE4C9-D625-4693-82DF-8C5CB91C0378}" sibTransId="{B4BB427E-86C7-4A79-A261-C9D5933F8B04}"/>
    <dgm:cxn modelId="{181E712B-724B-4098-B071-9D9D607165BF}" type="presOf" srcId="{24C3C566-C010-4E0B-8DA4-0C092EDB94B5}" destId="{E55F59D4-101D-4C1B-B773-BB0D74BD47DC}" srcOrd="0" destOrd="0" presId="urn:microsoft.com/office/officeart/2005/8/layout/list1"/>
    <dgm:cxn modelId="{F785012C-3161-424B-B41B-72851EB02E49}" type="presOf" srcId="{DE93B75E-2F77-41D4-8B0D-E0FFAFB8EA82}" destId="{CF1BCF26-0E99-42D9-ADC6-08E030D97AB4}" srcOrd="0" destOrd="1" presId="urn:microsoft.com/office/officeart/2005/8/layout/list1"/>
    <dgm:cxn modelId="{F1737130-A855-4AE2-99DB-A4047786B9D7}" type="presOf" srcId="{0D90E2E5-DB0F-4CEB-A2F1-77C657A50443}" destId="{CF1BCF26-0E99-42D9-ADC6-08E030D97AB4}" srcOrd="0" destOrd="2" presId="urn:microsoft.com/office/officeart/2005/8/layout/list1"/>
    <dgm:cxn modelId="{B2AE2931-39B7-4FC6-AD59-C53FBAA7D264}" type="presOf" srcId="{24C3C566-C010-4E0B-8DA4-0C092EDB94B5}" destId="{C0A87AE9-D5CB-423B-823D-65AC0F17DD09}" srcOrd="1" destOrd="0" presId="urn:microsoft.com/office/officeart/2005/8/layout/list1"/>
    <dgm:cxn modelId="{AB498E31-B113-4FCB-8081-F19F87CCA1A6}" srcId="{C0C3EB65-F8A2-4147-8495-12CA33F8EF1B}" destId="{62D4E87C-7307-49CB-87B0-3B8DE9C894B9}" srcOrd="0" destOrd="0" parTransId="{67CAB6BC-6A4D-462C-98ED-CFADADA2171D}" sibTransId="{CBC8705C-907C-453A-8E8E-80D10E3DA1F7}"/>
    <dgm:cxn modelId="{4B73CA41-44A6-4D4A-AA90-B7C339F05776}" type="presOf" srcId="{1E735C3B-ED61-4113-AA36-95312BDFAE33}" destId="{CF1BCF26-0E99-42D9-ADC6-08E030D97AB4}" srcOrd="0" destOrd="0" presId="urn:microsoft.com/office/officeart/2005/8/layout/list1"/>
    <dgm:cxn modelId="{A91D6F63-52D4-4802-8615-15C1051595E6}" type="presOf" srcId="{C0C3EB65-F8A2-4147-8495-12CA33F8EF1B}" destId="{A8632261-8797-4AF2-B676-693BAE9824DA}" srcOrd="0" destOrd="0" presId="urn:microsoft.com/office/officeart/2005/8/layout/list1"/>
    <dgm:cxn modelId="{89D80465-3989-4C34-A2AE-84AEB652FC98}" srcId="{24C3C566-C010-4E0B-8DA4-0C092EDB94B5}" destId="{0D90E2E5-DB0F-4CEB-A2F1-77C657A50443}" srcOrd="2" destOrd="0" parTransId="{BD6EEC80-0152-47EE-9B99-838B4426D0E7}" sibTransId="{D754524B-71C3-4600-AEC1-A7E7F2EDC66E}"/>
    <dgm:cxn modelId="{404A4168-1CF2-4E56-9125-8F593F662B74}" srcId="{2F0062A2-505D-447F-A6E5-8992A02A3986}" destId="{171742D7-A0CF-4841-B033-05E73274B7A4}" srcOrd="1" destOrd="0" parTransId="{03272F3C-FB09-4AA2-8CB0-BE6AB97ED535}" sibTransId="{D2B87988-2E82-4ABD-80C0-A60748B874AD}"/>
    <dgm:cxn modelId="{FFDE1D4A-77F4-4112-A240-46726F1E7890}" srcId="{171742D7-A0CF-4841-B033-05E73274B7A4}" destId="{BF9B519A-83DB-4856-AD1A-4E6DDFA0AD6B}" srcOrd="0" destOrd="0" parTransId="{67DB8E5B-39AB-4ED2-9BDC-50C9091EBAC9}" sibTransId="{20D5E2D8-88F2-49CC-B20D-FF1FA244D154}"/>
    <dgm:cxn modelId="{0AFB076C-2062-4E9B-89BC-636271D2DD9C}" type="presOf" srcId="{5471A68E-7F13-4A32-ACA9-08E767CC2B6E}" destId="{B8D919A7-C883-4B0A-8E69-E243254F25D9}" srcOrd="0" destOrd="1" presId="urn:microsoft.com/office/officeart/2005/8/layout/list1"/>
    <dgm:cxn modelId="{AFE4826C-51A4-4EED-A5CF-3EFAAFCB5796}" type="presOf" srcId="{62D4E87C-7307-49CB-87B0-3B8DE9C894B9}" destId="{AA23CDBF-AF36-472C-A3CF-53F60DF92CDF}" srcOrd="0" destOrd="0" presId="urn:microsoft.com/office/officeart/2005/8/layout/list1"/>
    <dgm:cxn modelId="{D5889873-AE1F-45E4-9FE5-DBA18ED5F48C}" srcId="{2F0062A2-505D-447F-A6E5-8992A02A3986}" destId="{24C3C566-C010-4E0B-8DA4-0C092EDB94B5}" srcOrd="0" destOrd="0" parTransId="{D7FD131A-D45B-4E4C-8581-4FE5963E8025}" sibTransId="{8A000338-BE6B-4DA0-BBDB-D78808A0670C}"/>
    <dgm:cxn modelId="{B31AD056-6EE7-4286-BC46-BD1408BD7BAA}" type="presOf" srcId="{171742D7-A0CF-4841-B033-05E73274B7A4}" destId="{CEF8B0A7-7945-40E8-8DD4-2C076F5B7BFF}" srcOrd="0" destOrd="0" presId="urn:microsoft.com/office/officeart/2005/8/layout/list1"/>
    <dgm:cxn modelId="{8903B08A-B13F-416A-B579-63E477864116}" type="presOf" srcId="{9DED4255-740F-41D5-A9CA-B3B76C539E0F}" destId="{B8D919A7-C883-4B0A-8E69-E243254F25D9}" srcOrd="0" destOrd="3" presId="urn:microsoft.com/office/officeart/2005/8/layout/list1"/>
    <dgm:cxn modelId="{B12E59A3-0AC6-4F97-A1DD-9BC0C7BDC53F}" srcId="{24C3C566-C010-4E0B-8DA4-0C092EDB94B5}" destId="{1E735C3B-ED61-4113-AA36-95312BDFAE33}" srcOrd="0" destOrd="0" parTransId="{B87514C1-3134-4060-8C00-761373E7790F}" sibTransId="{D9DCA0C8-B3AC-4A4A-AD6B-66880921AF79}"/>
    <dgm:cxn modelId="{707733A5-DD9D-47DD-827C-AC0734285554}" srcId="{171742D7-A0CF-4841-B033-05E73274B7A4}" destId="{9DED4255-740F-41D5-A9CA-B3B76C539E0F}" srcOrd="3" destOrd="0" parTransId="{2E7F6927-D8FC-4522-9195-39374A84892E}" sibTransId="{C700E5EE-C980-471D-829F-1635216FFCF2}"/>
    <dgm:cxn modelId="{CC159EAA-44D8-4DD0-BF0E-5CFDB18B9384}" type="presOf" srcId="{171742D7-A0CF-4841-B033-05E73274B7A4}" destId="{8762F127-4055-4EE7-A17F-5A0AC4ADD553}" srcOrd="1" destOrd="0" presId="urn:microsoft.com/office/officeart/2005/8/layout/list1"/>
    <dgm:cxn modelId="{C85F8CAC-2A5D-4958-8CAF-71A873BCF765}" srcId="{24C3C566-C010-4E0B-8DA4-0C092EDB94B5}" destId="{DE93B75E-2F77-41D4-8B0D-E0FFAFB8EA82}" srcOrd="1" destOrd="0" parTransId="{01E6EE87-2AB1-4142-A50C-C5C4F2FD0A82}" sibTransId="{068C6963-84A2-4FE6-BDE0-942902DC144A}"/>
    <dgm:cxn modelId="{D4D73BB4-09D9-4257-BFD5-4CCC908DF5C5}" srcId="{C0C3EB65-F8A2-4147-8495-12CA33F8EF1B}" destId="{41A1496B-33DC-4174-B451-1E863B622C15}" srcOrd="1" destOrd="0" parTransId="{EC4BA5CD-622D-478A-A614-0632315D6EAF}" sibTransId="{5CF541CF-BF60-4AA1-8DFC-D08F6488BF83}"/>
    <dgm:cxn modelId="{0492FFBA-46E6-458B-AF2A-0A76DBBFAE79}" type="presOf" srcId="{41A1496B-33DC-4174-B451-1E863B622C15}" destId="{AA23CDBF-AF36-472C-A3CF-53F60DF92CDF}" srcOrd="0" destOrd="1" presId="urn:microsoft.com/office/officeart/2005/8/layout/list1"/>
    <dgm:cxn modelId="{F60941CE-9C87-4C99-B86F-926DBE03AC0A}" type="presOf" srcId="{C0C3EB65-F8A2-4147-8495-12CA33F8EF1B}" destId="{34A5E2D1-5361-4876-A701-7899D1479DE1}" srcOrd="1" destOrd="0" presId="urn:microsoft.com/office/officeart/2005/8/layout/list1"/>
    <dgm:cxn modelId="{9F4BD8CF-9B34-42EF-86C7-6E9FD55F20EA}" srcId="{171742D7-A0CF-4841-B033-05E73274B7A4}" destId="{5471A68E-7F13-4A32-ACA9-08E767CC2B6E}" srcOrd="1" destOrd="0" parTransId="{D4A13415-C792-4513-9F8C-693CDA19C8B9}" sibTransId="{91B963AB-FC02-4FB6-B9CA-F422980168E1}"/>
    <dgm:cxn modelId="{3687C8D6-78D9-498F-919C-9335CA4DC614}" type="presOf" srcId="{BF9B519A-83DB-4856-AD1A-4E6DDFA0AD6B}" destId="{B8D919A7-C883-4B0A-8E69-E243254F25D9}" srcOrd="0" destOrd="0" presId="urn:microsoft.com/office/officeart/2005/8/layout/list1"/>
    <dgm:cxn modelId="{B335E5DE-FE64-4A3E-80DD-7DBCACB90741}" srcId="{171742D7-A0CF-4841-B033-05E73274B7A4}" destId="{77310257-2962-41A0-8FE1-69160409DBE5}" srcOrd="2" destOrd="0" parTransId="{4C105F4B-7372-4971-BC1A-1E09DFD318B3}" sibTransId="{831352E7-60B0-482A-AD86-3F934BB8426F}"/>
    <dgm:cxn modelId="{BDF4ACE1-B2E8-4DF5-9AAD-786C85FE6D52}" type="presOf" srcId="{2F0062A2-505D-447F-A6E5-8992A02A3986}" destId="{1B697608-6B86-4E1C-A2C8-6A0CDC877FFB}" srcOrd="0" destOrd="0" presId="urn:microsoft.com/office/officeart/2005/8/layout/list1"/>
    <dgm:cxn modelId="{2890927B-5B7A-4CE2-8C5C-7BC29146C0DA}" type="presParOf" srcId="{1B697608-6B86-4E1C-A2C8-6A0CDC877FFB}" destId="{513D77A1-C1AB-4DE1-AEB2-9C6D67D3C37D}" srcOrd="0" destOrd="0" presId="urn:microsoft.com/office/officeart/2005/8/layout/list1"/>
    <dgm:cxn modelId="{D3BC0387-C8FE-429F-8641-C3A2E728AFC2}" type="presParOf" srcId="{513D77A1-C1AB-4DE1-AEB2-9C6D67D3C37D}" destId="{E55F59D4-101D-4C1B-B773-BB0D74BD47DC}" srcOrd="0" destOrd="0" presId="urn:microsoft.com/office/officeart/2005/8/layout/list1"/>
    <dgm:cxn modelId="{89B235E5-54A7-4267-87BD-0CA8DE30F23C}" type="presParOf" srcId="{513D77A1-C1AB-4DE1-AEB2-9C6D67D3C37D}" destId="{C0A87AE9-D5CB-423B-823D-65AC0F17DD09}" srcOrd="1" destOrd="0" presId="urn:microsoft.com/office/officeart/2005/8/layout/list1"/>
    <dgm:cxn modelId="{E1034C22-17B5-4A1C-9198-100BA662B4E9}" type="presParOf" srcId="{1B697608-6B86-4E1C-A2C8-6A0CDC877FFB}" destId="{E952A91C-F6D4-4101-9D42-1DEF3B88EED7}" srcOrd="1" destOrd="0" presId="urn:microsoft.com/office/officeart/2005/8/layout/list1"/>
    <dgm:cxn modelId="{B79BEBC6-52FC-4715-A311-2BF827773EA0}" type="presParOf" srcId="{1B697608-6B86-4E1C-A2C8-6A0CDC877FFB}" destId="{CF1BCF26-0E99-42D9-ADC6-08E030D97AB4}" srcOrd="2" destOrd="0" presId="urn:microsoft.com/office/officeart/2005/8/layout/list1"/>
    <dgm:cxn modelId="{D56B3DCA-5D0A-47E2-BF0F-33923282B27F}" type="presParOf" srcId="{1B697608-6B86-4E1C-A2C8-6A0CDC877FFB}" destId="{D976E41B-85A4-45A8-8E68-8FA46B0490A7}" srcOrd="3" destOrd="0" presId="urn:microsoft.com/office/officeart/2005/8/layout/list1"/>
    <dgm:cxn modelId="{4C10B75B-6D38-4435-A415-AC16ECEB4C08}" type="presParOf" srcId="{1B697608-6B86-4E1C-A2C8-6A0CDC877FFB}" destId="{06B2EF13-AB29-48CF-B27E-6AEB3014F333}" srcOrd="4" destOrd="0" presId="urn:microsoft.com/office/officeart/2005/8/layout/list1"/>
    <dgm:cxn modelId="{4D6B99C0-356F-4351-8F67-3A809D634D5D}" type="presParOf" srcId="{06B2EF13-AB29-48CF-B27E-6AEB3014F333}" destId="{CEF8B0A7-7945-40E8-8DD4-2C076F5B7BFF}" srcOrd="0" destOrd="0" presId="urn:microsoft.com/office/officeart/2005/8/layout/list1"/>
    <dgm:cxn modelId="{ADF87DAB-C7BC-4A7D-896E-4EB446605DF9}" type="presParOf" srcId="{06B2EF13-AB29-48CF-B27E-6AEB3014F333}" destId="{8762F127-4055-4EE7-A17F-5A0AC4ADD553}" srcOrd="1" destOrd="0" presId="urn:microsoft.com/office/officeart/2005/8/layout/list1"/>
    <dgm:cxn modelId="{EF5B87D1-43B8-4D16-9717-22F3D4490228}" type="presParOf" srcId="{1B697608-6B86-4E1C-A2C8-6A0CDC877FFB}" destId="{0C58C427-2CBC-4255-9AD4-B5E1A863F8D8}" srcOrd="5" destOrd="0" presId="urn:microsoft.com/office/officeart/2005/8/layout/list1"/>
    <dgm:cxn modelId="{05FBD2AE-8C18-43FC-90B4-559ED8362123}" type="presParOf" srcId="{1B697608-6B86-4E1C-A2C8-6A0CDC877FFB}" destId="{B8D919A7-C883-4B0A-8E69-E243254F25D9}" srcOrd="6" destOrd="0" presId="urn:microsoft.com/office/officeart/2005/8/layout/list1"/>
    <dgm:cxn modelId="{A96F8A91-0946-4FC1-A8DD-4E11F07C27BF}" type="presParOf" srcId="{1B697608-6B86-4E1C-A2C8-6A0CDC877FFB}" destId="{46CBE9A5-EBD9-4917-AB34-1B51C5837E3D}" srcOrd="7" destOrd="0" presId="urn:microsoft.com/office/officeart/2005/8/layout/list1"/>
    <dgm:cxn modelId="{07553B7A-18ED-4643-8106-603D87D96D3B}" type="presParOf" srcId="{1B697608-6B86-4E1C-A2C8-6A0CDC877FFB}" destId="{EB03A88F-354E-4AA1-93A7-16C744A257EC}" srcOrd="8" destOrd="0" presId="urn:microsoft.com/office/officeart/2005/8/layout/list1"/>
    <dgm:cxn modelId="{CD6A78C8-DB6C-4D31-AECD-11B6412D729C}" type="presParOf" srcId="{EB03A88F-354E-4AA1-93A7-16C744A257EC}" destId="{A8632261-8797-4AF2-B676-693BAE9824DA}" srcOrd="0" destOrd="0" presId="urn:microsoft.com/office/officeart/2005/8/layout/list1"/>
    <dgm:cxn modelId="{B9AB92BC-A96A-4242-981A-B0AF5B3FE3A9}" type="presParOf" srcId="{EB03A88F-354E-4AA1-93A7-16C744A257EC}" destId="{34A5E2D1-5361-4876-A701-7899D1479DE1}" srcOrd="1" destOrd="0" presId="urn:microsoft.com/office/officeart/2005/8/layout/list1"/>
    <dgm:cxn modelId="{C9C0BB01-D419-41F1-A177-D2AD06F6F19B}" type="presParOf" srcId="{1B697608-6B86-4E1C-A2C8-6A0CDC877FFB}" destId="{9DFC483D-E344-4EAD-B482-75D440166631}" srcOrd="9" destOrd="0" presId="urn:microsoft.com/office/officeart/2005/8/layout/list1"/>
    <dgm:cxn modelId="{9A35B658-B86D-49B2-BB2B-821BA4977487}" type="presParOf" srcId="{1B697608-6B86-4E1C-A2C8-6A0CDC877FFB}" destId="{AA23CDBF-AF36-472C-A3CF-53F60DF92CD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6FAF92-A0A9-4C0F-B807-73C4EC6F3E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F8D216E-2614-4571-9737-2829019B49E4}">
      <dgm:prSet/>
      <dgm:spPr/>
      <dgm:t>
        <a:bodyPr/>
        <a:lstStyle/>
        <a:p>
          <a:r>
            <a:rPr lang="fr-FR" b="0" i="0" dirty="0" err="1"/>
            <a:t>OpenSearch</a:t>
          </a:r>
          <a:r>
            <a:rPr lang="fr-FR" b="0" i="0" dirty="0"/>
            <a:t> </a:t>
          </a:r>
          <a:r>
            <a:rPr lang="fr-FR" b="0" i="0" dirty="0" err="1"/>
            <a:t>operates</a:t>
          </a:r>
          <a:r>
            <a:rPr lang="fr-FR" b="0" i="0" dirty="0"/>
            <a:t> as a </a:t>
          </a:r>
          <a:r>
            <a:rPr lang="fr-FR" b="0" i="0" dirty="0" err="1"/>
            <a:t>distributed</a:t>
          </a:r>
          <a:r>
            <a:rPr lang="fr-FR" b="0" i="0" dirty="0"/>
            <a:t> system, and </a:t>
          </a:r>
          <a:r>
            <a:rPr lang="fr-FR" b="0" i="0" dirty="0" err="1"/>
            <a:t>its</a:t>
          </a:r>
          <a:r>
            <a:rPr lang="fr-FR" b="0" i="0" dirty="0"/>
            <a:t> </a:t>
          </a:r>
          <a:r>
            <a:rPr lang="fr-FR" b="0" i="0" dirty="0" err="1"/>
            <a:t>primary</a:t>
          </a:r>
          <a:r>
            <a:rPr lang="fr-FR" b="0" i="0" dirty="0"/>
            <a:t> components </a:t>
          </a:r>
          <a:r>
            <a:rPr lang="fr-FR" b="0" i="0" dirty="0" err="1"/>
            <a:t>include</a:t>
          </a:r>
          <a:r>
            <a:rPr lang="fr-FR" b="0" i="0" dirty="0"/>
            <a:t> </a:t>
          </a:r>
          <a:r>
            <a:rPr lang="fr-FR" b="0" i="0" dirty="0" err="1"/>
            <a:t>nodes</a:t>
          </a:r>
          <a:r>
            <a:rPr lang="fr-FR" b="0" i="0" dirty="0"/>
            <a:t>, </a:t>
          </a:r>
          <a:r>
            <a:rPr lang="fr-FR" b="0" i="0" dirty="0" err="1"/>
            <a:t>shards</a:t>
          </a:r>
          <a:r>
            <a:rPr lang="fr-FR" b="0" i="0" dirty="0"/>
            <a:t>, and </a:t>
          </a:r>
          <a:r>
            <a:rPr lang="fr-FR" b="0" i="0" dirty="0" err="1"/>
            <a:t>replicas</a:t>
          </a:r>
          <a:r>
            <a:rPr lang="fr-FR" b="0" i="0" dirty="0"/>
            <a:t>.</a:t>
          </a:r>
          <a:endParaRPr lang="en-US" dirty="0"/>
        </a:p>
      </dgm:t>
    </dgm:pt>
    <dgm:pt modelId="{BDAECC59-24F9-474E-9DD0-7EF165A8049C}" type="parTrans" cxnId="{4E1D2E84-91F8-437E-A4F5-9E7A1959A1F7}">
      <dgm:prSet/>
      <dgm:spPr/>
      <dgm:t>
        <a:bodyPr/>
        <a:lstStyle/>
        <a:p>
          <a:endParaRPr lang="en-US"/>
        </a:p>
      </dgm:t>
    </dgm:pt>
    <dgm:pt modelId="{4A863F34-CC15-4969-BD45-CFAA2E5E46D3}" type="sibTrans" cxnId="{4E1D2E84-91F8-437E-A4F5-9E7A1959A1F7}">
      <dgm:prSet/>
      <dgm:spPr/>
      <dgm:t>
        <a:bodyPr/>
        <a:lstStyle/>
        <a:p>
          <a:endParaRPr lang="en-US"/>
        </a:p>
      </dgm:t>
    </dgm:pt>
    <dgm:pt modelId="{1D384461-5613-4846-9ED9-70BB22503644}">
      <dgm:prSet/>
      <dgm:spPr/>
      <dgm:t>
        <a:bodyPr/>
        <a:lstStyle/>
        <a:p>
          <a:r>
            <a:rPr lang="fr-FR" b="1" i="0" dirty="0" err="1"/>
            <a:t>Nodes</a:t>
          </a:r>
          <a:r>
            <a:rPr lang="fr-FR" b="0" i="0" dirty="0"/>
            <a:t>: </a:t>
          </a:r>
          <a:r>
            <a:rPr lang="fr-FR" b="0" i="0" dirty="0" err="1"/>
            <a:t>Individual</a:t>
          </a:r>
          <a:r>
            <a:rPr lang="fr-FR" b="0" i="0" dirty="0"/>
            <a:t> instances of </a:t>
          </a:r>
          <a:r>
            <a:rPr lang="fr-FR" b="0" i="0" dirty="0" err="1"/>
            <a:t>OpenSearch</a:t>
          </a:r>
          <a:r>
            <a:rPr lang="fr-FR" b="0" i="0" dirty="0"/>
            <a:t> </a:t>
          </a:r>
          <a:r>
            <a:rPr lang="fr-FR" b="0" i="0" dirty="0" err="1"/>
            <a:t>that</a:t>
          </a:r>
          <a:r>
            <a:rPr lang="fr-FR" b="0" i="0" dirty="0"/>
            <a:t> </a:t>
          </a:r>
          <a:r>
            <a:rPr lang="fr-FR" b="0" i="0" dirty="0" err="1"/>
            <a:t>make</a:t>
          </a:r>
          <a:r>
            <a:rPr lang="fr-FR" b="0" i="0" dirty="0"/>
            <a:t> up the cluster.</a:t>
          </a:r>
          <a:endParaRPr lang="en-US" dirty="0"/>
        </a:p>
      </dgm:t>
    </dgm:pt>
    <dgm:pt modelId="{035BB60E-610C-4555-BDFE-8886CCC09CCE}" type="parTrans" cxnId="{4ED2996E-9792-4E0E-83B5-7D9ED48AFF69}">
      <dgm:prSet/>
      <dgm:spPr/>
      <dgm:t>
        <a:bodyPr/>
        <a:lstStyle/>
        <a:p>
          <a:endParaRPr lang="en-US"/>
        </a:p>
      </dgm:t>
    </dgm:pt>
    <dgm:pt modelId="{9067F678-0556-451C-A0B5-E938B04A4BF3}" type="sibTrans" cxnId="{4ED2996E-9792-4E0E-83B5-7D9ED48AFF69}">
      <dgm:prSet/>
      <dgm:spPr/>
      <dgm:t>
        <a:bodyPr/>
        <a:lstStyle/>
        <a:p>
          <a:endParaRPr lang="en-US"/>
        </a:p>
      </dgm:t>
    </dgm:pt>
    <dgm:pt modelId="{F3610FA5-498D-4996-89EA-6D314640DBB9}">
      <dgm:prSet/>
      <dgm:spPr/>
      <dgm:t>
        <a:bodyPr/>
        <a:lstStyle/>
        <a:p>
          <a:r>
            <a:rPr lang="fr-FR" b="1" i="0"/>
            <a:t>Shards</a:t>
          </a:r>
          <a:r>
            <a:rPr lang="fr-FR" b="0" i="0"/>
            <a:t>: Divisions of data within an index that allow for parallelism and scalability.</a:t>
          </a:r>
          <a:endParaRPr lang="en-US"/>
        </a:p>
      </dgm:t>
    </dgm:pt>
    <dgm:pt modelId="{C1AC93B5-9E8F-4420-8A72-00C70C8C264D}" type="parTrans" cxnId="{7CFB5C58-DE40-4F2E-9882-642750531289}">
      <dgm:prSet/>
      <dgm:spPr/>
      <dgm:t>
        <a:bodyPr/>
        <a:lstStyle/>
        <a:p>
          <a:endParaRPr lang="en-US"/>
        </a:p>
      </dgm:t>
    </dgm:pt>
    <dgm:pt modelId="{F6BB5D6C-0D46-4822-A9EC-62ADB28E4B69}" type="sibTrans" cxnId="{7CFB5C58-DE40-4F2E-9882-642750531289}">
      <dgm:prSet/>
      <dgm:spPr/>
      <dgm:t>
        <a:bodyPr/>
        <a:lstStyle/>
        <a:p>
          <a:endParaRPr lang="en-US"/>
        </a:p>
      </dgm:t>
    </dgm:pt>
    <dgm:pt modelId="{874F1DD1-B57A-400C-B13E-D0A5FDE69E6F}">
      <dgm:prSet/>
      <dgm:spPr/>
      <dgm:t>
        <a:bodyPr/>
        <a:lstStyle/>
        <a:p>
          <a:r>
            <a:rPr lang="fr-FR" b="1" i="0"/>
            <a:t>Replicas</a:t>
          </a:r>
          <a:r>
            <a:rPr lang="fr-FR" b="0" i="0"/>
            <a:t>: Duplicate copies of primary shards to ensure data availability and fault tolerance.</a:t>
          </a:r>
          <a:endParaRPr lang="en-US"/>
        </a:p>
      </dgm:t>
    </dgm:pt>
    <dgm:pt modelId="{04488773-D694-4863-9DC8-044DD8D21EF0}" type="parTrans" cxnId="{DA44489F-7808-4E37-8F60-B69DCC1B6F7D}">
      <dgm:prSet/>
      <dgm:spPr/>
      <dgm:t>
        <a:bodyPr/>
        <a:lstStyle/>
        <a:p>
          <a:endParaRPr lang="en-US"/>
        </a:p>
      </dgm:t>
    </dgm:pt>
    <dgm:pt modelId="{7024047E-14CF-4EF6-903F-44F275189815}" type="sibTrans" cxnId="{DA44489F-7808-4E37-8F60-B69DCC1B6F7D}">
      <dgm:prSet/>
      <dgm:spPr/>
      <dgm:t>
        <a:bodyPr/>
        <a:lstStyle/>
        <a:p>
          <a:endParaRPr lang="en-US"/>
        </a:p>
      </dgm:t>
    </dgm:pt>
    <dgm:pt modelId="{9812C7EA-31E1-4374-B2CE-A3312B41C714}" type="pres">
      <dgm:prSet presAssocID="{A36FAF92-A0A9-4C0F-B807-73C4EC6F3E8C}" presName="root" presStyleCnt="0">
        <dgm:presLayoutVars>
          <dgm:dir/>
          <dgm:resizeHandles val="exact"/>
        </dgm:presLayoutVars>
      </dgm:prSet>
      <dgm:spPr/>
    </dgm:pt>
    <dgm:pt modelId="{49ED2E2A-ADB3-466A-AD6A-B592C454A874}" type="pres">
      <dgm:prSet presAssocID="{3F8D216E-2614-4571-9737-2829019B49E4}" presName="compNode" presStyleCnt="0"/>
      <dgm:spPr/>
    </dgm:pt>
    <dgm:pt modelId="{A72DC1B3-4B45-4E9B-B5F2-EAE66D45B36C}" type="pres">
      <dgm:prSet presAssocID="{3F8D216E-2614-4571-9737-2829019B49E4}" presName="bgRect" presStyleLbl="bgShp" presStyleIdx="0" presStyleCnt="4"/>
      <dgm:spPr/>
    </dgm:pt>
    <dgm:pt modelId="{0D2F6C37-5035-4FD1-8FCD-D7A5F8E8F7B3}" type="pres">
      <dgm:prSet presAssocID="{3F8D216E-2614-4571-9737-2829019B49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plosion"/>
        </a:ext>
      </dgm:extLst>
    </dgm:pt>
    <dgm:pt modelId="{F2FEE823-A6C1-429B-AF79-C2CDA74AB7F1}" type="pres">
      <dgm:prSet presAssocID="{3F8D216E-2614-4571-9737-2829019B49E4}" presName="spaceRect" presStyleCnt="0"/>
      <dgm:spPr/>
    </dgm:pt>
    <dgm:pt modelId="{BE525217-BAD4-4C77-9AF8-2ECB334611DB}" type="pres">
      <dgm:prSet presAssocID="{3F8D216E-2614-4571-9737-2829019B49E4}" presName="parTx" presStyleLbl="revTx" presStyleIdx="0" presStyleCnt="4">
        <dgm:presLayoutVars>
          <dgm:chMax val="0"/>
          <dgm:chPref val="0"/>
        </dgm:presLayoutVars>
      </dgm:prSet>
      <dgm:spPr/>
    </dgm:pt>
    <dgm:pt modelId="{62B6100F-93A0-46A2-8E81-4F63EAD6BD1F}" type="pres">
      <dgm:prSet presAssocID="{4A863F34-CC15-4969-BD45-CFAA2E5E46D3}" presName="sibTrans" presStyleCnt="0"/>
      <dgm:spPr/>
    </dgm:pt>
    <dgm:pt modelId="{99CD034C-CBD9-42A3-B892-119F92B9AA86}" type="pres">
      <dgm:prSet presAssocID="{1D384461-5613-4846-9ED9-70BB22503644}" presName="compNode" presStyleCnt="0"/>
      <dgm:spPr/>
    </dgm:pt>
    <dgm:pt modelId="{D4A364A8-2728-4E0B-BD7C-AFD38F7DD166}" type="pres">
      <dgm:prSet presAssocID="{1D384461-5613-4846-9ED9-70BB22503644}" presName="bgRect" presStyleLbl="bgShp" presStyleIdx="1" presStyleCnt="4"/>
      <dgm:spPr/>
    </dgm:pt>
    <dgm:pt modelId="{E6EC6155-F311-44FF-BE03-36413ADBD01C}" type="pres">
      <dgm:prSet presAssocID="{1D384461-5613-4846-9ED9-70BB225036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éconnecté"/>
        </a:ext>
      </dgm:extLst>
    </dgm:pt>
    <dgm:pt modelId="{C976FDCA-192E-47FB-9CD8-7606B06C6976}" type="pres">
      <dgm:prSet presAssocID="{1D384461-5613-4846-9ED9-70BB22503644}" presName="spaceRect" presStyleCnt="0"/>
      <dgm:spPr/>
    </dgm:pt>
    <dgm:pt modelId="{6A019C10-2752-4E49-AF87-393B40098475}" type="pres">
      <dgm:prSet presAssocID="{1D384461-5613-4846-9ED9-70BB22503644}" presName="parTx" presStyleLbl="revTx" presStyleIdx="1" presStyleCnt="4">
        <dgm:presLayoutVars>
          <dgm:chMax val="0"/>
          <dgm:chPref val="0"/>
        </dgm:presLayoutVars>
      </dgm:prSet>
      <dgm:spPr/>
    </dgm:pt>
    <dgm:pt modelId="{6C5B9B46-EC3F-43A2-BD17-1E5392C6AEFD}" type="pres">
      <dgm:prSet presAssocID="{9067F678-0556-451C-A0B5-E938B04A4BF3}" presName="sibTrans" presStyleCnt="0"/>
      <dgm:spPr/>
    </dgm:pt>
    <dgm:pt modelId="{1A25FBC0-FC5A-4C8D-BBE1-53C557D9E6F1}" type="pres">
      <dgm:prSet presAssocID="{F3610FA5-498D-4996-89EA-6D314640DBB9}" presName="compNode" presStyleCnt="0"/>
      <dgm:spPr/>
    </dgm:pt>
    <dgm:pt modelId="{E041291F-5317-4BE8-AA73-ADFA6EBD303A}" type="pres">
      <dgm:prSet presAssocID="{F3610FA5-498D-4996-89EA-6D314640DBB9}" presName="bgRect" presStyleLbl="bgShp" presStyleIdx="2" presStyleCnt="4"/>
      <dgm:spPr/>
    </dgm:pt>
    <dgm:pt modelId="{8D2C9A23-D818-4EBF-9D5D-EF6082A4700E}" type="pres">
      <dgm:prSet presAssocID="{F3610FA5-498D-4996-89EA-6D314640DB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onnées"/>
        </a:ext>
      </dgm:extLst>
    </dgm:pt>
    <dgm:pt modelId="{89799EFA-E17B-460D-925A-5CB6F80CA003}" type="pres">
      <dgm:prSet presAssocID="{F3610FA5-498D-4996-89EA-6D314640DBB9}" presName="spaceRect" presStyleCnt="0"/>
      <dgm:spPr/>
    </dgm:pt>
    <dgm:pt modelId="{25F71EEF-910A-4604-B92C-8D3BC3F5D3F2}" type="pres">
      <dgm:prSet presAssocID="{F3610FA5-498D-4996-89EA-6D314640DBB9}" presName="parTx" presStyleLbl="revTx" presStyleIdx="2" presStyleCnt="4">
        <dgm:presLayoutVars>
          <dgm:chMax val="0"/>
          <dgm:chPref val="0"/>
        </dgm:presLayoutVars>
      </dgm:prSet>
      <dgm:spPr/>
    </dgm:pt>
    <dgm:pt modelId="{AB90C8D9-54AE-4E99-91D3-9A3202590BBA}" type="pres">
      <dgm:prSet presAssocID="{F6BB5D6C-0D46-4822-A9EC-62ADB28E4B69}" presName="sibTrans" presStyleCnt="0"/>
      <dgm:spPr/>
    </dgm:pt>
    <dgm:pt modelId="{F1B6E04F-82FC-4889-8466-E6602FDE0B9D}" type="pres">
      <dgm:prSet presAssocID="{874F1DD1-B57A-400C-B13E-D0A5FDE69E6F}" presName="compNode" presStyleCnt="0"/>
      <dgm:spPr/>
    </dgm:pt>
    <dgm:pt modelId="{C4F92A5F-B306-44EB-A4D3-574622CD9D14}" type="pres">
      <dgm:prSet presAssocID="{874F1DD1-B57A-400C-B13E-D0A5FDE69E6F}" presName="bgRect" presStyleLbl="bgShp" presStyleIdx="3" presStyleCnt="4"/>
      <dgm:spPr/>
    </dgm:pt>
    <dgm:pt modelId="{55A6E03B-0FB7-48AD-A96B-E47818C39C5D}" type="pres">
      <dgm:prSet presAssocID="{874F1DD1-B57A-400C-B13E-D0A5FDE69E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yeur à papier"/>
        </a:ext>
      </dgm:extLst>
    </dgm:pt>
    <dgm:pt modelId="{4334D5A3-F83C-425A-AEBD-EE8BC5A78521}" type="pres">
      <dgm:prSet presAssocID="{874F1DD1-B57A-400C-B13E-D0A5FDE69E6F}" presName="spaceRect" presStyleCnt="0"/>
      <dgm:spPr/>
    </dgm:pt>
    <dgm:pt modelId="{B0E7E4FF-5F1F-4346-8F2A-FA33B38AA31D}" type="pres">
      <dgm:prSet presAssocID="{874F1DD1-B57A-400C-B13E-D0A5FDE69E6F}" presName="parTx" presStyleLbl="revTx" presStyleIdx="3" presStyleCnt="4">
        <dgm:presLayoutVars>
          <dgm:chMax val="0"/>
          <dgm:chPref val="0"/>
        </dgm:presLayoutVars>
      </dgm:prSet>
      <dgm:spPr/>
    </dgm:pt>
  </dgm:ptLst>
  <dgm:cxnLst>
    <dgm:cxn modelId="{A6C1D008-281C-4BE9-907F-724CAD569D4F}" type="presOf" srcId="{1D384461-5613-4846-9ED9-70BB22503644}" destId="{6A019C10-2752-4E49-AF87-393B40098475}" srcOrd="0" destOrd="0" presId="urn:microsoft.com/office/officeart/2018/2/layout/IconVerticalSolidList"/>
    <dgm:cxn modelId="{7C059A2E-3D85-408C-823B-41E3C5864268}" type="presOf" srcId="{A36FAF92-A0A9-4C0F-B807-73C4EC6F3E8C}" destId="{9812C7EA-31E1-4374-B2CE-A3312B41C714}" srcOrd="0" destOrd="0" presId="urn:microsoft.com/office/officeart/2018/2/layout/IconVerticalSolidList"/>
    <dgm:cxn modelId="{07014443-00BF-4D7A-8E83-4AEE9F1B847F}" type="presOf" srcId="{874F1DD1-B57A-400C-B13E-D0A5FDE69E6F}" destId="{B0E7E4FF-5F1F-4346-8F2A-FA33B38AA31D}" srcOrd="0" destOrd="0" presId="urn:microsoft.com/office/officeart/2018/2/layout/IconVerticalSolidList"/>
    <dgm:cxn modelId="{4ED2996E-9792-4E0E-83B5-7D9ED48AFF69}" srcId="{A36FAF92-A0A9-4C0F-B807-73C4EC6F3E8C}" destId="{1D384461-5613-4846-9ED9-70BB22503644}" srcOrd="1" destOrd="0" parTransId="{035BB60E-610C-4555-BDFE-8886CCC09CCE}" sibTransId="{9067F678-0556-451C-A0B5-E938B04A4BF3}"/>
    <dgm:cxn modelId="{7CFB5C58-DE40-4F2E-9882-642750531289}" srcId="{A36FAF92-A0A9-4C0F-B807-73C4EC6F3E8C}" destId="{F3610FA5-498D-4996-89EA-6D314640DBB9}" srcOrd="2" destOrd="0" parTransId="{C1AC93B5-9E8F-4420-8A72-00C70C8C264D}" sibTransId="{F6BB5D6C-0D46-4822-A9EC-62ADB28E4B69}"/>
    <dgm:cxn modelId="{4E1D2E84-91F8-437E-A4F5-9E7A1959A1F7}" srcId="{A36FAF92-A0A9-4C0F-B807-73C4EC6F3E8C}" destId="{3F8D216E-2614-4571-9737-2829019B49E4}" srcOrd="0" destOrd="0" parTransId="{BDAECC59-24F9-474E-9DD0-7EF165A8049C}" sibTransId="{4A863F34-CC15-4969-BD45-CFAA2E5E46D3}"/>
    <dgm:cxn modelId="{7E5BE992-0555-41A8-B50D-49C49B50C950}" type="presOf" srcId="{F3610FA5-498D-4996-89EA-6D314640DBB9}" destId="{25F71EEF-910A-4604-B92C-8D3BC3F5D3F2}" srcOrd="0" destOrd="0" presId="urn:microsoft.com/office/officeart/2018/2/layout/IconVerticalSolidList"/>
    <dgm:cxn modelId="{DA44489F-7808-4E37-8F60-B69DCC1B6F7D}" srcId="{A36FAF92-A0A9-4C0F-B807-73C4EC6F3E8C}" destId="{874F1DD1-B57A-400C-B13E-D0A5FDE69E6F}" srcOrd="3" destOrd="0" parTransId="{04488773-D694-4863-9DC8-044DD8D21EF0}" sibTransId="{7024047E-14CF-4EF6-903F-44F275189815}"/>
    <dgm:cxn modelId="{4EFD83DB-06E5-492A-A574-11B73225B26B}" type="presOf" srcId="{3F8D216E-2614-4571-9737-2829019B49E4}" destId="{BE525217-BAD4-4C77-9AF8-2ECB334611DB}" srcOrd="0" destOrd="0" presId="urn:microsoft.com/office/officeart/2018/2/layout/IconVerticalSolidList"/>
    <dgm:cxn modelId="{1D3C461F-55EC-4996-B40E-15DB922572C7}" type="presParOf" srcId="{9812C7EA-31E1-4374-B2CE-A3312B41C714}" destId="{49ED2E2A-ADB3-466A-AD6A-B592C454A874}" srcOrd="0" destOrd="0" presId="urn:microsoft.com/office/officeart/2018/2/layout/IconVerticalSolidList"/>
    <dgm:cxn modelId="{ED510FE3-EAD6-4A51-8A9E-8ADD8C684E44}" type="presParOf" srcId="{49ED2E2A-ADB3-466A-AD6A-B592C454A874}" destId="{A72DC1B3-4B45-4E9B-B5F2-EAE66D45B36C}" srcOrd="0" destOrd="0" presId="urn:microsoft.com/office/officeart/2018/2/layout/IconVerticalSolidList"/>
    <dgm:cxn modelId="{95E11A39-519E-43D4-9F62-9ADAC8F17D08}" type="presParOf" srcId="{49ED2E2A-ADB3-466A-AD6A-B592C454A874}" destId="{0D2F6C37-5035-4FD1-8FCD-D7A5F8E8F7B3}" srcOrd="1" destOrd="0" presId="urn:microsoft.com/office/officeart/2018/2/layout/IconVerticalSolidList"/>
    <dgm:cxn modelId="{9B98BC22-53CC-4386-BEF5-013B05C801A5}" type="presParOf" srcId="{49ED2E2A-ADB3-466A-AD6A-B592C454A874}" destId="{F2FEE823-A6C1-429B-AF79-C2CDA74AB7F1}" srcOrd="2" destOrd="0" presId="urn:microsoft.com/office/officeart/2018/2/layout/IconVerticalSolidList"/>
    <dgm:cxn modelId="{14796697-C456-468C-BB90-A67F5D4DC57C}" type="presParOf" srcId="{49ED2E2A-ADB3-466A-AD6A-B592C454A874}" destId="{BE525217-BAD4-4C77-9AF8-2ECB334611DB}" srcOrd="3" destOrd="0" presId="urn:microsoft.com/office/officeart/2018/2/layout/IconVerticalSolidList"/>
    <dgm:cxn modelId="{A5F76D49-5312-497D-B9CD-2096B9805310}" type="presParOf" srcId="{9812C7EA-31E1-4374-B2CE-A3312B41C714}" destId="{62B6100F-93A0-46A2-8E81-4F63EAD6BD1F}" srcOrd="1" destOrd="0" presId="urn:microsoft.com/office/officeart/2018/2/layout/IconVerticalSolidList"/>
    <dgm:cxn modelId="{2A420A1B-CD33-4DC9-8EDE-925C9C2AF73C}" type="presParOf" srcId="{9812C7EA-31E1-4374-B2CE-A3312B41C714}" destId="{99CD034C-CBD9-42A3-B892-119F92B9AA86}" srcOrd="2" destOrd="0" presId="urn:microsoft.com/office/officeart/2018/2/layout/IconVerticalSolidList"/>
    <dgm:cxn modelId="{3E5BFBBD-BFC3-4464-A19E-5209AC0A698E}" type="presParOf" srcId="{99CD034C-CBD9-42A3-B892-119F92B9AA86}" destId="{D4A364A8-2728-4E0B-BD7C-AFD38F7DD166}" srcOrd="0" destOrd="0" presId="urn:microsoft.com/office/officeart/2018/2/layout/IconVerticalSolidList"/>
    <dgm:cxn modelId="{23E4ED23-F60D-464A-90F4-32F2FB67AEBB}" type="presParOf" srcId="{99CD034C-CBD9-42A3-B892-119F92B9AA86}" destId="{E6EC6155-F311-44FF-BE03-36413ADBD01C}" srcOrd="1" destOrd="0" presId="urn:microsoft.com/office/officeart/2018/2/layout/IconVerticalSolidList"/>
    <dgm:cxn modelId="{F2D9294F-530B-49A1-B998-662159223AA3}" type="presParOf" srcId="{99CD034C-CBD9-42A3-B892-119F92B9AA86}" destId="{C976FDCA-192E-47FB-9CD8-7606B06C6976}" srcOrd="2" destOrd="0" presId="urn:microsoft.com/office/officeart/2018/2/layout/IconVerticalSolidList"/>
    <dgm:cxn modelId="{0EC34836-7B3B-4369-BE9A-3B6B0D1DF24C}" type="presParOf" srcId="{99CD034C-CBD9-42A3-B892-119F92B9AA86}" destId="{6A019C10-2752-4E49-AF87-393B40098475}" srcOrd="3" destOrd="0" presId="urn:microsoft.com/office/officeart/2018/2/layout/IconVerticalSolidList"/>
    <dgm:cxn modelId="{F96082ED-36D2-4D82-8BB9-894709D39C7D}" type="presParOf" srcId="{9812C7EA-31E1-4374-B2CE-A3312B41C714}" destId="{6C5B9B46-EC3F-43A2-BD17-1E5392C6AEFD}" srcOrd="3" destOrd="0" presId="urn:microsoft.com/office/officeart/2018/2/layout/IconVerticalSolidList"/>
    <dgm:cxn modelId="{A0C6969A-08C5-4DD7-BBFC-16B91907F721}" type="presParOf" srcId="{9812C7EA-31E1-4374-B2CE-A3312B41C714}" destId="{1A25FBC0-FC5A-4C8D-BBE1-53C557D9E6F1}" srcOrd="4" destOrd="0" presId="urn:microsoft.com/office/officeart/2018/2/layout/IconVerticalSolidList"/>
    <dgm:cxn modelId="{3E3A075B-9B66-44FC-8141-DFE3FECE152E}" type="presParOf" srcId="{1A25FBC0-FC5A-4C8D-BBE1-53C557D9E6F1}" destId="{E041291F-5317-4BE8-AA73-ADFA6EBD303A}" srcOrd="0" destOrd="0" presId="urn:microsoft.com/office/officeart/2018/2/layout/IconVerticalSolidList"/>
    <dgm:cxn modelId="{B741DCE3-1FA2-4F45-BE8A-9C3698A7BC1F}" type="presParOf" srcId="{1A25FBC0-FC5A-4C8D-BBE1-53C557D9E6F1}" destId="{8D2C9A23-D818-4EBF-9D5D-EF6082A4700E}" srcOrd="1" destOrd="0" presId="urn:microsoft.com/office/officeart/2018/2/layout/IconVerticalSolidList"/>
    <dgm:cxn modelId="{14DDBE87-7FF0-415F-B677-A379A8702082}" type="presParOf" srcId="{1A25FBC0-FC5A-4C8D-BBE1-53C557D9E6F1}" destId="{89799EFA-E17B-460D-925A-5CB6F80CA003}" srcOrd="2" destOrd="0" presId="urn:microsoft.com/office/officeart/2018/2/layout/IconVerticalSolidList"/>
    <dgm:cxn modelId="{C119C57E-A1DA-4937-B555-4E7FA165DD80}" type="presParOf" srcId="{1A25FBC0-FC5A-4C8D-BBE1-53C557D9E6F1}" destId="{25F71EEF-910A-4604-B92C-8D3BC3F5D3F2}" srcOrd="3" destOrd="0" presId="urn:microsoft.com/office/officeart/2018/2/layout/IconVerticalSolidList"/>
    <dgm:cxn modelId="{9885A907-5C55-4264-9ACB-71E3F83D7437}" type="presParOf" srcId="{9812C7EA-31E1-4374-B2CE-A3312B41C714}" destId="{AB90C8D9-54AE-4E99-91D3-9A3202590BBA}" srcOrd="5" destOrd="0" presId="urn:microsoft.com/office/officeart/2018/2/layout/IconVerticalSolidList"/>
    <dgm:cxn modelId="{9076FB22-FEB5-48F0-BD21-2F140C5AF9F3}" type="presParOf" srcId="{9812C7EA-31E1-4374-B2CE-A3312B41C714}" destId="{F1B6E04F-82FC-4889-8466-E6602FDE0B9D}" srcOrd="6" destOrd="0" presId="urn:microsoft.com/office/officeart/2018/2/layout/IconVerticalSolidList"/>
    <dgm:cxn modelId="{F625633C-1632-44FD-9052-BB73768373C3}" type="presParOf" srcId="{F1B6E04F-82FC-4889-8466-E6602FDE0B9D}" destId="{C4F92A5F-B306-44EB-A4D3-574622CD9D14}" srcOrd="0" destOrd="0" presId="urn:microsoft.com/office/officeart/2018/2/layout/IconVerticalSolidList"/>
    <dgm:cxn modelId="{E073FE06-83CB-4F87-96F4-F875462D352A}" type="presParOf" srcId="{F1B6E04F-82FC-4889-8466-E6602FDE0B9D}" destId="{55A6E03B-0FB7-48AD-A96B-E47818C39C5D}" srcOrd="1" destOrd="0" presId="urn:microsoft.com/office/officeart/2018/2/layout/IconVerticalSolidList"/>
    <dgm:cxn modelId="{7F13B411-A525-45AF-B76C-93669747257D}" type="presParOf" srcId="{F1B6E04F-82FC-4889-8466-E6602FDE0B9D}" destId="{4334D5A3-F83C-425A-AEBD-EE8BC5A78521}" srcOrd="2" destOrd="0" presId="urn:microsoft.com/office/officeart/2018/2/layout/IconVerticalSolidList"/>
    <dgm:cxn modelId="{8D01AA41-A1AD-4050-B512-FD0B5C2A560E}" type="presParOf" srcId="{F1B6E04F-82FC-4889-8466-E6602FDE0B9D}" destId="{B0E7E4FF-5F1F-4346-8F2A-FA33B38AA3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D834D7-6CF5-4C48-AEB5-CC954D46135F}"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C925A305-7BCE-4F98-A222-481157F51725}">
      <dgm:prSet/>
      <dgm:spPr/>
      <dgm:t>
        <a:bodyPr/>
        <a:lstStyle/>
        <a:p>
          <a:r>
            <a:rPr lang="fr-FR" b="1"/>
            <a:t>C – Create</a:t>
          </a:r>
          <a:endParaRPr lang="en-US"/>
        </a:p>
      </dgm:t>
    </dgm:pt>
    <dgm:pt modelId="{CE5277A5-D91B-4E22-B9A9-D20652DD9371}" type="parTrans" cxnId="{727CD18B-AC08-4009-8936-7F668C9BA1FD}">
      <dgm:prSet/>
      <dgm:spPr/>
      <dgm:t>
        <a:bodyPr/>
        <a:lstStyle/>
        <a:p>
          <a:endParaRPr lang="en-US"/>
        </a:p>
      </dgm:t>
    </dgm:pt>
    <dgm:pt modelId="{2CBF201A-46F0-4E68-9048-7F2A0C5CF5F3}" type="sibTrans" cxnId="{727CD18B-AC08-4009-8936-7F668C9BA1FD}">
      <dgm:prSet/>
      <dgm:spPr/>
      <dgm:t>
        <a:bodyPr/>
        <a:lstStyle/>
        <a:p>
          <a:endParaRPr lang="en-US"/>
        </a:p>
      </dgm:t>
    </dgm:pt>
    <dgm:pt modelId="{0231D465-CDB5-4D93-AD87-B3F2ADD1AECF}">
      <dgm:prSet/>
      <dgm:spPr/>
      <dgm:t>
        <a:bodyPr/>
        <a:lstStyle/>
        <a:p>
          <a:r>
            <a:rPr lang="fr-FR" u="sng"/>
            <a:t>Create an index</a:t>
          </a:r>
          <a:endParaRPr lang="en-US"/>
        </a:p>
      </dgm:t>
    </dgm:pt>
    <dgm:pt modelId="{866B979C-9555-423A-8B36-18E02F7BA8F0}" type="parTrans" cxnId="{AA0EE857-9A18-41EE-956B-F2BF04C0370E}">
      <dgm:prSet/>
      <dgm:spPr/>
      <dgm:t>
        <a:bodyPr/>
        <a:lstStyle/>
        <a:p>
          <a:endParaRPr lang="en-US"/>
        </a:p>
      </dgm:t>
    </dgm:pt>
    <dgm:pt modelId="{3787860E-6638-43DB-A54F-7DE7226EC3F2}" type="sibTrans" cxnId="{AA0EE857-9A18-41EE-956B-F2BF04C0370E}">
      <dgm:prSet/>
      <dgm:spPr/>
      <dgm:t>
        <a:bodyPr/>
        <a:lstStyle/>
        <a:p>
          <a:endParaRPr lang="en-US"/>
        </a:p>
      </dgm:t>
    </dgm:pt>
    <dgm:pt modelId="{7F56D050-3008-4A0D-B94A-CA6DCB69302F}" type="pres">
      <dgm:prSet presAssocID="{58D834D7-6CF5-4C48-AEB5-CC954D46135F}" presName="root" presStyleCnt="0">
        <dgm:presLayoutVars>
          <dgm:dir/>
          <dgm:resizeHandles val="exact"/>
        </dgm:presLayoutVars>
      </dgm:prSet>
      <dgm:spPr/>
    </dgm:pt>
    <dgm:pt modelId="{575017FA-A35B-426A-BA06-ADA9CF800A70}" type="pres">
      <dgm:prSet presAssocID="{58D834D7-6CF5-4C48-AEB5-CC954D46135F}" presName="container" presStyleCnt="0">
        <dgm:presLayoutVars>
          <dgm:dir/>
          <dgm:resizeHandles val="exact"/>
        </dgm:presLayoutVars>
      </dgm:prSet>
      <dgm:spPr/>
    </dgm:pt>
    <dgm:pt modelId="{4AFF80C6-2286-4775-B5BB-9AA98349BAE8}" type="pres">
      <dgm:prSet presAssocID="{C925A305-7BCE-4F98-A222-481157F51725}" presName="compNode" presStyleCnt="0"/>
      <dgm:spPr/>
    </dgm:pt>
    <dgm:pt modelId="{BF307DBE-79D6-45CC-8397-7DE82D677102}" type="pres">
      <dgm:prSet presAssocID="{C925A305-7BCE-4F98-A222-481157F51725}" presName="iconBgRect" presStyleLbl="bgShp" presStyleIdx="0" presStyleCnt="2"/>
      <dgm:spPr/>
    </dgm:pt>
    <dgm:pt modelId="{B55CDA42-2F3B-4270-A2C7-756D1B60AA1A}" type="pres">
      <dgm:prSet presAssocID="{C925A305-7BCE-4F98-A222-481157F5172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jouter"/>
        </a:ext>
      </dgm:extLst>
    </dgm:pt>
    <dgm:pt modelId="{D9226BB4-B226-4122-ACA9-E1FE02DDB467}" type="pres">
      <dgm:prSet presAssocID="{C925A305-7BCE-4F98-A222-481157F51725}" presName="spaceRect" presStyleCnt="0"/>
      <dgm:spPr/>
    </dgm:pt>
    <dgm:pt modelId="{3D2A890C-EC4B-4666-B283-FA17AEDA8E5D}" type="pres">
      <dgm:prSet presAssocID="{C925A305-7BCE-4F98-A222-481157F51725}" presName="textRect" presStyleLbl="revTx" presStyleIdx="0" presStyleCnt="2">
        <dgm:presLayoutVars>
          <dgm:chMax val="1"/>
          <dgm:chPref val="1"/>
        </dgm:presLayoutVars>
      </dgm:prSet>
      <dgm:spPr/>
    </dgm:pt>
    <dgm:pt modelId="{92097082-AB1C-434E-A398-6969DBF0F586}" type="pres">
      <dgm:prSet presAssocID="{2CBF201A-46F0-4E68-9048-7F2A0C5CF5F3}" presName="sibTrans" presStyleLbl="sibTrans2D1" presStyleIdx="0" presStyleCnt="0"/>
      <dgm:spPr/>
    </dgm:pt>
    <dgm:pt modelId="{F815C7CD-7068-43E0-91F2-5696BF391CC4}" type="pres">
      <dgm:prSet presAssocID="{0231D465-CDB5-4D93-AD87-B3F2ADD1AECF}" presName="compNode" presStyleCnt="0"/>
      <dgm:spPr/>
    </dgm:pt>
    <dgm:pt modelId="{22D6760B-5BBC-4825-9D61-8738FACDF25F}" type="pres">
      <dgm:prSet presAssocID="{0231D465-CDB5-4D93-AD87-B3F2ADD1AECF}" presName="iconBgRect" presStyleLbl="bgShp" presStyleIdx="1" presStyleCnt="2"/>
      <dgm:spPr/>
    </dgm:pt>
    <dgm:pt modelId="{F57DD412-BA8E-4307-80F4-A3658CDFA60F}" type="pres">
      <dgm:prSet presAssocID="{0231D465-CDB5-4D93-AD87-B3F2ADD1AE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onnées"/>
        </a:ext>
      </dgm:extLst>
    </dgm:pt>
    <dgm:pt modelId="{DD9CEEB3-A531-4231-ACE7-A4987E3F0503}" type="pres">
      <dgm:prSet presAssocID="{0231D465-CDB5-4D93-AD87-B3F2ADD1AECF}" presName="spaceRect" presStyleCnt="0"/>
      <dgm:spPr/>
    </dgm:pt>
    <dgm:pt modelId="{D3A68F2E-5144-4DC9-A29B-969E0323B726}" type="pres">
      <dgm:prSet presAssocID="{0231D465-CDB5-4D93-AD87-B3F2ADD1AECF}" presName="textRect" presStyleLbl="revTx" presStyleIdx="1" presStyleCnt="2">
        <dgm:presLayoutVars>
          <dgm:chMax val="1"/>
          <dgm:chPref val="1"/>
        </dgm:presLayoutVars>
      </dgm:prSet>
      <dgm:spPr/>
    </dgm:pt>
  </dgm:ptLst>
  <dgm:cxnLst>
    <dgm:cxn modelId="{FF507F5D-CCDF-4D63-BDC0-3850B7FC44FA}" type="presOf" srcId="{58D834D7-6CF5-4C48-AEB5-CC954D46135F}" destId="{7F56D050-3008-4A0D-B94A-CA6DCB69302F}" srcOrd="0" destOrd="0" presId="urn:microsoft.com/office/officeart/2018/2/layout/IconCircleList"/>
    <dgm:cxn modelId="{AA0EE857-9A18-41EE-956B-F2BF04C0370E}" srcId="{58D834D7-6CF5-4C48-AEB5-CC954D46135F}" destId="{0231D465-CDB5-4D93-AD87-B3F2ADD1AECF}" srcOrd="1" destOrd="0" parTransId="{866B979C-9555-423A-8B36-18E02F7BA8F0}" sibTransId="{3787860E-6638-43DB-A54F-7DE7226EC3F2}"/>
    <dgm:cxn modelId="{6088667B-D176-4744-8866-AD376A5171E9}" type="presOf" srcId="{2CBF201A-46F0-4E68-9048-7F2A0C5CF5F3}" destId="{92097082-AB1C-434E-A398-6969DBF0F586}" srcOrd="0" destOrd="0" presId="urn:microsoft.com/office/officeart/2018/2/layout/IconCircleList"/>
    <dgm:cxn modelId="{727CD18B-AC08-4009-8936-7F668C9BA1FD}" srcId="{58D834D7-6CF5-4C48-AEB5-CC954D46135F}" destId="{C925A305-7BCE-4F98-A222-481157F51725}" srcOrd="0" destOrd="0" parTransId="{CE5277A5-D91B-4E22-B9A9-D20652DD9371}" sibTransId="{2CBF201A-46F0-4E68-9048-7F2A0C5CF5F3}"/>
    <dgm:cxn modelId="{66294A9A-7AD2-4B63-B6F6-5FE8D798B9A0}" type="presOf" srcId="{C925A305-7BCE-4F98-A222-481157F51725}" destId="{3D2A890C-EC4B-4666-B283-FA17AEDA8E5D}" srcOrd="0" destOrd="0" presId="urn:microsoft.com/office/officeart/2018/2/layout/IconCircleList"/>
    <dgm:cxn modelId="{9DFCDCF9-36FE-4716-A662-97A7C89555EB}" type="presOf" srcId="{0231D465-CDB5-4D93-AD87-B3F2ADD1AECF}" destId="{D3A68F2E-5144-4DC9-A29B-969E0323B726}" srcOrd="0" destOrd="0" presId="urn:microsoft.com/office/officeart/2018/2/layout/IconCircleList"/>
    <dgm:cxn modelId="{4F207545-751F-444D-A88D-F91B5DDDD3ED}" type="presParOf" srcId="{7F56D050-3008-4A0D-B94A-CA6DCB69302F}" destId="{575017FA-A35B-426A-BA06-ADA9CF800A70}" srcOrd="0" destOrd="0" presId="urn:microsoft.com/office/officeart/2018/2/layout/IconCircleList"/>
    <dgm:cxn modelId="{E3722E6D-609D-4322-B7B3-F5F9992D6D63}" type="presParOf" srcId="{575017FA-A35B-426A-BA06-ADA9CF800A70}" destId="{4AFF80C6-2286-4775-B5BB-9AA98349BAE8}" srcOrd="0" destOrd="0" presId="urn:microsoft.com/office/officeart/2018/2/layout/IconCircleList"/>
    <dgm:cxn modelId="{600D681B-22F1-4C4D-9E8D-20CA84ED87C5}" type="presParOf" srcId="{4AFF80C6-2286-4775-B5BB-9AA98349BAE8}" destId="{BF307DBE-79D6-45CC-8397-7DE82D677102}" srcOrd="0" destOrd="0" presId="urn:microsoft.com/office/officeart/2018/2/layout/IconCircleList"/>
    <dgm:cxn modelId="{0EA29C8C-DE3B-4B02-B0B5-18C95B6471F2}" type="presParOf" srcId="{4AFF80C6-2286-4775-B5BB-9AA98349BAE8}" destId="{B55CDA42-2F3B-4270-A2C7-756D1B60AA1A}" srcOrd="1" destOrd="0" presId="urn:microsoft.com/office/officeart/2018/2/layout/IconCircleList"/>
    <dgm:cxn modelId="{EA7872F7-971B-4BFD-B350-C8537C82E97B}" type="presParOf" srcId="{4AFF80C6-2286-4775-B5BB-9AA98349BAE8}" destId="{D9226BB4-B226-4122-ACA9-E1FE02DDB467}" srcOrd="2" destOrd="0" presId="urn:microsoft.com/office/officeart/2018/2/layout/IconCircleList"/>
    <dgm:cxn modelId="{D2925A0A-9B9E-42C3-AB71-59B2CDE35602}" type="presParOf" srcId="{4AFF80C6-2286-4775-B5BB-9AA98349BAE8}" destId="{3D2A890C-EC4B-4666-B283-FA17AEDA8E5D}" srcOrd="3" destOrd="0" presId="urn:microsoft.com/office/officeart/2018/2/layout/IconCircleList"/>
    <dgm:cxn modelId="{693CF1C3-507F-436F-A1E1-697A582041DB}" type="presParOf" srcId="{575017FA-A35B-426A-BA06-ADA9CF800A70}" destId="{92097082-AB1C-434E-A398-6969DBF0F586}" srcOrd="1" destOrd="0" presId="urn:microsoft.com/office/officeart/2018/2/layout/IconCircleList"/>
    <dgm:cxn modelId="{771A4EEB-1AA5-43AC-B652-DCF237D67723}" type="presParOf" srcId="{575017FA-A35B-426A-BA06-ADA9CF800A70}" destId="{F815C7CD-7068-43E0-91F2-5696BF391CC4}" srcOrd="2" destOrd="0" presId="urn:microsoft.com/office/officeart/2018/2/layout/IconCircleList"/>
    <dgm:cxn modelId="{D28C36DD-E527-47D7-988F-0E9D1E058121}" type="presParOf" srcId="{F815C7CD-7068-43E0-91F2-5696BF391CC4}" destId="{22D6760B-5BBC-4825-9D61-8738FACDF25F}" srcOrd="0" destOrd="0" presId="urn:microsoft.com/office/officeart/2018/2/layout/IconCircleList"/>
    <dgm:cxn modelId="{E46814B7-23B7-42F7-B9C2-6C25EFE161B5}" type="presParOf" srcId="{F815C7CD-7068-43E0-91F2-5696BF391CC4}" destId="{F57DD412-BA8E-4307-80F4-A3658CDFA60F}" srcOrd="1" destOrd="0" presId="urn:microsoft.com/office/officeart/2018/2/layout/IconCircleList"/>
    <dgm:cxn modelId="{D26D5553-AAD2-4ED3-8870-6BCD14E65703}" type="presParOf" srcId="{F815C7CD-7068-43E0-91F2-5696BF391CC4}" destId="{DD9CEEB3-A531-4231-ACE7-A4987E3F0503}" srcOrd="2" destOrd="0" presId="urn:microsoft.com/office/officeart/2018/2/layout/IconCircleList"/>
    <dgm:cxn modelId="{089768E1-9B18-4A0A-ADE0-F9E96D5E4D51}" type="presParOf" srcId="{F815C7CD-7068-43E0-91F2-5696BF391CC4}" destId="{D3A68F2E-5144-4DC9-A29B-969E0323B72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BDA175-095C-4B4D-ACB1-7F0F4D4C251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EF83214-28F6-4C33-B885-D2819B807D66}">
      <dgm:prSet/>
      <dgm:spPr/>
      <dgm:t>
        <a:bodyPr/>
        <a:lstStyle/>
        <a:p>
          <a:r>
            <a:rPr lang="fr-FR" b="0" i="0"/>
            <a:t>There are two main ways to search in Opensearch:</a:t>
          </a:r>
          <a:endParaRPr lang="en-US"/>
        </a:p>
      </dgm:t>
    </dgm:pt>
    <dgm:pt modelId="{7FF99393-C002-4A58-8278-7A7A72353CCF}" type="parTrans" cxnId="{42247F17-9180-415E-B5EA-AFBDB5F28B7F}">
      <dgm:prSet/>
      <dgm:spPr/>
      <dgm:t>
        <a:bodyPr/>
        <a:lstStyle/>
        <a:p>
          <a:endParaRPr lang="en-US"/>
        </a:p>
      </dgm:t>
    </dgm:pt>
    <dgm:pt modelId="{8ABC7529-40C9-4E8F-A073-840B69722FC1}" type="sibTrans" cxnId="{42247F17-9180-415E-B5EA-AFBDB5F28B7F}">
      <dgm:prSet/>
      <dgm:spPr/>
      <dgm:t>
        <a:bodyPr/>
        <a:lstStyle/>
        <a:p>
          <a:endParaRPr lang="en-US"/>
        </a:p>
      </dgm:t>
    </dgm:pt>
    <dgm:pt modelId="{B294A2E1-CD62-4695-B502-7E4EC59ED367}">
      <dgm:prSet/>
      <dgm:spPr/>
      <dgm:t>
        <a:bodyPr/>
        <a:lstStyle/>
        <a:p>
          <a:r>
            <a:rPr lang="fr-FR" b="0" i="0"/>
            <a:t>Queries : to retrieve documents that match the criteria.</a:t>
          </a:r>
          <a:endParaRPr lang="en-US"/>
        </a:p>
      </dgm:t>
    </dgm:pt>
    <dgm:pt modelId="{C048B39D-2649-4114-9671-787BDB94C75D}" type="parTrans" cxnId="{5418646F-F464-40CA-9FF2-73B94A8C8352}">
      <dgm:prSet/>
      <dgm:spPr/>
      <dgm:t>
        <a:bodyPr/>
        <a:lstStyle/>
        <a:p>
          <a:endParaRPr lang="en-US"/>
        </a:p>
      </dgm:t>
    </dgm:pt>
    <dgm:pt modelId="{29B95876-E200-4AC2-8D9B-0E4E2AB0C59A}" type="sibTrans" cxnId="{5418646F-F464-40CA-9FF2-73B94A8C8352}">
      <dgm:prSet/>
      <dgm:spPr/>
      <dgm:t>
        <a:bodyPr/>
        <a:lstStyle/>
        <a:p>
          <a:endParaRPr lang="en-US"/>
        </a:p>
      </dgm:t>
    </dgm:pt>
    <dgm:pt modelId="{E12E196D-3B14-438E-BA5D-B1EBF0E20410}">
      <dgm:prSet/>
      <dgm:spPr/>
      <dgm:t>
        <a:bodyPr/>
        <a:lstStyle/>
        <a:p>
          <a:r>
            <a:rPr lang="fr-FR" b="0" i="0"/>
            <a:t>Aggregations : to summarizes your data as metrics, statistics, and other analytics.</a:t>
          </a:r>
          <a:endParaRPr lang="en-US"/>
        </a:p>
      </dgm:t>
    </dgm:pt>
    <dgm:pt modelId="{24B900FA-2FA1-42BD-A810-3865B8E90461}" type="parTrans" cxnId="{AA3B2BEF-4D81-409E-8C67-990FF2B9B021}">
      <dgm:prSet/>
      <dgm:spPr/>
      <dgm:t>
        <a:bodyPr/>
        <a:lstStyle/>
        <a:p>
          <a:endParaRPr lang="en-US"/>
        </a:p>
      </dgm:t>
    </dgm:pt>
    <dgm:pt modelId="{D80F48E1-9BB5-4254-89AD-2439EC3EFC3D}" type="sibTrans" cxnId="{AA3B2BEF-4D81-409E-8C67-990FF2B9B021}">
      <dgm:prSet/>
      <dgm:spPr/>
      <dgm:t>
        <a:bodyPr/>
        <a:lstStyle/>
        <a:p>
          <a:endParaRPr lang="en-US"/>
        </a:p>
      </dgm:t>
    </dgm:pt>
    <dgm:pt modelId="{D12AC071-4273-42F6-8CE7-123F81EA6555}" type="pres">
      <dgm:prSet presAssocID="{DCBDA175-095C-4B4D-ACB1-7F0F4D4C2512}" presName="linear" presStyleCnt="0">
        <dgm:presLayoutVars>
          <dgm:animLvl val="lvl"/>
          <dgm:resizeHandles val="exact"/>
        </dgm:presLayoutVars>
      </dgm:prSet>
      <dgm:spPr/>
    </dgm:pt>
    <dgm:pt modelId="{746D05FB-104A-41EE-B50F-A09E9AD1F6FC}" type="pres">
      <dgm:prSet presAssocID="{9EF83214-28F6-4C33-B885-D2819B807D66}" presName="parentText" presStyleLbl="node1" presStyleIdx="0" presStyleCnt="3">
        <dgm:presLayoutVars>
          <dgm:chMax val="0"/>
          <dgm:bulletEnabled val="1"/>
        </dgm:presLayoutVars>
      </dgm:prSet>
      <dgm:spPr/>
    </dgm:pt>
    <dgm:pt modelId="{E8D81ECF-857E-48D8-9B6B-4C66F05EF1D5}" type="pres">
      <dgm:prSet presAssocID="{8ABC7529-40C9-4E8F-A073-840B69722FC1}" presName="spacer" presStyleCnt="0"/>
      <dgm:spPr/>
    </dgm:pt>
    <dgm:pt modelId="{2AAECF74-F758-43D1-BF64-DD23E689595A}" type="pres">
      <dgm:prSet presAssocID="{B294A2E1-CD62-4695-B502-7E4EC59ED367}" presName="parentText" presStyleLbl="node1" presStyleIdx="1" presStyleCnt="3">
        <dgm:presLayoutVars>
          <dgm:chMax val="0"/>
          <dgm:bulletEnabled val="1"/>
        </dgm:presLayoutVars>
      </dgm:prSet>
      <dgm:spPr/>
    </dgm:pt>
    <dgm:pt modelId="{66B78C42-6F6E-4E59-AEAE-F0B7AEFAF996}" type="pres">
      <dgm:prSet presAssocID="{29B95876-E200-4AC2-8D9B-0E4E2AB0C59A}" presName="spacer" presStyleCnt="0"/>
      <dgm:spPr/>
    </dgm:pt>
    <dgm:pt modelId="{330D728A-0D70-48F5-BA0E-19AEB6B29882}" type="pres">
      <dgm:prSet presAssocID="{E12E196D-3B14-438E-BA5D-B1EBF0E20410}" presName="parentText" presStyleLbl="node1" presStyleIdx="2" presStyleCnt="3">
        <dgm:presLayoutVars>
          <dgm:chMax val="0"/>
          <dgm:bulletEnabled val="1"/>
        </dgm:presLayoutVars>
      </dgm:prSet>
      <dgm:spPr/>
    </dgm:pt>
  </dgm:ptLst>
  <dgm:cxnLst>
    <dgm:cxn modelId="{42247F17-9180-415E-B5EA-AFBDB5F28B7F}" srcId="{DCBDA175-095C-4B4D-ACB1-7F0F4D4C2512}" destId="{9EF83214-28F6-4C33-B885-D2819B807D66}" srcOrd="0" destOrd="0" parTransId="{7FF99393-C002-4A58-8278-7A7A72353CCF}" sibTransId="{8ABC7529-40C9-4E8F-A073-840B69722FC1}"/>
    <dgm:cxn modelId="{33ABDB1E-FE25-4015-AD4F-8D5A63E762C7}" type="presOf" srcId="{E12E196D-3B14-438E-BA5D-B1EBF0E20410}" destId="{330D728A-0D70-48F5-BA0E-19AEB6B29882}" srcOrd="0" destOrd="0" presId="urn:microsoft.com/office/officeart/2005/8/layout/vList2"/>
    <dgm:cxn modelId="{5418646F-F464-40CA-9FF2-73B94A8C8352}" srcId="{DCBDA175-095C-4B4D-ACB1-7F0F4D4C2512}" destId="{B294A2E1-CD62-4695-B502-7E4EC59ED367}" srcOrd="1" destOrd="0" parTransId="{C048B39D-2649-4114-9671-787BDB94C75D}" sibTransId="{29B95876-E200-4AC2-8D9B-0E4E2AB0C59A}"/>
    <dgm:cxn modelId="{4C59AB85-9B31-42B1-AE39-8BB92DE33562}" type="presOf" srcId="{DCBDA175-095C-4B4D-ACB1-7F0F4D4C2512}" destId="{D12AC071-4273-42F6-8CE7-123F81EA6555}" srcOrd="0" destOrd="0" presId="urn:microsoft.com/office/officeart/2005/8/layout/vList2"/>
    <dgm:cxn modelId="{17F30D91-D39C-4983-A949-ADC5A7C358DF}" type="presOf" srcId="{9EF83214-28F6-4C33-B885-D2819B807D66}" destId="{746D05FB-104A-41EE-B50F-A09E9AD1F6FC}" srcOrd="0" destOrd="0" presId="urn:microsoft.com/office/officeart/2005/8/layout/vList2"/>
    <dgm:cxn modelId="{507625B1-64BA-44AE-B74E-5724DEAB9E11}" type="presOf" srcId="{B294A2E1-CD62-4695-B502-7E4EC59ED367}" destId="{2AAECF74-F758-43D1-BF64-DD23E689595A}" srcOrd="0" destOrd="0" presId="urn:microsoft.com/office/officeart/2005/8/layout/vList2"/>
    <dgm:cxn modelId="{AA3B2BEF-4D81-409E-8C67-990FF2B9B021}" srcId="{DCBDA175-095C-4B4D-ACB1-7F0F4D4C2512}" destId="{E12E196D-3B14-438E-BA5D-B1EBF0E20410}" srcOrd="2" destOrd="0" parTransId="{24B900FA-2FA1-42BD-A810-3865B8E90461}" sibTransId="{D80F48E1-9BB5-4254-89AD-2439EC3EFC3D}"/>
    <dgm:cxn modelId="{D1C8F743-829A-44B8-A000-E7C76D1173B1}" type="presParOf" srcId="{D12AC071-4273-42F6-8CE7-123F81EA6555}" destId="{746D05FB-104A-41EE-B50F-A09E9AD1F6FC}" srcOrd="0" destOrd="0" presId="urn:microsoft.com/office/officeart/2005/8/layout/vList2"/>
    <dgm:cxn modelId="{A1A9C5E0-D464-4D75-92C2-FE6A50890F7F}" type="presParOf" srcId="{D12AC071-4273-42F6-8CE7-123F81EA6555}" destId="{E8D81ECF-857E-48D8-9B6B-4C66F05EF1D5}" srcOrd="1" destOrd="0" presId="urn:microsoft.com/office/officeart/2005/8/layout/vList2"/>
    <dgm:cxn modelId="{4518D38E-C780-480C-84D4-8CCEABCF5173}" type="presParOf" srcId="{D12AC071-4273-42F6-8CE7-123F81EA6555}" destId="{2AAECF74-F758-43D1-BF64-DD23E689595A}" srcOrd="2" destOrd="0" presId="urn:microsoft.com/office/officeart/2005/8/layout/vList2"/>
    <dgm:cxn modelId="{B54D0078-3E73-465C-87AC-0A4F43651878}" type="presParOf" srcId="{D12AC071-4273-42F6-8CE7-123F81EA6555}" destId="{66B78C42-6F6E-4E59-AEAE-F0B7AEFAF996}" srcOrd="3" destOrd="0" presId="urn:microsoft.com/office/officeart/2005/8/layout/vList2"/>
    <dgm:cxn modelId="{CEFF3B04-03D0-4786-B392-08DE42FE75FA}" type="presParOf" srcId="{D12AC071-4273-42F6-8CE7-123F81EA6555}" destId="{330D728A-0D70-48F5-BA0E-19AEB6B298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B608B9-1AAF-42CD-9A06-483508AA62D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53B9E4-ED7D-4E18-A0C7-479D076C1E5C}">
      <dgm:prSet/>
      <dgm:spPr/>
      <dgm:t>
        <a:bodyPr/>
        <a:lstStyle/>
        <a:p>
          <a:r>
            <a:rPr lang="fr-FR"/>
            <a:t>Information Retrieval (IR) is the process of finding documents in a large documents with little or no structure, in a large collection, according to an information need. </a:t>
          </a:r>
          <a:endParaRPr lang="en-US"/>
        </a:p>
      </dgm:t>
    </dgm:pt>
    <dgm:pt modelId="{AD1ADCF6-8061-4FCA-9880-1E7D0B99A63C}" type="parTrans" cxnId="{8A475D98-CDE9-4144-A801-E815564A48D5}">
      <dgm:prSet/>
      <dgm:spPr/>
      <dgm:t>
        <a:bodyPr/>
        <a:lstStyle/>
        <a:p>
          <a:endParaRPr lang="en-US"/>
        </a:p>
      </dgm:t>
    </dgm:pt>
    <dgm:pt modelId="{4A9C9F24-3EFA-4D21-BED0-0872224B8218}" type="sibTrans" cxnId="{8A475D98-CDE9-4144-A801-E815564A48D5}">
      <dgm:prSet/>
      <dgm:spPr/>
      <dgm:t>
        <a:bodyPr/>
        <a:lstStyle/>
        <a:p>
          <a:endParaRPr lang="en-US"/>
        </a:p>
      </dgm:t>
    </dgm:pt>
    <dgm:pt modelId="{8EAA10F8-FFB9-4BAD-9FAC-7642A6EB395B}">
      <dgm:prSet/>
      <dgm:spPr/>
      <dgm:t>
        <a:bodyPr/>
        <a:lstStyle/>
        <a:p>
          <a:r>
            <a:rPr lang="fr-FR"/>
            <a:t>IR develops models for : </a:t>
          </a:r>
          <a:endParaRPr lang="en-US"/>
        </a:p>
      </dgm:t>
    </dgm:pt>
    <dgm:pt modelId="{0C36E8DA-67FC-4081-B837-65742166262C}" type="parTrans" cxnId="{D4170592-5657-4669-9D62-3DADED0E0EEA}">
      <dgm:prSet/>
      <dgm:spPr/>
      <dgm:t>
        <a:bodyPr/>
        <a:lstStyle/>
        <a:p>
          <a:endParaRPr lang="en-US"/>
        </a:p>
      </dgm:t>
    </dgm:pt>
    <dgm:pt modelId="{B63C78EE-BF60-4944-B1B9-65234B6EE178}" type="sibTrans" cxnId="{D4170592-5657-4669-9D62-3DADED0E0EEA}">
      <dgm:prSet/>
      <dgm:spPr/>
      <dgm:t>
        <a:bodyPr/>
        <a:lstStyle/>
        <a:p>
          <a:endParaRPr lang="en-US"/>
        </a:p>
      </dgm:t>
    </dgm:pt>
    <dgm:pt modelId="{68B2073F-6E44-4F07-B3A3-D574B595233B}">
      <dgm:prSet/>
      <dgm:spPr/>
      <dgm:t>
        <a:bodyPr/>
        <a:lstStyle/>
        <a:p>
          <a:r>
            <a:rPr lang="fr-FR"/>
            <a:t>interpret documents and needs, and bring them together</a:t>
          </a:r>
          <a:endParaRPr lang="en-US"/>
        </a:p>
      </dgm:t>
    </dgm:pt>
    <dgm:pt modelId="{C904ACDA-319F-47D3-80EC-A289FB5F4011}" type="parTrans" cxnId="{EB094EF8-0AEF-47B6-8688-4D7947940C20}">
      <dgm:prSet/>
      <dgm:spPr/>
      <dgm:t>
        <a:bodyPr/>
        <a:lstStyle/>
        <a:p>
          <a:endParaRPr lang="en-US"/>
        </a:p>
      </dgm:t>
    </dgm:pt>
    <dgm:pt modelId="{4781F78B-A92C-46DF-B56E-F4F783347E86}" type="sibTrans" cxnId="{EB094EF8-0AEF-47B6-8688-4D7947940C20}">
      <dgm:prSet/>
      <dgm:spPr/>
      <dgm:t>
        <a:bodyPr/>
        <a:lstStyle/>
        <a:p>
          <a:endParaRPr lang="en-US"/>
        </a:p>
      </dgm:t>
    </dgm:pt>
    <dgm:pt modelId="{AE87041A-0047-42C7-B0C5-FE2E0EF4D6A1}">
      <dgm:prSet/>
      <dgm:spPr/>
      <dgm:t>
        <a:bodyPr/>
        <a:lstStyle/>
        <a:p>
          <a:r>
            <a:rPr lang="fr-FR"/>
            <a:t>calculate answers quickly, even in the presence of very large collections</a:t>
          </a:r>
          <a:endParaRPr lang="en-US"/>
        </a:p>
      </dgm:t>
    </dgm:pt>
    <dgm:pt modelId="{BB3B0751-A24E-4642-8714-99B46B721967}" type="parTrans" cxnId="{D3795584-D8AA-4B5E-89B5-9F144A963551}">
      <dgm:prSet/>
      <dgm:spPr/>
      <dgm:t>
        <a:bodyPr/>
        <a:lstStyle/>
        <a:p>
          <a:endParaRPr lang="en-US"/>
        </a:p>
      </dgm:t>
    </dgm:pt>
    <dgm:pt modelId="{634D7BD9-9286-4826-840C-CA59547CBCE8}" type="sibTrans" cxnId="{D3795584-D8AA-4B5E-89B5-9F144A963551}">
      <dgm:prSet/>
      <dgm:spPr/>
      <dgm:t>
        <a:bodyPr/>
        <a:lstStyle/>
        <a:p>
          <a:endParaRPr lang="en-US"/>
        </a:p>
      </dgm:t>
    </dgm:pt>
    <dgm:pt modelId="{8192E50C-4FF5-4D92-8F73-DFBACC3D32A8}">
      <dgm:prSet/>
      <dgm:spPr/>
      <dgm:t>
        <a:bodyPr/>
        <a:lstStyle/>
        <a:p>
          <a:r>
            <a:rPr lang="fr-FR"/>
            <a:t>search engine" systems providing sophisticated, ready-to-use solutions.</a:t>
          </a:r>
          <a:endParaRPr lang="en-US"/>
        </a:p>
      </dgm:t>
    </dgm:pt>
    <dgm:pt modelId="{9B1F6945-B3E5-4FC7-8EB4-560AF3DB85E6}" type="parTrans" cxnId="{02496C6E-37E4-4C81-9345-2E7A5DEC9421}">
      <dgm:prSet/>
      <dgm:spPr/>
      <dgm:t>
        <a:bodyPr/>
        <a:lstStyle/>
        <a:p>
          <a:endParaRPr lang="en-US"/>
        </a:p>
      </dgm:t>
    </dgm:pt>
    <dgm:pt modelId="{33A683CD-6D7D-45FA-9665-919C12F2C44A}" type="sibTrans" cxnId="{02496C6E-37E4-4C81-9345-2E7A5DEC9421}">
      <dgm:prSet/>
      <dgm:spPr/>
      <dgm:t>
        <a:bodyPr/>
        <a:lstStyle/>
        <a:p>
          <a:endParaRPr lang="en-US"/>
        </a:p>
      </dgm:t>
    </dgm:pt>
    <dgm:pt modelId="{7FB6143F-EFBF-4FC4-94EE-2C5474DAD3D1}" type="pres">
      <dgm:prSet presAssocID="{E8B608B9-1AAF-42CD-9A06-483508AA62D5}" presName="root" presStyleCnt="0">
        <dgm:presLayoutVars>
          <dgm:dir/>
          <dgm:resizeHandles val="exact"/>
        </dgm:presLayoutVars>
      </dgm:prSet>
      <dgm:spPr/>
    </dgm:pt>
    <dgm:pt modelId="{C99C4D97-4232-45A1-A4DD-6ED4CB34D22B}" type="pres">
      <dgm:prSet presAssocID="{7953B9E4-ED7D-4E18-A0C7-479D076C1E5C}" presName="compNode" presStyleCnt="0"/>
      <dgm:spPr/>
    </dgm:pt>
    <dgm:pt modelId="{1D0FF359-08AA-4ABC-B1E9-48EC86525961}" type="pres">
      <dgm:prSet presAssocID="{7953B9E4-ED7D-4E18-A0C7-479D076C1E5C}" presName="bgRect" presStyleLbl="bgShp" presStyleIdx="0" presStyleCnt="5"/>
      <dgm:spPr/>
    </dgm:pt>
    <dgm:pt modelId="{B06E489D-CA25-4EEE-8F09-D7E96588BC93}" type="pres">
      <dgm:prSet presAssocID="{7953B9E4-ED7D-4E18-A0C7-479D076C1E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ramme de flux"/>
        </a:ext>
      </dgm:extLst>
    </dgm:pt>
    <dgm:pt modelId="{49F20A5B-40E2-4224-8D50-817E62FC174F}" type="pres">
      <dgm:prSet presAssocID="{7953B9E4-ED7D-4E18-A0C7-479D076C1E5C}" presName="spaceRect" presStyleCnt="0"/>
      <dgm:spPr/>
    </dgm:pt>
    <dgm:pt modelId="{DEA77E8F-2781-49CF-A70A-F73B62A6BB9C}" type="pres">
      <dgm:prSet presAssocID="{7953B9E4-ED7D-4E18-A0C7-479D076C1E5C}" presName="parTx" presStyleLbl="revTx" presStyleIdx="0" presStyleCnt="5">
        <dgm:presLayoutVars>
          <dgm:chMax val="0"/>
          <dgm:chPref val="0"/>
        </dgm:presLayoutVars>
      </dgm:prSet>
      <dgm:spPr/>
    </dgm:pt>
    <dgm:pt modelId="{2296D2C4-6211-4372-891F-7FDDB372CE17}" type="pres">
      <dgm:prSet presAssocID="{4A9C9F24-3EFA-4D21-BED0-0872224B8218}" presName="sibTrans" presStyleCnt="0"/>
      <dgm:spPr/>
    </dgm:pt>
    <dgm:pt modelId="{9EB59F6C-9BBF-4508-BC9D-07033A12E768}" type="pres">
      <dgm:prSet presAssocID="{8EAA10F8-FFB9-4BAD-9FAC-7642A6EB395B}" presName="compNode" presStyleCnt="0"/>
      <dgm:spPr/>
    </dgm:pt>
    <dgm:pt modelId="{1A4AC23F-8B3F-4D66-8A75-E6C3FD70AD2F}" type="pres">
      <dgm:prSet presAssocID="{8EAA10F8-FFB9-4BAD-9FAC-7642A6EB395B}" presName="bgRect" presStyleLbl="bgShp" presStyleIdx="1" presStyleCnt="5"/>
      <dgm:spPr/>
    </dgm:pt>
    <dgm:pt modelId="{1E4ECBC7-5564-419C-9205-47D87CDB5EAE}" type="pres">
      <dgm:prSet presAssocID="{8EAA10F8-FFB9-4BAD-9FAC-7642A6EB39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érarchie"/>
        </a:ext>
      </dgm:extLst>
    </dgm:pt>
    <dgm:pt modelId="{63119E3A-606B-4518-8099-F74E10C1A97B}" type="pres">
      <dgm:prSet presAssocID="{8EAA10F8-FFB9-4BAD-9FAC-7642A6EB395B}" presName="spaceRect" presStyleCnt="0"/>
      <dgm:spPr/>
    </dgm:pt>
    <dgm:pt modelId="{6B9C5A9C-CB97-4349-8A8E-49DCDEA358D1}" type="pres">
      <dgm:prSet presAssocID="{8EAA10F8-FFB9-4BAD-9FAC-7642A6EB395B}" presName="parTx" presStyleLbl="revTx" presStyleIdx="1" presStyleCnt="5">
        <dgm:presLayoutVars>
          <dgm:chMax val="0"/>
          <dgm:chPref val="0"/>
        </dgm:presLayoutVars>
      </dgm:prSet>
      <dgm:spPr/>
    </dgm:pt>
    <dgm:pt modelId="{5061A030-D686-4489-BA69-C1A1BF28F79F}" type="pres">
      <dgm:prSet presAssocID="{B63C78EE-BF60-4944-B1B9-65234B6EE178}" presName="sibTrans" presStyleCnt="0"/>
      <dgm:spPr/>
    </dgm:pt>
    <dgm:pt modelId="{CBD45B32-37EE-4216-A386-341A35CCFC40}" type="pres">
      <dgm:prSet presAssocID="{68B2073F-6E44-4F07-B3A3-D574B595233B}" presName="compNode" presStyleCnt="0"/>
      <dgm:spPr/>
    </dgm:pt>
    <dgm:pt modelId="{E625610C-7EFE-4CF2-A448-400347AD447E}" type="pres">
      <dgm:prSet presAssocID="{68B2073F-6E44-4F07-B3A3-D574B595233B}" presName="bgRect" presStyleLbl="bgShp" presStyleIdx="2" presStyleCnt="5"/>
      <dgm:spPr/>
    </dgm:pt>
    <dgm:pt modelId="{638831A9-4646-4167-99A7-605B02DC6AB6}" type="pres">
      <dgm:prSet presAssocID="{68B2073F-6E44-4F07-B3A3-D574B595233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FA07DD88-89CE-4239-8852-992E2C3B1147}" type="pres">
      <dgm:prSet presAssocID="{68B2073F-6E44-4F07-B3A3-D574B595233B}" presName="spaceRect" presStyleCnt="0"/>
      <dgm:spPr/>
    </dgm:pt>
    <dgm:pt modelId="{128B3071-9BE6-44D7-BF04-A8FB18BE46A6}" type="pres">
      <dgm:prSet presAssocID="{68B2073F-6E44-4F07-B3A3-D574B595233B}" presName="parTx" presStyleLbl="revTx" presStyleIdx="2" presStyleCnt="5">
        <dgm:presLayoutVars>
          <dgm:chMax val="0"/>
          <dgm:chPref val="0"/>
        </dgm:presLayoutVars>
      </dgm:prSet>
      <dgm:spPr/>
    </dgm:pt>
    <dgm:pt modelId="{9D0DE9CB-9BF4-4EC9-BF59-2C2C1F6CFD34}" type="pres">
      <dgm:prSet presAssocID="{4781F78B-A92C-46DF-B56E-F4F783347E86}" presName="sibTrans" presStyleCnt="0"/>
      <dgm:spPr/>
    </dgm:pt>
    <dgm:pt modelId="{98BA69DD-084B-450D-9A02-9F1F8D9DA937}" type="pres">
      <dgm:prSet presAssocID="{AE87041A-0047-42C7-B0C5-FE2E0EF4D6A1}" presName="compNode" presStyleCnt="0"/>
      <dgm:spPr/>
    </dgm:pt>
    <dgm:pt modelId="{010706FA-398E-4842-9288-FA5BF91B84BD}" type="pres">
      <dgm:prSet presAssocID="{AE87041A-0047-42C7-B0C5-FE2E0EF4D6A1}" presName="bgRect" presStyleLbl="bgShp" presStyleIdx="3" presStyleCnt="5"/>
      <dgm:spPr/>
    </dgm:pt>
    <dgm:pt modelId="{FFC2F73C-6171-4C19-BCC5-ACD6B3FBCC1F}" type="pres">
      <dgm:prSet presAssocID="{AE87041A-0047-42C7-B0C5-FE2E0EF4D6A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ques"/>
        </a:ext>
      </dgm:extLst>
    </dgm:pt>
    <dgm:pt modelId="{FDB2991C-ED85-4784-B532-D1BF7EB8F3AA}" type="pres">
      <dgm:prSet presAssocID="{AE87041A-0047-42C7-B0C5-FE2E0EF4D6A1}" presName="spaceRect" presStyleCnt="0"/>
      <dgm:spPr/>
    </dgm:pt>
    <dgm:pt modelId="{98099D78-EB32-4351-AE79-04E14E7038EC}" type="pres">
      <dgm:prSet presAssocID="{AE87041A-0047-42C7-B0C5-FE2E0EF4D6A1}" presName="parTx" presStyleLbl="revTx" presStyleIdx="3" presStyleCnt="5">
        <dgm:presLayoutVars>
          <dgm:chMax val="0"/>
          <dgm:chPref val="0"/>
        </dgm:presLayoutVars>
      </dgm:prSet>
      <dgm:spPr/>
    </dgm:pt>
    <dgm:pt modelId="{32217342-627E-496E-A8D2-92E3F1E83E1A}" type="pres">
      <dgm:prSet presAssocID="{634D7BD9-9286-4826-840C-CA59547CBCE8}" presName="sibTrans" presStyleCnt="0"/>
      <dgm:spPr/>
    </dgm:pt>
    <dgm:pt modelId="{4EA998FE-6F0C-4A29-9789-87512B0A65D3}" type="pres">
      <dgm:prSet presAssocID="{8192E50C-4FF5-4D92-8F73-DFBACC3D32A8}" presName="compNode" presStyleCnt="0"/>
      <dgm:spPr/>
    </dgm:pt>
    <dgm:pt modelId="{CA92AD73-4D63-441C-88FB-FB5A00F82E37}" type="pres">
      <dgm:prSet presAssocID="{8192E50C-4FF5-4D92-8F73-DFBACC3D32A8}" presName="bgRect" presStyleLbl="bgShp" presStyleIdx="4" presStyleCnt="5"/>
      <dgm:spPr/>
    </dgm:pt>
    <dgm:pt modelId="{B7A802C3-3CC7-4594-8BC0-36CC8C7F7936}" type="pres">
      <dgm:prSet presAssocID="{8192E50C-4FF5-4D92-8F73-DFBACC3D32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Zoom In"/>
        </a:ext>
      </dgm:extLst>
    </dgm:pt>
    <dgm:pt modelId="{001635C4-5AC4-4153-A696-43D2459B161E}" type="pres">
      <dgm:prSet presAssocID="{8192E50C-4FF5-4D92-8F73-DFBACC3D32A8}" presName="spaceRect" presStyleCnt="0"/>
      <dgm:spPr/>
    </dgm:pt>
    <dgm:pt modelId="{125A8BF7-8E26-49E4-A28E-8F1E3AA0314D}" type="pres">
      <dgm:prSet presAssocID="{8192E50C-4FF5-4D92-8F73-DFBACC3D32A8}" presName="parTx" presStyleLbl="revTx" presStyleIdx="4" presStyleCnt="5">
        <dgm:presLayoutVars>
          <dgm:chMax val="0"/>
          <dgm:chPref val="0"/>
        </dgm:presLayoutVars>
      </dgm:prSet>
      <dgm:spPr/>
    </dgm:pt>
  </dgm:ptLst>
  <dgm:cxnLst>
    <dgm:cxn modelId="{6BEA0812-62A2-49E3-89CA-95470933CF51}" type="presOf" srcId="{8192E50C-4FF5-4D92-8F73-DFBACC3D32A8}" destId="{125A8BF7-8E26-49E4-A28E-8F1E3AA0314D}" srcOrd="0" destOrd="0" presId="urn:microsoft.com/office/officeart/2018/2/layout/IconVerticalSolidList"/>
    <dgm:cxn modelId="{804F8D22-3932-4C9B-8E5C-383544144D2A}" type="presOf" srcId="{7953B9E4-ED7D-4E18-A0C7-479D076C1E5C}" destId="{DEA77E8F-2781-49CF-A70A-F73B62A6BB9C}" srcOrd="0" destOrd="0" presId="urn:microsoft.com/office/officeart/2018/2/layout/IconVerticalSolidList"/>
    <dgm:cxn modelId="{3955BB46-46C0-46DF-9845-E6AAB60E5C6C}" type="presOf" srcId="{8EAA10F8-FFB9-4BAD-9FAC-7642A6EB395B}" destId="{6B9C5A9C-CB97-4349-8A8E-49DCDEA358D1}" srcOrd="0" destOrd="0" presId="urn:microsoft.com/office/officeart/2018/2/layout/IconVerticalSolidList"/>
    <dgm:cxn modelId="{02496C6E-37E4-4C81-9345-2E7A5DEC9421}" srcId="{E8B608B9-1AAF-42CD-9A06-483508AA62D5}" destId="{8192E50C-4FF5-4D92-8F73-DFBACC3D32A8}" srcOrd="4" destOrd="0" parTransId="{9B1F6945-B3E5-4FC7-8EB4-560AF3DB85E6}" sibTransId="{33A683CD-6D7D-45FA-9665-919C12F2C44A}"/>
    <dgm:cxn modelId="{23C8A583-35C8-422A-B1D2-340CC30F3CFA}" type="presOf" srcId="{AE87041A-0047-42C7-B0C5-FE2E0EF4D6A1}" destId="{98099D78-EB32-4351-AE79-04E14E7038EC}" srcOrd="0" destOrd="0" presId="urn:microsoft.com/office/officeart/2018/2/layout/IconVerticalSolidList"/>
    <dgm:cxn modelId="{D3795584-D8AA-4B5E-89B5-9F144A963551}" srcId="{E8B608B9-1AAF-42CD-9A06-483508AA62D5}" destId="{AE87041A-0047-42C7-B0C5-FE2E0EF4D6A1}" srcOrd="3" destOrd="0" parTransId="{BB3B0751-A24E-4642-8714-99B46B721967}" sibTransId="{634D7BD9-9286-4826-840C-CA59547CBCE8}"/>
    <dgm:cxn modelId="{D4170592-5657-4669-9D62-3DADED0E0EEA}" srcId="{E8B608B9-1AAF-42CD-9A06-483508AA62D5}" destId="{8EAA10F8-FFB9-4BAD-9FAC-7642A6EB395B}" srcOrd="1" destOrd="0" parTransId="{0C36E8DA-67FC-4081-B837-65742166262C}" sibTransId="{B63C78EE-BF60-4944-B1B9-65234B6EE178}"/>
    <dgm:cxn modelId="{8A475D98-CDE9-4144-A801-E815564A48D5}" srcId="{E8B608B9-1AAF-42CD-9A06-483508AA62D5}" destId="{7953B9E4-ED7D-4E18-A0C7-479D076C1E5C}" srcOrd="0" destOrd="0" parTransId="{AD1ADCF6-8061-4FCA-9880-1E7D0B99A63C}" sibTransId="{4A9C9F24-3EFA-4D21-BED0-0872224B8218}"/>
    <dgm:cxn modelId="{063169D3-D310-4157-8261-EE480C473E8F}" type="presOf" srcId="{E8B608B9-1AAF-42CD-9A06-483508AA62D5}" destId="{7FB6143F-EFBF-4FC4-94EE-2C5474DAD3D1}" srcOrd="0" destOrd="0" presId="urn:microsoft.com/office/officeart/2018/2/layout/IconVerticalSolidList"/>
    <dgm:cxn modelId="{59D983D3-DD6E-487C-9C67-76D1EC3B36A4}" type="presOf" srcId="{68B2073F-6E44-4F07-B3A3-D574B595233B}" destId="{128B3071-9BE6-44D7-BF04-A8FB18BE46A6}" srcOrd="0" destOrd="0" presId="urn:microsoft.com/office/officeart/2018/2/layout/IconVerticalSolidList"/>
    <dgm:cxn modelId="{EB094EF8-0AEF-47B6-8688-4D7947940C20}" srcId="{E8B608B9-1AAF-42CD-9A06-483508AA62D5}" destId="{68B2073F-6E44-4F07-B3A3-D574B595233B}" srcOrd="2" destOrd="0" parTransId="{C904ACDA-319F-47D3-80EC-A289FB5F4011}" sibTransId="{4781F78B-A92C-46DF-B56E-F4F783347E86}"/>
    <dgm:cxn modelId="{960F4210-FDB7-40C6-BB4D-14258688BD20}" type="presParOf" srcId="{7FB6143F-EFBF-4FC4-94EE-2C5474DAD3D1}" destId="{C99C4D97-4232-45A1-A4DD-6ED4CB34D22B}" srcOrd="0" destOrd="0" presId="urn:microsoft.com/office/officeart/2018/2/layout/IconVerticalSolidList"/>
    <dgm:cxn modelId="{E5588840-A7DB-4AEC-99EA-9000EF38640A}" type="presParOf" srcId="{C99C4D97-4232-45A1-A4DD-6ED4CB34D22B}" destId="{1D0FF359-08AA-4ABC-B1E9-48EC86525961}" srcOrd="0" destOrd="0" presId="urn:microsoft.com/office/officeart/2018/2/layout/IconVerticalSolidList"/>
    <dgm:cxn modelId="{ACD0D229-3896-4D2F-B6E1-C09DE6615F6E}" type="presParOf" srcId="{C99C4D97-4232-45A1-A4DD-6ED4CB34D22B}" destId="{B06E489D-CA25-4EEE-8F09-D7E96588BC93}" srcOrd="1" destOrd="0" presId="urn:microsoft.com/office/officeart/2018/2/layout/IconVerticalSolidList"/>
    <dgm:cxn modelId="{AAF42634-CC0C-470F-BC88-C88AA7FC8FBE}" type="presParOf" srcId="{C99C4D97-4232-45A1-A4DD-6ED4CB34D22B}" destId="{49F20A5B-40E2-4224-8D50-817E62FC174F}" srcOrd="2" destOrd="0" presId="urn:microsoft.com/office/officeart/2018/2/layout/IconVerticalSolidList"/>
    <dgm:cxn modelId="{A75E65C4-B9ED-470B-8DDE-17766A0C4E98}" type="presParOf" srcId="{C99C4D97-4232-45A1-A4DD-6ED4CB34D22B}" destId="{DEA77E8F-2781-49CF-A70A-F73B62A6BB9C}" srcOrd="3" destOrd="0" presId="urn:microsoft.com/office/officeart/2018/2/layout/IconVerticalSolidList"/>
    <dgm:cxn modelId="{10EBE62E-A54F-4640-8117-5A584A5AEA93}" type="presParOf" srcId="{7FB6143F-EFBF-4FC4-94EE-2C5474DAD3D1}" destId="{2296D2C4-6211-4372-891F-7FDDB372CE17}" srcOrd="1" destOrd="0" presId="urn:microsoft.com/office/officeart/2018/2/layout/IconVerticalSolidList"/>
    <dgm:cxn modelId="{E0671242-8F4C-4048-B2D5-94DA62B9D78A}" type="presParOf" srcId="{7FB6143F-EFBF-4FC4-94EE-2C5474DAD3D1}" destId="{9EB59F6C-9BBF-4508-BC9D-07033A12E768}" srcOrd="2" destOrd="0" presId="urn:microsoft.com/office/officeart/2018/2/layout/IconVerticalSolidList"/>
    <dgm:cxn modelId="{CED94EC4-AB65-40CC-A42D-A5D5A82FD95D}" type="presParOf" srcId="{9EB59F6C-9BBF-4508-BC9D-07033A12E768}" destId="{1A4AC23F-8B3F-4D66-8A75-E6C3FD70AD2F}" srcOrd="0" destOrd="0" presId="urn:microsoft.com/office/officeart/2018/2/layout/IconVerticalSolidList"/>
    <dgm:cxn modelId="{0D5B501B-6F4D-4759-964C-6B5F8FD5AF13}" type="presParOf" srcId="{9EB59F6C-9BBF-4508-BC9D-07033A12E768}" destId="{1E4ECBC7-5564-419C-9205-47D87CDB5EAE}" srcOrd="1" destOrd="0" presId="urn:microsoft.com/office/officeart/2018/2/layout/IconVerticalSolidList"/>
    <dgm:cxn modelId="{C89078A7-FC85-460B-B779-0737DAAEBB66}" type="presParOf" srcId="{9EB59F6C-9BBF-4508-BC9D-07033A12E768}" destId="{63119E3A-606B-4518-8099-F74E10C1A97B}" srcOrd="2" destOrd="0" presId="urn:microsoft.com/office/officeart/2018/2/layout/IconVerticalSolidList"/>
    <dgm:cxn modelId="{8EC1B4D1-2A8C-4673-8760-AD5AF9B8F80C}" type="presParOf" srcId="{9EB59F6C-9BBF-4508-BC9D-07033A12E768}" destId="{6B9C5A9C-CB97-4349-8A8E-49DCDEA358D1}" srcOrd="3" destOrd="0" presId="urn:microsoft.com/office/officeart/2018/2/layout/IconVerticalSolidList"/>
    <dgm:cxn modelId="{DFA25A31-A1B1-42AA-8AD9-D4942B38F866}" type="presParOf" srcId="{7FB6143F-EFBF-4FC4-94EE-2C5474DAD3D1}" destId="{5061A030-D686-4489-BA69-C1A1BF28F79F}" srcOrd="3" destOrd="0" presId="urn:microsoft.com/office/officeart/2018/2/layout/IconVerticalSolidList"/>
    <dgm:cxn modelId="{69AC956A-3DE6-4E2D-947F-6D35C7A876B5}" type="presParOf" srcId="{7FB6143F-EFBF-4FC4-94EE-2C5474DAD3D1}" destId="{CBD45B32-37EE-4216-A386-341A35CCFC40}" srcOrd="4" destOrd="0" presId="urn:microsoft.com/office/officeart/2018/2/layout/IconVerticalSolidList"/>
    <dgm:cxn modelId="{30B5BF34-C734-4E83-9443-6184545FBA44}" type="presParOf" srcId="{CBD45B32-37EE-4216-A386-341A35CCFC40}" destId="{E625610C-7EFE-4CF2-A448-400347AD447E}" srcOrd="0" destOrd="0" presId="urn:microsoft.com/office/officeart/2018/2/layout/IconVerticalSolidList"/>
    <dgm:cxn modelId="{35136D34-2F6C-4AE9-93DE-36195A679BB3}" type="presParOf" srcId="{CBD45B32-37EE-4216-A386-341A35CCFC40}" destId="{638831A9-4646-4167-99A7-605B02DC6AB6}" srcOrd="1" destOrd="0" presId="urn:microsoft.com/office/officeart/2018/2/layout/IconVerticalSolidList"/>
    <dgm:cxn modelId="{6BD22AD4-B056-4330-84AF-97DFD959AAA3}" type="presParOf" srcId="{CBD45B32-37EE-4216-A386-341A35CCFC40}" destId="{FA07DD88-89CE-4239-8852-992E2C3B1147}" srcOrd="2" destOrd="0" presId="urn:microsoft.com/office/officeart/2018/2/layout/IconVerticalSolidList"/>
    <dgm:cxn modelId="{681087AF-211B-475D-8503-DABDE616DA46}" type="presParOf" srcId="{CBD45B32-37EE-4216-A386-341A35CCFC40}" destId="{128B3071-9BE6-44D7-BF04-A8FB18BE46A6}" srcOrd="3" destOrd="0" presId="urn:microsoft.com/office/officeart/2018/2/layout/IconVerticalSolidList"/>
    <dgm:cxn modelId="{0595650F-FC60-4877-BE92-EAC677637459}" type="presParOf" srcId="{7FB6143F-EFBF-4FC4-94EE-2C5474DAD3D1}" destId="{9D0DE9CB-9BF4-4EC9-BF59-2C2C1F6CFD34}" srcOrd="5" destOrd="0" presId="urn:microsoft.com/office/officeart/2018/2/layout/IconVerticalSolidList"/>
    <dgm:cxn modelId="{20B024E0-E025-4BF5-B76E-965C2157BA1A}" type="presParOf" srcId="{7FB6143F-EFBF-4FC4-94EE-2C5474DAD3D1}" destId="{98BA69DD-084B-450D-9A02-9F1F8D9DA937}" srcOrd="6" destOrd="0" presId="urn:microsoft.com/office/officeart/2018/2/layout/IconVerticalSolidList"/>
    <dgm:cxn modelId="{1A77A09F-E865-4B6E-B74A-6CAE08ED7248}" type="presParOf" srcId="{98BA69DD-084B-450D-9A02-9F1F8D9DA937}" destId="{010706FA-398E-4842-9288-FA5BF91B84BD}" srcOrd="0" destOrd="0" presId="urn:microsoft.com/office/officeart/2018/2/layout/IconVerticalSolidList"/>
    <dgm:cxn modelId="{533D8877-8105-45D7-8584-B6C86495B831}" type="presParOf" srcId="{98BA69DD-084B-450D-9A02-9F1F8D9DA937}" destId="{FFC2F73C-6171-4C19-BCC5-ACD6B3FBCC1F}" srcOrd="1" destOrd="0" presId="urn:microsoft.com/office/officeart/2018/2/layout/IconVerticalSolidList"/>
    <dgm:cxn modelId="{F52008CD-6A95-45BB-B685-C1A1298438BB}" type="presParOf" srcId="{98BA69DD-084B-450D-9A02-9F1F8D9DA937}" destId="{FDB2991C-ED85-4784-B532-D1BF7EB8F3AA}" srcOrd="2" destOrd="0" presId="urn:microsoft.com/office/officeart/2018/2/layout/IconVerticalSolidList"/>
    <dgm:cxn modelId="{CB4D5C5F-F2F6-46D7-9C17-CEB02C871315}" type="presParOf" srcId="{98BA69DD-084B-450D-9A02-9F1F8D9DA937}" destId="{98099D78-EB32-4351-AE79-04E14E7038EC}" srcOrd="3" destOrd="0" presId="urn:microsoft.com/office/officeart/2018/2/layout/IconVerticalSolidList"/>
    <dgm:cxn modelId="{BD98C5D6-C242-4E80-A757-C9DE5D2EA49A}" type="presParOf" srcId="{7FB6143F-EFBF-4FC4-94EE-2C5474DAD3D1}" destId="{32217342-627E-496E-A8D2-92E3F1E83E1A}" srcOrd="7" destOrd="0" presId="urn:microsoft.com/office/officeart/2018/2/layout/IconVerticalSolidList"/>
    <dgm:cxn modelId="{66749246-103E-41EA-8B09-9651E54D692E}" type="presParOf" srcId="{7FB6143F-EFBF-4FC4-94EE-2C5474DAD3D1}" destId="{4EA998FE-6F0C-4A29-9789-87512B0A65D3}" srcOrd="8" destOrd="0" presId="urn:microsoft.com/office/officeart/2018/2/layout/IconVerticalSolidList"/>
    <dgm:cxn modelId="{63718C56-CC7B-4041-B13B-91B0C69FB423}" type="presParOf" srcId="{4EA998FE-6F0C-4A29-9789-87512B0A65D3}" destId="{CA92AD73-4D63-441C-88FB-FB5A00F82E37}" srcOrd="0" destOrd="0" presId="urn:microsoft.com/office/officeart/2018/2/layout/IconVerticalSolidList"/>
    <dgm:cxn modelId="{42023107-FEB5-4FD0-913C-DD44CC3538C4}" type="presParOf" srcId="{4EA998FE-6F0C-4A29-9789-87512B0A65D3}" destId="{B7A802C3-3CC7-4594-8BC0-36CC8C7F7936}" srcOrd="1" destOrd="0" presId="urn:microsoft.com/office/officeart/2018/2/layout/IconVerticalSolidList"/>
    <dgm:cxn modelId="{1CE624FE-D4EF-49D2-AEB5-33419C2300D0}" type="presParOf" srcId="{4EA998FE-6F0C-4A29-9789-87512B0A65D3}" destId="{001635C4-5AC4-4153-A696-43D2459B161E}" srcOrd="2" destOrd="0" presId="urn:microsoft.com/office/officeart/2018/2/layout/IconVerticalSolidList"/>
    <dgm:cxn modelId="{D2CAD6A5-65CB-418E-BE22-153C15FE97E2}" type="presParOf" srcId="{4EA998FE-6F0C-4A29-9789-87512B0A65D3}" destId="{125A8BF7-8E26-49E4-A28E-8F1E3AA0314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5C4DED4-E83D-4151-8C3B-B52C765CA6F4}"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81882B05-4875-45C8-93EB-4DB2D308F152}">
      <dgm:prSet/>
      <dgm:spPr/>
      <dgm:t>
        <a:bodyPr/>
        <a:lstStyle/>
        <a:p>
          <a:r>
            <a:rPr lang="en-US" b="1"/>
            <a:t>Lemmatization</a:t>
          </a:r>
          <a:endParaRPr lang="en-US"/>
        </a:p>
      </dgm:t>
    </dgm:pt>
    <dgm:pt modelId="{DBC85F78-B6C1-4576-9898-B0C81612B94A}" type="parTrans" cxnId="{B6FEFD0F-D0B1-41DD-BC5A-52683D7F87F5}">
      <dgm:prSet/>
      <dgm:spPr/>
      <dgm:t>
        <a:bodyPr/>
        <a:lstStyle/>
        <a:p>
          <a:endParaRPr lang="en-US"/>
        </a:p>
      </dgm:t>
    </dgm:pt>
    <dgm:pt modelId="{2BF1445C-218C-494C-8BCC-285ECB1D2E1C}" type="sibTrans" cxnId="{B6FEFD0F-D0B1-41DD-BC5A-52683D7F87F5}">
      <dgm:prSet/>
      <dgm:spPr/>
      <dgm:t>
        <a:bodyPr/>
        <a:lstStyle/>
        <a:p>
          <a:endParaRPr lang="en-US"/>
        </a:p>
      </dgm:t>
    </dgm:pt>
    <dgm:pt modelId="{76E957C0-AB3D-4AAC-A92F-0F86F92E350A}">
      <dgm:prSet/>
      <dgm:spPr/>
      <dgm:t>
        <a:bodyPr/>
        <a:lstStyle/>
        <a:p>
          <a:r>
            <a:rPr lang="en-US"/>
            <a:t>Transforms a word into a canonical form (lemma) by standardizing gender (masculine or feminine), number (one or more), person (me, you, them...), mode (indicative, imperative...).  </a:t>
          </a:r>
        </a:p>
      </dgm:t>
    </dgm:pt>
    <dgm:pt modelId="{D997A115-0A9C-4B9E-B097-526A36FBAB44}" type="parTrans" cxnId="{C8ED9465-5104-4292-85B4-A991117CF63B}">
      <dgm:prSet/>
      <dgm:spPr/>
      <dgm:t>
        <a:bodyPr/>
        <a:lstStyle/>
        <a:p>
          <a:endParaRPr lang="en-US"/>
        </a:p>
      </dgm:t>
    </dgm:pt>
    <dgm:pt modelId="{43E6F881-AFB3-45B2-B385-A9766A1AF0AA}" type="sibTrans" cxnId="{C8ED9465-5104-4292-85B4-A991117CF63B}">
      <dgm:prSet/>
      <dgm:spPr/>
      <dgm:t>
        <a:bodyPr/>
        <a:lstStyle/>
        <a:p>
          <a:endParaRPr lang="en-US"/>
        </a:p>
      </dgm:t>
    </dgm:pt>
    <dgm:pt modelId="{C90D7264-865C-4522-9846-7C2B16BBB362}">
      <dgm:prSet/>
      <dgm:spPr/>
      <dgm:t>
        <a:bodyPr/>
        <a:lstStyle/>
        <a:p>
          <a:r>
            <a:rPr lang="en-US"/>
            <a:t>seeks →  seek</a:t>
          </a:r>
        </a:p>
      </dgm:t>
    </dgm:pt>
    <dgm:pt modelId="{E977AD24-896F-4AE6-8E84-CD64EA2523C0}" type="parTrans" cxnId="{68EC9821-9E4F-46F1-9CA0-E56818B76F43}">
      <dgm:prSet/>
      <dgm:spPr/>
      <dgm:t>
        <a:bodyPr/>
        <a:lstStyle/>
        <a:p>
          <a:endParaRPr lang="en-US"/>
        </a:p>
      </dgm:t>
    </dgm:pt>
    <dgm:pt modelId="{C5D35FBF-627B-4D42-976F-968E9E1437EF}" type="sibTrans" cxnId="{68EC9821-9E4F-46F1-9CA0-E56818B76F43}">
      <dgm:prSet/>
      <dgm:spPr/>
      <dgm:t>
        <a:bodyPr/>
        <a:lstStyle/>
        <a:p>
          <a:endParaRPr lang="en-US"/>
        </a:p>
      </dgm:t>
    </dgm:pt>
    <dgm:pt modelId="{EF573003-54B0-43D0-99AD-B06DBBF3B9F6}">
      <dgm:prSet/>
      <dgm:spPr/>
      <dgm:t>
        <a:bodyPr/>
        <a:lstStyle/>
        <a:p>
          <a:r>
            <a:rPr lang="en-US"/>
            <a:t>dogs → dog</a:t>
          </a:r>
        </a:p>
      </dgm:t>
    </dgm:pt>
    <dgm:pt modelId="{222CB299-3604-4CF8-9041-7B4C534DC8EA}" type="parTrans" cxnId="{D512D605-3FFB-49DB-BF69-FBD47FE8328A}">
      <dgm:prSet/>
      <dgm:spPr/>
      <dgm:t>
        <a:bodyPr/>
        <a:lstStyle/>
        <a:p>
          <a:endParaRPr lang="en-US"/>
        </a:p>
      </dgm:t>
    </dgm:pt>
    <dgm:pt modelId="{7DB40170-4B84-4C7C-8124-81C3F9C59EF8}" type="sibTrans" cxnId="{D512D605-3FFB-49DB-BF69-FBD47FE8328A}">
      <dgm:prSet/>
      <dgm:spPr/>
      <dgm:t>
        <a:bodyPr/>
        <a:lstStyle/>
        <a:p>
          <a:endParaRPr lang="en-US"/>
        </a:p>
      </dgm:t>
    </dgm:pt>
    <dgm:pt modelId="{DD8172A5-A4C3-4AF0-A289-5D87D40FA931}">
      <dgm:prSet/>
      <dgm:spPr/>
      <dgm:t>
        <a:bodyPr/>
        <a:lstStyle/>
        <a:p>
          <a:r>
            <a:rPr lang="en-US" b="1"/>
            <a:t>Stemming </a:t>
          </a:r>
          <a:endParaRPr lang="en-US"/>
        </a:p>
      </dgm:t>
    </dgm:pt>
    <dgm:pt modelId="{88EAD94E-1FFD-4965-BCCC-7EBD838E67EF}" type="parTrans" cxnId="{3589F8E5-963D-43AA-8ABD-AF01E928FD00}">
      <dgm:prSet/>
      <dgm:spPr/>
      <dgm:t>
        <a:bodyPr/>
        <a:lstStyle/>
        <a:p>
          <a:endParaRPr lang="en-US"/>
        </a:p>
      </dgm:t>
    </dgm:pt>
    <dgm:pt modelId="{6FDC508D-6E7A-4121-947B-EAA10982B83E}" type="sibTrans" cxnId="{3589F8E5-963D-43AA-8ABD-AF01E928FD00}">
      <dgm:prSet/>
      <dgm:spPr/>
      <dgm:t>
        <a:bodyPr/>
        <a:lstStyle/>
        <a:p>
          <a:endParaRPr lang="en-US"/>
        </a:p>
      </dgm:t>
    </dgm:pt>
    <dgm:pt modelId="{63D9C64E-ABED-436A-B569-70DE704934A0}">
      <dgm:prSet/>
      <dgm:spPr/>
      <dgm:t>
        <a:bodyPr/>
        <a:lstStyle/>
        <a:p>
          <a:r>
            <a:rPr lang="en-US"/>
            <a:t>Transforms a word into a radical or root. The affixes (suffixes, prefixes, postfixes, antefixes) are removed, leaving only the root.</a:t>
          </a:r>
        </a:p>
      </dgm:t>
    </dgm:pt>
    <dgm:pt modelId="{FA906436-33E6-41E7-A7FA-C6368ABA1EB3}" type="parTrans" cxnId="{4D4D77CB-9363-4CE2-9C94-4B7EAAFB843B}">
      <dgm:prSet/>
      <dgm:spPr/>
      <dgm:t>
        <a:bodyPr/>
        <a:lstStyle/>
        <a:p>
          <a:endParaRPr lang="en-US"/>
        </a:p>
      </dgm:t>
    </dgm:pt>
    <dgm:pt modelId="{EB8EC069-FE19-4D08-9827-BD3FA02775BC}" type="sibTrans" cxnId="{4D4D77CB-9363-4CE2-9C94-4B7EAAFB843B}">
      <dgm:prSet/>
      <dgm:spPr/>
      <dgm:t>
        <a:bodyPr/>
        <a:lstStyle/>
        <a:p>
          <a:endParaRPr lang="en-US"/>
        </a:p>
      </dgm:t>
    </dgm:pt>
    <dgm:pt modelId="{2D7B584E-A586-4F47-931F-2BFAD148C501}">
      <dgm:prSet/>
      <dgm:spPr/>
      <dgm:t>
        <a:bodyPr/>
        <a:lstStyle/>
        <a:p>
          <a:r>
            <a:rPr lang="en-US"/>
            <a:t>Sometimes same result as the lemmatization:</a:t>
          </a:r>
        </a:p>
      </dgm:t>
    </dgm:pt>
    <dgm:pt modelId="{85ACE69C-CBA4-4311-A7F4-1AEEA9AE8263}" type="parTrans" cxnId="{BAE155E1-11FB-482C-92FB-1D5077BA2A82}">
      <dgm:prSet/>
      <dgm:spPr/>
      <dgm:t>
        <a:bodyPr/>
        <a:lstStyle/>
        <a:p>
          <a:endParaRPr lang="en-US"/>
        </a:p>
      </dgm:t>
    </dgm:pt>
    <dgm:pt modelId="{4422115C-AE06-4243-9F94-CC3174DEADCD}" type="sibTrans" cxnId="{BAE155E1-11FB-482C-92FB-1D5077BA2A82}">
      <dgm:prSet/>
      <dgm:spPr/>
      <dgm:t>
        <a:bodyPr/>
        <a:lstStyle/>
        <a:p>
          <a:endParaRPr lang="en-US"/>
        </a:p>
      </dgm:t>
    </dgm:pt>
    <dgm:pt modelId="{3B3153C5-F80D-4AA9-8D9A-AD758C1B2141}">
      <dgm:prSet/>
      <dgm:spPr/>
      <dgm:t>
        <a:bodyPr/>
        <a:lstStyle/>
        <a:p>
          <a:r>
            <a:rPr lang="en-US"/>
            <a:t>fishing, fished, fish, fisher → fish</a:t>
          </a:r>
        </a:p>
      </dgm:t>
    </dgm:pt>
    <dgm:pt modelId="{F7369585-7765-449E-A951-B08F74C0E915}" type="parTrans" cxnId="{930C13C5-7CC4-47F6-9FFC-C1D089EB5A97}">
      <dgm:prSet/>
      <dgm:spPr/>
      <dgm:t>
        <a:bodyPr/>
        <a:lstStyle/>
        <a:p>
          <a:endParaRPr lang="en-US"/>
        </a:p>
      </dgm:t>
    </dgm:pt>
    <dgm:pt modelId="{401DA4CF-99FA-418A-B87E-C3D69464282B}" type="sibTrans" cxnId="{930C13C5-7CC4-47F6-9FFC-C1D089EB5A97}">
      <dgm:prSet/>
      <dgm:spPr/>
      <dgm:t>
        <a:bodyPr/>
        <a:lstStyle/>
        <a:p>
          <a:endParaRPr lang="en-US"/>
        </a:p>
      </dgm:t>
    </dgm:pt>
    <dgm:pt modelId="{BAAEADA5-710E-44C5-894E-E1422A888B94}">
      <dgm:prSet/>
      <dgm:spPr/>
      <dgm:t>
        <a:bodyPr/>
        <a:lstStyle/>
        <a:p>
          <a:r>
            <a:rPr lang="en-US"/>
            <a:t>Source of error sometimes: university, universe → univers</a:t>
          </a:r>
        </a:p>
      </dgm:t>
    </dgm:pt>
    <dgm:pt modelId="{D27B9B49-8C2D-4D37-ABAB-ACC984F6F2C3}" type="parTrans" cxnId="{E8373D88-2445-4395-AFBF-DAEA714ADBFF}">
      <dgm:prSet/>
      <dgm:spPr/>
      <dgm:t>
        <a:bodyPr/>
        <a:lstStyle/>
        <a:p>
          <a:endParaRPr lang="en-US"/>
        </a:p>
      </dgm:t>
    </dgm:pt>
    <dgm:pt modelId="{3B658B61-4477-4B79-94C6-950FBF731F46}" type="sibTrans" cxnId="{E8373D88-2445-4395-AFBF-DAEA714ADBFF}">
      <dgm:prSet/>
      <dgm:spPr/>
      <dgm:t>
        <a:bodyPr/>
        <a:lstStyle/>
        <a:p>
          <a:endParaRPr lang="en-US"/>
        </a:p>
      </dgm:t>
    </dgm:pt>
    <dgm:pt modelId="{66DAD02B-1FF3-41E1-AB1D-4EB73DE33B81}" type="pres">
      <dgm:prSet presAssocID="{65C4DED4-E83D-4151-8C3B-B52C765CA6F4}" presName="Name0" presStyleCnt="0">
        <dgm:presLayoutVars>
          <dgm:dir/>
          <dgm:animLvl val="lvl"/>
          <dgm:resizeHandles val="exact"/>
        </dgm:presLayoutVars>
      </dgm:prSet>
      <dgm:spPr/>
    </dgm:pt>
    <dgm:pt modelId="{CA05563C-CC4E-4A52-9DC5-F3745BB2C686}" type="pres">
      <dgm:prSet presAssocID="{81882B05-4875-45C8-93EB-4DB2D308F152}" presName="composite" presStyleCnt="0"/>
      <dgm:spPr/>
    </dgm:pt>
    <dgm:pt modelId="{8F616FE0-1A93-4009-BF03-7281C07107D0}" type="pres">
      <dgm:prSet presAssocID="{81882B05-4875-45C8-93EB-4DB2D308F152}" presName="parTx" presStyleLbl="alignNode1" presStyleIdx="0" presStyleCnt="2">
        <dgm:presLayoutVars>
          <dgm:chMax val="0"/>
          <dgm:chPref val="0"/>
          <dgm:bulletEnabled val="1"/>
        </dgm:presLayoutVars>
      </dgm:prSet>
      <dgm:spPr/>
    </dgm:pt>
    <dgm:pt modelId="{03E2BDEF-00A5-43CB-9830-53C947658AB0}" type="pres">
      <dgm:prSet presAssocID="{81882B05-4875-45C8-93EB-4DB2D308F152}" presName="desTx" presStyleLbl="alignAccFollowNode1" presStyleIdx="0" presStyleCnt="2">
        <dgm:presLayoutVars>
          <dgm:bulletEnabled val="1"/>
        </dgm:presLayoutVars>
      </dgm:prSet>
      <dgm:spPr/>
    </dgm:pt>
    <dgm:pt modelId="{309556FB-63E0-45A8-84E6-9190748E1A00}" type="pres">
      <dgm:prSet presAssocID="{2BF1445C-218C-494C-8BCC-285ECB1D2E1C}" presName="space" presStyleCnt="0"/>
      <dgm:spPr/>
    </dgm:pt>
    <dgm:pt modelId="{0BE14CBF-FE80-458F-83C2-B09525E9DB1B}" type="pres">
      <dgm:prSet presAssocID="{DD8172A5-A4C3-4AF0-A289-5D87D40FA931}" presName="composite" presStyleCnt="0"/>
      <dgm:spPr/>
    </dgm:pt>
    <dgm:pt modelId="{79BA0BC6-6717-4B51-8BFC-BED0E80E9741}" type="pres">
      <dgm:prSet presAssocID="{DD8172A5-A4C3-4AF0-A289-5D87D40FA931}" presName="parTx" presStyleLbl="alignNode1" presStyleIdx="1" presStyleCnt="2">
        <dgm:presLayoutVars>
          <dgm:chMax val="0"/>
          <dgm:chPref val="0"/>
          <dgm:bulletEnabled val="1"/>
        </dgm:presLayoutVars>
      </dgm:prSet>
      <dgm:spPr/>
    </dgm:pt>
    <dgm:pt modelId="{77636BA4-A375-4C66-BD86-AD5C0FE24A69}" type="pres">
      <dgm:prSet presAssocID="{DD8172A5-A4C3-4AF0-A289-5D87D40FA931}" presName="desTx" presStyleLbl="alignAccFollowNode1" presStyleIdx="1" presStyleCnt="2">
        <dgm:presLayoutVars>
          <dgm:bulletEnabled val="1"/>
        </dgm:presLayoutVars>
      </dgm:prSet>
      <dgm:spPr/>
    </dgm:pt>
  </dgm:ptLst>
  <dgm:cxnLst>
    <dgm:cxn modelId="{D512D605-3FFB-49DB-BF69-FBD47FE8328A}" srcId="{81882B05-4875-45C8-93EB-4DB2D308F152}" destId="{EF573003-54B0-43D0-99AD-B06DBBF3B9F6}" srcOrd="2" destOrd="0" parTransId="{222CB299-3604-4CF8-9041-7B4C534DC8EA}" sibTransId="{7DB40170-4B84-4C7C-8124-81C3F9C59EF8}"/>
    <dgm:cxn modelId="{B6FEFD0F-D0B1-41DD-BC5A-52683D7F87F5}" srcId="{65C4DED4-E83D-4151-8C3B-B52C765CA6F4}" destId="{81882B05-4875-45C8-93EB-4DB2D308F152}" srcOrd="0" destOrd="0" parTransId="{DBC85F78-B6C1-4576-9898-B0C81612B94A}" sibTransId="{2BF1445C-218C-494C-8BCC-285ECB1D2E1C}"/>
    <dgm:cxn modelId="{68EC9821-9E4F-46F1-9CA0-E56818B76F43}" srcId="{81882B05-4875-45C8-93EB-4DB2D308F152}" destId="{C90D7264-865C-4522-9846-7C2B16BBB362}" srcOrd="1" destOrd="0" parTransId="{E977AD24-896F-4AE6-8E84-CD64EA2523C0}" sibTransId="{C5D35FBF-627B-4D42-976F-968E9E1437EF}"/>
    <dgm:cxn modelId="{7F7DDA25-6961-4C22-962B-647C0C4C69CA}" type="presOf" srcId="{65C4DED4-E83D-4151-8C3B-B52C765CA6F4}" destId="{66DAD02B-1FF3-41E1-AB1D-4EB73DE33B81}" srcOrd="0" destOrd="0" presId="urn:microsoft.com/office/officeart/2005/8/layout/hList1"/>
    <dgm:cxn modelId="{6313123B-2DAA-4FFF-8A88-0420908B64D0}" type="presOf" srcId="{EF573003-54B0-43D0-99AD-B06DBBF3B9F6}" destId="{03E2BDEF-00A5-43CB-9830-53C947658AB0}" srcOrd="0" destOrd="2" presId="urn:microsoft.com/office/officeart/2005/8/layout/hList1"/>
    <dgm:cxn modelId="{F8EED661-EC6D-4210-8938-B169BD446544}" type="presOf" srcId="{81882B05-4875-45C8-93EB-4DB2D308F152}" destId="{8F616FE0-1A93-4009-BF03-7281C07107D0}" srcOrd="0" destOrd="0" presId="urn:microsoft.com/office/officeart/2005/8/layout/hList1"/>
    <dgm:cxn modelId="{04011962-C25E-4D97-85A0-C61E2C727251}" type="presOf" srcId="{DD8172A5-A4C3-4AF0-A289-5D87D40FA931}" destId="{79BA0BC6-6717-4B51-8BFC-BED0E80E9741}" srcOrd="0" destOrd="0" presId="urn:microsoft.com/office/officeart/2005/8/layout/hList1"/>
    <dgm:cxn modelId="{C8ED9465-5104-4292-85B4-A991117CF63B}" srcId="{81882B05-4875-45C8-93EB-4DB2D308F152}" destId="{76E957C0-AB3D-4AAC-A92F-0F86F92E350A}" srcOrd="0" destOrd="0" parTransId="{D997A115-0A9C-4B9E-B097-526A36FBAB44}" sibTransId="{43E6F881-AFB3-45B2-B385-A9766A1AF0AA}"/>
    <dgm:cxn modelId="{09BDBB70-160C-41AF-A42B-98D5668D6D16}" type="presOf" srcId="{2D7B584E-A586-4F47-931F-2BFAD148C501}" destId="{77636BA4-A375-4C66-BD86-AD5C0FE24A69}" srcOrd="0" destOrd="1" presId="urn:microsoft.com/office/officeart/2005/8/layout/hList1"/>
    <dgm:cxn modelId="{4886FF72-CA00-477F-8ACC-29913D604582}" type="presOf" srcId="{BAAEADA5-710E-44C5-894E-E1422A888B94}" destId="{77636BA4-A375-4C66-BD86-AD5C0FE24A69}" srcOrd="0" destOrd="3" presId="urn:microsoft.com/office/officeart/2005/8/layout/hList1"/>
    <dgm:cxn modelId="{E0E9275A-9376-46A1-8F39-2ED1CCE2686D}" type="presOf" srcId="{63D9C64E-ABED-436A-B569-70DE704934A0}" destId="{77636BA4-A375-4C66-BD86-AD5C0FE24A69}" srcOrd="0" destOrd="0" presId="urn:microsoft.com/office/officeart/2005/8/layout/hList1"/>
    <dgm:cxn modelId="{E8373D88-2445-4395-AFBF-DAEA714ADBFF}" srcId="{DD8172A5-A4C3-4AF0-A289-5D87D40FA931}" destId="{BAAEADA5-710E-44C5-894E-E1422A888B94}" srcOrd="3" destOrd="0" parTransId="{D27B9B49-8C2D-4D37-ABAB-ACC984F6F2C3}" sibTransId="{3B658B61-4477-4B79-94C6-950FBF731F46}"/>
    <dgm:cxn modelId="{60B2FEAC-E669-41E3-B03B-3275D2B6570F}" type="presOf" srcId="{76E957C0-AB3D-4AAC-A92F-0F86F92E350A}" destId="{03E2BDEF-00A5-43CB-9830-53C947658AB0}" srcOrd="0" destOrd="0" presId="urn:microsoft.com/office/officeart/2005/8/layout/hList1"/>
    <dgm:cxn modelId="{930C13C5-7CC4-47F6-9FFC-C1D089EB5A97}" srcId="{DD8172A5-A4C3-4AF0-A289-5D87D40FA931}" destId="{3B3153C5-F80D-4AA9-8D9A-AD758C1B2141}" srcOrd="2" destOrd="0" parTransId="{F7369585-7765-449E-A951-B08F74C0E915}" sibTransId="{401DA4CF-99FA-418A-B87E-C3D69464282B}"/>
    <dgm:cxn modelId="{4D4D77CB-9363-4CE2-9C94-4B7EAAFB843B}" srcId="{DD8172A5-A4C3-4AF0-A289-5D87D40FA931}" destId="{63D9C64E-ABED-436A-B569-70DE704934A0}" srcOrd="0" destOrd="0" parTransId="{FA906436-33E6-41E7-A7FA-C6368ABA1EB3}" sibTransId="{EB8EC069-FE19-4D08-9827-BD3FA02775BC}"/>
    <dgm:cxn modelId="{BAE155E1-11FB-482C-92FB-1D5077BA2A82}" srcId="{DD8172A5-A4C3-4AF0-A289-5D87D40FA931}" destId="{2D7B584E-A586-4F47-931F-2BFAD148C501}" srcOrd="1" destOrd="0" parTransId="{85ACE69C-CBA4-4311-A7F4-1AEEA9AE8263}" sibTransId="{4422115C-AE06-4243-9F94-CC3174DEADCD}"/>
    <dgm:cxn modelId="{30559AE1-DCCF-488E-955E-55EDF53834A5}" type="presOf" srcId="{C90D7264-865C-4522-9846-7C2B16BBB362}" destId="{03E2BDEF-00A5-43CB-9830-53C947658AB0}" srcOrd="0" destOrd="1" presId="urn:microsoft.com/office/officeart/2005/8/layout/hList1"/>
    <dgm:cxn modelId="{3589F8E5-963D-43AA-8ABD-AF01E928FD00}" srcId="{65C4DED4-E83D-4151-8C3B-B52C765CA6F4}" destId="{DD8172A5-A4C3-4AF0-A289-5D87D40FA931}" srcOrd="1" destOrd="0" parTransId="{88EAD94E-1FFD-4965-BCCC-7EBD838E67EF}" sibTransId="{6FDC508D-6E7A-4121-947B-EAA10982B83E}"/>
    <dgm:cxn modelId="{CCDDDAF4-3AB4-47C4-A636-00FE8C156C24}" type="presOf" srcId="{3B3153C5-F80D-4AA9-8D9A-AD758C1B2141}" destId="{77636BA4-A375-4C66-BD86-AD5C0FE24A69}" srcOrd="0" destOrd="2" presId="urn:microsoft.com/office/officeart/2005/8/layout/hList1"/>
    <dgm:cxn modelId="{E84E0DF8-ECDE-4263-94C7-917C8D3AD711}" type="presParOf" srcId="{66DAD02B-1FF3-41E1-AB1D-4EB73DE33B81}" destId="{CA05563C-CC4E-4A52-9DC5-F3745BB2C686}" srcOrd="0" destOrd="0" presId="urn:microsoft.com/office/officeart/2005/8/layout/hList1"/>
    <dgm:cxn modelId="{6C7656D6-2D5D-45F8-90B2-4233B58B5391}" type="presParOf" srcId="{CA05563C-CC4E-4A52-9DC5-F3745BB2C686}" destId="{8F616FE0-1A93-4009-BF03-7281C07107D0}" srcOrd="0" destOrd="0" presId="urn:microsoft.com/office/officeart/2005/8/layout/hList1"/>
    <dgm:cxn modelId="{07B4AF9C-7963-493A-BA43-D09A21104840}" type="presParOf" srcId="{CA05563C-CC4E-4A52-9DC5-F3745BB2C686}" destId="{03E2BDEF-00A5-43CB-9830-53C947658AB0}" srcOrd="1" destOrd="0" presId="urn:microsoft.com/office/officeart/2005/8/layout/hList1"/>
    <dgm:cxn modelId="{5A956E33-2BD4-4506-B9F9-D257ADD20791}" type="presParOf" srcId="{66DAD02B-1FF3-41E1-AB1D-4EB73DE33B81}" destId="{309556FB-63E0-45A8-84E6-9190748E1A00}" srcOrd="1" destOrd="0" presId="urn:microsoft.com/office/officeart/2005/8/layout/hList1"/>
    <dgm:cxn modelId="{253C8FC2-563F-4ADE-95CA-44E996371D28}" type="presParOf" srcId="{66DAD02B-1FF3-41E1-AB1D-4EB73DE33B81}" destId="{0BE14CBF-FE80-458F-83C2-B09525E9DB1B}" srcOrd="2" destOrd="0" presId="urn:microsoft.com/office/officeart/2005/8/layout/hList1"/>
    <dgm:cxn modelId="{7F96220D-4F08-4FA7-9AA3-73FA8F5718CE}" type="presParOf" srcId="{0BE14CBF-FE80-458F-83C2-B09525E9DB1B}" destId="{79BA0BC6-6717-4B51-8BFC-BED0E80E9741}" srcOrd="0" destOrd="0" presId="urn:microsoft.com/office/officeart/2005/8/layout/hList1"/>
    <dgm:cxn modelId="{FFC519CC-26B7-409B-8321-FFE30494B60C}" type="presParOf" srcId="{0BE14CBF-FE80-458F-83C2-B09525E9DB1B}" destId="{77636BA4-A375-4C66-BD86-AD5C0FE24A6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C69D-C849-4E57-80F3-6A612BD779FD}">
      <dsp:nvSpPr>
        <dsp:cNvPr id="0" name=""/>
        <dsp:cNvSpPr/>
      </dsp:nvSpPr>
      <dsp:spPr>
        <a:xfrm>
          <a:off x="0" y="389190"/>
          <a:ext cx="6628804" cy="10179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Key-Value Stores</a:t>
          </a:r>
          <a:r>
            <a:rPr lang="en-US" sz="1500" kern="1200" dirty="0"/>
            <a:t>: These are the simplest form of NoSQL databases, designed for storing data as a collection of key-value pairs. They are highly efficient for scenarios where quick access to data is required, such as in caching and session storage, where the key is known.</a:t>
          </a:r>
        </a:p>
      </dsp:txBody>
      <dsp:txXfrm>
        <a:off x="49690" y="438880"/>
        <a:ext cx="6529424" cy="918520"/>
      </dsp:txXfrm>
    </dsp:sp>
    <dsp:sp modelId="{336F781E-DAAD-423C-B072-089365E4FE26}">
      <dsp:nvSpPr>
        <dsp:cNvPr id="0" name=""/>
        <dsp:cNvSpPr/>
      </dsp:nvSpPr>
      <dsp:spPr>
        <a:xfrm>
          <a:off x="0" y="1450290"/>
          <a:ext cx="6628804" cy="101790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Column Stores</a:t>
          </a:r>
          <a:r>
            <a:rPr lang="en-US" sz="1500" kern="1200" dirty="0"/>
            <a:t>: Columnar databases store data in columns rather than rows, making them ideal for analytics and data warehousing scenarios where operations are typically performed on column data. This structure allows for efficient data compression and fast aggregation.</a:t>
          </a:r>
        </a:p>
      </dsp:txBody>
      <dsp:txXfrm>
        <a:off x="49690" y="1499980"/>
        <a:ext cx="6529424" cy="918520"/>
      </dsp:txXfrm>
    </dsp:sp>
    <dsp:sp modelId="{9FF6BF79-025E-4C90-A60F-0ACC1BFE4CC6}">
      <dsp:nvSpPr>
        <dsp:cNvPr id="0" name=""/>
        <dsp:cNvSpPr/>
      </dsp:nvSpPr>
      <dsp:spPr>
        <a:xfrm>
          <a:off x="0" y="2511390"/>
          <a:ext cx="6628804" cy="101790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Graph Databases</a:t>
          </a:r>
          <a:r>
            <a:rPr lang="en-US" sz="1500" kern="1200" dirty="0"/>
            <a:t>: These databases are optimized for storing and querying data that is interconnected, making them suitable for social networks, recommendation engines, and fraud detection systems where relationships between data points are crucial.</a:t>
          </a:r>
        </a:p>
      </dsp:txBody>
      <dsp:txXfrm>
        <a:off x="49690" y="2561080"/>
        <a:ext cx="6529424" cy="918520"/>
      </dsp:txXfrm>
    </dsp:sp>
    <dsp:sp modelId="{CEB83ADC-6940-4154-89ED-403B1D518284}">
      <dsp:nvSpPr>
        <dsp:cNvPr id="0" name=""/>
        <dsp:cNvSpPr/>
      </dsp:nvSpPr>
      <dsp:spPr>
        <a:xfrm>
          <a:off x="0" y="3572490"/>
          <a:ext cx="6628804" cy="10179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Document Stores</a:t>
          </a:r>
          <a:r>
            <a:rPr lang="en-US" sz="1500" kern="1200" dirty="0"/>
            <a:t>: Document-oriented databases store data in document formats like JSON, XML, etc. They are versatile and flexible, making them suitable for content management systems and e-commerce applications where each document can be unique and evolve over time.</a:t>
          </a:r>
        </a:p>
      </dsp:txBody>
      <dsp:txXfrm>
        <a:off x="49690" y="3622180"/>
        <a:ext cx="6529424" cy="918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DDFA4-29B9-4069-AC47-36F6D52C26DF}">
      <dsp:nvSpPr>
        <dsp:cNvPr id="0" name=""/>
        <dsp:cNvSpPr/>
      </dsp:nvSpPr>
      <dsp:spPr>
        <a:xfrm>
          <a:off x="0" y="332310"/>
          <a:ext cx="6628804" cy="11592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A NoSQL database storing data as key-value pairs</a:t>
          </a:r>
        </a:p>
        <a:p>
          <a:pPr marL="171450" lvl="1" indent="-171450" algn="l" defTabSz="711200">
            <a:lnSpc>
              <a:spcPct val="90000"/>
            </a:lnSpc>
            <a:spcBef>
              <a:spcPct val="0"/>
            </a:spcBef>
            <a:spcAft>
              <a:spcPct val="15000"/>
            </a:spcAft>
            <a:buChar char="•"/>
          </a:pPr>
          <a:r>
            <a:rPr lang="en-US" sz="1600" kern="1200"/>
            <a:t>- Highly optimized for fast lookups using keys</a:t>
          </a:r>
        </a:p>
        <a:p>
          <a:pPr marL="171450" lvl="1" indent="-171450" algn="l" defTabSz="711200">
            <a:lnSpc>
              <a:spcPct val="90000"/>
            </a:lnSpc>
            <a:spcBef>
              <a:spcPct val="0"/>
            </a:spcBef>
            <a:spcAft>
              <a:spcPct val="15000"/>
            </a:spcAft>
            <a:buChar char="•"/>
          </a:pPr>
          <a:r>
            <a:rPr lang="en-US" sz="1600" kern="1200"/>
            <a:t>- Data structures: strings, lists, sets, hashes</a:t>
          </a:r>
        </a:p>
      </dsp:txBody>
      <dsp:txXfrm>
        <a:off x="0" y="332310"/>
        <a:ext cx="6628804" cy="1159200"/>
      </dsp:txXfrm>
    </dsp:sp>
    <dsp:sp modelId="{BDF34AE0-0B55-46A1-8EA4-23E470AC20CA}">
      <dsp:nvSpPr>
        <dsp:cNvPr id="0" name=""/>
        <dsp:cNvSpPr/>
      </dsp:nvSpPr>
      <dsp:spPr>
        <a:xfrm>
          <a:off x="331440" y="9615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is a Key-Value Database?</a:t>
          </a:r>
        </a:p>
      </dsp:txBody>
      <dsp:txXfrm>
        <a:off x="354497" y="119207"/>
        <a:ext cx="4594048" cy="426206"/>
      </dsp:txXfrm>
    </dsp:sp>
    <dsp:sp modelId="{0C8782B1-7E28-46F1-8396-E7E4241CBB75}">
      <dsp:nvSpPr>
        <dsp:cNvPr id="0" name=""/>
        <dsp:cNvSpPr/>
      </dsp:nvSpPr>
      <dsp:spPr>
        <a:xfrm>
          <a:off x="0" y="1814070"/>
          <a:ext cx="6628804" cy="1562400"/>
        </a:xfrm>
        <a:prstGeom prst="rect">
          <a:avLst/>
        </a:prstGeom>
        <a:solidFill>
          <a:schemeClr val="lt1">
            <a:alpha val="90000"/>
            <a:hueOff val="0"/>
            <a:satOff val="0"/>
            <a:lumOff val="0"/>
            <a:alphaOff val="0"/>
          </a:schemeClr>
        </a:solidFill>
        <a:ln w="12700" cap="rnd" cmpd="sng" algn="ctr">
          <a:solidFill>
            <a:schemeClr val="accent2">
              <a:hueOff val="-1482143"/>
              <a:satOff val="7100"/>
              <a:lumOff val="65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Ultra-fast in-memory storage (low-latency operations)</a:t>
          </a:r>
        </a:p>
        <a:p>
          <a:pPr marL="171450" lvl="1" indent="-171450" algn="l" defTabSz="711200">
            <a:lnSpc>
              <a:spcPct val="90000"/>
            </a:lnSpc>
            <a:spcBef>
              <a:spcPct val="0"/>
            </a:spcBef>
            <a:spcAft>
              <a:spcPct val="15000"/>
            </a:spcAft>
            <a:buChar char="•"/>
          </a:pPr>
          <a:r>
            <a:rPr lang="en-US" sz="1600" kern="1200"/>
            <a:t>✔ Supports caching, pub/sub, and session storage</a:t>
          </a:r>
        </a:p>
        <a:p>
          <a:pPr marL="171450" lvl="1" indent="-171450" algn="l" defTabSz="711200">
            <a:lnSpc>
              <a:spcPct val="90000"/>
            </a:lnSpc>
            <a:spcBef>
              <a:spcPct val="0"/>
            </a:spcBef>
            <a:spcAft>
              <a:spcPct val="15000"/>
            </a:spcAft>
            <a:buChar char="•"/>
          </a:pPr>
          <a:r>
            <a:rPr lang="en-US" sz="1600" kern="1200"/>
            <a:t>✔ Can persist data with snapshotting &amp; AOF logs</a:t>
          </a:r>
        </a:p>
        <a:p>
          <a:pPr marL="171450" lvl="1" indent="-171450" algn="l" defTabSz="711200">
            <a:lnSpc>
              <a:spcPct val="90000"/>
            </a:lnSpc>
            <a:spcBef>
              <a:spcPct val="0"/>
            </a:spcBef>
            <a:spcAft>
              <a:spcPct val="15000"/>
            </a:spcAft>
            <a:buChar char="•"/>
          </a:pPr>
          <a:r>
            <a:rPr lang="en-US" sz="1600" kern="1200"/>
            <a:t>✔ Scales horizontally using clustering</a:t>
          </a:r>
        </a:p>
      </dsp:txBody>
      <dsp:txXfrm>
        <a:off x="0" y="1814070"/>
        <a:ext cx="6628804" cy="1562400"/>
      </dsp:txXfrm>
    </dsp:sp>
    <dsp:sp modelId="{72AE1724-7F46-4F12-AA55-C4B3AE6AF52C}">
      <dsp:nvSpPr>
        <dsp:cNvPr id="0" name=""/>
        <dsp:cNvSpPr/>
      </dsp:nvSpPr>
      <dsp:spPr>
        <a:xfrm>
          <a:off x="331440" y="1577910"/>
          <a:ext cx="4640162" cy="47232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Why Use Redis?</a:t>
          </a:r>
        </a:p>
      </dsp:txBody>
      <dsp:txXfrm>
        <a:off x="354497" y="1600967"/>
        <a:ext cx="4594048" cy="426206"/>
      </dsp:txXfrm>
    </dsp:sp>
    <dsp:sp modelId="{964911EE-679A-4005-A437-17063E19E6FC}">
      <dsp:nvSpPr>
        <dsp:cNvPr id="0" name=""/>
        <dsp:cNvSpPr/>
      </dsp:nvSpPr>
      <dsp:spPr>
        <a:xfrm>
          <a:off x="0" y="3699030"/>
          <a:ext cx="6628804" cy="1184400"/>
        </a:xfrm>
        <a:prstGeom prst="rect">
          <a:avLst/>
        </a:prstGeom>
        <a:solidFill>
          <a:schemeClr val="lt1">
            <a:alpha val="90000"/>
            <a:hueOff val="0"/>
            <a:satOff val="0"/>
            <a:lumOff val="0"/>
            <a:alphaOff val="0"/>
          </a:schemeClr>
        </a:solidFill>
        <a:ln w="12700" cap="rnd" cmpd="sng" algn="ctr">
          <a:solidFill>
            <a:schemeClr val="accent2">
              <a:hueOff val="-2964286"/>
              <a:satOff val="14200"/>
              <a:lumOff val="131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Complex queries &amp; relationships needed (Use relational/graph DB)</a:t>
          </a:r>
        </a:p>
        <a:p>
          <a:pPr marL="171450" lvl="1" indent="-171450" algn="l" defTabSz="711200">
            <a:lnSpc>
              <a:spcPct val="90000"/>
            </a:lnSpc>
            <a:spcBef>
              <a:spcPct val="0"/>
            </a:spcBef>
            <a:spcAft>
              <a:spcPct val="15000"/>
            </a:spcAft>
            <a:buChar char="•"/>
          </a:pPr>
          <a:r>
            <a:rPr lang="en-US" sz="1600" kern="1200"/>
            <a:t>❌ Large datasets exceeding RAM capacity</a:t>
          </a:r>
        </a:p>
      </dsp:txBody>
      <dsp:txXfrm>
        <a:off x="0" y="3699030"/>
        <a:ext cx="6628804" cy="1184400"/>
      </dsp:txXfrm>
    </dsp:sp>
    <dsp:sp modelId="{2486179E-F905-4490-90DC-684E28B5D822}">
      <dsp:nvSpPr>
        <dsp:cNvPr id="0" name=""/>
        <dsp:cNvSpPr/>
      </dsp:nvSpPr>
      <dsp:spPr>
        <a:xfrm>
          <a:off x="331440" y="3462870"/>
          <a:ext cx="4640162" cy="47232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When Not to Use Redis?</a:t>
          </a:r>
        </a:p>
      </dsp:txBody>
      <dsp:txXfrm>
        <a:off x="354497" y="3485927"/>
        <a:ext cx="459404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51A75-0EC7-44F2-BEBE-68DB3D2438C0}">
      <dsp:nvSpPr>
        <dsp:cNvPr id="0" name=""/>
        <dsp:cNvSpPr/>
      </dsp:nvSpPr>
      <dsp:spPr>
        <a:xfrm>
          <a:off x="0" y="112305"/>
          <a:ext cx="6628804" cy="514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is a Graph Database?</a:t>
          </a:r>
        </a:p>
      </dsp:txBody>
      <dsp:txXfrm>
        <a:off x="25130" y="137435"/>
        <a:ext cx="6578544" cy="464540"/>
      </dsp:txXfrm>
    </dsp:sp>
    <dsp:sp modelId="{DA6137C7-2518-4EA3-BE6A-AF047638908A}">
      <dsp:nvSpPr>
        <dsp:cNvPr id="0" name=""/>
        <dsp:cNvSpPr/>
      </dsp:nvSpPr>
      <dsp:spPr>
        <a:xfrm>
          <a:off x="0" y="627105"/>
          <a:ext cx="6628804"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A database designed for relationships between data</a:t>
          </a:r>
        </a:p>
        <a:p>
          <a:pPr marL="171450" lvl="1" indent="-171450" algn="l" defTabSz="755650">
            <a:lnSpc>
              <a:spcPct val="90000"/>
            </a:lnSpc>
            <a:spcBef>
              <a:spcPct val="0"/>
            </a:spcBef>
            <a:spcAft>
              <a:spcPct val="20000"/>
            </a:spcAft>
            <a:buChar char="•"/>
          </a:pPr>
          <a:r>
            <a:rPr lang="en-US" sz="1700" kern="1200"/>
            <a:t>- Stores data as nodes (entities) and edges (relationships)</a:t>
          </a:r>
        </a:p>
        <a:p>
          <a:pPr marL="171450" lvl="1" indent="-171450" algn="l" defTabSz="755650">
            <a:lnSpc>
              <a:spcPct val="90000"/>
            </a:lnSpc>
            <a:spcBef>
              <a:spcPct val="0"/>
            </a:spcBef>
            <a:spcAft>
              <a:spcPct val="20000"/>
            </a:spcAft>
            <a:buChar char="•"/>
          </a:pPr>
          <a:r>
            <a:rPr lang="en-US" sz="1700" kern="1200"/>
            <a:t>- Uses graph traversal algorithms for queries</a:t>
          </a:r>
        </a:p>
      </dsp:txBody>
      <dsp:txXfrm>
        <a:off x="0" y="627105"/>
        <a:ext cx="6628804" cy="842490"/>
      </dsp:txXfrm>
    </dsp:sp>
    <dsp:sp modelId="{12B66A2C-B1D8-44D6-B7CC-6129F51B7953}">
      <dsp:nvSpPr>
        <dsp:cNvPr id="0" name=""/>
        <dsp:cNvSpPr/>
      </dsp:nvSpPr>
      <dsp:spPr>
        <a:xfrm>
          <a:off x="0" y="1469595"/>
          <a:ext cx="6628804" cy="5148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Why Use Neo4j?</a:t>
          </a:r>
        </a:p>
      </dsp:txBody>
      <dsp:txXfrm>
        <a:off x="25130" y="1494725"/>
        <a:ext cx="6578544" cy="464540"/>
      </dsp:txXfrm>
    </dsp:sp>
    <dsp:sp modelId="{AA008383-F8A9-41FD-907C-83260F4962CB}">
      <dsp:nvSpPr>
        <dsp:cNvPr id="0" name=""/>
        <dsp:cNvSpPr/>
      </dsp:nvSpPr>
      <dsp:spPr>
        <a:xfrm>
          <a:off x="0" y="1984395"/>
          <a:ext cx="6628804" cy="173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Perfect for connected data (e.g., social networks, fraud detection)</a:t>
          </a:r>
        </a:p>
        <a:p>
          <a:pPr marL="171450" lvl="1" indent="-171450" algn="l" defTabSz="755650">
            <a:lnSpc>
              <a:spcPct val="90000"/>
            </a:lnSpc>
            <a:spcBef>
              <a:spcPct val="0"/>
            </a:spcBef>
            <a:spcAft>
              <a:spcPct val="20000"/>
            </a:spcAft>
            <a:buChar char="•"/>
          </a:pPr>
          <a:r>
            <a:rPr lang="en-US" sz="1700" kern="1200"/>
            <a:t>✔ Fast relationship-based queries</a:t>
          </a:r>
        </a:p>
        <a:p>
          <a:pPr marL="171450" lvl="1" indent="-171450" algn="l" defTabSz="755650">
            <a:lnSpc>
              <a:spcPct val="90000"/>
            </a:lnSpc>
            <a:spcBef>
              <a:spcPct val="0"/>
            </a:spcBef>
            <a:spcAft>
              <a:spcPct val="20000"/>
            </a:spcAft>
            <a:buChar char="•"/>
          </a:pPr>
          <a:r>
            <a:rPr lang="en-US" sz="1700" kern="1200"/>
            <a:t>✔ Uses Cypher Query Language (CQL) for intuitive graph operations</a:t>
          </a:r>
        </a:p>
        <a:p>
          <a:pPr marL="171450" lvl="1" indent="-171450" algn="l" defTabSz="755650">
            <a:lnSpc>
              <a:spcPct val="90000"/>
            </a:lnSpc>
            <a:spcBef>
              <a:spcPct val="0"/>
            </a:spcBef>
            <a:spcAft>
              <a:spcPct val="20000"/>
            </a:spcAft>
            <a:buChar char="•"/>
          </a:pPr>
          <a:r>
            <a:rPr lang="en-US" sz="1700" kern="1200"/>
            <a:t>✔ Supports deep link analysis</a:t>
          </a:r>
        </a:p>
      </dsp:txBody>
      <dsp:txXfrm>
        <a:off x="0" y="1984395"/>
        <a:ext cx="6628804" cy="1730520"/>
      </dsp:txXfrm>
    </dsp:sp>
    <dsp:sp modelId="{BC224D0F-5C51-442C-ABAE-A6D2C8096203}">
      <dsp:nvSpPr>
        <dsp:cNvPr id="0" name=""/>
        <dsp:cNvSpPr/>
      </dsp:nvSpPr>
      <dsp:spPr>
        <a:xfrm>
          <a:off x="0" y="3714915"/>
          <a:ext cx="6628804" cy="5148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When Not to Use Neo4j?</a:t>
          </a:r>
        </a:p>
      </dsp:txBody>
      <dsp:txXfrm>
        <a:off x="25130" y="3740045"/>
        <a:ext cx="6578544" cy="464540"/>
      </dsp:txXfrm>
    </dsp:sp>
    <dsp:sp modelId="{29EFFA69-3C53-4A43-A580-A6724C047048}">
      <dsp:nvSpPr>
        <dsp:cNvPr id="0" name=""/>
        <dsp:cNvSpPr/>
      </dsp:nvSpPr>
      <dsp:spPr>
        <a:xfrm>
          <a:off x="0" y="4229715"/>
          <a:ext cx="6628804" cy="637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Flat/tabular data structure needed (Use SQL/NoSQL DB)</a:t>
          </a:r>
        </a:p>
        <a:p>
          <a:pPr marL="171450" lvl="1" indent="-171450" algn="l" defTabSz="755650">
            <a:lnSpc>
              <a:spcPct val="90000"/>
            </a:lnSpc>
            <a:spcBef>
              <a:spcPct val="0"/>
            </a:spcBef>
            <a:spcAft>
              <a:spcPct val="20000"/>
            </a:spcAft>
            <a:buChar char="•"/>
          </a:pPr>
          <a:r>
            <a:rPr lang="en-US" sz="1700" kern="1200"/>
            <a:t>❌ Heavy transactional workloads with strict ACID compliance</a:t>
          </a:r>
        </a:p>
      </dsp:txBody>
      <dsp:txXfrm>
        <a:off x="0" y="4229715"/>
        <a:ext cx="6628804" cy="637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BCF26-0E99-42D9-ADC6-08E030D97AB4}">
      <dsp:nvSpPr>
        <dsp:cNvPr id="0" name=""/>
        <dsp:cNvSpPr/>
      </dsp:nvSpPr>
      <dsp:spPr>
        <a:xfrm>
          <a:off x="0" y="319710"/>
          <a:ext cx="6628804" cy="13860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A database optimized for storing &amp; querying time-stamped data</a:t>
          </a:r>
        </a:p>
        <a:p>
          <a:pPr marL="171450" lvl="1" indent="-171450" algn="l" defTabSz="711200">
            <a:lnSpc>
              <a:spcPct val="90000"/>
            </a:lnSpc>
            <a:spcBef>
              <a:spcPct val="0"/>
            </a:spcBef>
            <a:spcAft>
              <a:spcPct val="15000"/>
            </a:spcAft>
            <a:buChar char="•"/>
          </a:pPr>
          <a:r>
            <a:rPr lang="en-US" sz="1600" kern="1200"/>
            <a:t>- Handles high-ingestion rates efficiently</a:t>
          </a:r>
        </a:p>
        <a:p>
          <a:pPr marL="171450" lvl="1" indent="-171450" algn="l" defTabSz="711200">
            <a:lnSpc>
              <a:spcPct val="90000"/>
            </a:lnSpc>
            <a:spcBef>
              <a:spcPct val="0"/>
            </a:spcBef>
            <a:spcAft>
              <a:spcPct val="15000"/>
            </a:spcAft>
            <a:buChar char="•"/>
          </a:pPr>
          <a:r>
            <a:rPr lang="en-US" sz="1600" kern="1200"/>
            <a:t>- Stores metrics, events, logs, and monitoring data</a:t>
          </a:r>
        </a:p>
      </dsp:txBody>
      <dsp:txXfrm>
        <a:off x="0" y="319710"/>
        <a:ext cx="6628804" cy="1386000"/>
      </dsp:txXfrm>
    </dsp:sp>
    <dsp:sp modelId="{C0A87AE9-D5CB-423B-823D-65AC0F17DD09}">
      <dsp:nvSpPr>
        <dsp:cNvPr id="0" name=""/>
        <dsp:cNvSpPr/>
      </dsp:nvSpPr>
      <dsp:spPr>
        <a:xfrm>
          <a:off x="331440" y="83550"/>
          <a:ext cx="4640162" cy="47232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What is a Time-Series Database?</a:t>
          </a:r>
        </a:p>
      </dsp:txBody>
      <dsp:txXfrm>
        <a:off x="354497" y="106607"/>
        <a:ext cx="4594048" cy="426206"/>
      </dsp:txXfrm>
    </dsp:sp>
    <dsp:sp modelId="{B8D919A7-C883-4B0A-8E69-E243254F25D9}">
      <dsp:nvSpPr>
        <dsp:cNvPr id="0" name=""/>
        <dsp:cNvSpPr/>
      </dsp:nvSpPr>
      <dsp:spPr>
        <a:xfrm>
          <a:off x="0" y="2028270"/>
          <a:ext cx="6628804" cy="1562400"/>
        </a:xfrm>
        <a:prstGeom prst="rect">
          <a:avLst/>
        </a:prstGeom>
        <a:solidFill>
          <a:schemeClr val="lt1">
            <a:alpha val="90000"/>
            <a:hueOff val="0"/>
            <a:satOff val="0"/>
            <a:lumOff val="0"/>
            <a:alphaOff val="0"/>
          </a:schemeClr>
        </a:solidFill>
        <a:ln w="12700"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Optimized for time-based queries</a:t>
          </a:r>
        </a:p>
        <a:p>
          <a:pPr marL="171450" lvl="1" indent="-171450" algn="l" defTabSz="711200">
            <a:lnSpc>
              <a:spcPct val="90000"/>
            </a:lnSpc>
            <a:spcBef>
              <a:spcPct val="0"/>
            </a:spcBef>
            <a:spcAft>
              <a:spcPct val="15000"/>
            </a:spcAft>
            <a:buChar char="•"/>
          </a:pPr>
          <a:r>
            <a:rPr lang="en-US" sz="1600" kern="1200"/>
            <a:t>✔ Supports real-time analytics &amp; monitoring</a:t>
          </a:r>
        </a:p>
        <a:p>
          <a:pPr marL="171450" lvl="1" indent="-171450" algn="l" defTabSz="711200">
            <a:lnSpc>
              <a:spcPct val="90000"/>
            </a:lnSpc>
            <a:spcBef>
              <a:spcPct val="0"/>
            </a:spcBef>
            <a:spcAft>
              <a:spcPct val="15000"/>
            </a:spcAft>
            <a:buChar char="•"/>
          </a:pPr>
          <a:r>
            <a:rPr lang="en-US" sz="1600" kern="1200"/>
            <a:t>✔ Efficient data compression &amp; retention policies</a:t>
          </a:r>
        </a:p>
        <a:p>
          <a:pPr marL="171450" lvl="1" indent="-171450" algn="l" defTabSz="711200">
            <a:lnSpc>
              <a:spcPct val="90000"/>
            </a:lnSpc>
            <a:spcBef>
              <a:spcPct val="0"/>
            </a:spcBef>
            <a:spcAft>
              <a:spcPct val="15000"/>
            </a:spcAft>
            <a:buChar char="•"/>
          </a:pPr>
          <a:r>
            <a:rPr lang="en-US" sz="1600" kern="1200"/>
            <a:t>✔ SQL-like query language (InfluxQL, Flux)</a:t>
          </a:r>
        </a:p>
      </dsp:txBody>
      <dsp:txXfrm>
        <a:off x="0" y="2028270"/>
        <a:ext cx="6628804" cy="1562400"/>
      </dsp:txXfrm>
    </dsp:sp>
    <dsp:sp modelId="{8762F127-4055-4EE7-A17F-5A0AC4ADD553}">
      <dsp:nvSpPr>
        <dsp:cNvPr id="0" name=""/>
        <dsp:cNvSpPr/>
      </dsp:nvSpPr>
      <dsp:spPr>
        <a:xfrm>
          <a:off x="331440" y="1792110"/>
          <a:ext cx="4640162" cy="472320"/>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Why Use InfluxDB?</a:t>
          </a:r>
        </a:p>
      </dsp:txBody>
      <dsp:txXfrm>
        <a:off x="354497" y="1815167"/>
        <a:ext cx="4594048" cy="426206"/>
      </dsp:txXfrm>
    </dsp:sp>
    <dsp:sp modelId="{AA23CDBF-AF36-472C-A3CF-53F60DF92CDF}">
      <dsp:nvSpPr>
        <dsp:cNvPr id="0" name=""/>
        <dsp:cNvSpPr/>
      </dsp:nvSpPr>
      <dsp:spPr>
        <a:xfrm>
          <a:off x="0" y="3913230"/>
          <a:ext cx="6628804" cy="982799"/>
        </a:xfrm>
        <a:prstGeom prst="rect">
          <a:avLst/>
        </a:prstGeom>
        <a:solidFill>
          <a:schemeClr val="lt1">
            <a:alpha val="90000"/>
            <a:hueOff val="0"/>
            <a:satOff val="0"/>
            <a:lumOff val="0"/>
            <a:alphaOff val="0"/>
          </a:schemeClr>
        </a:solidFill>
        <a:ln w="12700"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14469" tIns="333248" rIns="51446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 Relational data models needed (Use SQL DB)</a:t>
          </a:r>
        </a:p>
        <a:p>
          <a:pPr marL="171450" lvl="1" indent="-171450" algn="l" defTabSz="711200">
            <a:lnSpc>
              <a:spcPct val="90000"/>
            </a:lnSpc>
            <a:spcBef>
              <a:spcPct val="0"/>
            </a:spcBef>
            <a:spcAft>
              <a:spcPct val="15000"/>
            </a:spcAft>
            <a:buChar char="•"/>
          </a:pPr>
          <a:r>
            <a:rPr lang="en-US" sz="1600" kern="1200"/>
            <a:t>❌ Transactional consistency required</a:t>
          </a:r>
        </a:p>
      </dsp:txBody>
      <dsp:txXfrm>
        <a:off x="0" y="3913230"/>
        <a:ext cx="6628804" cy="982799"/>
      </dsp:txXfrm>
    </dsp:sp>
    <dsp:sp modelId="{34A5E2D1-5361-4876-A701-7899D1479DE1}">
      <dsp:nvSpPr>
        <dsp:cNvPr id="0" name=""/>
        <dsp:cNvSpPr/>
      </dsp:nvSpPr>
      <dsp:spPr>
        <a:xfrm>
          <a:off x="331440" y="3677070"/>
          <a:ext cx="4640162" cy="472320"/>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5387" tIns="0" rIns="175387" bIns="0" numCol="1" spcCol="1270" anchor="ctr" anchorCtr="0">
          <a:noAutofit/>
        </a:bodyPr>
        <a:lstStyle/>
        <a:p>
          <a:pPr marL="0" lvl="0" indent="0" algn="l" defTabSz="711200">
            <a:lnSpc>
              <a:spcPct val="90000"/>
            </a:lnSpc>
            <a:spcBef>
              <a:spcPct val="0"/>
            </a:spcBef>
            <a:spcAft>
              <a:spcPct val="35000"/>
            </a:spcAft>
            <a:buNone/>
          </a:pPr>
          <a:r>
            <a:rPr lang="en-US" sz="1600" kern="1200"/>
            <a:t>When Not to Use InfluxDB?</a:t>
          </a:r>
        </a:p>
      </dsp:txBody>
      <dsp:txXfrm>
        <a:off x="354497" y="3700127"/>
        <a:ext cx="4594048"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DC1B3-4B45-4E9B-B5F2-EAE66D45B36C}">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2F6C37-5035-4FD1-8FCD-D7A5F8E8F7B3}">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525217-BAD4-4C77-9AF8-2ECB334611DB}">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0" i="0" kern="1200" dirty="0" err="1"/>
            <a:t>OpenSearch</a:t>
          </a:r>
          <a:r>
            <a:rPr lang="fr-FR" sz="2200" b="0" i="0" kern="1200" dirty="0"/>
            <a:t> </a:t>
          </a:r>
          <a:r>
            <a:rPr lang="fr-FR" sz="2200" b="0" i="0" kern="1200" dirty="0" err="1"/>
            <a:t>operates</a:t>
          </a:r>
          <a:r>
            <a:rPr lang="fr-FR" sz="2200" b="0" i="0" kern="1200" dirty="0"/>
            <a:t> as a </a:t>
          </a:r>
          <a:r>
            <a:rPr lang="fr-FR" sz="2200" b="0" i="0" kern="1200" dirty="0" err="1"/>
            <a:t>distributed</a:t>
          </a:r>
          <a:r>
            <a:rPr lang="fr-FR" sz="2200" b="0" i="0" kern="1200" dirty="0"/>
            <a:t> system, and </a:t>
          </a:r>
          <a:r>
            <a:rPr lang="fr-FR" sz="2200" b="0" i="0" kern="1200" dirty="0" err="1"/>
            <a:t>its</a:t>
          </a:r>
          <a:r>
            <a:rPr lang="fr-FR" sz="2200" b="0" i="0" kern="1200" dirty="0"/>
            <a:t> </a:t>
          </a:r>
          <a:r>
            <a:rPr lang="fr-FR" sz="2200" b="0" i="0" kern="1200" dirty="0" err="1"/>
            <a:t>primary</a:t>
          </a:r>
          <a:r>
            <a:rPr lang="fr-FR" sz="2200" b="0" i="0" kern="1200" dirty="0"/>
            <a:t> components </a:t>
          </a:r>
          <a:r>
            <a:rPr lang="fr-FR" sz="2200" b="0" i="0" kern="1200" dirty="0" err="1"/>
            <a:t>include</a:t>
          </a:r>
          <a:r>
            <a:rPr lang="fr-FR" sz="2200" b="0" i="0" kern="1200" dirty="0"/>
            <a:t> </a:t>
          </a:r>
          <a:r>
            <a:rPr lang="fr-FR" sz="2200" b="0" i="0" kern="1200" dirty="0" err="1"/>
            <a:t>nodes</a:t>
          </a:r>
          <a:r>
            <a:rPr lang="fr-FR" sz="2200" b="0" i="0" kern="1200" dirty="0"/>
            <a:t>, </a:t>
          </a:r>
          <a:r>
            <a:rPr lang="fr-FR" sz="2200" b="0" i="0" kern="1200" dirty="0" err="1"/>
            <a:t>shards</a:t>
          </a:r>
          <a:r>
            <a:rPr lang="fr-FR" sz="2200" b="0" i="0" kern="1200" dirty="0"/>
            <a:t>, and </a:t>
          </a:r>
          <a:r>
            <a:rPr lang="fr-FR" sz="2200" b="0" i="0" kern="1200" dirty="0" err="1"/>
            <a:t>replicas</a:t>
          </a:r>
          <a:r>
            <a:rPr lang="fr-FR" sz="2200" b="0" i="0" kern="1200" dirty="0"/>
            <a:t>.</a:t>
          </a:r>
          <a:endParaRPr lang="en-US" sz="2200" kern="1200" dirty="0"/>
        </a:p>
      </dsp:txBody>
      <dsp:txXfrm>
        <a:off x="994536" y="1698"/>
        <a:ext cx="8623596" cy="861070"/>
      </dsp:txXfrm>
    </dsp:sp>
    <dsp:sp modelId="{D4A364A8-2728-4E0B-BD7C-AFD38F7DD166}">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EC6155-F311-44FF-BE03-36413ADBD01C}">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019C10-2752-4E49-AF87-393B40098475}">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dirty="0" err="1"/>
            <a:t>Nodes</a:t>
          </a:r>
          <a:r>
            <a:rPr lang="fr-FR" sz="2200" b="0" i="0" kern="1200" dirty="0"/>
            <a:t>: </a:t>
          </a:r>
          <a:r>
            <a:rPr lang="fr-FR" sz="2200" b="0" i="0" kern="1200" dirty="0" err="1"/>
            <a:t>Individual</a:t>
          </a:r>
          <a:r>
            <a:rPr lang="fr-FR" sz="2200" b="0" i="0" kern="1200" dirty="0"/>
            <a:t> instances of </a:t>
          </a:r>
          <a:r>
            <a:rPr lang="fr-FR" sz="2200" b="0" i="0" kern="1200" dirty="0" err="1"/>
            <a:t>OpenSearch</a:t>
          </a:r>
          <a:r>
            <a:rPr lang="fr-FR" sz="2200" b="0" i="0" kern="1200" dirty="0"/>
            <a:t> </a:t>
          </a:r>
          <a:r>
            <a:rPr lang="fr-FR" sz="2200" b="0" i="0" kern="1200" dirty="0" err="1"/>
            <a:t>that</a:t>
          </a:r>
          <a:r>
            <a:rPr lang="fr-FR" sz="2200" b="0" i="0" kern="1200" dirty="0"/>
            <a:t> </a:t>
          </a:r>
          <a:r>
            <a:rPr lang="fr-FR" sz="2200" b="0" i="0" kern="1200" dirty="0" err="1"/>
            <a:t>make</a:t>
          </a:r>
          <a:r>
            <a:rPr lang="fr-FR" sz="2200" b="0" i="0" kern="1200" dirty="0"/>
            <a:t> up the cluster.</a:t>
          </a:r>
          <a:endParaRPr lang="en-US" sz="2200" kern="1200" dirty="0"/>
        </a:p>
      </dsp:txBody>
      <dsp:txXfrm>
        <a:off x="994536" y="1078036"/>
        <a:ext cx="8623596" cy="861070"/>
      </dsp:txXfrm>
    </dsp:sp>
    <dsp:sp modelId="{E041291F-5317-4BE8-AA73-ADFA6EBD303A}">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2C9A23-D818-4EBF-9D5D-EF6082A4700E}">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F71EEF-910A-4604-B92C-8D3BC3F5D3F2}">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a:t>Shards</a:t>
          </a:r>
          <a:r>
            <a:rPr lang="fr-FR" sz="2200" b="0" i="0" kern="1200"/>
            <a:t>: Divisions of data within an index that allow for parallelism and scalability.</a:t>
          </a:r>
          <a:endParaRPr lang="en-US" sz="2200" kern="1200"/>
        </a:p>
      </dsp:txBody>
      <dsp:txXfrm>
        <a:off x="994536" y="2154374"/>
        <a:ext cx="8623596" cy="861070"/>
      </dsp:txXfrm>
    </dsp:sp>
    <dsp:sp modelId="{C4F92A5F-B306-44EB-A4D3-574622CD9D14}">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A6E03B-0FB7-48AD-A96B-E47818C39C5D}">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E7E4FF-5F1F-4346-8F2A-FA33B38AA31D}">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fr-FR" sz="2200" b="1" i="0" kern="1200"/>
            <a:t>Replicas</a:t>
          </a:r>
          <a:r>
            <a:rPr lang="fr-FR" sz="2200" b="0" i="0" kern="1200"/>
            <a:t>: Duplicate copies of primary shards to ensure data availability and fault tolerance.</a:t>
          </a:r>
          <a:endParaRPr lang="en-US" sz="2200" kern="1200"/>
        </a:p>
      </dsp:txBody>
      <dsp:txXfrm>
        <a:off x="994536" y="3230712"/>
        <a:ext cx="8623596" cy="8610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07DBE-79D6-45CC-8397-7DE82D677102}">
      <dsp:nvSpPr>
        <dsp:cNvPr id="0" name=""/>
        <dsp:cNvSpPr/>
      </dsp:nvSpPr>
      <dsp:spPr>
        <a:xfrm>
          <a:off x="99656" y="1384888"/>
          <a:ext cx="1111659" cy="111165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5CDA42-2F3B-4270-A2C7-756D1B60AA1A}">
      <dsp:nvSpPr>
        <dsp:cNvPr id="0" name=""/>
        <dsp:cNvSpPr/>
      </dsp:nvSpPr>
      <dsp:spPr>
        <a:xfrm>
          <a:off x="333104" y="1618337"/>
          <a:ext cx="644762" cy="644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2A890C-EC4B-4666-B283-FA17AEDA8E5D}">
      <dsp:nvSpPr>
        <dsp:cNvPr id="0" name=""/>
        <dsp:cNvSpPr/>
      </dsp:nvSpPr>
      <dsp:spPr>
        <a:xfrm>
          <a:off x="1449528" y="1384888"/>
          <a:ext cx="2620340" cy="111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fr-FR" sz="2400" b="1" kern="1200"/>
            <a:t>C – Create</a:t>
          </a:r>
          <a:endParaRPr lang="en-US" sz="2400" kern="1200"/>
        </a:p>
      </dsp:txBody>
      <dsp:txXfrm>
        <a:off x="1449528" y="1384888"/>
        <a:ext cx="2620340" cy="1111659"/>
      </dsp:txXfrm>
    </dsp:sp>
    <dsp:sp modelId="{22D6760B-5BBC-4825-9D61-8738FACDF25F}">
      <dsp:nvSpPr>
        <dsp:cNvPr id="0" name=""/>
        <dsp:cNvSpPr/>
      </dsp:nvSpPr>
      <dsp:spPr>
        <a:xfrm>
          <a:off x="4526443" y="1384888"/>
          <a:ext cx="1111659" cy="111165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DD412-BA8E-4307-80F4-A3658CDFA60F}">
      <dsp:nvSpPr>
        <dsp:cNvPr id="0" name=""/>
        <dsp:cNvSpPr/>
      </dsp:nvSpPr>
      <dsp:spPr>
        <a:xfrm>
          <a:off x="4759891" y="1618337"/>
          <a:ext cx="644762" cy="644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A68F2E-5144-4DC9-A29B-969E0323B726}">
      <dsp:nvSpPr>
        <dsp:cNvPr id="0" name=""/>
        <dsp:cNvSpPr/>
      </dsp:nvSpPr>
      <dsp:spPr>
        <a:xfrm>
          <a:off x="5876315" y="1384888"/>
          <a:ext cx="2620340" cy="1111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fr-FR" sz="2400" u="sng" kern="1200"/>
            <a:t>Create an index</a:t>
          </a:r>
          <a:endParaRPr lang="en-US" sz="2400" kern="1200"/>
        </a:p>
      </dsp:txBody>
      <dsp:txXfrm>
        <a:off x="5876315" y="1384888"/>
        <a:ext cx="2620340" cy="1111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D05FB-104A-41EE-B50F-A09E9AD1F6FC}">
      <dsp:nvSpPr>
        <dsp:cNvPr id="0" name=""/>
        <dsp:cNvSpPr/>
      </dsp:nvSpPr>
      <dsp:spPr>
        <a:xfrm>
          <a:off x="0" y="14396"/>
          <a:ext cx="6628804" cy="1592662"/>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b="0" i="0" kern="1200"/>
            <a:t>There are two main ways to search in Opensearch:</a:t>
          </a:r>
          <a:endParaRPr lang="en-US" sz="3000" kern="1200"/>
        </a:p>
      </dsp:txBody>
      <dsp:txXfrm>
        <a:off x="77747" y="92143"/>
        <a:ext cx="6473310" cy="1437168"/>
      </dsp:txXfrm>
    </dsp:sp>
    <dsp:sp modelId="{2AAECF74-F758-43D1-BF64-DD23E689595A}">
      <dsp:nvSpPr>
        <dsp:cNvPr id="0" name=""/>
        <dsp:cNvSpPr/>
      </dsp:nvSpPr>
      <dsp:spPr>
        <a:xfrm>
          <a:off x="0" y="1693459"/>
          <a:ext cx="6628804" cy="1592662"/>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b="0" i="0" kern="1200"/>
            <a:t>Queries : to retrieve documents that match the criteria.</a:t>
          </a:r>
          <a:endParaRPr lang="en-US" sz="3000" kern="1200"/>
        </a:p>
      </dsp:txBody>
      <dsp:txXfrm>
        <a:off x="77747" y="1771206"/>
        <a:ext cx="6473310" cy="1437168"/>
      </dsp:txXfrm>
    </dsp:sp>
    <dsp:sp modelId="{330D728A-0D70-48F5-BA0E-19AEB6B29882}">
      <dsp:nvSpPr>
        <dsp:cNvPr id="0" name=""/>
        <dsp:cNvSpPr/>
      </dsp:nvSpPr>
      <dsp:spPr>
        <a:xfrm>
          <a:off x="0" y="3372521"/>
          <a:ext cx="6628804" cy="1592662"/>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b="0" i="0" kern="1200"/>
            <a:t>Aggregations : to summarizes your data as metrics, statistics, and other analytics.</a:t>
          </a:r>
          <a:endParaRPr lang="en-US" sz="3000" kern="1200"/>
        </a:p>
      </dsp:txBody>
      <dsp:txXfrm>
        <a:off x="77747" y="3450268"/>
        <a:ext cx="6473310" cy="143716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FF359-08AA-4ABC-B1E9-48EC86525961}">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489D-CA25-4EEE-8F09-D7E96588BC93}">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A77E8F-2781-49CF-A70A-F73B62A6BB9C}">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711200">
            <a:lnSpc>
              <a:spcPct val="90000"/>
            </a:lnSpc>
            <a:spcBef>
              <a:spcPct val="0"/>
            </a:spcBef>
            <a:spcAft>
              <a:spcPct val="35000"/>
            </a:spcAft>
            <a:buNone/>
          </a:pPr>
          <a:r>
            <a:rPr lang="fr-FR" sz="1600" kern="1200"/>
            <a:t>Information Retrieval (IR) is the process of finding documents in a large documents with little or no structure, in a large collection, according to an information need. </a:t>
          </a:r>
          <a:endParaRPr lang="en-US" sz="1600" kern="1200"/>
        </a:p>
      </dsp:txBody>
      <dsp:txXfrm>
        <a:off x="957071" y="3890"/>
        <a:ext cx="5671732" cy="828633"/>
      </dsp:txXfrm>
    </dsp:sp>
    <dsp:sp modelId="{1A4AC23F-8B3F-4D66-8A75-E6C3FD70AD2F}">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ECBC7-5564-419C-9205-47D87CDB5EAE}">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9C5A9C-CB97-4349-8A8E-49DCDEA358D1}">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711200">
            <a:lnSpc>
              <a:spcPct val="90000"/>
            </a:lnSpc>
            <a:spcBef>
              <a:spcPct val="0"/>
            </a:spcBef>
            <a:spcAft>
              <a:spcPct val="35000"/>
            </a:spcAft>
            <a:buNone/>
          </a:pPr>
          <a:r>
            <a:rPr lang="fr-FR" sz="1600" kern="1200"/>
            <a:t>IR develops models for : </a:t>
          </a:r>
          <a:endParaRPr lang="en-US" sz="1600" kern="1200"/>
        </a:p>
      </dsp:txBody>
      <dsp:txXfrm>
        <a:off x="957071" y="1039682"/>
        <a:ext cx="5671732" cy="828633"/>
      </dsp:txXfrm>
    </dsp:sp>
    <dsp:sp modelId="{E625610C-7EFE-4CF2-A448-400347AD447E}">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831A9-4646-4167-99A7-605B02DC6AB6}">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8B3071-9BE6-44D7-BF04-A8FB18BE46A6}">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711200">
            <a:lnSpc>
              <a:spcPct val="90000"/>
            </a:lnSpc>
            <a:spcBef>
              <a:spcPct val="0"/>
            </a:spcBef>
            <a:spcAft>
              <a:spcPct val="35000"/>
            </a:spcAft>
            <a:buNone/>
          </a:pPr>
          <a:r>
            <a:rPr lang="fr-FR" sz="1600" kern="1200"/>
            <a:t>interpret documents and needs, and bring them together</a:t>
          </a:r>
          <a:endParaRPr lang="en-US" sz="1600" kern="1200"/>
        </a:p>
      </dsp:txBody>
      <dsp:txXfrm>
        <a:off x="957071" y="2075473"/>
        <a:ext cx="5671732" cy="828633"/>
      </dsp:txXfrm>
    </dsp:sp>
    <dsp:sp modelId="{010706FA-398E-4842-9288-FA5BF91B84BD}">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2F73C-6171-4C19-BCC5-ACD6B3FBCC1F}">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099D78-EB32-4351-AE79-04E14E7038EC}">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711200">
            <a:lnSpc>
              <a:spcPct val="90000"/>
            </a:lnSpc>
            <a:spcBef>
              <a:spcPct val="0"/>
            </a:spcBef>
            <a:spcAft>
              <a:spcPct val="35000"/>
            </a:spcAft>
            <a:buNone/>
          </a:pPr>
          <a:r>
            <a:rPr lang="fr-FR" sz="1600" kern="1200"/>
            <a:t>calculate answers quickly, even in the presence of very large collections</a:t>
          </a:r>
          <a:endParaRPr lang="en-US" sz="1600" kern="1200"/>
        </a:p>
      </dsp:txBody>
      <dsp:txXfrm>
        <a:off x="957071" y="3111265"/>
        <a:ext cx="5671732" cy="828633"/>
      </dsp:txXfrm>
    </dsp:sp>
    <dsp:sp modelId="{CA92AD73-4D63-441C-88FB-FB5A00F82E37}">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A802C3-3CC7-4594-8BC0-36CC8C7F7936}">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5A8BF7-8E26-49E4-A28E-8F1E3AA0314D}">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711200">
            <a:lnSpc>
              <a:spcPct val="90000"/>
            </a:lnSpc>
            <a:spcBef>
              <a:spcPct val="0"/>
            </a:spcBef>
            <a:spcAft>
              <a:spcPct val="35000"/>
            </a:spcAft>
            <a:buNone/>
          </a:pPr>
          <a:r>
            <a:rPr lang="fr-FR" sz="1600" kern="1200"/>
            <a:t>search engine" systems providing sophisticated, ready-to-use solutions.</a:t>
          </a:r>
          <a:endParaRPr lang="en-US" sz="1600" kern="1200"/>
        </a:p>
      </dsp:txBody>
      <dsp:txXfrm>
        <a:off x="957071" y="4147057"/>
        <a:ext cx="5671732" cy="8286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616FE0-1A93-4009-BF03-7281C07107D0}">
      <dsp:nvSpPr>
        <dsp:cNvPr id="0" name=""/>
        <dsp:cNvSpPr/>
      </dsp:nvSpPr>
      <dsp:spPr>
        <a:xfrm>
          <a:off x="46" y="123075"/>
          <a:ext cx="4494410" cy="604800"/>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Lemmatization</a:t>
          </a:r>
          <a:endParaRPr lang="en-US" sz="2100" kern="1200"/>
        </a:p>
      </dsp:txBody>
      <dsp:txXfrm>
        <a:off x="46" y="123075"/>
        <a:ext cx="4494410" cy="604800"/>
      </dsp:txXfrm>
    </dsp:sp>
    <dsp:sp modelId="{03E2BDEF-00A5-43CB-9830-53C947658AB0}">
      <dsp:nvSpPr>
        <dsp:cNvPr id="0" name=""/>
        <dsp:cNvSpPr/>
      </dsp:nvSpPr>
      <dsp:spPr>
        <a:xfrm>
          <a:off x="46" y="727875"/>
          <a:ext cx="4494410" cy="3242531"/>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Transforms a word into a canonical form (lemma) by standardizing gender (masculine or feminine), number (one or more), person (me, you, them...), mode (indicative, imperative...).  </a:t>
          </a:r>
        </a:p>
        <a:p>
          <a:pPr marL="228600" lvl="1" indent="-228600" algn="l" defTabSz="933450">
            <a:lnSpc>
              <a:spcPct val="90000"/>
            </a:lnSpc>
            <a:spcBef>
              <a:spcPct val="0"/>
            </a:spcBef>
            <a:spcAft>
              <a:spcPct val="15000"/>
            </a:spcAft>
            <a:buChar char="•"/>
          </a:pPr>
          <a:r>
            <a:rPr lang="en-US" sz="2100" kern="1200"/>
            <a:t>seeks →  seek</a:t>
          </a:r>
        </a:p>
        <a:p>
          <a:pPr marL="228600" lvl="1" indent="-228600" algn="l" defTabSz="933450">
            <a:lnSpc>
              <a:spcPct val="90000"/>
            </a:lnSpc>
            <a:spcBef>
              <a:spcPct val="0"/>
            </a:spcBef>
            <a:spcAft>
              <a:spcPct val="15000"/>
            </a:spcAft>
            <a:buChar char="•"/>
          </a:pPr>
          <a:r>
            <a:rPr lang="en-US" sz="2100" kern="1200"/>
            <a:t>dogs → dog</a:t>
          </a:r>
        </a:p>
      </dsp:txBody>
      <dsp:txXfrm>
        <a:off x="46" y="727875"/>
        <a:ext cx="4494410" cy="3242531"/>
      </dsp:txXfrm>
    </dsp:sp>
    <dsp:sp modelId="{79BA0BC6-6717-4B51-8BFC-BED0E80E9741}">
      <dsp:nvSpPr>
        <dsp:cNvPr id="0" name=""/>
        <dsp:cNvSpPr/>
      </dsp:nvSpPr>
      <dsp:spPr>
        <a:xfrm>
          <a:off x="5123675" y="123075"/>
          <a:ext cx="4494410" cy="604800"/>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Stemming </a:t>
          </a:r>
          <a:endParaRPr lang="en-US" sz="2100" kern="1200"/>
        </a:p>
      </dsp:txBody>
      <dsp:txXfrm>
        <a:off x="5123675" y="123075"/>
        <a:ext cx="4494410" cy="604800"/>
      </dsp:txXfrm>
    </dsp:sp>
    <dsp:sp modelId="{77636BA4-A375-4C66-BD86-AD5C0FE24A69}">
      <dsp:nvSpPr>
        <dsp:cNvPr id="0" name=""/>
        <dsp:cNvSpPr/>
      </dsp:nvSpPr>
      <dsp:spPr>
        <a:xfrm>
          <a:off x="5123675" y="727875"/>
          <a:ext cx="4494410" cy="3242531"/>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Transforms a word into a radical or root. The affixes (suffixes, prefixes, postfixes, antefixes) are removed, leaving only the root.</a:t>
          </a:r>
        </a:p>
        <a:p>
          <a:pPr marL="228600" lvl="1" indent="-228600" algn="l" defTabSz="933450">
            <a:lnSpc>
              <a:spcPct val="90000"/>
            </a:lnSpc>
            <a:spcBef>
              <a:spcPct val="0"/>
            </a:spcBef>
            <a:spcAft>
              <a:spcPct val="15000"/>
            </a:spcAft>
            <a:buChar char="•"/>
          </a:pPr>
          <a:r>
            <a:rPr lang="en-US" sz="2100" kern="1200"/>
            <a:t>Sometimes same result as the lemmatization:</a:t>
          </a:r>
        </a:p>
        <a:p>
          <a:pPr marL="228600" lvl="1" indent="-228600" algn="l" defTabSz="933450">
            <a:lnSpc>
              <a:spcPct val="90000"/>
            </a:lnSpc>
            <a:spcBef>
              <a:spcPct val="0"/>
            </a:spcBef>
            <a:spcAft>
              <a:spcPct val="15000"/>
            </a:spcAft>
            <a:buChar char="•"/>
          </a:pPr>
          <a:r>
            <a:rPr lang="en-US" sz="2100" kern="1200"/>
            <a:t>fishing, fished, fish, fisher → fish</a:t>
          </a:r>
        </a:p>
        <a:p>
          <a:pPr marL="228600" lvl="1" indent="-228600" algn="l" defTabSz="933450">
            <a:lnSpc>
              <a:spcPct val="90000"/>
            </a:lnSpc>
            <a:spcBef>
              <a:spcPct val="0"/>
            </a:spcBef>
            <a:spcAft>
              <a:spcPct val="15000"/>
            </a:spcAft>
            <a:buChar char="•"/>
          </a:pPr>
          <a:r>
            <a:rPr lang="en-US" sz="2100" kern="1200"/>
            <a:t>Source of error sometimes: university, universe → univers</a:t>
          </a:r>
        </a:p>
      </dsp:txBody>
      <dsp:txXfrm>
        <a:off x="5123675" y="727875"/>
        <a:ext cx="4494410" cy="32425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C3AB0-CB3C-459F-851F-61C924D76FE7}" type="datetimeFigureOut">
              <a:rPr lang="fr-FR" smtClean="0"/>
              <a:t>10/02/2025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B1AD3-BAB7-431C-8EC0-82EA823BBCA5}" type="slidenum">
              <a:rPr lang="fr-FR" smtClean="0"/>
              <a:t>‹N°›</a:t>
            </a:fld>
            <a:endParaRPr lang="fr-FR"/>
          </a:p>
        </p:txBody>
      </p:sp>
    </p:spTree>
    <p:extLst>
      <p:ext uri="{BB962C8B-B14F-4D97-AF65-F5344CB8AC3E}">
        <p14:creationId xmlns:p14="http://schemas.microsoft.com/office/powerpoint/2010/main" val="212399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1" i="0" dirty="0" err="1">
                <a:solidFill>
                  <a:srgbClr val="FFFFFF"/>
                </a:solidFill>
                <a:effectLst/>
                <a:latin typeface="Arial" panose="020B0604020202020204" pitchFamily="34" charset="0"/>
              </a:rPr>
              <a:t>Title</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Understanding</a:t>
            </a:r>
            <a:r>
              <a:rPr lang="fr-FR" b="1" i="0" dirty="0">
                <a:solidFill>
                  <a:srgbClr val="FFFFFF"/>
                </a:solidFill>
                <a:effectLst/>
                <a:latin typeface="Arial" panose="020B0604020202020204" pitchFamily="34" charset="0"/>
              </a:rPr>
              <a:t> NoSQL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 </a:t>
            </a:r>
            <a:r>
              <a:rPr lang="fr-FR" b="1" i="0" dirty="0" err="1">
                <a:solidFill>
                  <a:srgbClr val="FFFFFF"/>
                </a:solidFill>
                <a:effectLst/>
                <a:latin typeface="Arial" panose="020B0604020202020204" pitchFamily="34" charset="0"/>
              </a:rPr>
              <a:t>Comprehensive</a:t>
            </a:r>
            <a:r>
              <a:rPr lang="fr-FR" b="1" i="0" dirty="0">
                <a:solidFill>
                  <a:srgbClr val="FFFFFF"/>
                </a:solidFill>
                <a:effectLst/>
                <a:latin typeface="Arial" panose="020B0604020202020204" pitchFamily="34" charset="0"/>
              </a:rPr>
              <a:t> Introduction"</a:t>
            </a:r>
            <a:endParaRPr lang="fr-FR" b="0" i="0" dirty="0">
              <a:solidFill>
                <a:srgbClr val="FFFFFF"/>
              </a:solidFill>
              <a:effectLst/>
              <a:latin typeface="Arial" panose="020B0604020202020204" pitchFamily="34" charset="0"/>
            </a:endParaRPr>
          </a:p>
          <a:p>
            <a:pPr algn="l">
              <a:buFont typeface="+mj-lt"/>
              <a:buAutoNum type="arabicPeriod"/>
            </a:pPr>
            <a:r>
              <a:rPr lang="fr-FR" b="1" i="0" dirty="0">
                <a:solidFill>
                  <a:srgbClr val="FFFFFF"/>
                </a:solidFill>
                <a:effectLst/>
                <a:latin typeface="Arial" panose="020B0604020202020204" pitchFamily="34" charset="0"/>
              </a:rPr>
              <a:t>Introduction to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Definition</a:t>
            </a:r>
            <a:r>
              <a:rPr lang="fr-FR" b="0" i="0" dirty="0">
                <a:solidFill>
                  <a:srgbClr val="FFFFFF"/>
                </a:solidFill>
                <a:effectLst/>
                <a:latin typeface="Arial" panose="020B0604020202020204" pitchFamily="34" charset="0"/>
              </a:rPr>
              <a:t> and </a:t>
            </a:r>
            <a:r>
              <a:rPr lang="fr-FR" b="0" i="0" dirty="0" err="1">
                <a:solidFill>
                  <a:srgbClr val="FFFFFF"/>
                </a:solidFill>
                <a:effectLst/>
                <a:latin typeface="Arial" panose="020B0604020202020204" pitchFamily="34" charset="0"/>
              </a:rPr>
              <a:t>emergence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context</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a:solidFill>
                  <a:srgbClr val="FFFFFF"/>
                </a:solidFill>
                <a:effectLst/>
                <a:latin typeface="Arial" panose="020B0604020202020204" pitchFamily="34" charset="0"/>
              </a:rPr>
              <a:t>Quick </a:t>
            </a:r>
            <a:r>
              <a:rPr lang="fr-FR" b="0" i="0" dirty="0" err="1">
                <a:solidFill>
                  <a:srgbClr val="FFFFFF"/>
                </a:solidFill>
                <a:effectLst/>
                <a:latin typeface="Arial" panose="020B0604020202020204" pitchFamily="34" charset="0"/>
              </a:rPr>
              <a:t>comparison</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with</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relational</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algn="l">
              <a:buFont typeface="+mj-lt"/>
              <a:buAutoNum type="arabicPeriod"/>
            </a:pPr>
            <a:r>
              <a:rPr lang="fr-FR" b="1" i="0" dirty="0" err="1">
                <a:solidFill>
                  <a:srgbClr val="FFFFFF"/>
                </a:solidFill>
                <a:effectLst/>
                <a:latin typeface="Arial" panose="020B0604020202020204" pitchFamily="34" charset="0"/>
              </a:rPr>
              <a:t>Differences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from</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Relational</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Redefinition</a:t>
            </a:r>
            <a:r>
              <a:rPr lang="fr-FR" b="0" i="0" dirty="0">
                <a:solidFill>
                  <a:srgbClr val="FFFFFF"/>
                </a:solidFill>
                <a:effectLst/>
                <a:latin typeface="Arial" panose="020B0604020202020204" pitchFamily="34" charset="0"/>
              </a:rPr>
              <a:t> of ACID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a:solidFill>
                  <a:srgbClr val="FFFFFF"/>
                </a:solidFill>
                <a:effectLst/>
                <a:latin typeface="Arial" panose="020B0604020202020204" pitchFamily="34" charset="0"/>
              </a:rPr>
              <a:t>Data </a:t>
            </a:r>
            <a:r>
              <a:rPr lang="fr-FR" b="0" i="0" dirty="0" err="1">
                <a:solidFill>
                  <a:srgbClr val="FFFFFF"/>
                </a:solidFill>
                <a:effectLst/>
                <a:latin typeface="Arial" panose="020B0604020202020204" pitchFamily="34" charset="0"/>
              </a:rPr>
              <a:t>storage</a:t>
            </a:r>
            <a:r>
              <a:rPr lang="fr-FR" b="0" i="0" dirty="0">
                <a:solidFill>
                  <a:srgbClr val="FFFFFF"/>
                </a:solidFill>
                <a:effectLst/>
                <a:latin typeface="Arial" panose="020B0604020202020204" pitchFamily="34" charset="0"/>
              </a:rPr>
              <a:t> structure (non-</a:t>
            </a:r>
            <a:r>
              <a:rPr lang="fr-FR" b="0" i="0" dirty="0" err="1">
                <a:solidFill>
                  <a:srgbClr val="FFFFFF"/>
                </a:solidFill>
                <a:effectLst/>
                <a:latin typeface="Arial" panose="020B0604020202020204" pitchFamily="34" charset="0"/>
              </a:rPr>
              <a:t>tabular</a:t>
            </a:r>
            <a:r>
              <a:rPr lang="fr-FR" b="0" i="0" dirty="0">
                <a:solidFill>
                  <a:srgbClr val="FFFFFF"/>
                </a:solidFill>
                <a:effectLst/>
                <a:latin typeface="Arial" panose="020B0604020202020204" pitchFamily="34" charset="0"/>
              </a:rPr>
              <a:t>).</a:t>
            </a:r>
          </a:p>
          <a:p>
            <a:pPr algn="l">
              <a:buFont typeface="+mj-lt"/>
              <a:buAutoNum type="arabicPeriod"/>
            </a:pPr>
            <a:r>
              <a:rPr lang="fr-FR" b="1" i="0" dirty="0">
                <a:solidFill>
                  <a:srgbClr val="FFFFFF"/>
                </a:solidFill>
                <a:effectLst/>
                <a:latin typeface="Arial" panose="020B0604020202020204" pitchFamily="34" charset="0"/>
              </a:rPr>
              <a:t>Table Structure in NoSQL vs. </a:t>
            </a:r>
            <a:r>
              <a:rPr lang="fr-FR" b="1" i="0" dirty="0" err="1">
                <a:solidFill>
                  <a:srgbClr val="FFFFFF"/>
                </a:solidFill>
                <a:effectLst/>
                <a:latin typeface="Arial" panose="020B0604020202020204" pitchFamily="34" charset="0"/>
              </a:rPr>
              <a:t>Relational</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of NoSQL data </a:t>
            </a:r>
            <a:r>
              <a:rPr lang="fr-FR" b="0" i="0" dirty="0" err="1">
                <a:solidFill>
                  <a:srgbClr val="FFFFFF"/>
                </a:solidFill>
                <a:effectLst/>
                <a:latin typeface="Arial" panose="020B0604020202020204" pitchFamily="34" charset="0"/>
              </a:rPr>
              <a:t>models</a:t>
            </a:r>
            <a:r>
              <a:rPr lang="fr-FR" b="0" i="0" dirty="0">
                <a:solidFill>
                  <a:srgbClr val="FFFFFF"/>
                </a:solidFill>
                <a:effectLst/>
                <a:latin typeface="Arial" panose="020B0604020202020204" pitchFamily="34" charset="0"/>
              </a:rPr>
              <a:t> (key-value, document, </a:t>
            </a:r>
            <a:r>
              <a:rPr lang="fr-FR" b="0" i="0" dirty="0" err="1">
                <a:solidFill>
                  <a:srgbClr val="FFFFFF"/>
                </a:solidFill>
                <a:effectLst/>
                <a:latin typeface="Arial" panose="020B0604020202020204" pitchFamily="34" charset="0"/>
              </a:rPr>
              <a:t>column</a:t>
            </a:r>
            <a:r>
              <a:rPr lang="fr-FR" b="0" i="0" dirty="0">
                <a:solidFill>
                  <a:srgbClr val="FFFFFF"/>
                </a:solidFill>
                <a:effectLst/>
                <a:latin typeface="Arial" panose="020B0604020202020204" pitchFamily="34" charset="0"/>
              </a:rPr>
              <a:t>, graph).</a:t>
            </a:r>
          </a:p>
          <a:p>
            <a:pPr algn="l">
              <a:buFont typeface="+mj-lt"/>
              <a:buAutoNum type="arabicPeriod"/>
            </a:pPr>
            <a:r>
              <a:rPr lang="fr-FR" b="1" i="0" dirty="0">
                <a:solidFill>
                  <a:srgbClr val="FFFFFF"/>
                </a:solidFill>
                <a:effectLst/>
                <a:latin typeface="Arial" panose="020B0604020202020204" pitchFamily="34" charset="0"/>
              </a:rPr>
              <a:t>SQL vs. NoSQL </a:t>
            </a:r>
            <a:r>
              <a:rPr lang="fr-FR" b="1" i="0" dirty="0" err="1">
                <a:solidFill>
                  <a:srgbClr val="FFFFFF"/>
                </a:solidFill>
                <a:effectLst/>
                <a:latin typeface="Arial" panose="020B0604020202020204" pitchFamily="34" charset="0"/>
              </a:rPr>
              <a:t>Query</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Language</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Differences</a:t>
            </a:r>
            <a:r>
              <a:rPr lang="fr-FR" b="0" i="0" dirty="0">
                <a:solidFill>
                  <a:srgbClr val="FFFFFF"/>
                </a:solidFill>
                <a:effectLst/>
                <a:latin typeface="Arial" panose="020B0604020202020204" pitchFamily="34" charset="0"/>
              </a:rPr>
              <a:t> in </a:t>
            </a:r>
            <a:r>
              <a:rPr lang="fr-FR" b="0" i="0" dirty="0" err="1">
                <a:solidFill>
                  <a:srgbClr val="FFFFFF"/>
                </a:solidFill>
                <a:effectLst/>
                <a:latin typeface="Arial" panose="020B0604020202020204" pitchFamily="34" charset="0"/>
              </a:rPr>
              <a:t>query</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languages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of NoSQL </a:t>
            </a:r>
            <a:r>
              <a:rPr lang="fr-FR" b="0" i="0" dirty="0" err="1">
                <a:solidFill>
                  <a:srgbClr val="FFFFFF"/>
                </a:solidFill>
                <a:effectLst/>
                <a:latin typeface="Arial" panose="020B0604020202020204" pitchFamily="34" charset="0"/>
              </a:rPr>
              <a:t>queries</a:t>
            </a:r>
            <a:r>
              <a:rPr lang="fr-FR" b="0" i="0" dirty="0">
                <a:solidFill>
                  <a:srgbClr val="FFFFFF"/>
                </a:solidFill>
                <a:effectLst/>
                <a:latin typeface="Arial" panose="020B0604020202020204" pitchFamily="34" charset="0"/>
              </a:rPr>
              <a:t>.</a:t>
            </a:r>
          </a:p>
          <a:p>
            <a:pPr algn="l">
              <a:buFont typeface="+mj-lt"/>
              <a:buAutoNum type="arabicPeriod"/>
            </a:pPr>
            <a:r>
              <a:rPr lang="fr-FR" b="1" i="0" dirty="0">
                <a:solidFill>
                  <a:srgbClr val="FFFFFF"/>
                </a:solidFill>
                <a:effectLst/>
                <a:latin typeface="Arial" panose="020B0604020202020204" pitchFamily="34" charset="0"/>
              </a:rPr>
              <a:t>Handling Joins in NoSQL</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a:solidFill>
                  <a:srgbClr val="FFFFFF"/>
                </a:solidFill>
                <a:effectLst/>
                <a:latin typeface="Arial" panose="020B0604020202020204" pitchFamily="34" charset="0"/>
              </a:rPr>
              <a:t>How joins are </a:t>
            </a:r>
            <a:r>
              <a:rPr lang="fr-FR" b="0" i="0" dirty="0" err="1">
                <a:solidFill>
                  <a:srgbClr val="FFFFFF"/>
                </a:solidFill>
                <a:effectLst/>
                <a:latin typeface="Arial" panose="020B0604020202020204" pitchFamily="34" charset="0"/>
              </a:rPr>
              <a:t>handled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differently</a:t>
            </a:r>
            <a:r>
              <a:rPr lang="fr-FR" b="0" i="0" dirty="0">
                <a:solidFill>
                  <a:srgbClr val="FFFFFF"/>
                </a:solidFill>
                <a:effectLst/>
                <a:latin typeface="Arial" panose="020B0604020202020204" pitchFamily="34" charset="0"/>
              </a:rPr>
              <a:t> or are absent.</a:t>
            </a:r>
          </a:p>
          <a:p>
            <a:pPr algn="l">
              <a:buFont typeface="+mj-lt"/>
              <a:buAutoNum type="arabicPeriod"/>
            </a:pPr>
            <a:r>
              <a:rPr lang="fr-FR" b="1" i="0" dirty="0">
                <a:solidFill>
                  <a:srgbClr val="FFFFFF"/>
                </a:solidFill>
                <a:effectLst/>
                <a:latin typeface="Arial" panose="020B0604020202020204" pitchFamily="34" charset="0"/>
              </a:rPr>
              <a:t>Document-Type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OpenSearch</a:t>
            </a:r>
            <a:r>
              <a:rPr lang="fr-FR" b="1" i="0" dirty="0">
                <a:solidFill>
                  <a:srgbClr val="FFFFFF"/>
                </a:solidFill>
                <a:effectLst/>
                <a:latin typeface="Arial" panose="020B0604020202020204" pitchFamily="34" charset="0"/>
              </a:rPr>
              <a:t>, MongoDB)</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a:solidFill>
                  <a:srgbClr val="FFFFFF"/>
                </a:solidFill>
                <a:effectLst/>
                <a:latin typeface="Arial" panose="020B0604020202020204" pitchFamily="34" charset="0"/>
              </a:rPr>
              <a:t>Graph-Type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(Neo4j)</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a:solidFill>
                  <a:srgbClr val="FFFFFF"/>
                </a:solidFill>
                <a:effectLst/>
                <a:latin typeface="Arial" panose="020B0604020202020204" pitchFamily="34" charset="0"/>
              </a:rPr>
              <a:t>Temporal </a:t>
            </a:r>
            <a:r>
              <a:rPr lang="fr-FR" b="1" i="0" dirty="0" err="1">
                <a:solidFill>
                  <a:srgbClr val="FFFFFF"/>
                </a:solidFill>
                <a:effectLst/>
                <a:latin typeface="Arial" panose="020B0604020202020204" pitchFamily="34" charset="0"/>
              </a:rPr>
              <a:t>Databases</a:t>
            </a:r>
            <a:r>
              <a:rPr lang="fr-FR" b="1" i="0" dirty="0">
                <a:solidFill>
                  <a:srgbClr val="FFFFFF"/>
                </a:solidFill>
                <a:effectLst/>
                <a:latin typeface="Arial" panose="020B0604020202020204" pitchFamily="34" charset="0"/>
              </a:rPr>
              <a:t> (</a:t>
            </a:r>
            <a:r>
              <a:rPr lang="fr-FR" b="1" i="0" dirty="0" err="1">
                <a:solidFill>
                  <a:srgbClr val="FFFFFF"/>
                </a:solidFill>
                <a:effectLst/>
                <a:latin typeface="Arial" panose="020B0604020202020204" pitchFamily="34" charset="0"/>
              </a:rPr>
              <a:t>InfluxDB</a:t>
            </a:r>
            <a:r>
              <a:rPr lang="fr-FR" b="1" i="0" dirty="0">
                <a:solidFill>
                  <a:srgbClr val="FFFFFF"/>
                </a:solidFill>
                <a:effectLst/>
                <a:latin typeface="Arial" panose="020B0604020202020204" pitchFamily="34" charset="0"/>
              </a:rPr>
              <a:t>)</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Specific</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relaxed</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constraints</a:t>
            </a:r>
            <a:r>
              <a:rPr lang="fr-FR" b="0" i="0" dirty="0">
                <a:solidFill>
                  <a:srgbClr val="FFFFFF"/>
                </a:solidFill>
                <a:effectLst/>
                <a:latin typeface="Arial" panose="020B0604020202020204" pitchFamily="34" charset="0"/>
              </a:rPr>
              <a:t> for </a:t>
            </a:r>
            <a:r>
              <a:rPr lang="fr-FR" b="0" i="0" dirty="0" err="1">
                <a:solidFill>
                  <a:srgbClr val="FFFFFF"/>
                </a:solidFill>
                <a:effectLst/>
                <a:latin typeface="Arial" panose="020B0604020202020204" pitchFamily="34" charset="0"/>
              </a:rPr>
              <a:t>these</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databases</a:t>
            </a:r>
            <a:r>
              <a:rPr lang="fr-FR" b="0" i="0" dirty="0">
                <a:solidFill>
                  <a:srgbClr val="FFFFFF"/>
                </a:solidFill>
                <a:effectLst/>
                <a:latin typeface="Arial" panose="020B0604020202020204" pitchFamily="34" charset="0"/>
              </a:rPr>
              <a:t>.</a:t>
            </a:r>
          </a:p>
          <a:p>
            <a:pPr marL="742950" lvl="1" indent="-285750" algn="l">
              <a:buFont typeface="+mj-lt"/>
              <a:buAutoNum type="arabicPeriod"/>
            </a:pPr>
            <a:r>
              <a:rPr lang="fr-FR" b="0" i="0" dirty="0" err="1">
                <a:solidFill>
                  <a:srgbClr val="FFFFFF"/>
                </a:solidFill>
                <a:effectLst/>
                <a:latin typeface="Arial" panose="020B0604020202020204" pitchFamily="34" charset="0"/>
              </a:rPr>
              <a:t>Advantages</a:t>
            </a:r>
            <a:r>
              <a:rPr lang="fr-FR" b="0" i="0" dirty="0">
                <a:solidFill>
                  <a:srgbClr val="FFFFFF"/>
                </a:solidFill>
                <a:effectLst/>
                <a:latin typeface="Arial" panose="020B0604020202020204" pitchFamily="34" charset="0"/>
              </a:rPr>
              <a:t> and use cases.</a:t>
            </a:r>
          </a:p>
          <a:p>
            <a:pPr algn="l">
              <a:buFont typeface="+mj-lt"/>
              <a:buAutoNum type="arabicPeriod"/>
            </a:pPr>
            <a:r>
              <a:rPr lang="fr-FR" b="1" i="0" dirty="0" err="1">
                <a:solidFill>
                  <a:srgbClr val="FFFFFF"/>
                </a:solidFill>
                <a:effectLst/>
                <a:latin typeface="Arial" panose="020B0604020202020204" pitchFamily="34" charset="0"/>
              </a:rPr>
              <a:t>Advantages</a:t>
            </a:r>
            <a:r>
              <a:rPr lang="fr-FR" b="1" i="0" dirty="0">
                <a:solidFill>
                  <a:srgbClr val="FFFFFF"/>
                </a:solidFill>
                <a:effectLst/>
                <a:latin typeface="Arial" panose="020B0604020202020204" pitchFamily="34" charset="0"/>
              </a:rPr>
              <a:t> of </a:t>
            </a:r>
            <a:r>
              <a:rPr lang="fr-FR" b="1" i="0" dirty="0" err="1">
                <a:solidFill>
                  <a:srgbClr val="FFFFFF"/>
                </a:solidFill>
                <a:effectLst/>
                <a:latin typeface="Arial" panose="020B0604020202020204" pitchFamily="34" charset="0"/>
              </a:rPr>
              <a:t>Using</a:t>
            </a:r>
            <a:r>
              <a:rPr lang="fr-FR" b="1" i="0" dirty="0">
                <a:solidFill>
                  <a:srgbClr val="FFFFFF"/>
                </a:solidFill>
                <a:effectLst/>
                <a:latin typeface="Arial" panose="020B0604020202020204" pitchFamily="34" charset="0"/>
              </a:rPr>
              <a:t>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Scalability</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flexibility</a:t>
            </a:r>
            <a:r>
              <a:rPr lang="fr-FR" b="0" i="0" dirty="0">
                <a:solidFill>
                  <a:srgbClr val="FFFFFF"/>
                </a:solidFill>
                <a:effectLst/>
                <a:latin typeface="Arial" panose="020B0604020202020204" pitchFamily="34" charset="0"/>
              </a:rPr>
              <a:t>, performance.</a:t>
            </a:r>
          </a:p>
          <a:p>
            <a:pPr algn="l">
              <a:buFont typeface="+mj-lt"/>
              <a:buAutoNum type="arabicPeriod"/>
            </a:pPr>
            <a:r>
              <a:rPr lang="fr-FR" b="1" i="0" dirty="0">
                <a:solidFill>
                  <a:srgbClr val="FFFFFF"/>
                </a:solidFill>
                <a:effectLst/>
                <a:latin typeface="Arial" panose="020B0604020202020204" pitchFamily="34" charset="0"/>
              </a:rPr>
              <a:t>Use Cases and </a:t>
            </a:r>
            <a:r>
              <a:rPr lang="fr-FR" b="1" i="0" dirty="0" err="1">
                <a:solidFill>
                  <a:srgbClr val="FFFFFF"/>
                </a:solidFill>
                <a:effectLst/>
                <a:latin typeface="Arial" panose="020B0604020202020204" pitchFamily="34" charset="0"/>
              </a:rPr>
              <a:t>Potential</a:t>
            </a:r>
            <a:r>
              <a:rPr lang="fr-FR" b="1" i="0" dirty="0">
                <a:solidFill>
                  <a:srgbClr val="FFFFFF"/>
                </a:solidFill>
                <a:effectLst/>
                <a:latin typeface="Arial" panose="020B0604020202020204" pitchFamily="34" charset="0"/>
              </a:rPr>
              <a:t> Applications of NoSQL </a:t>
            </a:r>
            <a:r>
              <a:rPr lang="fr-FR" b="1" i="0" dirty="0" err="1">
                <a:solidFill>
                  <a:srgbClr val="FFFFFF"/>
                </a:solidFill>
                <a:effectLst/>
                <a:latin typeface="Arial" panose="020B0604020202020204" pitchFamily="34" charset="0"/>
              </a:rPr>
              <a:t>Databases</a:t>
            </a:r>
            <a:endParaRPr lang="fr-FR" b="0" i="0" dirty="0">
              <a:solidFill>
                <a:srgbClr val="FFFFFF"/>
              </a:solidFill>
              <a:effectLst/>
              <a:latin typeface="Arial" panose="020B0604020202020204" pitchFamily="34" charset="0"/>
            </a:endParaRPr>
          </a:p>
          <a:p>
            <a:pPr marL="742950" lvl="1" indent="-285750" algn="l">
              <a:buFont typeface="+mj-lt"/>
              <a:buAutoNum type="arabicPeriod"/>
            </a:pPr>
            <a:r>
              <a:rPr lang="fr-FR" b="0" i="0" dirty="0" err="1">
                <a:solidFill>
                  <a:srgbClr val="FFFFFF"/>
                </a:solidFill>
                <a:effectLst/>
                <a:latin typeface="Arial" panose="020B0604020202020204" pitchFamily="34" charset="0"/>
              </a:rPr>
              <a:t>Examples</a:t>
            </a:r>
            <a:r>
              <a:rPr lang="fr-FR" b="0" i="0" dirty="0">
                <a:solidFill>
                  <a:srgbClr val="FFFFFF"/>
                </a:solidFill>
                <a:effectLst/>
                <a:latin typeface="Arial" panose="020B0604020202020204" pitchFamily="34" charset="0"/>
              </a:rPr>
              <a:t> in </a:t>
            </a:r>
            <a:r>
              <a:rPr lang="fr-FR" b="0" i="0" dirty="0" err="1">
                <a:solidFill>
                  <a:srgbClr val="FFFFFF"/>
                </a:solidFill>
                <a:effectLst/>
                <a:latin typeface="Arial" panose="020B0604020202020204" pitchFamily="34" charset="0"/>
              </a:rPr>
              <a:t>various</a:t>
            </a:r>
            <a:r>
              <a:rPr lang="fr-FR" b="0" i="0" dirty="0">
                <a:solidFill>
                  <a:srgbClr val="FFFFFF"/>
                </a:solidFill>
                <a:effectLst/>
                <a:latin typeface="Arial" panose="020B0604020202020204" pitchFamily="34" charset="0"/>
              </a:rPr>
              <a:t> </a:t>
            </a:r>
            <a:r>
              <a:rPr lang="fr-FR" b="0" i="0" dirty="0" err="1">
                <a:solidFill>
                  <a:srgbClr val="FFFFFF"/>
                </a:solidFill>
                <a:effectLst/>
                <a:latin typeface="Arial" panose="020B0604020202020204" pitchFamily="34" charset="0"/>
              </a:rPr>
              <a:t>sectors</a:t>
            </a:r>
            <a:r>
              <a:rPr lang="fr-FR" b="0" i="0" dirty="0">
                <a:solidFill>
                  <a:srgbClr val="FFFFFF"/>
                </a:solidFill>
                <a:effectLst/>
                <a:latin typeface="Arial" panose="020B0604020202020204" pitchFamily="34" charset="0"/>
              </a:rPr>
              <a:t> (finance, social media, </a:t>
            </a:r>
            <a:r>
              <a:rPr lang="fr-FR" b="0" i="0" dirty="0" err="1">
                <a:solidFill>
                  <a:srgbClr val="FFFFFF"/>
                </a:solidFill>
                <a:effectLst/>
                <a:latin typeface="Arial" panose="020B0604020202020204" pitchFamily="34" charset="0"/>
              </a:rPr>
              <a:t>healthcare</a:t>
            </a:r>
            <a:r>
              <a:rPr lang="fr-FR" b="0" i="0" dirty="0">
                <a:solidFill>
                  <a:srgbClr val="FFFFFF"/>
                </a:solidFill>
                <a:effectLst/>
                <a:latin typeface="Arial" panose="020B0604020202020204" pitchFamily="34" charset="0"/>
              </a:rPr>
              <a:t>, etc.).</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2</a:t>
            </a:fld>
            <a:endParaRPr lang="fr-FR"/>
          </a:p>
        </p:txBody>
      </p:sp>
    </p:spTree>
    <p:extLst>
      <p:ext uri="{BB962C8B-B14F-4D97-AF65-F5344CB8AC3E}">
        <p14:creationId xmlns:p14="http://schemas.microsoft.com/office/powerpoint/2010/main" val="1455024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68" name="Google Shape;468;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8" name="Google Shape;698;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Definition of NoSQL Databases: NoSQL, standing for "Not Only SQL", refers to a category of database management systems that diverge from traditional relational databases by not primarily using SQL for data manipulation and querying. They are designed for high scalability and increased flexibility in handling various data types.</a:t>
            </a:r>
          </a:p>
          <a:p>
            <a:endParaRPr lang="en-US" dirty="0"/>
          </a:p>
          <a:p>
            <a:r>
              <a:rPr lang="en-US" dirty="0"/>
              <a:t>Context of Emergence: NoSQL databases emerged in the 2000s in response to the limitations of relational databases, particularly regarding horizontal scalability and efficient management of large volumes of diverse data and high traffic. They cater to the needs of modern applications such as social networks, big data, and real-time applications.</a:t>
            </a:r>
          </a:p>
          <a:p>
            <a:endParaRPr lang="en-US" dirty="0"/>
          </a:p>
          <a:p>
            <a:r>
              <a:rPr lang="en-US" dirty="0"/>
              <a:t>Quick Comparison with Relational Databases: Unlike relational databases that store data in structured tables and use fixed schemas, NoSQL databases allow for a dynamic schema for increased flexibility. They can store data in various formats: document, key-value, graph, or columns, making them ideal for applications requiring large amounts of unstructured data.</a:t>
            </a:r>
          </a:p>
          <a:p>
            <a:endParaRPr lang="en-US" dirty="0"/>
          </a:p>
          <a:p>
            <a:r>
              <a:rPr lang="en-US" dirty="0"/>
              <a:t>This content provides a solid foundation for understanding NoSQL databases and their positioning relative to traditional systems, essential for introducing the topic in a presentation.`</a:t>
            </a:r>
          </a:p>
          <a:p>
            <a:endParaRPr lang="en-US" dirty="0"/>
          </a:p>
          <a:p>
            <a:r>
              <a:rPr lang="en-US" dirty="0"/>
              <a:t> Horizontal scalability refers to the ability of a system to increase capacity by connecting multiple hardware or software entities so that they work as a single logical unit. When a system is horizontally scalable, adding more nodes (servers, for instance) to the system increases its capacity and performance, which is particularly useful in environments with high data volume or high traffic. This contrasts with vertical scalability, which involves adding more resources, such as CPU or memory, to a single node. Horizontal scalability is a key feature in many distributed systems, including NoSQL databases, allowing them to manage more data and handle more concurrent users effectively.</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3</a:t>
            </a:fld>
            <a:endParaRPr lang="fr-FR"/>
          </a:p>
        </p:txBody>
      </p:sp>
    </p:spTree>
    <p:extLst>
      <p:ext uri="{BB962C8B-B14F-4D97-AF65-F5344CB8AC3E}">
        <p14:creationId xmlns:p14="http://schemas.microsoft.com/office/powerpoint/2010/main" val="9449710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5" name="Google Shape;725;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4" name="Google Shape;734;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3" name="Google Shape;743;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2" name="Google Shape;752;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0" name="Google Shape;770;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0" name="Google Shape;79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0" name="Google Shape;800;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7" name="Google Shape;807;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Redefinition of ACID Constraints: Relational databases are known for their strict adherence to ACID (Atomicity, Consistency, Isolation, Durability) constraints, which ensure transaction reliability. NoSQL databases, on the other hand, often adopt a more flexible consistency model known as BASE (Basically Available, Soft state, Eventual consistency), allowing for improved performance and scalability by somewhat sacrificing immediate consistency.</a:t>
            </a:r>
          </a:p>
          <a:p>
            <a:endParaRPr lang="en-US" dirty="0"/>
          </a:p>
          <a:p>
            <a:r>
              <a:rPr lang="en-US" dirty="0"/>
              <a:t>Data Storage Structure: While relational databases use a tabular structure with fixed schemas, NoSQL databases allow for a variety of storage structures such as key-value, document, column, or graph. This flexibility better addresses the specific needs of modern applications that manage varied and often unstructured data.</a:t>
            </a:r>
          </a:p>
          <a:p>
            <a:endParaRPr lang="en-US" dirty="0"/>
          </a:p>
          <a:p>
            <a:endParaRPr lang="en-US" dirty="0"/>
          </a:p>
          <a:p>
            <a:r>
              <a:rPr lang="en-US" dirty="0"/>
              <a:t>This slide should help understand the main structural and conceptual differences between NoSQL and traditional relational systems, highlighting why and how NoSQL may be more suited to certain modern applications.`</a:t>
            </a:r>
          </a:p>
          <a:p>
            <a:endParaRPr lang="en-US" dirty="0"/>
          </a:p>
          <a:p>
            <a:r>
              <a:rPr lang="en-US" dirty="0"/>
              <a:t>Atomicity, Consistency, Isolation, and Durability (ACID) are fundamental properties that ensure reliable processing of database transactions. Here's a brief explanation of each:</a:t>
            </a:r>
          </a:p>
          <a:p>
            <a:endParaRPr lang="en-US" dirty="0"/>
          </a:p>
          <a:p>
            <a:r>
              <a:rPr lang="en-US" dirty="0"/>
              <a:t>Atomicity: This property ensures that each transaction is treated as a single, indivisible unit, which either completely succeeds or completely fails. If any part of the transaction fails, the entire transaction is rolled back, and the database state is left unchanged.</a:t>
            </a:r>
          </a:p>
          <a:p>
            <a:endParaRPr lang="en-US" dirty="0"/>
          </a:p>
          <a:p>
            <a:r>
              <a:rPr lang="en-US" dirty="0"/>
              <a:t>Consistency: Consistency ensures that a transaction can only bring the database from one valid state to another, maintaining all predefined rules, including integrity constraints. This means the database remains consistent before and after the transaction.</a:t>
            </a:r>
          </a:p>
          <a:p>
            <a:endParaRPr lang="en-US" dirty="0"/>
          </a:p>
          <a:p>
            <a:r>
              <a:rPr lang="en-US" dirty="0"/>
              <a:t>Isolation: Isolation ensures that transactions are securely and independently processed simultaneously without interference, despite the fact that multiple transactions might occur at the same time. This property prevents transactions from affecting each other, which could result in inconsistent data.</a:t>
            </a:r>
          </a:p>
          <a:p>
            <a:endParaRPr lang="en-US" dirty="0"/>
          </a:p>
          <a:p>
            <a:r>
              <a:rPr lang="en-US" dirty="0"/>
              <a:t>Durability: Durability guarantees that once a transaction has been committed, it will remain so, even in the event of a system failure. This means the changes made by the transaction are permanently stored in the database and can be recovered in the event of a system crash.</a:t>
            </a:r>
          </a:p>
          <a:p>
            <a:endParaRPr lang="en-US" dirty="0"/>
          </a:p>
          <a:p>
            <a:endParaRPr lang="en-US" dirty="0"/>
          </a:p>
          <a:p>
            <a:r>
              <a:rPr lang="en-US" dirty="0"/>
              <a:t>These properties are crucial for ensuring the reliability and robustness of database systems, particularly in systems that handle many transactions or critical data.`</a:t>
            </a:r>
          </a:p>
          <a:p>
            <a:endParaRPr lang="en-US" dirty="0"/>
          </a:p>
          <a:p>
            <a:r>
              <a:rPr lang="fr-FR" dirty="0"/>
              <a:t>BASE (</a:t>
            </a:r>
            <a:r>
              <a:rPr lang="fr-FR" dirty="0" err="1"/>
              <a:t>Basically</a:t>
            </a:r>
            <a:r>
              <a:rPr lang="fr-FR" dirty="0"/>
              <a:t> </a:t>
            </a:r>
            <a:r>
              <a:rPr lang="fr-FR" dirty="0" err="1"/>
              <a:t>Available</a:t>
            </a:r>
            <a:r>
              <a:rPr lang="fr-FR" dirty="0"/>
              <a:t>, Soft state, </a:t>
            </a:r>
            <a:r>
              <a:rPr lang="fr-FR" dirty="0" err="1"/>
              <a:t>Evental</a:t>
            </a:r>
            <a:r>
              <a:rPr lang="fr-FR" dirty="0"/>
              <a:t> </a:t>
            </a:r>
            <a:r>
              <a:rPr lang="fr-FR" dirty="0" err="1"/>
              <a:t>consistency</a:t>
            </a:r>
            <a:r>
              <a:rPr lang="fr-FR" dirty="0"/>
              <a:t>) est un modèle de cohérence utilisé dans les systèmes de gestion de bases de données, notamment dans les bases de données NoSQL. Voici une explication de chaque composant de BASE :</a:t>
            </a:r>
          </a:p>
          <a:p>
            <a:endParaRPr lang="fr-FR" dirty="0"/>
          </a:p>
          <a:p>
            <a:r>
              <a:rPr lang="fr-FR" dirty="0" err="1"/>
              <a:t>Basically</a:t>
            </a:r>
            <a:r>
              <a:rPr lang="fr-FR" dirty="0"/>
              <a:t> </a:t>
            </a:r>
            <a:r>
              <a:rPr lang="fr-FR" dirty="0" err="1"/>
              <a:t>Available</a:t>
            </a:r>
            <a:r>
              <a:rPr lang="fr-FR" dirty="0"/>
              <a:t> : Ce principe indique que le système garantit la disponibilité en termes d'accès aux données (lecture et écriture) même en cas de pannes partielles. Cela signifie que le système est conçu pour être toujours opérationnel et accessible, bien que toutes les données ne soient pas toujours immédiatement cohérentes.</a:t>
            </a:r>
          </a:p>
          <a:p>
            <a:endParaRPr lang="fr-FR" dirty="0"/>
          </a:p>
          <a:p>
            <a:r>
              <a:rPr lang="fr-FR" dirty="0"/>
              <a:t>Soft state : Le "soft state" signifie que l'état du système peut changer avec le temps, même sans entrée externe. Cela est dû au fait que les systèmes utilisant le modèle BASE ne garantissent pas la cohérence immédiate des données à tout moment, permettant ainsi des états intermédiaires.</a:t>
            </a:r>
          </a:p>
          <a:p>
            <a:endParaRPr lang="fr-FR" dirty="0"/>
          </a:p>
          <a:p>
            <a:r>
              <a:rPr lang="fr-FR" dirty="0" err="1"/>
              <a:t>Eventual</a:t>
            </a:r>
            <a:r>
              <a:rPr lang="fr-FR" dirty="0"/>
              <a:t> </a:t>
            </a:r>
            <a:r>
              <a:rPr lang="fr-FR" dirty="0" err="1"/>
              <a:t>consistency</a:t>
            </a:r>
            <a:r>
              <a:rPr lang="fr-FR" dirty="0"/>
              <a:t> : La cohérence finale est la promesse que, à condition qu'il n'y ait pas de nouvelles mises à jour sur les données, toutes les copies des données finiront par devenir cohérentes. En d'autres termes, si le système est laissé sans modifications pendant un certain temps, toutes les répliques des données se synchroniseront.</a:t>
            </a:r>
          </a:p>
          <a:p>
            <a:endParaRPr lang="fr-FR" dirty="0"/>
          </a:p>
          <a:p>
            <a:endParaRPr lang="fr-FR" dirty="0"/>
          </a:p>
          <a:p>
            <a:r>
              <a:rPr lang="fr-FR" dirty="0"/>
              <a:t>Le modèle BASE est souvent opposé au modèle ACID des bases de données relationnelles, qui met l'accent sur la cohérence immédiate et stricte. BASE, en revanche, permet une plus grande flexibilité et une meilleure performance dans les environnements distribués en sacrifiant quelque peu la cohérence immédiate pour la disponibilité et la tolérance aux pannes.`</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6</a:t>
            </a:fld>
            <a:endParaRPr lang="fr-FR"/>
          </a:p>
        </p:txBody>
      </p:sp>
    </p:spTree>
    <p:extLst>
      <p:ext uri="{BB962C8B-B14F-4D97-AF65-F5344CB8AC3E}">
        <p14:creationId xmlns:p14="http://schemas.microsoft.com/office/powerpoint/2010/main" val="4125140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4" name="Google Shape;814;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2" name="Google Shape;822;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0" name="Google Shape;830;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8" name="Google Shape;838;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6" name="Google Shape;846;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4" name="Google Shape;854;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1" name="Google Shape;861;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p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8" name="Google Shape;868;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7" name="Google Shape;877;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2a712e30d00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2" name="Google Shape;882;g2a712e30d00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83" name="Google Shape;883;g2a712e30d00_0_242: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350"/>
              <a:buFont typeface="Arial"/>
              <a:buNone/>
            </a:pPr>
            <a:fld id="{00000000-1234-1234-1234-123412341234}" type="slidenum">
              <a:rPr lang="fr-FR"/>
              <a:t>56</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FFFFFF"/>
                </a:solidFill>
                <a:effectLst/>
                <a:latin typeface="Arial" panose="020B0604020202020204" pitchFamily="34" charset="0"/>
              </a:rPr>
              <a:t>SQL is a powerful tool for managing and manipulating structured data in relational databases. Here are some key aspects that highlight its strength:</a:t>
            </a:r>
          </a:p>
          <a:p>
            <a:pPr algn="l">
              <a:buFont typeface="Arial" panose="020B0604020202020204" pitchFamily="34" charset="0"/>
              <a:buChar char="•"/>
            </a:pPr>
            <a:r>
              <a:rPr lang="en-US" b="1" i="0" dirty="0">
                <a:solidFill>
                  <a:srgbClr val="FFFFFF"/>
                </a:solidFill>
                <a:effectLst/>
                <a:latin typeface="Arial" panose="020B0604020202020204" pitchFamily="34" charset="0"/>
              </a:rPr>
              <a:t>Complex Querying</a:t>
            </a:r>
            <a:r>
              <a:rPr lang="en-US" b="0" i="0" dirty="0">
                <a:solidFill>
                  <a:srgbClr val="FFFFFF"/>
                </a:solidFill>
                <a:effectLst/>
                <a:latin typeface="Arial" panose="020B0604020202020204" pitchFamily="34" charset="0"/>
              </a:rPr>
              <a:t>: SQL allows for complex querying operations such as joins, unions, and subqueries, enabling users to retrieve and manipulate data from multiple tables based on specific conditions.</a:t>
            </a:r>
          </a:p>
          <a:p>
            <a:pPr algn="l">
              <a:buFont typeface="Arial" panose="020B0604020202020204" pitchFamily="34" charset="0"/>
              <a:buChar char="•"/>
            </a:pPr>
            <a:r>
              <a:rPr lang="en-US" b="1" i="0" dirty="0">
                <a:solidFill>
                  <a:srgbClr val="FFFFFF"/>
                </a:solidFill>
                <a:effectLst/>
                <a:latin typeface="Arial" panose="020B0604020202020204" pitchFamily="34" charset="0"/>
              </a:rPr>
              <a:t>Data Integrity</a:t>
            </a:r>
            <a:r>
              <a:rPr lang="en-US" b="0" i="0" dirty="0">
                <a:solidFill>
                  <a:srgbClr val="FFFFFF"/>
                </a:solidFill>
                <a:effectLst/>
                <a:latin typeface="Arial" panose="020B0604020202020204" pitchFamily="34" charset="0"/>
              </a:rPr>
              <a:t>: SQL supports transaction control commands like COMMIT and ROLLBACK, coupled with constraints such as primary keys and foreign keys, which help maintain data accuracy and integrity.</a:t>
            </a:r>
          </a:p>
          <a:p>
            <a:pPr algn="l">
              <a:buFont typeface="Arial" panose="020B0604020202020204" pitchFamily="34" charset="0"/>
              <a:buChar char="•"/>
            </a:pPr>
            <a:r>
              <a:rPr lang="en-US" b="1" i="0" dirty="0">
                <a:solidFill>
                  <a:srgbClr val="FFFFFF"/>
                </a:solidFill>
                <a:effectLst/>
                <a:latin typeface="Arial" panose="020B0604020202020204" pitchFamily="34" charset="0"/>
              </a:rPr>
              <a:t>Scalability and Flexibility</a:t>
            </a:r>
            <a:r>
              <a:rPr lang="en-US" b="0" i="0" dirty="0">
                <a:solidFill>
                  <a:srgbClr val="FFFFFF"/>
                </a:solidFill>
                <a:effectLst/>
                <a:latin typeface="Arial" panose="020B0604020202020204" pitchFamily="34" charset="0"/>
              </a:rPr>
              <a:t>: While SQL databases are schema-based and require predefined data structures, they are highly optimized for handling large volumes of data and complex queries, making them scalable and efficient in resource management.</a:t>
            </a:r>
          </a:p>
          <a:p>
            <a:pPr algn="l">
              <a:buFont typeface="Arial" panose="020B0604020202020204" pitchFamily="34" charset="0"/>
              <a:buChar char="•"/>
            </a:pPr>
            <a:r>
              <a:rPr lang="en-US" b="1" i="0" dirty="0">
                <a:solidFill>
                  <a:srgbClr val="FFFFFF"/>
                </a:solidFill>
                <a:effectLst/>
                <a:latin typeface="Arial" panose="020B0604020202020204" pitchFamily="34" charset="0"/>
              </a:rPr>
              <a:t>Standardization</a:t>
            </a:r>
            <a:r>
              <a:rPr lang="en-US" b="0" i="0" dirty="0">
                <a:solidFill>
                  <a:srgbClr val="FFFFFF"/>
                </a:solidFill>
                <a:effectLst/>
                <a:latin typeface="Arial" panose="020B0604020202020204" pitchFamily="34" charset="0"/>
              </a:rPr>
              <a:t>: SQL is a standardized language that is widely used and supported across different database systems, ensuring that skills and knowledge are transferable among various platforms and applications.</a:t>
            </a:r>
          </a:p>
          <a:p>
            <a:pPr algn="l">
              <a:buFont typeface="Arial" panose="020B0604020202020204" pitchFamily="34" charset="0"/>
              <a:buChar char="•"/>
            </a:pPr>
            <a:r>
              <a:rPr lang="en-US" b="1" i="0" dirty="0">
                <a:solidFill>
                  <a:srgbClr val="FFFFFF"/>
                </a:solidFill>
                <a:effectLst/>
                <a:latin typeface="Arial" panose="020B0604020202020204" pitchFamily="34" charset="0"/>
              </a:rPr>
              <a:t>Security</a:t>
            </a:r>
            <a:r>
              <a:rPr lang="en-US" b="0" i="0" dirty="0">
                <a:solidFill>
                  <a:srgbClr val="FFFFFF"/>
                </a:solidFill>
                <a:effectLst/>
                <a:latin typeface="Arial" panose="020B0604020202020204" pitchFamily="34" charset="0"/>
              </a:rPr>
              <a:t>: SQL provides robust data security features, including permissions and access controls, which help protect sensitive data from unauthorized access and manipulation.</a:t>
            </a:r>
          </a:p>
          <a:p>
            <a:pPr algn="l"/>
            <a:r>
              <a:rPr lang="en-US" b="0" i="0" dirty="0">
                <a:solidFill>
                  <a:srgbClr val="FFFFFF"/>
                </a:solidFill>
                <a:effectLst/>
                <a:latin typeface="Arial" panose="020B0604020202020204" pitchFamily="34" charset="0"/>
              </a:rPr>
              <a:t>These capabilities make SQL indispensable for applications that require reliable data management, complex querying, and high levels of data integrity.`</a:t>
            </a:r>
          </a:p>
          <a:p>
            <a:endParaRPr lang="fr-FR" dirty="0"/>
          </a:p>
          <a:p>
            <a:r>
              <a:rPr lang="en-US" dirty="0"/>
              <a:t>Why NoSQL Databases Do Not Always Use SQL:</a:t>
            </a:r>
          </a:p>
          <a:p>
            <a:r>
              <a:rPr lang="en-US" dirty="0"/>
              <a:t>NoSQL databases are designed to handle a wide variety of data types and structures, which often do not conform to the rigid schema required by SQL. Here are some reasons why SQL is not always used in NoSQL environments:</a:t>
            </a:r>
          </a:p>
          <a:p>
            <a:endParaRPr lang="en-US" dirty="0"/>
          </a:p>
          <a:p>
            <a:r>
              <a:rPr lang="en-US" dirty="0"/>
              <a:t>Schema-less Data: NoSQL databases often store data in formats that are flexible and schema-less, such as JSON documents, key-value pairs, or graphs. This flexibility allows for the storage of unstructured or semi-structured data, which does not fit neatly into the table-and-row format required by SQL.</a:t>
            </a:r>
          </a:p>
          <a:p>
            <a:endParaRPr lang="en-US" dirty="0"/>
          </a:p>
          <a:p>
            <a:r>
              <a:rPr lang="en-US" dirty="0"/>
              <a:t>Scalability Concerns: NoSQL databases are built to scale horizontally, meaning they are designed to spread data across many servers. SQL, with its complex queries and transactional guarantees, can become a bottleneck in such distributed environments, limiting the scalability benefits of NoSQL.</a:t>
            </a:r>
          </a:p>
          <a:p>
            <a:endParaRPr lang="en-US" dirty="0"/>
          </a:p>
          <a:p>
            <a:r>
              <a:rPr lang="en-US" dirty="0"/>
              <a:t>Different Data Access Patterns: NoSQL databases often cater to specific data access patterns, such as key-value lookups, graph traversals, or wide-column storage, which do not require the full capabilities of SQL. Instead, simpler, more direct forms of querying are often more efficient and sufficient for these patterns.</a:t>
            </a:r>
          </a:p>
          <a:p>
            <a:endParaRPr lang="en-US" dirty="0"/>
          </a:p>
          <a:p>
            <a:r>
              <a:rPr lang="en-US" dirty="0"/>
              <a:t>Performance Optimization: SQL queries can be resource-intensive, especially when dealing with large volumes of data. NoSQL databases often use more straightforward query languages or APIs that are optimized for performance and the specific type of data they handle.</a:t>
            </a:r>
          </a:p>
          <a:p>
            <a:endParaRPr lang="en-US" dirty="0"/>
          </a:p>
          <a:p>
            <a:r>
              <a:rPr lang="en-US" dirty="0"/>
              <a:t>Development Simplicity: Using SQL requires understanding and implementing relational database principles, which can add complexity to development. NoSQL databases aim to provide simpler, more direct interactions with data, which can speed up development in certain applications.</a:t>
            </a:r>
          </a:p>
          <a:p>
            <a:endParaRPr lang="en-US" dirty="0"/>
          </a:p>
          <a:p>
            <a:endParaRPr lang="en-US" dirty="0"/>
          </a:p>
          <a:p>
            <a:r>
              <a:rPr lang="en-US" dirty="0"/>
              <a:t>These factors contribute to the decision to use alternative querying languages or APIs in NoSQL systems, tailored to the specific needs and characteristics of the data and the database architecture.`</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7</a:t>
            </a:fld>
            <a:endParaRPr lang="fr-FR"/>
          </a:p>
        </p:txBody>
      </p:sp>
    </p:spTree>
    <p:extLst>
      <p:ext uri="{BB962C8B-B14F-4D97-AF65-F5344CB8AC3E}">
        <p14:creationId xmlns:p14="http://schemas.microsoft.com/office/powerpoint/2010/main" val="973232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2a712e30d00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0" name="Google Shape;890;g2a712e30d00_0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000"/>
              <a:buFont typeface="Calibri"/>
              <a:buNone/>
            </a:pPr>
            <a:r>
              <a:rPr lang="fr-FR" sz="2000" dirty="0"/>
              <a:t>https://www.elastic.co/guide/en/elasticsearch/guide/current/nested-mapping.html</a:t>
            </a:r>
            <a:endParaRPr sz="2000" dirty="0"/>
          </a:p>
        </p:txBody>
      </p:sp>
      <p:sp>
        <p:nvSpPr>
          <p:cNvPr id="891" name="Google Shape;891;g2a712e30d00_0_249: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350"/>
              <a:buFont typeface="Arial"/>
              <a:buNone/>
            </a:pPr>
            <a:fld id="{00000000-1234-1234-1234-123412341234}" type="slidenum">
              <a:rPr lang="fr-FR"/>
              <a:t>57</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7" name="Google Shape;927;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2a415273a1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2a415273a1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a415273a1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a415273a1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a415273a1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a415273a1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7" name="Google Shape;9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a7b9e6392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2a7b9e6392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2a7b9e6392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2a7b9e6392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a7b9e6392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a7b9e6392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g2a7b9e6392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0" name="Google Shape;1000;g2a7b9e6392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Redefinition of ACID Constraints: Relational databases are known for their strict adherence to ACID (Atomicity, Consistency, Isolation, Durability) constraints, which ensure transaction reliability. NoSQL databases, on the other hand, often adopt a more flexible consistency model known as BASE (Basically Available, Soft state, Eventual consistency), allowing for improved performance and scalability by somewhat sacrificing immediate consistency.</a:t>
            </a:r>
          </a:p>
          <a:p>
            <a:endParaRPr lang="en-US" dirty="0"/>
          </a:p>
          <a:p>
            <a:r>
              <a:rPr lang="en-US" dirty="0"/>
              <a:t>Data Storage Structure: While relational databases use a tabular structure with fixed schemas, NoSQL databases allow for a variety of storage structures such as key-value, document, column, or graph. This flexibility better addresses the specific needs of modern applications that manage varied and often unstructured data.</a:t>
            </a:r>
          </a:p>
          <a:p>
            <a:endParaRPr lang="en-US" dirty="0"/>
          </a:p>
          <a:p>
            <a:endParaRPr lang="en-US" dirty="0"/>
          </a:p>
          <a:p>
            <a:r>
              <a:rPr lang="en-US" dirty="0"/>
              <a:t>This slide should help understand the main structural and conceptual differences between NoSQL and traditional relational systems, highlighting why and how NoSQL may be more suited to certain modern applications.`</a:t>
            </a:r>
          </a:p>
          <a:p>
            <a:endParaRPr lang="en-US" dirty="0"/>
          </a:p>
          <a:p>
            <a:r>
              <a:rPr lang="en-US" dirty="0"/>
              <a:t>Atomicity, Consistency, Isolation, and Durability (ACID) are fundamental properties that ensure reliable processing of database transactions. Here's a brief explanation of each:</a:t>
            </a:r>
          </a:p>
          <a:p>
            <a:endParaRPr lang="en-US" dirty="0"/>
          </a:p>
          <a:p>
            <a:r>
              <a:rPr lang="en-US" dirty="0"/>
              <a:t>Atomicity: This property ensures that each transaction is treated as a single, indivisible unit, which either completely succeeds or completely fails. If any part of the transaction fails, the entire transaction is rolled back, and the database state is left unchanged.</a:t>
            </a:r>
          </a:p>
          <a:p>
            <a:endParaRPr lang="en-US" dirty="0"/>
          </a:p>
          <a:p>
            <a:r>
              <a:rPr lang="en-US" dirty="0"/>
              <a:t>Consistency: Consistency ensures that a transaction can only bring the database from one valid state to another, maintaining all predefined rules, including integrity constraints. This means the database remains consistent before and after the transaction.</a:t>
            </a:r>
          </a:p>
          <a:p>
            <a:endParaRPr lang="en-US" dirty="0"/>
          </a:p>
          <a:p>
            <a:r>
              <a:rPr lang="en-US" dirty="0"/>
              <a:t>Isolation: Isolation ensures that transactions are securely and independently processed simultaneously without interference, despite the fact that multiple transactions might occur at the same time. This property prevents transactions from affecting each other, which could result in inconsistent data.</a:t>
            </a:r>
          </a:p>
          <a:p>
            <a:endParaRPr lang="en-US" dirty="0"/>
          </a:p>
          <a:p>
            <a:r>
              <a:rPr lang="en-US" dirty="0"/>
              <a:t>Durability: Durability guarantees that once a transaction has been committed, it will remain so, even in the event of a system failure. This means the changes made by the transaction are permanently stored in the database and can be recovered in the event of a system crash.</a:t>
            </a:r>
          </a:p>
          <a:p>
            <a:endParaRPr lang="en-US" dirty="0"/>
          </a:p>
          <a:p>
            <a:endParaRPr lang="en-US" dirty="0"/>
          </a:p>
          <a:p>
            <a:r>
              <a:rPr lang="en-US" dirty="0"/>
              <a:t>These properties are crucial for ensuring the reliability and robustness of database systems, particularly in systems that handle many transactions or critical data.`</a:t>
            </a:r>
          </a:p>
          <a:p>
            <a:endParaRPr lang="en-US" dirty="0"/>
          </a:p>
          <a:p>
            <a:r>
              <a:rPr lang="fr-FR" dirty="0"/>
              <a:t>BASE (</a:t>
            </a:r>
            <a:r>
              <a:rPr lang="fr-FR" dirty="0" err="1"/>
              <a:t>Basically</a:t>
            </a:r>
            <a:r>
              <a:rPr lang="fr-FR" dirty="0"/>
              <a:t> </a:t>
            </a:r>
            <a:r>
              <a:rPr lang="fr-FR" dirty="0" err="1"/>
              <a:t>Available</a:t>
            </a:r>
            <a:r>
              <a:rPr lang="fr-FR" dirty="0"/>
              <a:t>, Soft state, </a:t>
            </a:r>
            <a:r>
              <a:rPr lang="fr-FR" dirty="0" err="1"/>
              <a:t>Evental</a:t>
            </a:r>
            <a:r>
              <a:rPr lang="fr-FR" dirty="0"/>
              <a:t> </a:t>
            </a:r>
            <a:r>
              <a:rPr lang="fr-FR" dirty="0" err="1"/>
              <a:t>consistency</a:t>
            </a:r>
            <a:r>
              <a:rPr lang="fr-FR" dirty="0"/>
              <a:t>) est un modèle de cohérence utilisé dans les systèmes de gestion de bases de données, notamment dans les bases de données NoSQL. Voici une explication de chaque composant de BASE :</a:t>
            </a:r>
          </a:p>
          <a:p>
            <a:endParaRPr lang="fr-FR" dirty="0"/>
          </a:p>
          <a:p>
            <a:r>
              <a:rPr lang="fr-FR" dirty="0" err="1"/>
              <a:t>Basically</a:t>
            </a:r>
            <a:r>
              <a:rPr lang="fr-FR" dirty="0"/>
              <a:t> </a:t>
            </a:r>
            <a:r>
              <a:rPr lang="fr-FR" dirty="0" err="1"/>
              <a:t>Available</a:t>
            </a:r>
            <a:r>
              <a:rPr lang="fr-FR" dirty="0"/>
              <a:t> : Ce principe indique que le système garantit la disponibilité en termes d'accès aux données (lecture et écriture) même en cas de pannes partielles. Cela signifie que le système est conçu pour être toujours opérationnel et accessible, bien que toutes les données ne soient pas toujours immédiatement cohérentes.</a:t>
            </a:r>
          </a:p>
          <a:p>
            <a:endParaRPr lang="fr-FR" dirty="0"/>
          </a:p>
          <a:p>
            <a:r>
              <a:rPr lang="fr-FR" dirty="0"/>
              <a:t>Soft state : Le "soft state" signifie que l'état du système peut changer avec le temps, même sans entrée externe. Cela est dû au fait que les systèmes utilisant le modèle BASE ne garantissent pas la cohérence immédiate des données à tout moment, permettant ainsi des états intermédiaires.</a:t>
            </a:r>
          </a:p>
          <a:p>
            <a:endParaRPr lang="fr-FR" dirty="0"/>
          </a:p>
          <a:p>
            <a:r>
              <a:rPr lang="fr-FR" dirty="0" err="1"/>
              <a:t>Eventual</a:t>
            </a:r>
            <a:r>
              <a:rPr lang="fr-FR" dirty="0"/>
              <a:t> </a:t>
            </a:r>
            <a:r>
              <a:rPr lang="fr-FR" dirty="0" err="1"/>
              <a:t>consistency</a:t>
            </a:r>
            <a:r>
              <a:rPr lang="fr-FR" dirty="0"/>
              <a:t> : La cohérence finale est la promesse que, à condition qu'il n'y ait pas de nouvelles mises à jour sur les données, toutes les copies des données finiront par devenir cohérentes. En d'autres termes, si le système est laissé sans modifications pendant un certain temps, toutes les répliques des données se synchroniseront.</a:t>
            </a:r>
          </a:p>
          <a:p>
            <a:endParaRPr lang="fr-FR" dirty="0"/>
          </a:p>
          <a:p>
            <a:endParaRPr lang="fr-FR" dirty="0"/>
          </a:p>
          <a:p>
            <a:r>
              <a:rPr lang="fr-FR" dirty="0"/>
              <a:t>Le modèle BASE est souvent opposé au modèle ACID des bases de données relationnelles, qui met l'accent sur la cohérence immédiate et stricte. BASE, en revanche, permet une plus grande flexibilité et une meilleure performance dans les environnements distribués en sacrifiant quelque peu la cohérence immédiate pour la disponibilité et la tolérance aux pannes.`</a:t>
            </a:r>
          </a:p>
          <a:p>
            <a:endParaRPr lang="en-US" dirty="0"/>
          </a:p>
          <a:p>
            <a:endParaRPr lang="en-US" dirty="0"/>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10</a:t>
            </a:fld>
            <a:endParaRPr lang="fr-FR"/>
          </a:p>
        </p:txBody>
      </p:sp>
    </p:spTree>
    <p:extLst>
      <p:ext uri="{BB962C8B-B14F-4D97-AF65-F5344CB8AC3E}">
        <p14:creationId xmlns:p14="http://schemas.microsoft.com/office/powerpoint/2010/main" val="11417267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2a712e30d00_0_6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7" name="Google Shape;1007;g2a712e30d00_0_6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77272"/>
              </a:lnSpc>
              <a:spcBef>
                <a:spcPts val="0"/>
              </a:spcBef>
              <a:spcAft>
                <a:spcPts val="0"/>
              </a:spcAft>
              <a:buClr>
                <a:srgbClr val="555555"/>
              </a:buClr>
              <a:buSzPts val="1100"/>
              <a:buFont typeface="Consolas"/>
              <a:buNone/>
            </a:pPr>
            <a:r>
              <a:rPr lang="fr-FR" sz="1100">
                <a:solidFill>
                  <a:srgbClr val="555555"/>
                </a:solidFill>
                <a:highlight>
                  <a:srgbClr val="F8F8F8"/>
                </a:highlight>
                <a:latin typeface="Consolas"/>
                <a:ea typeface="Consolas"/>
                <a:cs typeface="Consolas"/>
                <a:sym typeface="Consolas"/>
              </a:rPr>
              <a:t>distance_type</a:t>
            </a:r>
            <a:endParaRPr sz="1100">
              <a:solidFill>
                <a:srgbClr val="555555"/>
              </a:solidFill>
              <a:highlight>
                <a:srgbClr val="F8F8F8"/>
              </a:highlight>
              <a:latin typeface="Consolas"/>
              <a:ea typeface="Consolas"/>
              <a:cs typeface="Consolas"/>
              <a:sym typeface="Consolas"/>
            </a:endParaRPr>
          </a:p>
          <a:p>
            <a:pPr marL="0" lvl="0" indent="0" algn="l" rtl="0">
              <a:lnSpc>
                <a:spcPct val="177272"/>
              </a:lnSpc>
              <a:spcBef>
                <a:spcPts val="800"/>
              </a:spcBef>
              <a:spcAft>
                <a:spcPts val="0"/>
              </a:spcAft>
              <a:buClr>
                <a:srgbClr val="444444"/>
              </a:buClr>
              <a:buSzPts val="1200"/>
              <a:buFont typeface="Arial"/>
              <a:buNone/>
            </a:pPr>
            <a:r>
              <a:rPr lang="fr-FR">
                <a:solidFill>
                  <a:srgbClr val="444444"/>
                </a:solidFill>
                <a:highlight>
                  <a:srgbClr val="FFFFFF"/>
                </a:highlight>
                <a:latin typeface="Arial"/>
                <a:ea typeface="Arial"/>
                <a:cs typeface="Arial"/>
                <a:sym typeface="Arial"/>
              </a:rPr>
              <a:t>How to compute the distance. </a:t>
            </a:r>
            <a:br>
              <a:rPr lang="fr-FR">
                <a:solidFill>
                  <a:srgbClr val="444444"/>
                </a:solidFill>
                <a:highlight>
                  <a:srgbClr val="FFFFFF"/>
                </a:highlight>
                <a:latin typeface="Arial"/>
                <a:ea typeface="Arial"/>
                <a:cs typeface="Arial"/>
                <a:sym typeface="Arial"/>
              </a:rPr>
            </a:br>
            <a:r>
              <a:rPr lang="fr-FR" sz="1100">
                <a:solidFill>
                  <a:srgbClr val="555555"/>
                </a:solidFill>
                <a:highlight>
                  <a:srgbClr val="F8F8F8"/>
                </a:highlight>
                <a:latin typeface="Consolas"/>
                <a:ea typeface="Consolas"/>
                <a:cs typeface="Consolas"/>
                <a:sym typeface="Consolas"/>
              </a:rPr>
              <a:t>sloppy_arc</a:t>
            </a:r>
            <a:r>
              <a:rPr lang="fr-FR">
                <a:solidFill>
                  <a:srgbClr val="444444"/>
                </a:solidFill>
                <a:highlight>
                  <a:srgbClr val="FFFFFF"/>
                </a:highlight>
                <a:latin typeface="Arial"/>
                <a:ea typeface="Arial"/>
                <a:cs typeface="Arial"/>
                <a:sym typeface="Arial"/>
              </a:rPr>
              <a:t> (default)</a:t>
            </a:r>
            <a:br>
              <a:rPr lang="fr-FR">
                <a:solidFill>
                  <a:srgbClr val="444444"/>
                </a:solidFill>
                <a:highlight>
                  <a:srgbClr val="FFFFFF"/>
                </a:highlight>
                <a:latin typeface="Arial"/>
                <a:ea typeface="Arial"/>
                <a:cs typeface="Arial"/>
                <a:sym typeface="Arial"/>
              </a:rPr>
            </a:br>
            <a:r>
              <a:rPr lang="fr-FR" sz="1100">
                <a:solidFill>
                  <a:srgbClr val="555555"/>
                </a:solidFill>
                <a:highlight>
                  <a:srgbClr val="F8F8F8"/>
                </a:highlight>
                <a:latin typeface="Consolas"/>
                <a:ea typeface="Consolas"/>
                <a:cs typeface="Consolas"/>
                <a:sym typeface="Consolas"/>
              </a:rPr>
              <a:t>arc</a:t>
            </a:r>
            <a:r>
              <a:rPr lang="fr-FR">
                <a:solidFill>
                  <a:srgbClr val="444444"/>
                </a:solidFill>
                <a:highlight>
                  <a:srgbClr val="FFFFFF"/>
                </a:highlight>
                <a:latin typeface="Arial"/>
                <a:ea typeface="Arial"/>
                <a:cs typeface="Arial"/>
                <a:sym typeface="Arial"/>
              </a:rPr>
              <a:t> (slightly more precise but significantly slower)</a:t>
            </a:r>
            <a:br>
              <a:rPr lang="fr-FR">
                <a:solidFill>
                  <a:srgbClr val="444444"/>
                </a:solidFill>
                <a:highlight>
                  <a:srgbClr val="FFFFFF"/>
                </a:highlight>
                <a:latin typeface="Arial"/>
                <a:ea typeface="Arial"/>
                <a:cs typeface="Arial"/>
                <a:sym typeface="Arial"/>
              </a:rPr>
            </a:br>
            <a:r>
              <a:rPr lang="fr-FR" sz="1100">
                <a:solidFill>
                  <a:srgbClr val="555555"/>
                </a:solidFill>
                <a:highlight>
                  <a:srgbClr val="F8F8F8"/>
                </a:highlight>
                <a:latin typeface="Consolas"/>
                <a:ea typeface="Consolas"/>
                <a:cs typeface="Consolas"/>
                <a:sym typeface="Consolas"/>
              </a:rPr>
              <a:t>plane</a:t>
            </a:r>
            <a:r>
              <a:rPr lang="fr-FR">
                <a:solidFill>
                  <a:srgbClr val="444444"/>
                </a:solidFill>
                <a:highlight>
                  <a:srgbClr val="FFFFFF"/>
                </a:highlight>
                <a:latin typeface="Arial"/>
                <a:ea typeface="Arial"/>
                <a:cs typeface="Arial"/>
                <a:sym typeface="Arial"/>
              </a:rPr>
              <a:t> (faster, but inaccurate on long distances and close to the poles).</a:t>
            </a:r>
            <a:endParaRPr/>
          </a:p>
          <a:p>
            <a:pPr marL="0" lvl="0" indent="0" algn="l" rtl="0">
              <a:lnSpc>
                <a:spcPct val="100000"/>
              </a:lnSpc>
              <a:spcBef>
                <a:spcPts val="800"/>
              </a:spcBef>
              <a:spcAft>
                <a:spcPts val="0"/>
              </a:spcAft>
              <a:buClr>
                <a:schemeClr val="dk1"/>
              </a:buClr>
              <a:buSzPts val="1200"/>
              <a:buFont typeface="Calibri"/>
              <a:buNone/>
            </a:pPr>
            <a:endParaRPr/>
          </a:p>
        </p:txBody>
      </p:sp>
      <p:sp>
        <p:nvSpPr>
          <p:cNvPr id="1008" name="Google Shape;1008;g2a712e30d00_0_645:notes"/>
          <p:cNvSpPr txBox="1">
            <a:spLocks noGrp="1"/>
          </p:cNvSpPr>
          <p:nvPr>
            <p:ph type="sldNum" idx="12"/>
          </p:nvPr>
        </p:nvSpPr>
        <p:spPr>
          <a:xfrm>
            <a:off x="3884612"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0000"/>
              </a:buClr>
              <a:buSzPts val="1400"/>
              <a:buFont typeface="Arial"/>
              <a:buNone/>
            </a:pPr>
            <a:fld id="{00000000-1234-1234-1234-123412341234}" type="slidenum">
              <a:rPr lang="fr-FR"/>
              <a:t>67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en-US" dirty="0"/>
              <a:t>This structured approach allows for complex queries and transactions that maintain data integrity and consistency, making relational databases ideal for applications requiring robust data management and precise query capabilities.`</a:t>
            </a:r>
          </a:p>
          <a:p>
            <a:endParaRPr lang="fr-FR" dirty="0"/>
          </a:p>
          <a:p>
            <a:pPr lvl="1"/>
            <a:r>
              <a:rPr lang="en-US" b="1" dirty="0"/>
              <a:t>Tables</a:t>
            </a:r>
            <a:r>
              <a:rPr lang="en-US" dirty="0"/>
              <a:t>: Which are akin to spreadsheets. Each table represents a type of entity (like customers, orders, etc.), and each row in the table represents a record or instance of that entity.</a:t>
            </a:r>
          </a:p>
          <a:p>
            <a:pPr lvl="1"/>
            <a:r>
              <a:rPr lang="en-US" b="1" dirty="0"/>
              <a:t>Schemas</a:t>
            </a:r>
            <a:r>
              <a:rPr lang="en-US" dirty="0"/>
              <a:t>: The schema of a relational database defines the columns of each table, the type of data each column can hold (such as integer, text, date), and the relationships between tables. Schemas are fixed, meaning that the structure of the data must be defined before data can be stored and requires modifications to the schema if the structure needs to change.</a:t>
            </a:r>
          </a:p>
          <a:p>
            <a:pPr lvl="1"/>
            <a:r>
              <a:rPr lang="en-US" b="1" dirty="0"/>
              <a:t>Constraints</a:t>
            </a:r>
            <a:r>
              <a:rPr lang="en-US" dirty="0"/>
              <a:t>: Relational databases enforce data integrity through constraints such as primary keys, foreign keys, and unique constraints. These ensure accuracy and consistency of data across multiple tables and prevent duplicate and erroneous data entries.</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11</a:t>
            </a:fld>
            <a:endParaRPr lang="fr-FR"/>
          </a:p>
        </p:txBody>
      </p:sp>
    </p:spTree>
    <p:extLst>
      <p:ext uri="{BB962C8B-B14F-4D97-AF65-F5344CB8AC3E}">
        <p14:creationId xmlns:p14="http://schemas.microsoft.com/office/powerpoint/2010/main" val="1581021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a:p>
            <a:r>
              <a:rPr lang="en-US" dirty="0"/>
              <a:t>This structured approach allows for complex queries and transactions that maintain data integrity and consistency, making relational databases ideal for applications requiring robust data management and precise query capabilities.`</a:t>
            </a:r>
          </a:p>
          <a:p>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12</a:t>
            </a:fld>
            <a:endParaRPr lang="fr-FR"/>
          </a:p>
        </p:txBody>
      </p:sp>
    </p:spTree>
    <p:extLst>
      <p:ext uri="{BB962C8B-B14F-4D97-AF65-F5344CB8AC3E}">
        <p14:creationId xmlns:p14="http://schemas.microsoft.com/office/powerpoint/2010/main" val="2464348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AOF (</a:t>
            </a:r>
            <a:r>
              <a:rPr lang="en-US" b="1" dirty="0"/>
              <a:t>Append-Only File</a:t>
            </a:r>
            <a:r>
              <a:rPr lang="en-US" dirty="0"/>
              <a:t>) logs are a </a:t>
            </a:r>
            <a:r>
              <a:rPr lang="en-US" b="1" dirty="0"/>
              <a:t>persistence mechanism</a:t>
            </a:r>
            <a:r>
              <a:rPr lang="en-US" dirty="0"/>
              <a:t> in Redis that logs every write operation in a sequential file. This allows Redis to </a:t>
            </a:r>
            <a:r>
              <a:rPr lang="en-US" b="1" dirty="0"/>
              <a:t>replay</a:t>
            </a:r>
            <a:r>
              <a:rPr lang="en-US" dirty="0"/>
              <a:t> operations after a restart to reconstruct the database state.</a:t>
            </a:r>
            <a:endParaRPr lang="fr-FR" dirty="0"/>
          </a:p>
        </p:txBody>
      </p:sp>
      <p:sp>
        <p:nvSpPr>
          <p:cNvPr id="4" name="Espace réservé du numéro de diapositive 3"/>
          <p:cNvSpPr>
            <a:spLocks noGrp="1"/>
          </p:cNvSpPr>
          <p:nvPr>
            <p:ph type="sldNum" sz="quarter" idx="5"/>
          </p:nvPr>
        </p:nvSpPr>
        <p:spPr/>
        <p:txBody>
          <a:bodyPr/>
          <a:lstStyle/>
          <a:p>
            <a:fld id="{4E3B1AD3-BAB7-431C-8EC0-82EA823BBCA5}" type="slidenum">
              <a:rPr lang="fr-FR" smtClean="0"/>
              <a:t>14</a:t>
            </a:fld>
            <a:endParaRPr lang="fr-FR"/>
          </a:p>
        </p:txBody>
      </p:sp>
    </p:spTree>
    <p:extLst>
      <p:ext uri="{BB962C8B-B14F-4D97-AF65-F5344CB8AC3E}">
        <p14:creationId xmlns:p14="http://schemas.microsoft.com/office/powerpoint/2010/main" val="225706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90472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980847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21748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377688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1264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371492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74680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091845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2"/>
        <p:cNvGrpSpPr/>
        <p:nvPr/>
      </p:nvGrpSpPr>
      <p:grpSpPr>
        <a:xfrm>
          <a:off x="0" y="0"/>
          <a:ext cx="0" cy="0"/>
          <a:chOff x="0" y="0"/>
          <a:chExt cx="0" cy="0"/>
        </a:xfrm>
      </p:grpSpPr>
      <p:sp>
        <p:nvSpPr>
          <p:cNvPr id="53" name="Google Shape;53;p40"/>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54" name="Google Shape;54;p40"/>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2156"/>
            </a:srgbClr>
          </a:solidFill>
          <a:ln>
            <a:noFill/>
          </a:ln>
        </p:spPr>
      </p:sp>
      <p:sp>
        <p:nvSpPr>
          <p:cNvPr id="55" name="Google Shape;55;p40"/>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6" name="Google Shape;56;p40"/>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7" name="Google Shape;57;p40"/>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58" name="Google Shape;58;p40"/>
          <p:cNvGrpSpPr/>
          <p:nvPr/>
        </p:nvGrpSpPr>
        <p:grpSpPr>
          <a:xfrm>
            <a:off x="-12700" y="5949967"/>
            <a:ext cx="12223767" cy="793733"/>
            <a:chOff x="-9525" y="4462475"/>
            <a:chExt cx="9167825" cy="595300"/>
          </a:xfrm>
        </p:grpSpPr>
        <p:sp>
          <p:nvSpPr>
            <p:cNvPr id="59" name="Google Shape;59;p4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60" name="Google Shape;60;p4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61" name="Google Shape;61;p4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62" name="Google Shape;62;p40"/>
          <p:cNvGrpSpPr/>
          <p:nvPr/>
        </p:nvGrpSpPr>
        <p:grpSpPr>
          <a:xfrm>
            <a:off x="-57115" y="5924652"/>
            <a:ext cx="12306100" cy="857049"/>
            <a:chOff x="-42837" y="4443488"/>
            <a:chExt cx="9229575" cy="642787"/>
          </a:xfrm>
        </p:grpSpPr>
        <p:sp>
          <p:nvSpPr>
            <p:cNvPr id="63" name="Google Shape;63;p4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4" name="Google Shape;64;p4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5" name="Google Shape;65;p4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6" name="Google Shape;66;p4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7" name="Google Shape;67;p4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8" name="Google Shape;68;p4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69" name="Google Shape;69;p4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0" name="Google Shape;70;p4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1" name="Google Shape;71;p4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2" name="Google Shape;72;p4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3" name="Google Shape;73;p4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4" name="Google Shape;74;p4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5" name="Google Shape;75;p4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6" name="Google Shape;76;p4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7" name="Google Shape;77;p4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8" name="Google Shape;78;p4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79" name="Google Shape;79;p4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0" name="Google Shape;80;p4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1" name="Google Shape;81;p4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2" name="Google Shape;82;p4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3" name="Google Shape;83;p4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4" name="Google Shape;84;p4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5" name="Google Shape;85;p4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6" name="Google Shape;86;p4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7" name="Google Shape;87;p4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88" name="Google Shape;88;p40"/>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89" name="Google Shape;89;p40"/>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0" name="Google Shape;90;p40"/>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1" name="Google Shape;91;p40"/>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92" name="Google Shape;92;p40"/>
          <p:cNvSpPr txBox="1">
            <a:spLocks noGrp="1"/>
          </p:cNvSpPr>
          <p:nvPr>
            <p:ph type="title"/>
          </p:nvPr>
        </p:nvSpPr>
        <p:spPr>
          <a:xfrm>
            <a:off x="1397000" y="845500"/>
            <a:ext cx="9328800" cy="954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000"/>
              <a:buNone/>
              <a:defRPr/>
            </a:lvl2pPr>
            <a:lvl3pPr lvl="2" algn="ctr">
              <a:lnSpc>
                <a:spcPct val="100000"/>
              </a:lnSpc>
              <a:spcBef>
                <a:spcPts val="0"/>
              </a:spcBef>
              <a:spcAft>
                <a:spcPts val="0"/>
              </a:spcAft>
              <a:buSzPts val="2000"/>
              <a:buNone/>
              <a:defRPr/>
            </a:lvl3pPr>
            <a:lvl4pPr lvl="3" algn="ctr">
              <a:lnSpc>
                <a:spcPct val="100000"/>
              </a:lnSpc>
              <a:spcBef>
                <a:spcPts val="0"/>
              </a:spcBef>
              <a:spcAft>
                <a:spcPts val="0"/>
              </a:spcAft>
              <a:buSzPts val="2000"/>
              <a:buNone/>
              <a:defRPr/>
            </a:lvl4pPr>
            <a:lvl5pPr lvl="4" algn="ctr">
              <a:lnSpc>
                <a:spcPct val="100000"/>
              </a:lnSpc>
              <a:spcBef>
                <a:spcPts val="0"/>
              </a:spcBef>
              <a:spcAft>
                <a:spcPts val="0"/>
              </a:spcAft>
              <a:buSzPts val="2000"/>
              <a:buNone/>
              <a:defRPr/>
            </a:lvl5pPr>
            <a:lvl6pPr lvl="5" algn="ctr">
              <a:lnSpc>
                <a:spcPct val="100000"/>
              </a:lnSpc>
              <a:spcBef>
                <a:spcPts val="0"/>
              </a:spcBef>
              <a:spcAft>
                <a:spcPts val="0"/>
              </a:spcAft>
              <a:buSzPts val="2000"/>
              <a:buNone/>
              <a:defRPr/>
            </a:lvl6pPr>
            <a:lvl7pPr lvl="6" algn="ctr">
              <a:lnSpc>
                <a:spcPct val="100000"/>
              </a:lnSpc>
              <a:spcBef>
                <a:spcPts val="0"/>
              </a:spcBef>
              <a:spcAft>
                <a:spcPts val="0"/>
              </a:spcAft>
              <a:buSzPts val="2000"/>
              <a:buNone/>
              <a:defRPr/>
            </a:lvl7pPr>
            <a:lvl8pPr lvl="7" algn="ctr">
              <a:lnSpc>
                <a:spcPct val="100000"/>
              </a:lnSpc>
              <a:spcBef>
                <a:spcPts val="0"/>
              </a:spcBef>
              <a:spcAft>
                <a:spcPts val="0"/>
              </a:spcAft>
              <a:buSzPts val="2000"/>
              <a:buNone/>
              <a:defRPr/>
            </a:lvl8pPr>
            <a:lvl9pPr lvl="8" algn="ctr">
              <a:lnSpc>
                <a:spcPct val="100000"/>
              </a:lnSpc>
              <a:spcBef>
                <a:spcPts val="0"/>
              </a:spcBef>
              <a:spcAft>
                <a:spcPts val="0"/>
              </a:spcAft>
              <a:buSzPts val="2000"/>
              <a:buNone/>
              <a:defRPr/>
            </a:lvl9pPr>
          </a:lstStyle>
          <a:p>
            <a:endParaRPr/>
          </a:p>
        </p:txBody>
      </p:sp>
      <p:sp>
        <p:nvSpPr>
          <p:cNvPr id="93" name="Google Shape;93;p40"/>
          <p:cNvSpPr txBox="1">
            <a:spLocks noGrp="1"/>
          </p:cNvSpPr>
          <p:nvPr>
            <p:ph type="body" idx="1"/>
          </p:nvPr>
        </p:nvSpPr>
        <p:spPr>
          <a:xfrm>
            <a:off x="1434467" y="2053567"/>
            <a:ext cx="9328800" cy="2562800"/>
          </a:xfrm>
          <a:prstGeom prst="rect">
            <a:avLst/>
          </a:prstGeom>
          <a:noFill/>
          <a:ln>
            <a:noFill/>
          </a:ln>
        </p:spPr>
        <p:txBody>
          <a:bodyPr spcFirstLastPara="1" wrap="square" lIns="91425" tIns="91425" rIns="91425" bIns="91425" anchor="t" anchorCtr="0">
            <a:noAutofit/>
          </a:bodyPr>
          <a:lstStyle>
            <a:lvl1pPr marL="609585" lvl="0" indent="-474121" algn="l">
              <a:lnSpc>
                <a:spcPct val="100000"/>
              </a:lnSpc>
              <a:spcBef>
                <a:spcPts val="800"/>
              </a:spcBef>
              <a:spcAft>
                <a:spcPts val="0"/>
              </a:spcAft>
              <a:buSzPts val="2000"/>
              <a:buChar char="◉"/>
              <a:defRPr/>
            </a:lvl1pPr>
            <a:lvl2pPr marL="1219170" lvl="1" indent="-457189" algn="l">
              <a:lnSpc>
                <a:spcPct val="100000"/>
              </a:lnSpc>
              <a:spcBef>
                <a:spcPts val="0"/>
              </a:spcBef>
              <a:spcAft>
                <a:spcPts val="0"/>
              </a:spcAft>
              <a:buSzPts val="1800"/>
              <a:buChar char="◉"/>
              <a:defRPr/>
            </a:lvl2pPr>
            <a:lvl3pPr marL="1828754" lvl="2" indent="-457189" algn="l">
              <a:lnSpc>
                <a:spcPct val="100000"/>
              </a:lnSpc>
              <a:spcBef>
                <a:spcPts val="0"/>
              </a:spcBef>
              <a:spcAft>
                <a:spcPts val="0"/>
              </a:spcAft>
              <a:buSzPts val="1800"/>
              <a:buChar char="■"/>
              <a:defRPr/>
            </a:lvl3pPr>
            <a:lvl4pPr marL="2438339" lvl="3" indent="-457189" algn="l">
              <a:lnSpc>
                <a:spcPct val="100000"/>
              </a:lnSpc>
              <a:spcBef>
                <a:spcPts val="0"/>
              </a:spcBef>
              <a:spcAft>
                <a:spcPts val="0"/>
              </a:spcAft>
              <a:buSzPts val="1800"/>
              <a:buChar char="●"/>
              <a:defRPr/>
            </a:lvl4pPr>
            <a:lvl5pPr marL="3047924" lvl="4" indent="-457189" algn="l">
              <a:lnSpc>
                <a:spcPct val="100000"/>
              </a:lnSpc>
              <a:spcBef>
                <a:spcPts val="0"/>
              </a:spcBef>
              <a:spcAft>
                <a:spcPts val="0"/>
              </a:spcAft>
              <a:buSzPts val="1800"/>
              <a:buChar char="○"/>
              <a:defRPr/>
            </a:lvl5pPr>
            <a:lvl6pPr marL="3657509" lvl="5" indent="-457189" algn="l">
              <a:lnSpc>
                <a:spcPct val="100000"/>
              </a:lnSpc>
              <a:spcBef>
                <a:spcPts val="0"/>
              </a:spcBef>
              <a:spcAft>
                <a:spcPts val="0"/>
              </a:spcAft>
              <a:buSzPts val="1800"/>
              <a:buChar char="■"/>
              <a:defRPr/>
            </a:lvl6pPr>
            <a:lvl7pPr marL="4267093" lvl="6" indent="-457189" algn="l">
              <a:lnSpc>
                <a:spcPct val="100000"/>
              </a:lnSpc>
              <a:spcBef>
                <a:spcPts val="0"/>
              </a:spcBef>
              <a:spcAft>
                <a:spcPts val="0"/>
              </a:spcAft>
              <a:buSzPts val="1800"/>
              <a:buChar char="●"/>
              <a:defRPr/>
            </a:lvl7pPr>
            <a:lvl8pPr marL="4876678" lvl="7" indent="-457189" algn="l">
              <a:lnSpc>
                <a:spcPct val="100000"/>
              </a:lnSpc>
              <a:spcBef>
                <a:spcPts val="0"/>
              </a:spcBef>
              <a:spcAft>
                <a:spcPts val="0"/>
              </a:spcAft>
              <a:buSzPts val="1800"/>
              <a:buChar char="○"/>
              <a:defRPr/>
            </a:lvl8pPr>
            <a:lvl9pPr marL="5486263" lvl="8" indent="-457189" algn="l">
              <a:lnSpc>
                <a:spcPct val="100000"/>
              </a:lnSpc>
              <a:spcBef>
                <a:spcPts val="0"/>
              </a:spcBef>
              <a:spcAft>
                <a:spcPts val="0"/>
              </a:spcAft>
              <a:buSzPts val="1800"/>
              <a:buChar char="■"/>
              <a:defRPr/>
            </a:lvl9pPr>
          </a:lstStyle>
          <a:p>
            <a:endParaRPr/>
          </a:p>
        </p:txBody>
      </p:sp>
      <p:sp>
        <p:nvSpPr>
          <p:cNvPr id="94" name="Google Shape;94;p40"/>
          <p:cNvSpPr txBox="1">
            <a:spLocks noGrp="1"/>
          </p:cNvSpPr>
          <p:nvPr>
            <p:ph type="sldNum" idx="12"/>
          </p:nvPr>
        </p:nvSpPr>
        <p:spPr>
          <a:xfrm>
            <a:off x="11409033" y="6434933"/>
            <a:ext cx="731600" cy="4232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3152807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18"/>
          <p:cNvSpPr/>
          <p:nvPr/>
        </p:nvSpPr>
        <p:spPr>
          <a:xfrm>
            <a:off x="-35700" y="2677834"/>
            <a:ext cx="12280867" cy="4230167"/>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3" name="Google Shape;13;p18"/>
          <p:cNvSpPr/>
          <p:nvPr/>
        </p:nvSpPr>
        <p:spPr>
          <a:xfrm>
            <a:off x="-35700" y="2852933"/>
            <a:ext cx="12280867" cy="4055067"/>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2156"/>
            </a:srgbClr>
          </a:solidFill>
          <a:ln>
            <a:noFill/>
          </a:ln>
        </p:spPr>
      </p:sp>
      <p:sp>
        <p:nvSpPr>
          <p:cNvPr id="14" name="Google Shape;14;p18"/>
          <p:cNvSpPr/>
          <p:nvPr/>
        </p:nvSpPr>
        <p:spPr>
          <a:xfrm rot="8100000">
            <a:off x="2463975" y="24194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5" name="Google Shape;15;p18"/>
          <p:cNvSpPr/>
          <p:nvPr/>
        </p:nvSpPr>
        <p:spPr>
          <a:xfrm rot="8100000">
            <a:off x="8051975" y="27978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6" name="Google Shape;16;p18"/>
          <p:cNvSpPr/>
          <p:nvPr/>
        </p:nvSpPr>
        <p:spPr>
          <a:xfrm rot="8100000">
            <a:off x="9575975" y="28423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7" name="Google Shape;17;p18"/>
          <p:cNvGrpSpPr/>
          <p:nvPr/>
        </p:nvGrpSpPr>
        <p:grpSpPr>
          <a:xfrm>
            <a:off x="-12700" y="2698767"/>
            <a:ext cx="12223767" cy="793733"/>
            <a:chOff x="-9525" y="4462475"/>
            <a:chExt cx="9167825" cy="595300"/>
          </a:xfrm>
        </p:grpSpPr>
        <p:sp>
          <p:nvSpPr>
            <p:cNvPr id="18" name="Google Shape;18;p1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9" name="Google Shape;19;p1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20" name="Google Shape;20;p1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21" name="Google Shape;21;p18"/>
          <p:cNvGrpSpPr/>
          <p:nvPr/>
        </p:nvGrpSpPr>
        <p:grpSpPr>
          <a:xfrm>
            <a:off x="-57115" y="2673452"/>
            <a:ext cx="12306100" cy="857049"/>
            <a:chOff x="-42837" y="4443488"/>
            <a:chExt cx="9229575" cy="642787"/>
          </a:xfrm>
        </p:grpSpPr>
        <p:sp>
          <p:nvSpPr>
            <p:cNvPr id="22" name="Google Shape;22;p1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3" name="Google Shape;23;p1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4" name="Google Shape;24;p1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5" name="Google Shape;25;p1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6" name="Google Shape;26;p1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7" name="Google Shape;27;p1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8" name="Google Shape;28;p1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9" name="Google Shape;29;p1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1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1" name="Google Shape;31;p1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2" name="Google Shape;32;p1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3" name="Google Shape;33;p1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4" name="Google Shape;34;p1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5" name="Google Shape;35;p1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6" name="Google Shape;36;p1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1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8" name="Google Shape;38;p1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9" name="Google Shape;39;p1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0" name="Google Shape;40;p1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1" name="Google Shape;41;p1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2" name="Google Shape;42;p1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3" name="Google Shape;43;p1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4" name="Google Shape;44;p1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5" name="Google Shape;45;p1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6" name="Google Shape;46;p1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47" name="Google Shape;47;p18"/>
          <p:cNvSpPr/>
          <p:nvPr/>
        </p:nvSpPr>
        <p:spPr>
          <a:xfrm>
            <a:off x="3987600" y="2863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8" name="Google Shape;48;p18"/>
          <p:cNvSpPr/>
          <p:nvPr/>
        </p:nvSpPr>
        <p:spPr>
          <a:xfrm>
            <a:off x="1447600" y="32447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49" name="Google Shape;49;p18"/>
          <p:cNvSpPr/>
          <p:nvPr/>
        </p:nvSpPr>
        <p:spPr>
          <a:xfrm>
            <a:off x="6527600" y="27701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0" name="Google Shape;50;p18"/>
          <p:cNvSpPr/>
          <p:nvPr/>
        </p:nvSpPr>
        <p:spPr>
          <a:xfrm rot="8100000">
            <a:off x="11599932" y="25210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51" name="Google Shape;51;p18"/>
          <p:cNvSpPr txBox="1">
            <a:spLocks noGrp="1"/>
          </p:cNvSpPr>
          <p:nvPr>
            <p:ph type="ctrTitle"/>
          </p:nvPr>
        </p:nvSpPr>
        <p:spPr>
          <a:xfrm>
            <a:off x="3797300" y="4484567"/>
            <a:ext cx="7480400" cy="1546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rgbClr val="FFFFFF"/>
              </a:buClr>
              <a:buSzPts val="4800"/>
              <a:buNone/>
              <a:defRPr sz="6400">
                <a:solidFill>
                  <a:srgbClr val="FFFFFF"/>
                </a:solidFill>
              </a:defRPr>
            </a:lvl1pPr>
            <a:lvl2pPr lvl="1" algn="r">
              <a:lnSpc>
                <a:spcPct val="100000"/>
              </a:lnSpc>
              <a:spcBef>
                <a:spcPts val="0"/>
              </a:spcBef>
              <a:spcAft>
                <a:spcPts val="0"/>
              </a:spcAft>
              <a:buClr>
                <a:srgbClr val="FFFFFF"/>
              </a:buClr>
              <a:buSzPts val="4800"/>
              <a:buNone/>
              <a:defRPr sz="6400">
                <a:solidFill>
                  <a:srgbClr val="FFFFFF"/>
                </a:solidFill>
              </a:defRPr>
            </a:lvl2pPr>
            <a:lvl3pPr lvl="2" algn="r">
              <a:lnSpc>
                <a:spcPct val="100000"/>
              </a:lnSpc>
              <a:spcBef>
                <a:spcPts val="0"/>
              </a:spcBef>
              <a:spcAft>
                <a:spcPts val="0"/>
              </a:spcAft>
              <a:buClr>
                <a:srgbClr val="FFFFFF"/>
              </a:buClr>
              <a:buSzPts val="4800"/>
              <a:buNone/>
              <a:defRPr sz="6400">
                <a:solidFill>
                  <a:srgbClr val="FFFFFF"/>
                </a:solidFill>
              </a:defRPr>
            </a:lvl3pPr>
            <a:lvl4pPr lvl="3" algn="r">
              <a:lnSpc>
                <a:spcPct val="100000"/>
              </a:lnSpc>
              <a:spcBef>
                <a:spcPts val="0"/>
              </a:spcBef>
              <a:spcAft>
                <a:spcPts val="0"/>
              </a:spcAft>
              <a:buClr>
                <a:srgbClr val="FFFFFF"/>
              </a:buClr>
              <a:buSzPts val="4800"/>
              <a:buNone/>
              <a:defRPr sz="6400">
                <a:solidFill>
                  <a:srgbClr val="FFFFFF"/>
                </a:solidFill>
              </a:defRPr>
            </a:lvl4pPr>
            <a:lvl5pPr lvl="4" algn="r">
              <a:lnSpc>
                <a:spcPct val="100000"/>
              </a:lnSpc>
              <a:spcBef>
                <a:spcPts val="0"/>
              </a:spcBef>
              <a:spcAft>
                <a:spcPts val="0"/>
              </a:spcAft>
              <a:buClr>
                <a:srgbClr val="FFFFFF"/>
              </a:buClr>
              <a:buSzPts val="4800"/>
              <a:buNone/>
              <a:defRPr sz="6400">
                <a:solidFill>
                  <a:srgbClr val="FFFFFF"/>
                </a:solidFill>
              </a:defRPr>
            </a:lvl5pPr>
            <a:lvl6pPr lvl="5" algn="r">
              <a:lnSpc>
                <a:spcPct val="100000"/>
              </a:lnSpc>
              <a:spcBef>
                <a:spcPts val="0"/>
              </a:spcBef>
              <a:spcAft>
                <a:spcPts val="0"/>
              </a:spcAft>
              <a:buClr>
                <a:srgbClr val="FFFFFF"/>
              </a:buClr>
              <a:buSzPts val="4800"/>
              <a:buNone/>
              <a:defRPr sz="6400">
                <a:solidFill>
                  <a:srgbClr val="FFFFFF"/>
                </a:solidFill>
              </a:defRPr>
            </a:lvl6pPr>
            <a:lvl7pPr lvl="6" algn="r">
              <a:lnSpc>
                <a:spcPct val="100000"/>
              </a:lnSpc>
              <a:spcBef>
                <a:spcPts val="0"/>
              </a:spcBef>
              <a:spcAft>
                <a:spcPts val="0"/>
              </a:spcAft>
              <a:buClr>
                <a:srgbClr val="FFFFFF"/>
              </a:buClr>
              <a:buSzPts val="4800"/>
              <a:buNone/>
              <a:defRPr sz="6400">
                <a:solidFill>
                  <a:srgbClr val="FFFFFF"/>
                </a:solidFill>
              </a:defRPr>
            </a:lvl7pPr>
            <a:lvl8pPr lvl="7" algn="r">
              <a:lnSpc>
                <a:spcPct val="100000"/>
              </a:lnSpc>
              <a:spcBef>
                <a:spcPts val="0"/>
              </a:spcBef>
              <a:spcAft>
                <a:spcPts val="0"/>
              </a:spcAft>
              <a:buClr>
                <a:srgbClr val="FFFFFF"/>
              </a:buClr>
              <a:buSzPts val="4800"/>
              <a:buNone/>
              <a:defRPr sz="6400">
                <a:solidFill>
                  <a:srgbClr val="FFFFFF"/>
                </a:solidFill>
              </a:defRPr>
            </a:lvl8pPr>
            <a:lvl9pPr lvl="8" algn="r">
              <a:lnSpc>
                <a:spcPct val="100000"/>
              </a:lnSpc>
              <a:spcBef>
                <a:spcPts val="0"/>
              </a:spcBef>
              <a:spcAft>
                <a:spcPts val="0"/>
              </a:spcAft>
              <a:buClr>
                <a:srgbClr val="FFFFFF"/>
              </a:buClr>
              <a:buSzPts val="4800"/>
              <a:buNone/>
              <a:defRPr sz="6400">
                <a:solidFill>
                  <a:srgbClr val="FFFFFF"/>
                </a:solidFill>
              </a:defRPr>
            </a:lvl9pPr>
          </a:lstStyle>
          <a:p>
            <a:endParaRPr/>
          </a:p>
        </p:txBody>
      </p:sp>
    </p:spTree>
    <p:extLst>
      <p:ext uri="{BB962C8B-B14F-4D97-AF65-F5344CB8AC3E}">
        <p14:creationId xmlns:p14="http://schemas.microsoft.com/office/powerpoint/2010/main" val="4005677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re et contenu">
  <p:cSld name="1_Titre et contenu">
    <p:spTree>
      <p:nvGrpSpPr>
        <p:cNvPr id="1" name="Shape 95"/>
        <p:cNvGrpSpPr/>
        <p:nvPr/>
      </p:nvGrpSpPr>
      <p:grpSpPr>
        <a:xfrm>
          <a:off x="0" y="0"/>
          <a:ext cx="0" cy="0"/>
          <a:chOff x="0" y="0"/>
          <a:chExt cx="0" cy="0"/>
        </a:xfrm>
      </p:grpSpPr>
      <p:sp>
        <p:nvSpPr>
          <p:cNvPr id="96" name="Google Shape;96;g2a712e30d00_0_421"/>
          <p:cNvSpPr txBox="1"/>
          <p:nvPr/>
        </p:nvSpPr>
        <p:spPr>
          <a:xfrm>
            <a:off x="1428749" y="6488112"/>
            <a:ext cx="4667200" cy="370000"/>
          </a:xfrm>
          <a:prstGeom prst="rect">
            <a:avLst/>
          </a:prstGeom>
          <a:noFill/>
          <a:ln>
            <a:noFill/>
          </a:ln>
        </p:spPr>
        <p:txBody>
          <a:bodyPr spcFirstLastPara="1" wrap="square" lIns="121900" tIns="60933" rIns="121900" bIns="60933" anchor="ctr" anchorCtr="0">
            <a:noAutofit/>
          </a:bodyPr>
          <a:lstStyle/>
          <a:p>
            <a:pPr marL="0" marR="0" lvl="0" indent="0" algn="r" rtl="0">
              <a:lnSpc>
                <a:spcPct val="100000"/>
              </a:lnSpc>
              <a:spcBef>
                <a:spcPts val="0"/>
              </a:spcBef>
              <a:spcAft>
                <a:spcPts val="0"/>
              </a:spcAft>
              <a:buClr>
                <a:schemeClr val="lt1"/>
              </a:buClr>
              <a:buSzPts val="300"/>
              <a:buFont typeface="Calibri"/>
              <a:buNone/>
            </a:pPr>
            <a:r>
              <a:rPr lang="fr-FR" sz="1600" b="0" i="0" u="none" strike="noStrike" cap="none">
                <a:solidFill>
                  <a:schemeClr val="lt1"/>
                </a:solidFill>
                <a:latin typeface="Calibri"/>
                <a:ea typeface="Calibri"/>
                <a:cs typeface="Calibri"/>
                <a:sym typeface="Calibri"/>
              </a:rPr>
              <a:t>Vu Pham</a:t>
            </a:r>
            <a:endParaRPr sz="1867" b="0" i="0" u="none" strike="noStrike" cap="none">
              <a:solidFill>
                <a:srgbClr val="000000"/>
              </a:solidFill>
              <a:latin typeface="Arial"/>
              <a:ea typeface="Arial"/>
              <a:cs typeface="Arial"/>
              <a:sym typeface="Arial"/>
            </a:endParaRPr>
          </a:p>
        </p:txBody>
      </p:sp>
      <p:sp>
        <p:nvSpPr>
          <p:cNvPr id="97" name="Google Shape;97;g2a712e30d00_0_421"/>
          <p:cNvSpPr txBox="1">
            <a:spLocks noGrp="1"/>
          </p:cNvSpPr>
          <p:nvPr>
            <p:ph type="body" idx="1"/>
          </p:nvPr>
        </p:nvSpPr>
        <p:spPr>
          <a:xfrm>
            <a:off x="406400" y="1066800"/>
            <a:ext cx="11176000" cy="5059600"/>
          </a:xfrm>
          <a:prstGeom prst="rect">
            <a:avLst/>
          </a:prstGeom>
          <a:noFill/>
          <a:ln>
            <a:noFill/>
          </a:ln>
        </p:spPr>
        <p:txBody>
          <a:bodyPr spcFirstLastPara="1" wrap="square" lIns="91425" tIns="91425" rIns="91425" bIns="91425" anchor="t" anchorCtr="0">
            <a:noAutofit/>
          </a:bodyPr>
          <a:lstStyle>
            <a:lvl1pPr marL="609585" marR="0" lvl="0" indent="-458882" algn="l" rtl="0">
              <a:lnSpc>
                <a:spcPct val="115000"/>
              </a:lnSpc>
              <a:spcBef>
                <a:spcPts val="853"/>
              </a:spcBef>
              <a:spcAft>
                <a:spcPts val="0"/>
              </a:spcAft>
              <a:buClr>
                <a:schemeClr val="dk1"/>
              </a:buClr>
              <a:buSzPts val="1820"/>
              <a:buFont typeface="Arial"/>
              <a:buChar char="•"/>
              <a:defRPr sz="4133" b="0" i="0" u="none" strike="noStrike" cap="none">
                <a:solidFill>
                  <a:schemeClr val="dk1"/>
                </a:solidFill>
                <a:latin typeface="Calibri"/>
                <a:ea typeface="Calibri"/>
                <a:cs typeface="Calibri"/>
                <a:sym typeface="Calibri"/>
              </a:defRPr>
            </a:lvl1pPr>
            <a:lvl2pPr marL="1219170" marR="0" lvl="1" indent="-438562" algn="l" rtl="0">
              <a:lnSpc>
                <a:spcPct val="115000"/>
              </a:lnSpc>
              <a:spcBef>
                <a:spcPts val="747"/>
              </a:spcBef>
              <a:spcAft>
                <a:spcPts val="0"/>
              </a:spcAft>
              <a:buClr>
                <a:schemeClr val="dk1"/>
              </a:buClr>
              <a:buSzPts val="1580"/>
              <a:buFont typeface="Arial"/>
              <a:buChar char="•"/>
              <a:defRPr sz="3600" b="0" i="0" u="none" strike="noStrike" cap="none">
                <a:solidFill>
                  <a:schemeClr val="dk1"/>
                </a:solidFill>
                <a:latin typeface="Calibri"/>
                <a:ea typeface="Calibri"/>
                <a:cs typeface="Calibri"/>
                <a:sym typeface="Calibri"/>
              </a:defRPr>
            </a:lvl2pPr>
            <a:lvl3pPr marL="1828754" marR="0" lvl="2" indent="-499521" algn="l" rtl="0">
              <a:lnSpc>
                <a:spcPct val="115000"/>
              </a:lnSpc>
              <a:spcBef>
                <a:spcPts val="640"/>
              </a:spcBef>
              <a:spcAft>
                <a:spcPts val="0"/>
              </a:spcAft>
              <a:buClr>
                <a:schemeClr val="dk1"/>
              </a:buClr>
              <a:buSzPts val="2300"/>
              <a:buFont typeface="Arial"/>
              <a:buChar char="•"/>
              <a:defRPr sz="3067" b="0" i="0" u="none" strike="noStrike" cap="none">
                <a:solidFill>
                  <a:schemeClr val="dk1"/>
                </a:solidFill>
                <a:latin typeface="Calibri"/>
                <a:ea typeface="Calibri"/>
                <a:cs typeface="Calibri"/>
                <a:sym typeface="Calibri"/>
              </a:defRPr>
            </a:lvl3pPr>
            <a:lvl4pPr marL="2438339" marR="0" lvl="3" indent="-465655" algn="l" rtl="0">
              <a:lnSpc>
                <a:spcPct val="115000"/>
              </a:lnSpc>
              <a:spcBef>
                <a:spcPts val="533"/>
              </a:spcBef>
              <a:spcAft>
                <a:spcPts val="0"/>
              </a:spcAft>
              <a:buClr>
                <a:schemeClr val="dk1"/>
              </a:buClr>
              <a:buSzPts val="1900"/>
              <a:buFont typeface="Arial"/>
              <a:buChar char="–"/>
              <a:defRPr sz="2533" b="0" i="0" u="none" strike="noStrike" cap="none">
                <a:solidFill>
                  <a:schemeClr val="dk1"/>
                </a:solidFill>
                <a:latin typeface="Calibri"/>
                <a:ea typeface="Calibri"/>
                <a:cs typeface="Calibri"/>
                <a:sym typeface="Calibri"/>
              </a:defRPr>
            </a:lvl4pPr>
            <a:lvl5pPr marL="3047924" marR="0" lvl="4" indent="-465655" algn="l" rtl="0">
              <a:lnSpc>
                <a:spcPct val="115000"/>
              </a:lnSpc>
              <a:spcBef>
                <a:spcPts val="533"/>
              </a:spcBef>
              <a:spcAft>
                <a:spcPts val="0"/>
              </a:spcAft>
              <a:buClr>
                <a:schemeClr val="dk1"/>
              </a:buClr>
              <a:buSzPts val="1900"/>
              <a:buFont typeface="Arial"/>
              <a:buChar char="»"/>
              <a:defRPr sz="2533" b="0" i="0" u="none" strike="noStrike" cap="none">
                <a:solidFill>
                  <a:schemeClr val="dk1"/>
                </a:solidFill>
                <a:latin typeface="Calibri"/>
                <a:ea typeface="Calibri"/>
                <a:cs typeface="Calibri"/>
                <a:sym typeface="Calibri"/>
              </a:defRPr>
            </a:lvl5pPr>
            <a:lvl6pPr marL="3657509" marR="0" lvl="5" indent="-465655" algn="l" rtl="0">
              <a:lnSpc>
                <a:spcPct val="115000"/>
              </a:lnSpc>
              <a:spcBef>
                <a:spcPts val="533"/>
              </a:spcBef>
              <a:spcAft>
                <a:spcPts val="0"/>
              </a:spcAft>
              <a:buClr>
                <a:schemeClr val="dk1"/>
              </a:buClr>
              <a:buSzPts val="1900"/>
              <a:buFont typeface="Arial"/>
              <a:buChar char="•"/>
              <a:defRPr sz="2533" b="0" i="0" u="none" strike="noStrike" cap="none">
                <a:solidFill>
                  <a:schemeClr val="dk1"/>
                </a:solidFill>
                <a:latin typeface="Calibri"/>
                <a:ea typeface="Calibri"/>
                <a:cs typeface="Calibri"/>
                <a:sym typeface="Calibri"/>
              </a:defRPr>
            </a:lvl6pPr>
            <a:lvl7pPr marL="4267093" marR="0" lvl="6" indent="-465655" algn="l" rtl="0">
              <a:lnSpc>
                <a:spcPct val="115000"/>
              </a:lnSpc>
              <a:spcBef>
                <a:spcPts val="2133"/>
              </a:spcBef>
              <a:spcAft>
                <a:spcPts val="0"/>
              </a:spcAft>
              <a:buClr>
                <a:schemeClr val="dk1"/>
              </a:buClr>
              <a:buSzPts val="1900"/>
              <a:buFont typeface="Arial"/>
              <a:buChar char="•"/>
              <a:defRPr sz="2533" b="0" i="0" u="none" strike="noStrike" cap="none">
                <a:solidFill>
                  <a:schemeClr val="dk1"/>
                </a:solidFill>
                <a:latin typeface="Calibri"/>
                <a:ea typeface="Calibri"/>
                <a:cs typeface="Calibri"/>
                <a:sym typeface="Calibri"/>
              </a:defRPr>
            </a:lvl7pPr>
            <a:lvl8pPr marL="4876678" marR="0" lvl="7" indent="-465655" algn="l" rtl="0">
              <a:lnSpc>
                <a:spcPct val="115000"/>
              </a:lnSpc>
              <a:spcBef>
                <a:spcPts val="2133"/>
              </a:spcBef>
              <a:spcAft>
                <a:spcPts val="0"/>
              </a:spcAft>
              <a:buClr>
                <a:schemeClr val="dk1"/>
              </a:buClr>
              <a:buSzPts val="1900"/>
              <a:buFont typeface="Arial"/>
              <a:buChar char="•"/>
              <a:defRPr sz="2533" b="0" i="0" u="none" strike="noStrike" cap="none">
                <a:solidFill>
                  <a:schemeClr val="dk1"/>
                </a:solidFill>
                <a:latin typeface="Calibri"/>
                <a:ea typeface="Calibri"/>
                <a:cs typeface="Calibri"/>
                <a:sym typeface="Calibri"/>
              </a:defRPr>
            </a:lvl8pPr>
            <a:lvl9pPr marL="5486263" marR="0" lvl="8" indent="-465655" algn="l" rtl="0">
              <a:lnSpc>
                <a:spcPct val="115000"/>
              </a:lnSpc>
              <a:spcBef>
                <a:spcPts val="2133"/>
              </a:spcBef>
              <a:spcAft>
                <a:spcPts val="2133"/>
              </a:spcAft>
              <a:buClr>
                <a:schemeClr val="dk1"/>
              </a:buClr>
              <a:buSzPts val="1900"/>
              <a:buFont typeface="Arial"/>
              <a:buChar char="•"/>
              <a:defRPr sz="2533" b="0" i="0" u="none" strike="noStrike" cap="none">
                <a:solidFill>
                  <a:schemeClr val="dk1"/>
                </a:solidFill>
                <a:latin typeface="Calibri"/>
                <a:ea typeface="Calibri"/>
                <a:cs typeface="Calibri"/>
                <a:sym typeface="Calibri"/>
              </a:defRPr>
            </a:lvl9pPr>
          </a:lstStyle>
          <a:p>
            <a:endParaRPr/>
          </a:p>
        </p:txBody>
      </p:sp>
      <p:sp>
        <p:nvSpPr>
          <p:cNvPr id="98" name="Google Shape;98;g2a712e30d00_0_421"/>
          <p:cNvSpPr txBox="1">
            <a:spLocks noGrp="1"/>
          </p:cNvSpPr>
          <p:nvPr>
            <p:ph type="title"/>
          </p:nvPr>
        </p:nvSpPr>
        <p:spPr>
          <a:xfrm>
            <a:off x="1431600" y="246167"/>
            <a:ext cx="9328800" cy="954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a:lvl1pPr>
            <a:lvl2pPr lvl="1" algn="ctr" rtl="0">
              <a:lnSpc>
                <a:spcPct val="100000"/>
              </a:lnSpc>
              <a:spcBef>
                <a:spcPts val="0"/>
              </a:spcBef>
              <a:spcAft>
                <a:spcPts val="0"/>
              </a:spcAft>
              <a:buSzPts val="2000"/>
              <a:buNone/>
              <a:defRPr/>
            </a:lvl2pPr>
            <a:lvl3pPr lvl="2" algn="ctr" rtl="0">
              <a:lnSpc>
                <a:spcPct val="100000"/>
              </a:lnSpc>
              <a:spcBef>
                <a:spcPts val="0"/>
              </a:spcBef>
              <a:spcAft>
                <a:spcPts val="0"/>
              </a:spcAft>
              <a:buSzPts val="2000"/>
              <a:buNone/>
              <a:defRPr/>
            </a:lvl3pPr>
            <a:lvl4pPr lvl="3" algn="ctr" rtl="0">
              <a:lnSpc>
                <a:spcPct val="100000"/>
              </a:lnSpc>
              <a:spcBef>
                <a:spcPts val="0"/>
              </a:spcBef>
              <a:spcAft>
                <a:spcPts val="0"/>
              </a:spcAft>
              <a:buSzPts val="2000"/>
              <a:buNone/>
              <a:defRPr/>
            </a:lvl4pPr>
            <a:lvl5pPr lvl="4" algn="ctr" rtl="0">
              <a:lnSpc>
                <a:spcPct val="100000"/>
              </a:lnSpc>
              <a:spcBef>
                <a:spcPts val="0"/>
              </a:spcBef>
              <a:spcAft>
                <a:spcPts val="0"/>
              </a:spcAft>
              <a:buSzPts val="2000"/>
              <a:buNone/>
              <a:defRPr/>
            </a:lvl5pPr>
            <a:lvl6pPr lvl="5" algn="ctr" rtl="0">
              <a:lnSpc>
                <a:spcPct val="100000"/>
              </a:lnSpc>
              <a:spcBef>
                <a:spcPts val="0"/>
              </a:spcBef>
              <a:spcAft>
                <a:spcPts val="0"/>
              </a:spcAft>
              <a:buSzPts val="2000"/>
              <a:buNone/>
              <a:defRPr/>
            </a:lvl6pPr>
            <a:lvl7pPr lvl="6" algn="ctr" rtl="0">
              <a:lnSpc>
                <a:spcPct val="100000"/>
              </a:lnSpc>
              <a:spcBef>
                <a:spcPts val="0"/>
              </a:spcBef>
              <a:spcAft>
                <a:spcPts val="0"/>
              </a:spcAft>
              <a:buSzPts val="2000"/>
              <a:buNone/>
              <a:defRPr/>
            </a:lvl7pPr>
            <a:lvl8pPr lvl="7" algn="ctr" rtl="0">
              <a:lnSpc>
                <a:spcPct val="100000"/>
              </a:lnSpc>
              <a:spcBef>
                <a:spcPts val="0"/>
              </a:spcBef>
              <a:spcAft>
                <a:spcPts val="0"/>
              </a:spcAft>
              <a:buSzPts val="2000"/>
              <a:buNone/>
              <a:defRPr/>
            </a:lvl8pPr>
            <a:lvl9pPr lvl="8" algn="ctr" rtl="0">
              <a:lnSpc>
                <a:spcPct val="100000"/>
              </a:lnSpc>
              <a:spcBef>
                <a:spcPts val="0"/>
              </a:spcBef>
              <a:spcAft>
                <a:spcPts val="0"/>
              </a:spcAft>
              <a:buSzPts val="2000"/>
              <a:buNone/>
              <a:defRPr/>
            </a:lvl9pPr>
          </a:lstStyle>
          <a:p>
            <a:endParaRPr/>
          </a:p>
        </p:txBody>
      </p:sp>
      <p:grpSp>
        <p:nvGrpSpPr>
          <p:cNvPr id="99" name="Google Shape;99;g2a712e30d00_0_421"/>
          <p:cNvGrpSpPr/>
          <p:nvPr/>
        </p:nvGrpSpPr>
        <p:grpSpPr>
          <a:xfrm>
            <a:off x="-12700" y="5949967"/>
            <a:ext cx="12223767" cy="793733"/>
            <a:chOff x="-9525" y="4462475"/>
            <a:chExt cx="9167825" cy="595300"/>
          </a:xfrm>
        </p:grpSpPr>
        <p:sp>
          <p:nvSpPr>
            <p:cNvPr id="100" name="Google Shape;100;g2a712e30d00_0_42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01" name="Google Shape;101;g2a712e30d00_0_42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02" name="Google Shape;102;g2a712e30d00_0_42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sp>
        <p:nvSpPr>
          <p:cNvPr id="103" name="Google Shape;103;g2a712e30d00_0_421"/>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0"/>
            </a:srgbClr>
          </a:solidFill>
          <a:ln>
            <a:noFill/>
          </a:ln>
        </p:spPr>
      </p:sp>
      <p:sp>
        <p:nvSpPr>
          <p:cNvPr id="104" name="Google Shape;104;g2a712e30d00_0_421"/>
          <p:cNvSpPr/>
          <p:nvPr/>
        </p:nvSpPr>
        <p:spPr>
          <a:xfrm>
            <a:off x="-38099" y="5929033"/>
            <a:ext cx="12255500" cy="949971"/>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05" name="Google Shape;105;g2a712e30d00_0_421"/>
          <p:cNvSpPr/>
          <p:nvPr/>
        </p:nvSpPr>
        <p:spPr>
          <a:xfrm>
            <a:off x="-38099" y="6104149"/>
            <a:ext cx="12255500" cy="779252"/>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1760"/>
            </a:srgbClr>
          </a:solidFill>
          <a:ln>
            <a:noFill/>
          </a:ln>
        </p:spPr>
      </p:sp>
      <p:sp>
        <p:nvSpPr>
          <p:cNvPr id="106" name="Google Shape;106;g2a712e30d00_0_421"/>
          <p:cNvSpPr/>
          <p:nvPr/>
        </p:nvSpPr>
        <p:spPr>
          <a:xfrm rot="8100000">
            <a:off x="2463975" y="5670625"/>
            <a:ext cx="163483" cy="163483"/>
          </a:xfrm>
          <a:prstGeom prst="teardrop">
            <a:avLst>
              <a:gd name="adj" fmla="val 100000"/>
            </a:avLst>
          </a:prstGeom>
          <a:solidFill>
            <a:schemeClr val="accent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7" name="Google Shape;107;g2a712e30d00_0_421"/>
          <p:cNvSpPr/>
          <p:nvPr/>
        </p:nvSpPr>
        <p:spPr>
          <a:xfrm rot="8100000">
            <a:off x="8051975" y="6049092"/>
            <a:ext cx="163483" cy="163483"/>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8" name="Google Shape;108;g2a712e30d00_0_421"/>
          <p:cNvSpPr/>
          <p:nvPr/>
        </p:nvSpPr>
        <p:spPr>
          <a:xfrm rot="8100000">
            <a:off x="9575975" y="6093559"/>
            <a:ext cx="163483" cy="163483"/>
          </a:xfrm>
          <a:prstGeom prst="teardrop">
            <a:avLst>
              <a:gd name="adj" fmla="val 100000"/>
            </a:avLst>
          </a:prstGeom>
          <a:solidFill>
            <a:schemeClr val="accen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nvGrpSpPr>
          <p:cNvPr id="109" name="Google Shape;109;g2a712e30d00_0_421"/>
          <p:cNvGrpSpPr/>
          <p:nvPr/>
        </p:nvGrpSpPr>
        <p:grpSpPr>
          <a:xfrm>
            <a:off x="-12700" y="5949967"/>
            <a:ext cx="12223767" cy="793733"/>
            <a:chOff x="-9525" y="4462475"/>
            <a:chExt cx="9167825" cy="595300"/>
          </a:xfrm>
        </p:grpSpPr>
        <p:sp>
          <p:nvSpPr>
            <p:cNvPr id="110" name="Google Shape;110;g2a712e30d00_0_42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sm" len="sm"/>
              <a:tailEnd type="none" w="sm" len="sm"/>
            </a:ln>
          </p:spPr>
        </p:sp>
        <p:sp>
          <p:nvSpPr>
            <p:cNvPr id="111" name="Google Shape;111;g2a712e30d00_0_42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sm" len="sm"/>
              <a:tailEnd type="none" w="sm" len="sm"/>
            </a:ln>
          </p:spPr>
        </p:sp>
        <p:sp>
          <p:nvSpPr>
            <p:cNvPr id="112" name="Google Shape;112;g2a712e30d00_0_42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sm" len="sm"/>
              <a:tailEnd type="none" w="sm" len="sm"/>
            </a:ln>
          </p:spPr>
        </p:sp>
      </p:grpSp>
      <p:grpSp>
        <p:nvGrpSpPr>
          <p:cNvPr id="113" name="Google Shape;113;g2a712e30d00_0_421"/>
          <p:cNvGrpSpPr/>
          <p:nvPr/>
        </p:nvGrpSpPr>
        <p:grpSpPr>
          <a:xfrm>
            <a:off x="-57115" y="5924652"/>
            <a:ext cx="12306100" cy="857049"/>
            <a:chOff x="-42837" y="4443488"/>
            <a:chExt cx="9229575" cy="642787"/>
          </a:xfrm>
        </p:grpSpPr>
        <p:sp>
          <p:nvSpPr>
            <p:cNvPr id="114" name="Google Shape;114;g2a712e30d00_0_421"/>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5" name="Google Shape;115;g2a712e30d00_0_421"/>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6" name="Google Shape;116;g2a712e30d00_0_421"/>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7" name="Google Shape;117;g2a712e30d00_0_421"/>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8" name="Google Shape;118;g2a712e30d00_0_421"/>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9" name="Google Shape;119;g2a712e30d00_0_421"/>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0" name="Google Shape;120;g2a712e30d00_0_421"/>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1" name="Google Shape;121;g2a712e30d00_0_421"/>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2" name="Google Shape;122;g2a712e30d00_0_421"/>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3" name="Google Shape;123;g2a712e30d00_0_421"/>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4" name="Google Shape;124;g2a712e30d00_0_421"/>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5" name="Google Shape;125;g2a712e30d00_0_421"/>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6" name="Google Shape;126;g2a712e30d00_0_421"/>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7" name="Google Shape;127;g2a712e30d00_0_421"/>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8" name="Google Shape;128;g2a712e30d00_0_421"/>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29" name="Google Shape;129;g2a712e30d00_0_421"/>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0" name="Google Shape;130;g2a712e30d00_0_421"/>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1" name="Google Shape;131;g2a712e30d00_0_421"/>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2" name="Google Shape;132;g2a712e30d00_0_421"/>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3" name="Google Shape;133;g2a712e30d00_0_421"/>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4" name="Google Shape;134;g2a712e30d00_0_421"/>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5" name="Google Shape;135;g2a712e30d00_0_421"/>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6" name="Google Shape;136;g2a712e30d00_0_421"/>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7" name="Google Shape;137;g2a712e30d00_0_421"/>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38" name="Google Shape;138;g2a712e30d00_0_421"/>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39" name="Google Shape;139;g2a712e30d00_0_421"/>
          <p:cNvSpPr/>
          <p:nvPr/>
        </p:nvSpPr>
        <p:spPr>
          <a:xfrm>
            <a:off x="3987600" y="6114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0" name="Google Shape;140;g2a712e30d00_0_421"/>
          <p:cNvSpPr/>
          <p:nvPr/>
        </p:nvSpPr>
        <p:spPr>
          <a:xfrm>
            <a:off x="1447600" y="6495933"/>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1" name="Google Shape;141;g2a712e30d00_0_421"/>
          <p:cNvSpPr/>
          <p:nvPr/>
        </p:nvSpPr>
        <p:spPr>
          <a:xfrm>
            <a:off x="6527600" y="6021376"/>
            <a:ext cx="152800" cy="152800"/>
          </a:xfrm>
          <a:prstGeom prst="ellipse">
            <a:avLst/>
          </a:prstGeom>
          <a:noFill/>
          <a:ln w="952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2" name="Google Shape;142;g2a712e30d00_0_421"/>
          <p:cNvSpPr/>
          <p:nvPr/>
        </p:nvSpPr>
        <p:spPr>
          <a:xfrm rot="8100000">
            <a:off x="11599932" y="5772225"/>
            <a:ext cx="163483" cy="163483"/>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43" name="Google Shape;143;g2a712e30d00_0_421"/>
          <p:cNvSpPr txBox="1">
            <a:spLocks noGrp="1"/>
          </p:cNvSpPr>
          <p:nvPr>
            <p:ph type="sldNum" idx="12"/>
          </p:nvPr>
        </p:nvSpPr>
        <p:spPr>
          <a:xfrm>
            <a:off x="11409033" y="6434933"/>
            <a:ext cx="731600" cy="4232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rgbClr val="FFFFFF"/>
                </a:solidFill>
                <a:latin typeface="Oswald"/>
                <a:ea typeface="Oswald"/>
                <a:cs typeface="Oswald"/>
                <a:sym typeface="Oswald"/>
              </a:defRPr>
            </a:lvl9pPr>
          </a:lstStyle>
          <a:p>
            <a:fld id="{00000000-1234-1234-1234-123412341234}" type="slidenum">
              <a:rPr lang="fr-FR" smtClean="0"/>
              <a:pPr/>
              <a:t>‹N°›</a:t>
            </a:fld>
            <a:endParaRPr lang="fr-FR"/>
          </a:p>
        </p:txBody>
      </p:sp>
    </p:spTree>
    <p:extLst>
      <p:ext uri="{BB962C8B-B14F-4D97-AF65-F5344CB8AC3E}">
        <p14:creationId xmlns:p14="http://schemas.microsoft.com/office/powerpoint/2010/main" val="240119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417496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3D0131B-4724-457B-8FCC-30819A666E50}" type="datetimeFigureOut">
              <a:rPr lang="fr-FR" smtClean="0"/>
              <a:t>10/02/2025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0049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3D0131B-4724-457B-8FCC-30819A666E50}" type="datetimeFigureOut">
              <a:rPr lang="fr-FR" smtClean="0"/>
              <a:t>10/02/2025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780505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3D0131B-4724-457B-8FCC-30819A666E50}" type="datetimeFigureOut">
              <a:rPr lang="fr-FR" smtClean="0"/>
              <a:t>10/02/2025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59684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3D0131B-4724-457B-8FCC-30819A666E50}" type="datetimeFigureOut">
              <a:rPr lang="fr-FR" smtClean="0"/>
              <a:t>10/02/2025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412646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0131B-4724-457B-8FCC-30819A666E50}" type="datetimeFigureOut">
              <a:rPr lang="fr-FR" smtClean="0"/>
              <a:t>10/02/2025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102977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D0131B-4724-457B-8FCC-30819A666E50}" type="datetimeFigureOut">
              <a:rPr lang="fr-FR" smtClean="0"/>
              <a:t>10/02/2025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315653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D0131B-4724-457B-8FCC-30819A666E50}" type="datetimeFigureOut">
              <a:rPr lang="fr-FR" smtClean="0"/>
              <a:t>10/02/2025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0B1ECBC-6A8A-437F-B4EA-B496FF4ADD26}" type="slidenum">
              <a:rPr lang="fr-FR" smtClean="0"/>
              <a:t>‹N°›</a:t>
            </a:fld>
            <a:endParaRPr lang="fr-FR"/>
          </a:p>
        </p:txBody>
      </p:sp>
    </p:spTree>
    <p:extLst>
      <p:ext uri="{BB962C8B-B14F-4D97-AF65-F5344CB8AC3E}">
        <p14:creationId xmlns:p14="http://schemas.microsoft.com/office/powerpoint/2010/main" val="2415757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D0131B-4724-457B-8FCC-30819A666E50}" type="datetimeFigureOut">
              <a:rPr lang="fr-FR" smtClean="0"/>
              <a:t>10/02/2025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0B1ECBC-6A8A-437F-B4EA-B496FF4ADD26}" type="slidenum">
              <a:rPr lang="fr-FR" smtClean="0"/>
              <a:t>‹N°›</a:t>
            </a:fld>
            <a:endParaRPr lang="fr-FR"/>
          </a:p>
        </p:txBody>
      </p:sp>
    </p:spTree>
    <p:extLst>
      <p:ext uri="{BB962C8B-B14F-4D97-AF65-F5344CB8AC3E}">
        <p14:creationId xmlns:p14="http://schemas.microsoft.com/office/powerpoint/2010/main" val="41331881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hyperlink" Target="https://www.elastic.co/guide/en/elasticsearch/reference/current/query-dsl-function-score-query.html" TargetMode="External"/><Relationship Id="rId3" Type="http://schemas.openxmlformats.org/officeDocument/2006/relationships/hyperlink" Target="https://www.elastic.co/guide/en/elasticsearch/reference/current/query-dsl-geo-bounding-box-query.html" TargetMode="External"/><Relationship Id="rId7" Type="http://schemas.openxmlformats.org/officeDocument/2006/relationships/hyperlink" Target="https://www.elastic.co/guide/en/elasticsearch/reference/current/search-aggregations-bucket-geodistance-aggregation.html"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hyperlink" Target="https://www.elastic.co/guide/en/elasticsearch/reference/current/search-aggregations-bucket-geohashgrid-aggregation.html" TargetMode="External"/><Relationship Id="rId5" Type="http://schemas.openxmlformats.org/officeDocument/2006/relationships/hyperlink" Target="https://www.elastic.co/guide/en/elasticsearch/reference/current/query-dsl-geo-polygon-query.html" TargetMode="External"/><Relationship Id="rId4" Type="http://schemas.openxmlformats.org/officeDocument/2006/relationships/hyperlink" Target="https://www.elastic.co/guide/en/elasticsearch/reference/current/query-dsl-geo-distance-query.html" TargetMode="External"/><Relationship Id="rId9" Type="http://schemas.openxmlformats.org/officeDocument/2006/relationships/hyperlink" Target="https://www.elastic.co/guide/en/elasticsearch/reference/current/search-request-body.html#geo-sorting"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2E7CF9-9A37-A4CD-7530-3DE34876ED1B}"/>
              </a:ext>
            </a:extLst>
          </p:cNvPr>
          <p:cNvSpPr>
            <a:spLocks noGrp="1"/>
          </p:cNvSpPr>
          <p:nvPr>
            <p:ph type="title"/>
          </p:nvPr>
        </p:nvSpPr>
        <p:spPr/>
        <p:txBody>
          <a:bodyPr/>
          <a:lstStyle/>
          <a:p>
            <a:r>
              <a:rPr lang="fr-FR" dirty="0"/>
              <a:t>Agenda</a:t>
            </a:r>
          </a:p>
        </p:txBody>
      </p:sp>
      <p:sp>
        <p:nvSpPr>
          <p:cNvPr id="3" name="Espace réservé du contenu 2">
            <a:extLst>
              <a:ext uri="{FF2B5EF4-FFF2-40B4-BE49-F238E27FC236}">
                <a16:creationId xmlns:a16="http://schemas.microsoft.com/office/drawing/2014/main" id="{8B2BE040-6920-20B7-0E78-EE6A39BA254C}"/>
              </a:ext>
            </a:extLst>
          </p:cNvPr>
          <p:cNvSpPr>
            <a:spLocks noGrp="1"/>
          </p:cNvSpPr>
          <p:nvPr>
            <p:ph idx="1"/>
          </p:nvPr>
        </p:nvSpPr>
        <p:spPr/>
        <p:txBody>
          <a:bodyPr/>
          <a:lstStyle/>
          <a:p>
            <a:r>
              <a:rPr lang="en-US" dirty="0"/>
              <a:t>Tuesday, the 11th, morning (3h)</a:t>
            </a:r>
          </a:p>
          <a:p>
            <a:pPr lvl="1"/>
            <a:r>
              <a:rPr lang="en-US" dirty="0"/>
              <a:t>General information on NoSQL database</a:t>
            </a:r>
          </a:p>
          <a:p>
            <a:pPr lvl="1"/>
            <a:r>
              <a:rPr lang="en-US" dirty="0"/>
              <a:t>Installation of what is required</a:t>
            </a:r>
          </a:p>
          <a:p>
            <a:pPr lvl="1"/>
            <a:r>
              <a:rPr lang="en-US" dirty="0"/>
              <a:t>Discover the cluster</a:t>
            </a:r>
          </a:p>
          <a:p>
            <a:r>
              <a:rPr lang="en-US" dirty="0"/>
              <a:t>Wednesday, the 12th, morning (3h)</a:t>
            </a:r>
          </a:p>
          <a:p>
            <a:pPr lvl="1"/>
            <a:r>
              <a:rPr lang="en-US" dirty="0"/>
              <a:t>Interacting with the cluster</a:t>
            </a:r>
          </a:p>
          <a:p>
            <a:r>
              <a:rPr lang="en-US" dirty="0"/>
              <a:t>Wednesday, the 12th, afternoon (3h)</a:t>
            </a:r>
          </a:p>
          <a:p>
            <a:pPr lvl="1"/>
            <a:r>
              <a:rPr lang="en-US" dirty="0"/>
              <a:t>Personal manipulation, use case.</a:t>
            </a:r>
          </a:p>
        </p:txBody>
      </p:sp>
    </p:spTree>
    <p:extLst>
      <p:ext uri="{BB962C8B-B14F-4D97-AF65-F5344CB8AC3E}">
        <p14:creationId xmlns:p14="http://schemas.microsoft.com/office/powerpoint/2010/main" val="240610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B494B5C8-8309-BAB9-26E7-B29FB648E58E}"/>
              </a:ext>
            </a:extLst>
          </p:cNvPr>
          <p:cNvSpPr>
            <a:spLocks noGrp="1"/>
          </p:cNvSpPr>
          <p:nvPr>
            <p:ph type="title"/>
          </p:nvPr>
        </p:nvSpPr>
        <p:spPr>
          <a:xfrm>
            <a:off x="7181723" y="609600"/>
            <a:ext cx="4512989" cy="2227730"/>
          </a:xfrm>
        </p:spPr>
        <p:txBody>
          <a:bodyPr anchor="ctr">
            <a:normAutofit/>
          </a:bodyPr>
          <a:lstStyle/>
          <a:p>
            <a:r>
              <a:rPr lang="fr-FR">
                <a:solidFill>
                  <a:srgbClr val="FFFFFF"/>
                </a:solidFill>
              </a:rPr>
              <a:t>Differences from Relational Databases</a:t>
            </a:r>
          </a:p>
        </p:txBody>
      </p:sp>
      <p:pic>
        <p:nvPicPr>
          <p:cNvPr id="7" name="Graphic 6" descr="Base de données">
            <a:extLst>
              <a:ext uri="{FF2B5EF4-FFF2-40B4-BE49-F238E27FC236}">
                <a16:creationId xmlns:a16="http://schemas.microsoft.com/office/drawing/2014/main" id="{24B2CB00-E98E-D985-CCFA-56F026C4E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Espace réservé du contenu 2">
            <a:extLst>
              <a:ext uri="{FF2B5EF4-FFF2-40B4-BE49-F238E27FC236}">
                <a16:creationId xmlns:a16="http://schemas.microsoft.com/office/drawing/2014/main" id="{598E0280-21D7-6271-B125-02A000176613}"/>
              </a:ext>
            </a:extLst>
          </p:cNvPr>
          <p:cNvSpPr>
            <a:spLocks noGrp="1"/>
          </p:cNvSpPr>
          <p:nvPr>
            <p:ph idx="1"/>
          </p:nvPr>
        </p:nvSpPr>
        <p:spPr>
          <a:xfrm>
            <a:off x="7181725" y="2837329"/>
            <a:ext cx="4512988" cy="3317938"/>
          </a:xfrm>
        </p:spPr>
        <p:txBody>
          <a:bodyPr anchor="t">
            <a:normAutofit/>
          </a:bodyPr>
          <a:lstStyle/>
          <a:p>
            <a:r>
              <a:rPr lang="fr-FR">
                <a:solidFill>
                  <a:srgbClr val="FFFFFF"/>
                </a:solidFill>
              </a:rPr>
              <a:t>Data Storage Structure</a:t>
            </a:r>
          </a:p>
          <a:p>
            <a:pPr lvl="1"/>
            <a:r>
              <a:rPr lang="en-US">
                <a:solidFill>
                  <a:srgbClr val="FFFFFF"/>
                </a:solidFill>
              </a:rPr>
              <a:t>Relational databases use a tabular structure with fixed schemas</a:t>
            </a:r>
          </a:p>
          <a:p>
            <a:pPr lvl="1"/>
            <a:r>
              <a:rPr lang="en-US">
                <a:solidFill>
                  <a:srgbClr val="FFFFFF"/>
                </a:solidFill>
              </a:rPr>
              <a:t>NoSQL databases allow for a variety of storage structures</a:t>
            </a:r>
            <a:endParaRPr lang="fr-FR">
              <a:solidFill>
                <a:srgbClr val="FFFFFF"/>
              </a:solidFill>
            </a:endParaRPr>
          </a:p>
          <a:p>
            <a:pPr lvl="2"/>
            <a:r>
              <a:rPr lang="fr-FR">
                <a:solidFill>
                  <a:srgbClr val="FFFFFF"/>
                </a:solidFill>
              </a:rPr>
              <a:t>Key/Value</a:t>
            </a:r>
          </a:p>
          <a:p>
            <a:pPr lvl="2"/>
            <a:r>
              <a:rPr lang="fr-FR">
                <a:solidFill>
                  <a:srgbClr val="FFFFFF"/>
                </a:solidFill>
              </a:rPr>
              <a:t>Columns</a:t>
            </a:r>
          </a:p>
          <a:p>
            <a:pPr lvl="2"/>
            <a:r>
              <a:rPr lang="fr-FR">
                <a:solidFill>
                  <a:srgbClr val="FFFFFF"/>
                </a:solidFill>
              </a:rPr>
              <a:t>Graph</a:t>
            </a:r>
          </a:p>
          <a:p>
            <a:pPr lvl="2"/>
            <a:r>
              <a:rPr lang="fr-FR">
                <a:solidFill>
                  <a:srgbClr val="FFFFFF"/>
                </a:solidFill>
              </a:rPr>
              <a:t>Documents</a:t>
            </a:r>
          </a:p>
          <a:p>
            <a:pPr marL="914400" lvl="2" indent="0">
              <a:buNone/>
            </a:pPr>
            <a:endParaRPr lang="fr-FR">
              <a:solidFill>
                <a:srgbClr val="FFFFFF"/>
              </a:solidFill>
            </a:endParaRPr>
          </a:p>
        </p:txBody>
      </p:sp>
    </p:spTree>
    <p:extLst>
      <p:ext uri="{BB962C8B-B14F-4D97-AF65-F5344CB8AC3E}">
        <p14:creationId xmlns:p14="http://schemas.microsoft.com/office/powerpoint/2010/main" val="269243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CB68E4-8459-C4D5-2617-04858ADE42BF}"/>
              </a:ext>
            </a:extLst>
          </p:cNvPr>
          <p:cNvSpPr>
            <a:spLocks noGrp="1"/>
          </p:cNvSpPr>
          <p:nvPr>
            <p:ph type="title"/>
          </p:nvPr>
        </p:nvSpPr>
        <p:spPr>
          <a:xfrm>
            <a:off x="1333502" y="609600"/>
            <a:ext cx="8596668" cy="1320800"/>
          </a:xfrm>
        </p:spPr>
        <p:txBody>
          <a:bodyPr>
            <a:normAutofit/>
          </a:bodyPr>
          <a:lstStyle/>
          <a:p>
            <a:r>
              <a:rPr lang="fr-FR" dirty="0" err="1"/>
              <a:t>Database</a:t>
            </a:r>
            <a:r>
              <a:rPr lang="fr-FR" dirty="0"/>
              <a:t> Structure : </a:t>
            </a:r>
            <a:r>
              <a:rPr lang="fr-FR" dirty="0" err="1"/>
              <a:t>Traditionnal</a:t>
            </a:r>
            <a:endParaRPr lang="fr-FR" dirty="0"/>
          </a:p>
        </p:txBody>
      </p:sp>
      <p:sp>
        <p:nvSpPr>
          <p:cNvPr id="10" name="Isosceles Triangle 9">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2" name="Isosceles Triangle 11">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Espace réservé du contenu 2">
            <a:extLst>
              <a:ext uri="{FF2B5EF4-FFF2-40B4-BE49-F238E27FC236}">
                <a16:creationId xmlns:a16="http://schemas.microsoft.com/office/drawing/2014/main" id="{038BAD8C-74D5-D00D-EFB2-88DBEE9F0954}"/>
              </a:ext>
            </a:extLst>
          </p:cNvPr>
          <p:cNvSpPr>
            <a:spLocks noGrp="1"/>
          </p:cNvSpPr>
          <p:nvPr>
            <p:ph idx="1"/>
          </p:nvPr>
        </p:nvSpPr>
        <p:spPr>
          <a:xfrm>
            <a:off x="1333502" y="2160590"/>
            <a:ext cx="8470898" cy="3429260"/>
          </a:xfrm>
        </p:spPr>
        <p:txBody>
          <a:bodyPr>
            <a:normAutofit/>
          </a:bodyPr>
          <a:lstStyle/>
          <a:p>
            <a:r>
              <a:rPr lang="en-US"/>
              <a:t>Relational databases use a structured data storage model organized into tables. Each table is defined by a schema that prescribes the structure and constraints of the data:</a:t>
            </a:r>
          </a:p>
          <a:p>
            <a:pPr lvl="1"/>
            <a:r>
              <a:rPr lang="en-US" b="1"/>
              <a:t>Tables</a:t>
            </a:r>
            <a:r>
              <a:rPr lang="en-US"/>
              <a:t>: Each table represents a type of entity (like customers, orders, etc)</a:t>
            </a:r>
          </a:p>
          <a:p>
            <a:pPr lvl="1"/>
            <a:r>
              <a:rPr lang="en-US" b="1"/>
              <a:t>Schemas</a:t>
            </a:r>
            <a:r>
              <a:rPr lang="en-US"/>
              <a:t>: The schema of a relational database defines the columns of each table Schemas are fixed.</a:t>
            </a:r>
          </a:p>
          <a:p>
            <a:pPr lvl="1"/>
            <a:r>
              <a:rPr lang="en-US" b="1"/>
              <a:t>Constraints</a:t>
            </a:r>
            <a:r>
              <a:rPr lang="en-US"/>
              <a:t>: Relational databases enforce data integrity through constraints such as primary keys, foreign keys, and unique constraints.</a:t>
            </a:r>
          </a:p>
          <a:p>
            <a:endParaRPr lang="fr-FR" dirty="0"/>
          </a:p>
        </p:txBody>
      </p:sp>
      <p:sp>
        <p:nvSpPr>
          <p:cNvPr id="18"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53257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CB68E4-8459-C4D5-2617-04858ADE42BF}"/>
              </a:ext>
            </a:extLst>
          </p:cNvPr>
          <p:cNvSpPr>
            <a:spLocks noGrp="1"/>
          </p:cNvSpPr>
          <p:nvPr>
            <p:ph type="title"/>
          </p:nvPr>
        </p:nvSpPr>
        <p:spPr>
          <a:xfrm>
            <a:off x="652481" y="1382486"/>
            <a:ext cx="3547581" cy="4093028"/>
          </a:xfrm>
        </p:spPr>
        <p:txBody>
          <a:bodyPr anchor="ctr">
            <a:normAutofit/>
          </a:bodyPr>
          <a:lstStyle/>
          <a:p>
            <a:r>
              <a:rPr lang="fr-FR" sz="4400"/>
              <a:t>Database Structure : NoSQL</a:t>
            </a:r>
          </a:p>
        </p:txBody>
      </p:sp>
      <p:grpSp>
        <p:nvGrpSpPr>
          <p:cNvPr id="34" name="Group 1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1" name="Straight Connector 2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7" name="Isosceles Triangle 2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1" name="Isosceles Triangle 2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42" name="Rectangle 4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E5E65A23-F394-CC2C-8D10-210C53AED0CD}"/>
              </a:ext>
            </a:extLst>
          </p:cNvPr>
          <p:cNvGraphicFramePr>
            <a:graphicFrameLocks noGrp="1"/>
          </p:cNvGraphicFramePr>
          <p:nvPr>
            <p:ph idx="1"/>
            <p:extLst>
              <p:ext uri="{D42A27DB-BD31-4B8C-83A1-F6EECF244321}">
                <p14:modId xmlns:p14="http://schemas.microsoft.com/office/powerpoint/2010/main" val="16602894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153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E9BF9A-D7FF-1F72-1F4A-1DA79B6A8B7F}"/>
              </a:ext>
            </a:extLst>
          </p:cNvPr>
          <p:cNvSpPr>
            <a:spLocks noGrp="1"/>
          </p:cNvSpPr>
          <p:nvPr>
            <p:ph type="title"/>
          </p:nvPr>
        </p:nvSpPr>
        <p:spPr/>
        <p:txBody>
          <a:bodyPr/>
          <a:lstStyle/>
          <a:p>
            <a:r>
              <a:rPr lang="fr-FR" dirty="0"/>
              <a:t>How to </a:t>
            </a:r>
            <a:r>
              <a:rPr lang="fr-FR" dirty="0" err="1"/>
              <a:t>choose</a:t>
            </a:r>
            <a:r>
              <a:rPr lang="fr-FR" dirty="0"/>
              <a:t> the correct </a:t>
            </a:r>
            <a:r>
              <a:rPr lang="fr-FR" dirty="0" err="1"/>
              <a:t>database</a:t>
            </a:r>
            <a:r>
              <a:rPr lang="fr-FR" dirty="0"/>
              <a:t> ?</a:t>
            </a:r>
          </a:p>
        </p:txBody>
      </p:sp>
      <p:pic>
        <p:nvPicPr>
          <p:cNvPr id="4" name="Google Shape;316;p35" descr="Top 15 most popular databases for web applications in 2023 | by chris evans  | Javarevisited | Medium">
            <a:extLst>
              <a:ext uri="{FF2B5EF4-FFF2-40B4-BE49-F238E27FC236}">
                <a16:creationId xmlns:a16="http://schemas.microsoft.com/office/drawing/2014/main" id="{52812B46-B497-8E9A-A394-4809BC4CBB17}"/>
              </a:ext>
            </a:extLst>
          </p:cNvPr>
          <p:cNvPicPr preferRelativeResize="0">
            <a:picLocks noGrp="1"/>
          </p:cNvPicPr>
          <p:nvPr>
            <p:ph idx="1"/>
          </p:nvPr>
        </p:nvPicPr>
        <p:blipFill rotWithShape="1">
          <a:blip r:embed="rId2">
            <a:alphaModFix/>
          </a:blip>
          <a:srcRect t="26695" r="-283"/>
          <a:stretch/>
        </p:blipFill>
        <p:spPr>
          <a:xfrm>
            <a:off x="677863" y="2333191"/>
            <a:ext cx="8596312" cy="3536230"/>
          </a:xfrm>
          <a:prstGeom prst="rect">
            <a:avLst/>
          </a:prstGeom>
          <a:noFill/>
          <a:ln>
            <a:noFill/>
          </a:ln>
        </p:spPr>
      </p:pic>
      <p:pic>
        <p:nvPicPr>
          <p:cNvPr id="5" name="Picture 2" descr="OpenSearch Project · GitHub">
            <a:extLst>
              <a:ext uri="{FF2B5EF4-FFF2-40B4-BE49-F238E27FC236}">
                <a16:creationId xmlns:a16="http://schemas.microsoft.com/office/drawing/2014/main" id="{2B66565A-44D0-6EB3-9E6D-D640F34962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35" t="22741" r="74308" b="29312"/>
          <a:stretch/>
        </p:blipFill>
        <p:spPr bwMode="auto">
          <a:xfrm>
            <a:off x="7729537" y="2128836"/>
            <a:ext cx="1417703" cy="14573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nfluxDB">
            <a:extLst>
              <a:ext uri="{FF2B5EF4-FFF2-40B4-BE49-F238E27FC236}">
                <a16:creationId xmlns:a16="http://schemas.microsoft.com/office/drawing/2014/main" id="{8F60D803-BA1F-A6EF-1CED-2A47D4837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6070" y="4357687"/>
            <a:ext cx="2044635" cy="204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5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3"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Isosceles Triangle 13">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Isosceles Triangle 17">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Key-Value Databases (Redis)</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B5CFCB9B-B2A8-E8AE-FAA9-B068AEA0BE83}"/>
              </a:ext>
            </a:extLst>
          </p:cNvPr>
          <p:cNvGraphicFramePr/>
          <p:nvPr>
            <p:extLst>
              <p:ext uri="{D42A27DB-BD31-4B8C-83A1-F6EECF244321}">
                <p14:modId xmlns:p14="http://schemas.microsoft.com/office/powerpoint/2010/main" val="202470894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0"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1" name="Isosceles Triangle 30">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5" name="Isosceles Triangle 34">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Isosceles Triangle 35">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38" name="Rectangle 37">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dirty="0"/>
              <a:t>Graph Databases (Neo4j)</a:t>
            </a:r>
          </a:p>
        </p:txBody>
      </p:sp>
      <p:grpSp>
        <p:nvGrpSpPr>
          <p:cNvPr id="40" name="Group 39">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4"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5" name="Isosceles Triangle 44">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6"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7"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8"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9" name="Isosceles Triangle 48">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1" name="Rectangle 50">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extBox 2">
            <a:extLst>
              <a:ext uri="{FF2B5EF4-FFF2-40B4-BE49-F238E27FC236}">
                <a16:creationId xmlns:a16="http://schemas.microsoft.com/office/drawing/2014/main" id="{7108BBD2-0AB9-0098-61B6-482BFFE2CA9C}"/>
              </a:ext>
            </a:extLst>
          </p:cNvPr>
          <p:cNvGraphicFramePr/>
          <p:nvPr>
            <p:extLst>
              <p:ext uri="{D42A27DB-BD31-4B8C-83A1-F6EECF244321}">
                <p14:modId xmlns:p14="http://schemas.microsoft.com/office/powerpoint/2010/main" val="27408015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5" name="Isosceles Triangle 3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9" name="Isosceles Triangle 3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0" name="Isosceles Triangle 3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42" name="Rectangle 4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a:t>Time-Series Databases (InfluxDB)</a:t>
            </a:r>
          </a:p>
        </p:txBody>
      </p:sp>
      <p:grpSp>
        <p:nvGrpSpPr>
          <p:cNvPr id="44" name="Group 4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5" name="Straight Connector 4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49" name="Isosceles Triangle 4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53" name="Isosceles Triangle 5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5" name="Rectangle 5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65A49DDB-0047-1DC9-BE48-55F5457CD3FD}"/>
              </a:ext>
            </a:extLst>
          </p:cNvPr>
          <p:cNvGraphicFramePr/>
          <p:nvPr>
            <p:extLst>
              <p:ext uri="{D42A27DB-BD31-4B8C-83A1-F6EECF244321}">
                <p14:modId xmlns:p14="http://schemas.microsoft.com/office/powerpoint/2010/main" val="371204061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A81BB0-7F4A-F37A-6C7B-534ECAEB3FCE}"/>
              </a:ext>
            </a:extLst>
          </p:cNvPr>
          <p:cNvSpPr>
            <a:spLocks noGrp="1"/>
          </p:cNvSpPr>
          <p:nvPr>
            <p:ph type="title"/>
          </p:nvPr>
        </p:nvSpPr>
        <p:spPr/>
        <p:txBody>
          <a:bodyPr/>
          <a:lstStyle/>
          <a:p>
            <a:r>
              <a:rPr lang="fr-FR" dirty="0"/>
              <a:t>Document </a:t>
            </a:r>
            <a:r>
              <a:rPr lang="fr-FR" dirty="0" err="1"/>
              <a:t>Database</a:t>
            </a:r>
            <a:r>
              <a:rPr lang="fr-FR" dirty="0"/>
              <a:t> : </a:t>
            </a:r>
            <a:r>
              <a:rPr lang="fr-FR" dirty="0" err="1"/>
              <a:t>OpenSearch</a:t>
            </a:r>
            <a:endParaRPr lang="fr-FR" dirty="0"/>
          </a:p>
        </p:txBody>
      </p:sp>
      <p:sp>
        <p:nvSpPr>
          <p:cNvPr id="3" name="Espace réservé du contenu 2">
            <a:extLst>
              <a:ext uri="{FF2B5EF4-FFF2-40B4-BE49-F238E27FC236}">
                <a16:creationId xmlns:a16="http://schemas.microsoft.com/office/drawing/2014/main" id="{BEC1E07B-A790-3A6A-85B5-9BEFA7723177}"/>
              </a:ext>
            </a:extLst>
          </p:cNvPr>
          <p:cNvSpPr>
            <a:spLocks noGrp="1"/>
          </p:cNvSpPr>
          <p:nvPr>
            <p:ph idx="1"/>
          </p:nvPr>
        </p:nvSpPr>
        <p:spPr/>
        <p:txBody>
          <a:bodyPr/>
          <a:lstStyle/>
          <a:p>
            <a:r>
              <a:rPr lang="fr-FR" dirty="0"/>
              <a:t>Most </a:t>
            </a:r>
            <a:r>
              <a:rPr lang="fr-FR" dirty="0" err="1"/>
              <a:t>popular</a:t>
            </a:r>
            <a:r>
              <a:rPr lang="fr-FR" dirty="0"/>
              <a:t> document </a:t>
            </a:r>
            <a:r>
              <a:rPr lang="fr-FR" dirty="0" err="1"/>
              <a:t>database</a:t>
            </a:r>
            <a:r>
              <a:rPr lang="fr-FR" dirty="0"/>
              <a:t> : MongoDB</a:t>
            </a:r>
          </a:p>
          <a:p>
            <a:r>
              <a:rPr lang="fr-FR" dirty="0" err="1"/>
              <a:t>OpenSearch</a:t>
            </a:r>
            <a:r>
              <a:rPr lang="fr-FR" dirty="0"/>
              <a:t> </a:t>
            </a:r>
            <a:r>
              <a:rPr lang="fr-FR" dirty="0" err="1"/>
              <a:t>is</a:t>
            </a:r>
            <a:r>
              <a:rPr lang="fr-FR" dirty="0"/>
              <a:t> </a:t>
            </a:r>
            <a:r>
              <a:rPr lang="fr-FR" dirty="0" err="1"/>
              <a:t>related</a:t>
            </a:r>
            <a:r>
              <a:rPr lang="fr-FR" dirty="0"/>
              <a:t> </a:t>
            </a:r>
            <a:r>
              <a:rPr lang="fr-FR" dirty="0" err="1"/>
              <a:t>somehow</a:t>
            </a:r>
            <a:r>
              <a:rPr lang="fr-FR" dirty="0"/>
              <a:t> to </a:t>
            </a:r>
            <a:r>
              <a:rPr lang="fr-FR" dirty="0" err="1"/>
              <a:t>ElasticSearch</a:t>
            </a:r>
            <a:endParaRPr lang="fr-FR" dirty="0"/>
          </a:p>
          <a:p>
            <a:r>
              <a:rPr lang="fr-FR" dirty="0"/>
              <a:t>Introduction to </a:t>
            </a:r>
            <a:r>
              <a:rPr lang="fr-FR" dirty="0" err="1"/>
              <a:t>Opensearch</a:t>
            </a:r>
            <a:endParaRPr lang="fr-FR" dirty="0"/>
          </a:p>
          <a:p>
            <a:pPr lvl="1"/>
            <a:r>
              <a:rPr lang="en-US" dirty="0"/>
              <a:t>Open-source search and analytics engine</a:t>
            </a:r>
          </a:p>
          <a:p>
            <a:pPr lvl="1"/>
            <a:r>
              <a:rPr lang="en-US" dirty="0"/>
              <a:t>Forked from Elasticsearch 7.10 after Elastic changed its license</a:t>
            </a:r>
          </a:p>
          <a:p>
            <a:pPr lvl="1"/>
            <a:r>
              <a:rPr lang="en-US" dirty="0"/>
              <a:t>Maintained by AWS and a growing open-source community</a:t>
            </a:r>
          </a:p>
          <a:p>
            <a:pPr lvl="1"/>
            <a:r>
              <a:rPr lang="en-US" dirty="0"/>
              <a:t>Used for full-text search, log analytics, and observability</a:t>
            </a:r>
            <a:endParaRPr lang="fr-FR" dirty="0"/>
          </a:p>
          <a:p>
            <a:endParaRPr lang="fr-FR" dirty="0"/>
          </a:p>
        </p:txBody>
      </p:sp>
    </p:spTree>
    <p:extLst>
      <p:ext uri="{BB962C8B-B14F-4D97-AF65-F5344CB8AC3E}">
        <p14:creationId xmlns:p14="http://schemas.microsoft.com/office/powerpoint/2010/main" val="361878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55D27F9-7623-4A6E-89FF-87E6C4E0D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67B7CFC0-1E17-41C5-BF93-16E99B1F89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8640594F-E37B-4D91-8E95-9DA62A9B9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93C9D004-5359-4937-9D4B-EC8988806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DE8B4BF-A71A-4324-A033-7886CF70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5697F627-1058-435C-96D4-98AB552C6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30" name="Straight Connector 29">
              <a:extLst>
                <a:ext uri="{FF2B5EF4-FFF2-40B4-BE49-F238E27FC236}">
                  <a16:creationId xmlns:a16="http://schemas.microsoft.com/office/drawing/2014/main" id="{492EF457-D744-4C61-8670-518EC1D2D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645924"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1" name="Rectangle 29">
              <a:extLst>
                <a:ext uri="{FF2B5EF4-FFF2-40B4-BE49-F238E27FC236}">
                  <a16:creationId xmlns:a16="http://schemas.microsoft.com/office/drawing/2014/main" id="{49E61018-BC96-47DC-B47F-FFBA96BAD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3CA434EC-618C-4787-86BA-1BF47478E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Isosceles Triangle 32">
              <a:extLst>
                <a:ext uri="{FF2B5EF4-FFF2-40B4-BE49-F238E27FC236}">
                  <a16:creationId xmlns:a16="http://schemas.microsoft.com/office/drawing/2014/main" id="{97378863-CDB3-4B0F-A65C-98A1252DD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 name="Espace réservé du texte 4">
            <a:extLst>
              <a:ext uri="{FF2B5EF4-FFF2-40B4-BE49-F238E27FC236}">
                <a16:creationId xmlns:a16="http://schemas.microsoft.com/office/drawing/2014/main" id="{8F5EC002-DF5E-F136-BC18-D8A279380AAB}"/>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a:solidFill>
                <a:srgbClr val="FFFFFF"/>
              </a:solidFill>
            </a:endParaRPr>
          </a:p>
        </p:txBody>
      </p:sp>
      <p:sp>
        <p:nvSpPr>
          <p:cNvPr id="4" name="Titre 3">
            <a:extLst>
              <a:ext uri="{FF2B5EF4-FFF2-40B4-BE49-F238E27FC236}">
                <a16:creationId xmlns:a16="http://schemas.microsoft.com/office/drawing/2014/main" id="{355F7491-9479-2019-9A16-EE6C02750FCA}"/>
              </a:ext>
            </a:extLst>
          </p:cNvPr>
          <p:cNvSpPr>
            <a:spLocks noGrp="1"/>
          </p:cNvSpPr>
          <p:nvPr>
            <p:ph type="title"/>
          </p:nvPr>
        </p:nvSpPr>
        <p:spPr>
          <a:xfrm>
            <a:off x="1507067" y="1267012"/>
            <a:ext cx="7766936" cy="2783824"/>
          </a:xfrm>
        </p:spPr>
        <p:txBody>
          <a:bodyPr vert="horz" lIns="91440" tIns="45720" rIns="91440" bIns="45720" rtlCol="0" anchor="b">
            <a:normAutofit/>
          </a:bodyPr>
          <a:lstStyle/>
          <a:p>
            <a:pPr algn="r"/>
            <a:r>
              <a:rPr lang="en-US" sz="5400">
                <a:solidFill>
                  <a:srgbClr val="FFFFFF"/>
                </a:solidFill>
              </a:rPr>
              <a:t>Focus on Opensearch</a:t>
            </a:r>
          </a:p>
        </p:txBody>
      </p:sp>
    </p:spTree>
    <p:extLst>
      <p:ext uri="{BB962C8B-B14F-4D97-AF65-F5344CB8AC3E}">
        <p14:creationId xmlns:p14="http://schemas.microsoft.com/office/powerpoint/2010/main" val="2423647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67BC5-C388-4008-2CB9-D8C3EC6B395B}"/>
              </a:ext>
            </a:extLst>
          </p:cNvPr>
          <p:cNvSpPr>
            <a:spLocks noGrp="1"/>
          </p:cNvSpPr>
          <p:nvPr>
            <p:ph type="title"/>
          </p:nvPr>
        </p:nvSpPr>
        <p:spPr/>
        <p:txBody>
          <a:bodyPr/>
          <a:lstStyle/>
          <a:p>
            <a:r>
              <a:rPr lang="fr-FR" dirty="0" err="1"/>
              <a:t>History</a:t>
            </a:r>
            <a:r>
              <a:rPr lang="fr-FR" dirty="0"/>
              <a:t> &amp; Origin</a:t>
            </a:r>
          </a:p>
        </p:txBody>
      </p:sp>
      <p:sp>
        <p:nvSpPr>
          <p:cNvPr id="4" name="Espace réservé du contenu 3">
            <a:extLst>
              <a:ext uri="{FF2B5EF4-FFF2-40B4-BE49-F238E27FC236}">
                <a16:creationId xmlns:a16="http://schemas.microsoft.com/office/drawing/2014/main" id="{847CB095-77BA-DDB2-A1EE-7FDC186441D8}"/>
              </a:ext>
            </a:extLst>
          </p:cNvPr>
          <p:cNvSpPr>
            <a:spLocks noGrp="1"/>
          </p:cNvSpPr>
          <p:nvPr>
            <p:ph idx="1"/>
          </p:nvPr>
        </p:nvSpPr>
        <p:spPr/>
        <p:txBody>
          <a:bodyPr/>
          <a:lstStyle/>
          <a:p>
            <a:r>
              <a:rPr lang="en-US" dirty="0"/>
              <a:t>2004: Elasticsearch was created as a distributed search engine based on Apache Lucene</a:t>
            </a:r>
          </a:p>
          <a:p>
            <a:r>
              <a:rPr lang="en-US" dirty="0"/>
              <a:t>2021: Elastic changed its license from Apache 2.0 to SSPL (Server Side Public License)</a:t>
            </a:r>
          </a:p>
          <a:p>
            <a:r>
              <a:rPr lang="en-US" dirty="0"/>
              <a:t>2021: AWS forked Elasticsearch 7.10, creating OpenSearch to keep it open-source</a:t>
            </a:r>
          </a:p>
          <a:p>
            <a:r>
              <a:rPr lang="en-US" dirty="0"/>
              <a:t>Present: OpenSearch continues to be developed independently with its own features and governance</a:t>
            </a:r>
            <a:endParaRPr lang="fr-FR" dirty="0"/>
          </a:p>
        </p:txBody>
      </p:sp>
    </p:spTree>
    <p:extLst>
      <p:ext uri="{BB962C8B-B14F-4D97-AF65-F5344CB8AC3E}">
        <p14:creationId xmlns:p14="http://schemas.microsoft.com/office/powerpoint/2010/main" val="401535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1AFE8D-00D6-BEA0-3985-E6F86DF83C70}"/>
              </a:ext>
            </a:extLst>
          </p:cNvPr>
          <p:cNvSpPr>
            <a:spLocks noGrp="1"/>
          </p:cNvSpPr>
          <p:nvPr>
            <p:ph type="ctrTitle"/>
          </p:nvPr>
        </p:nvSpPr>
        <p:spPr/>
        <p:txBody>
          <a:bodyPr/>
          <a:lstStyle/>
          <a:p>
            <a:r>
              <a:rPr lang="en-US" sz="4000" dirty="0"/>
              <a:t>Understanding NoSQL Databases</a:t>
            </a:r>
            <a:endParaRPr lang="fr-FR" sz="4000" dirty="0"/>
          </a:p>
        </p:txBody>
      </p:sp>
      <p:sp>
        <p:nvSpPr>
          <p:cNvPr id="3" name="Sous-titre 2">
            <a:extLst>
              <a:ext uri="{FF2B5EF4-FFF2-40B4-BE49-F238E27FC236}">
                <a16:creationId xmlns:a16="http://schemas.microsoft.com/office/drawing/2014/main" id="{7E7B5EC8-F32C-A02D-001D-0C7FFCE17528}"/>
              </a:ext>
            </a:extLst>
          </p:cNvPr>
          <p:cNvSpPr>
            <a:spLocks noGrp="1"/>
          </p:cNvSpPr>
          <p:nvPr>
            <p:ph type="subTitle" idx="1"/>
          </p:nvPr>
        </p:nvSpPr>
        <p:spPr/>
        <p:txBody>
          <a:bodyPr/>
          <a:lstStyle/>
          <a:p>
            <a:r>
              <a:rPr lang="en-US" sz="1800" dirty="0"/>
              <a:t> A Comprehensive Introduction</a:t>
            </a:r>
            <a:endParaRPr lang="fr-FR" dirty="0"/>
          </a:p>
        </p:txBody>
      </p:sp>
    </p:spTree>
    <p:extLst>
      <p:ext uri="{BB962C8B-B14F-4D97-AF65-F5344CB8AC3E}">
        <p14:creationId xmlns:p14="http://schemas.microsoft.com/office/powerpoint/2010/main" val="1728324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5"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6" name="Isosceles Triangle 1035">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7"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8"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39"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40" name="Isosceles Triangle 1039">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41" name="Isosceles Triangle 1040">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95AC3033-60DF-BCB3-44EC-96C7423056C3}"/>
              </a:ext>
            </a:extLst>
          </p:cNvPr>
          <p:cNvSpPr>
            <a:spLocks noGrp="1"/>
          </p:cNvSpPr>
          <p:nvPr>
            <p:ph type="title"/>
          </p:nvPr>
        </p:nvSpPr>
        <p:spPr>
          <a:xfrm>
            <a:off x="6094409" y="835017"/>
            <a:ext cx="3179593" cy="3215820"/>
          </a:xfrm>
        </p:spPr>
        <p:txBody>
          <a:bodyPr vert="horz" lIns="91440" tIns="45720" rIns="91440" bIns="45720" rtlCol="0" anchor="b">
            <a:normAutofit/>
          </a:bodyPr>
          <a:lstStyle/>
          <a:p>
            <a:pPr algn="r">
              <a:lnSpc>
                <a:spcPct val="90000"/>
              </a:lnSpc>
            </a:pPr>
            <a:r>
              <a:rPr lang="en-US" sz="3400" dirty="0"/>
              <a:t>Key Differences Between OpenSearch &amp; Elasticsearch</a:t>
            </a:r>
          </a:p>
        </p:txBody>
      </p:sp>
      <p:pic>
        <p:nvPicPr>
          <p:cNvPr id="5" name="Espace réservé du contenu 4">
            <a:extLst>
              <a:ext uri="{FF2B5EF4-FFF2-40B4-BE49-F238E27FC236}">
                <a16:creationId xmlns:a16="http://schemas.microsoft.com/office/drawing/2014/main" id="{ABAE5030-5F6D-8505-66B6-EBA78999F25F}"/>
              </a:ext>
            </a:extLst>
          </p:cNvPr>
          <p:cNvPicPr>
            <a:picLocks noGrp="1" noChangeAspect="1"/>
          </p:cNvPicPr>
          <p:nvPr>
            <p:ph idx="1"/>
          </p:nvPr>
        </p:nvPicPr>
        <p:blipFill>
          <a:blip r:embed="rId2"/>
          <a:stretch>
            <a:fillRect/>
          </a:stretch>
        </p:blipFill>
        <p:spPr>
          <a:xfrm>
            <a:off x="827832" y="4158772"/>
            <a:ext cx="7676835" cy="2130321"/>
          </a:xfrm>
          <a:prstGeom prst="rect">
            <a:avLst/>
          </a:prstGeom>
        </p:spPr>
      </p:pic>
      <p:pic>
        <p:nvPicPr>
          <p:cNvPr id="1026" name="Picture 2" descr="Image 1 of 1">
            <a:extLst>
              <a:ext uri="{FF2B5EF4-FFF2-40B4-BE49-F238E27FC236}">
                <a16:creationId xmlns:a16="http://schemas.microsoft.com/office/drawing/2014/main" id="{23207ADE-449F-5BE0-D8DD-3E9E1C4FE1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03095" y="789989"/>
            <a:ext cx="3787239" cy="213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559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F327C-A19E-8107-230D-8E410EE1ACB2}"/>
              </a:ext>
            </a:extLst>
          </p:cNvPr>
          <p:cNvSpPr>
            <a:spLocks noGrp="1"/>
          </p:cNvSpPr>
          <p:nvPr>
            <p:ph type="title"/>
          </p:nvPr>
        </p:nvSpPr>
        <p:spPr/>
        <p:txBody>
          <a:bodyPr/>
          <a:lstStyle/>
          <a:p>
            <a:r>
              <a:rPr lang="fr-FR" dirty="0" err="1"/>
              <a:t>OpenSearch</a:t>
            </a:r>
            <a:r>
              <a:rPr lang="fr-FR" dirty="0"/>
              <a:t> Roadmap</a:t>
            </a:r>
          </a:p>
        </p:txBody>
      </p:sp>
      <p:sp>
        <p:nvSpPr>
          <p:cNvPr id="3" name="Espace réservé du contenu 2">
            <a:extLst>
              <a:ext uri="{FF2B5EF4-FFF2-40B4-BE49-F238E27FC236}">
                <a16:creationId xmlns:a16="http://schemas.microsoft.com/office/drawing/2014/main" id="{2F5225CF-8888-E9B2-A26F-EBBD5CFF98B2}"/>
              </a:ext>
            </a:extLst>
          </p:cNvPr>
          <p:cNvSpPr>
            <a:spLocks noGrp="1"/>
          </p:cNvSpPr>
          <p:nvPr>
            <p:ph idx="1"/>
          </p:nvPr>
        </p:nvSpPr>
        <p:spPr/>
        <p:txBody>
          <a:bodyPr/>
          <a:lstStyle/>
          <a:p>
            <a:r>
              <a:rPr lang="fr-FR" dirty="0" err="1"/>
              <a:t>Scalability</a:t>
            </a:r>
            <a:r>
              <a:rPr lang="fr-FR" dirty="0"/>
              <a:t> </a:t>
            </a:r>
            <a:r>
              <a:rPr lang="fr-FR" dirty="0" err="1"/>
              <a:t>improvements</a:t>
            </a:r>
            <a:r>
              <a:rPr lang="fr-FR" dirty="0"/>
              <a:t>: More efficient </a:t>
            </a:r>
            <a:r>
              <a:rPr lang="fr-FR" dirty="0" err="1"/>
              <a:t>indexing</a:t>
            </a:r>
            <a:r>
              <a:rPr lang="fr-FR" dirty="0"/>
              <a:t> and </a:t>
            </a:r>
            <a:r>
              <a:rPr lang="fr-FR" dirty="0" err="1"/>
              <a:t>search</a:t>
            </a:r>
            <a:r>
              <a:rPr lang="fr-FR" dirty="0"/>
              <a:t> performance</a:t>
            </a:r>
          </a:p>
          <a:p>
            <a:r>
              <a:rPr lang="fr-FR" dirty="0" err="1"/>
              <a:t>Better</a:t>
            </a:r>
            <a:r>
              <a:rPr lang="fr-FR" dirty="0"/>
              <a:t> </a:t>
            </a:r>
            <a:r>
              <a:rPr lang="fr-FR" dirty="0" err="1"/>
              <a:t>observability</a:t>
            </a:r>
            <a:r>
              <a:rPr lang="fr-FR" dirty="0"/>
              <a:t>: Native support for logs, traces, and </a:t>
            </a:r>
            <a:r>
              <a:rPr lang="fr-FR" dirty="0" err="1"/>
              <a:t>metrics</a:t>
            </a:r>
            <a:endParaRPr lang="fr-FR" dirty="0"/>
          </a:p>
          <a:p>
            <a:r>
              <a:rPr lang="fr-FR" dirty="0"/>
              <a:t>Security </a:t>
            </a:r>
            <a:r>
              <a:rPr lang="fr-FR" dirty="0" err="1"/>
              <a:t>enhancements</a:t>
            </a:r>
            <a:r>
              <a:rPr lang="fr-FR" dirty="0"/>
              <a:t>: </a:t>
            </a:r>
            <a:r>
              <a:rPr lang="fr-FR" dirty="0" err="1"/>
              <a:t>Role-based</a:t>
            </a:r>
            <a:r>
              <a:rPr lang="fr-FR" dirty="0"/>
              <a:t> </a:t>
            </a:r>
            <a:r>
              <a:rPr lang="fr-FR" dirty="0" err="1"/>
              <a:t>access</a:t>
            </a:r>
            <a:r>
              <a:rPr lang="fr-FR" dirty="0"/>
              <a:t> control, </a:t>
            </a:r>
            <a:r>
              <a:rPr lang="fr-FR" dirty="0" err="1"/>
              <a:t>authentication</a:t>
            </a:r>
            <a:r>
              <a:rPr lang="fr-FR" dirty="0"/>
              <a:t> </a:t>
            </a:r>
            <a:r>
              <a:rPr lang="fr-FR" dirty="0" err="1"/>
              <a:t>integrations</a:t>
            </a:r>
            <a:endParaRPr lang="fr-FR" dirty="0"/>
          </a:p>
          <a:p>
            <a:r>
              <a:rPr lang="fr-FR" dirty="0"/>
              <a:t>Machine Learning &amp; AI: </a:t>
            </a:r>
            <a:r>
              <a:rPr lang="fr-FR" dirty="0" err="1"/>
              <a:t>Expanded</a:t>
            </a:r>
            <a:r>
              <a:rPr lang="fr-FR" dirty="0"/>
              <a:t> ML </a:t>
            </a:r>
            <a:r>
              <a:rPr lang="fr-FR" dirty="0" err="1"/>
              <a:t>capabilities</a:t>
            </a:r>
            <a:r>
              <a:rPr lang="fr-FR" dirty="0"/>
              <a:t> for </a:t>
            </a:r>
            <a:r>
              <a:rPr lang="fr-FR" dirty="0" err="1"/>
              <a:t>anomaly</a:t>
            </a:r>
            <a:r>
              <a:rPr lang="fr-FR" dirty="0"/>
              <a:t> </a:t>
            </a:r>
            <a:r>
              <a:rPr lang="fr-FR" dirty="0" err="1"/>
              <a:t>detection</a:t>
            </a:r>
            <a:endParaRPr lang="fr-FR" dirty="0"/>
          </a:p>
          <a:p>
            <a:r>
              <a:rPr lang="fr-FR" dirty="0" err="1"/>
              <a:t>Kibana</a:t>
            </a:r>
            <a:r>
              <a:rPr lang="fr-FR" dirty="0"/>
              <a:t> replacement: </a:t>
            </a:r>
            <a:r>
              <a:rPr lang="fr-FR" dirty="0" err="1"/>
              <a:t>OpenSearch</a:t>
            </a:r>
            <a:r>
              <a:rPr lang="fr-FR" dirty="0"/>
              <a:t> </a:t>
            </a:r>
            <a:r>
              <a:rPr lang="fr-FR" dirty="0" err="1"/>
              <a:t>Dashboards</a:t>
            </a:r>
            <a:r>
              <a:rPr lang="fr-FR" dirty="0"/>
              <a:t> </a:t>
            </a:r>
            <a:r>
              <a:rPr lang="fr-FR" dirty="0" err="1"/>
              <a:t>evolving</a:t>
            </a:r>
            <a:r>
              <a:rPr lang="fr-FR" dirty="0"/>
              <a:t> </a:t>
            </a:r>
            <a:r>
              <a:rPr lang="fr-FR" dirty="0" err="1"/>
              <a:t>with</a:t>
            </a:r>
            <a:r>
              <a:rPr lang="fr-FR" dirty="0"/>
              <a:t> </a:t>
            </a:r>
            <a:r>
              <a:rPr lang="fr-FR" dirty="0" err="1"/>
              <a:t>better</a:t>
            </a:r>
            <a:r>
              <a:rPr lang="fr-FR" dirty="0"/>
              <a:t> </a:t>
            </a:r>
            <a:r>
              <a:rPr lang="fr-FR" dirty="0" err="1"/>
              <a:t>visualization</a:t>
            </a:r>
            <a:r>
              <a:rPr lang="fr-FR" dirty="0"/>
              <a:t> </a:t>
            </a:r>
            <a:r>
              <a:rPr lang="fr-FR" dirty="0" err="1"/>
              <a:t>tools</a:t>
            </a:r>
            <a:endParaRPr lang="fr-FR" dirty="0"/>
          </a:p>
        </p:txBody>
      </p:sp>
    </p:spTree>
    <p:extLst>
      <p:ext uri="{BB962C8B-B14F-4D97-AF65-F5344CB8AC3E}">
        <p14:creationId xmlns:p14="http://schemas.microsoft.com/office/powerpoint/2010/main" val="1778371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8DECC-9F2E-79A4-95A7-F983475F6D6D}"/>
              </a:ext>
            </a:extLst>
          </p:cNvPr>
          <p:cNvSpPr>
            <a:spLocks noGrp="1"/>
          </p:cNvSpPr>
          <p:nvPr>
            <p:ph type="title"/>
          </p:nvPr>
        </p:nvSpPr>
        <p:spPr/>
        <p:txBody>
          <a:bodyPr/>
          <a:lstStyle/>
          <a:p>
            <a:r>
              <a:rPr lang="en-US" dirty="0"/>
              <a:t>When and Where to Use OpenSearch</a:t>
            </a:r>
            <a:endParaRPr lang="fr-FR" dirty="0"/>
          </a:p>
        </p:txBody>
      </p:sp>
      <p:sp>
        <p:nvSpPr>
          <p:cNvPr id="3" name="Espace réservé du contenu 2">
            <a:extLst>
              <a:ext uri="{FF2B5EF4-FFF2-40B4-BE49-F238E27FC236}">
                <a16:creationId xmlns:a16="http://schemas.microsoft.com/office/drawing/2014/main" id="{7B6B5119-76F2-BA36-E4B5-7B12DC2B09E8}"/>
              </a:ext>
            </a:extLst>
          </p:cNvPr>
          <p:cNvSpPr>
            <a:spLocks noGrp="1"/>
          </p:cNvSpPr>
          <p:nvPr>
            <p:ph idx="1"/>
          </p:nvPr>
        </p:nvSpPr>
        <p:spPr>
          <a:xfrm>
            <a:off x="1032735" y="1527586"/>
            <a:ext cx="5708724" cy="4851699"/>
          </a:xfrm>
        </p:spPr>
        <p:txBody>
          <a:bodyPr>
            <a:normAutofit fontScale="92500" lnSpcReduction="20000"/>
          </a:bodyPr>
          <a:lstStyle/>
          <a:p>
            <a:r>
              <a:rPr lang="fr-FR" dirty="0"/>
              <a:t>Best Use Cases</a:t>
            </a:r>
          </a:p>
          <a:p>
            <a:pPr marL="457200" lvl="1" indent="0">
              <a:buNone/>
            </a:pPr>
            <a:r>
              <a:rPr lang="fr-FR" dirty="0"/>
              <a:t>✔ Log &amp; Event Analytics</a:t>
            </a:r>
          </a:p>
          <a:p>
            <a:pPr marL="457200" lvl="1" indent="0">
              <a:buNone/>
            </a:pPr>
            <a:r>
              <a:rPr lang="fr-FR" dirty="0"/>
              <a:t>   - </a:t>
            </a:r>
            <a:r>
              <a:rPr lang="fr-FR" dirty="0" err="1"/>
              <a:t>Centralized</a:t>
            </a:r>
            <a:r>
              <a:rPr lang="fr-FR" dirty="0"/>
              <a:t> </a:t>
            </a:r>
            <a:r>
              <a:rPr lang="fr-FR" dirty="0" err="1"/>
              <a:t>logging</a:t>
            </a:r>
            <a:r>
              <a:rPr lang="fr-FR" dirty="0"/>
              <a:t> (ELK alternative)</a:t>
            </a:r>
          </a:p>
          <a:p>
            <a:pPr marL="457200" lvl="1" indent="0">
              <a:buNone/>
            </a:pPr>
            <a:r>
              <a:rPr lang="fr-FR" dirty="0"/>
              <a:t>   - Security monitoring (SIEM)</a:t>
            </a:r>
          </a:p>
          <a:p>
            <a:pPr marL="457200" lvl="1" indent="0">
              <a:buNone/>
            </a:pPr>
            <a:r>
              <a:rPr lang="fr-FR" dirty="0"/>
              <a:t>   - Infrastructure </a:t>
            </a:r>
            <a:r>
              <a:rPr lang="fr-FR" dirty="0" err="1"/>
              <a:t>observability</a:t>
            </a:r>
            <a:endParaRPr lang="fr-FR" dirty="0"/>
          </a:p>
          <a:p>
            <a:pPr marL="457200" lvl="1" indent="0">
              <a:buNone/>
            </a:pPr>
            <a:r>
              <a:rPr lang="fr-FR" dirty="0"/>
              <a:t>✔ Full-</a:t>
            </a:r>
            <a:r>
              <a:rPr lang="fr-FR" dirty="0" err="1"/>
              <a:t>Text</a:t>
            </a:r>
            <a:r>
              <a:rPr lang="fr-FR" dirty="0"/>
              <a:t> </a:t>
            </a:r>
            <a:r>
              <a:rPr lang="fr-FR" dirty="0" err="1"/>
              <a:t>Search</a:t>
            </a:r>
            <a:endParaRPr lang="fr-FR" dirty="0"/>
          </a:p>
          <a:p>
            <a:pPr marL="457200" lvl="1" indent="0">
              <a:buNone/>
            </a:pPr>
            <a:r>
              <a:rPr lang="fr-FR" dirty="0"/>
              <a:t>   - E-commerce </a:t>
            </a:r>
            <a:r>
              <a:rPr lang="fr-FR" dirty="0" err="1"/>
              <a:t>product</a:t>
            </a:r>
            <a:r>
              <a:rPr lang="fr-FR" dirty="0"/>
              <a:t> </a:t>
            </a:r>
            <a:r>
              <a:rPr lang="fr-FR" dirty="0" err="1"/>
              <a:t>search</a:t>
            </a:r>
            <a:endParaRPr lang="fr-FR" dirty="0"/>
          </a:p>
          <a:p>
            <a:pPr marL="457200" lvl="1" indent="0">
              <a:buNone/>
            </a:pPr>
            <a:r>
              <a:rPr lang="fr-FR" dirty="0"/>
              <a:t>   - </a:t>
            </a:r>
            <a:r>
              <a:rPr lang="fr-FR" dirty="0" err="1"/>
              <a:t>Website</a:t>
            </a:r>
            <a:r>
              <a:rPr lang="fr-FR" dirty="0"/>
              <a:t> &amp; application </a:t>
            </a:r>
            <a:r>
              <a:rPr lang="fr-FR" dirty="0" err="1"/>
              <a:t>search</a:t>
            </a:r>
            <a:r>
              <a:rPr lang="fr-FR" dirty="0"/>
              <a:t> engines</a:t>
            </a:r>
          </a:p>
          <a:p>
            <a:pPr marL="457200" lvl="1" indent="0">
              <a:buNone/>
            </a:pPr>
            <a:r>
              <a:rPr lang="fr-FR" dirty="0"/>
              <a:t>   - Document </a:t>
            </a:r>
            <a:r>
              <a:rPr lang="fr-FR" dirty="0" err="1"/>
              <a:t>indexing</a:t>
            </a:r>
            <a:r>
              <a:rPr lang="fr-FR" dirty="0"/>
              <a:t> and </a:t>
            </a:r>
            <a:r>
              <a:rPr lang="fr-FR" dirty="0" err="1"/>
              <a:t>retrieval</a:t>
            </a:r>
            <a:endParaRPr lang="fr-FR" dirty="0"/>
          </a:p>
          <a:p>
            <a:pPr marL="457200" lvl="1" indent="0">
              <a:buNone/>
            </a:pPr>
            <a:r>
              <a:rPr lang="fr-FR" dirty="0"/>
              <a:t>✔ Monitoring &amp; </a:t>
            </a:r>
            <a:r>
              <a:rPr lang="fr-FR" dirty="0" err="1"/>
              <a:t>Observability</a:t>
            </a:r>
            <a:endParaRPr lang="fr-FR" dirty="0"/>
          </a:p>
          <a:p>
            <a:pPr marL="457200" lvl="1" indent="0">
              <a:buNone/>
            </a:pPr>
            <a:r>
              <a:rPr lang="fr-FR" dirty="0"/>
              <a:t>   - </a:t>
            </a:r>
            <a:r>
              <a:rPr lang="fr-FR" dirty="0" err="1"/>
              <a:t>Metrics</a:t>
            </a:r>
            <a:r>
              <a:rPr lang="fr-FR" dirty="0"/>
              <a:t>, traces, and logs </a:t>
            </a:r>
            <a:r>
              <a:rPr lang="fr-FR" dirty="0" err="1"/>
              <a:t>analysis</a:t>
            </a:r>
            <a:endParaRPr lang="fr-FR" dirty="0"/>
          </a:p>
          <a:p>
            <a:pPr marL="457200" lvl="1" indent="0">
              <a:buNone/>
            </a:pPr>
            <a:r>
              <a:rPr lang="fr-FR" dirty="0"/>
              <a:t>   - Performance monitoring (APM replacement)</a:t>
            </a:r>
          </a:p>
          <a:p>
            <a:pPr marL="457200" lvl="1" indent="0">
              <a:buNone/>
            </a:pPr>
            <a:r>
              <a:rPr lang="fr-FR" dirty="0"/>
              <a:t>✔ Business Intelligence &amp; Data Exploration</a:t>
            </a:r>
          </a:p>
          <a:p>
            <a:pPr marL="457200" lvl="1" indent="0">
              <a:buNone/>
            </a:pPr>
            <a:r>
              <a:rPr lang="fr-FR" dirty="0"/>
              <a:t>   - Real-time </a:t>
            </a:r>
            <a:r>
              <a:rPr lang="fr-FR" dirty="0" err="1"/>
              <a:t>dashboards</a:t>
            </a:r>
            <a:r>
              <a:rPr lang="fr-FR" dirty="0"/>
              <a:t> and </a:t>
            </a:r>
            <a:r>
              <a:rPr lang="fr-FR" dirty="0" err="1"/>
              <a:t>analytics</a:t>
            </a:r>
            <a:endParaRPr lang="fr-FR" dirty="0"/>
          </a:p>
          <a:p>
            <a:pPr marL="457200" lvl="1" indent="0">
              <a:buNone/>
            </a:pPr>
            <a:r>
              <a:rPr lang="fr-FR" dirty="0"/>
              <a:t>   - Large-</a:t>
            </a:r>
            <a:r>
              <a:rPr lang="fr-FR" dirty="0" err="1"/>
              <a:t>scale</a:t>
            </a:r>
            <a:r>
              <a:rPr lang="fr-FR" dirty="0"/>
              <a:t> data </a:t>
            </a:r>
            <a:r>
              <a:rPr lang="fr-FR" dirty="0" err="1"/>
              <a:t>visualization</a:t>
            </a:r>
            <a:endParaRPr lang="fr-FR" dirty="0"/>
          </a:p>
          <a:p>
            <a:pPr marL="0" indent="0">
              <a:buNone/>
            </a:pPr>
            <a:endParaRPr lang="fr-FR" dirty="0"/>
          </a:p>
        </p:txBody>
      </p:sp>
      <p:sp>
        <p:nvSpPr>
          <p:cNvPr id="6" name="Espace réservé du contenu 2">
            <a:extLst>
              <a:ext uri="{FF2B5EF4-FFF2-40B4-BE49-F238E27FC236}">
                <a16:creationId xmlns:a16="http://schemas.microsoft.com/office/drawing/2014/main" id="{2817BC87-9CA7-DC77-B978-0FD4D8AA8E66}"/>
              </a:ext>
            </a:extLst>
          </p:cNvPr>
          <p:cNvSpPr txBox="1">
            <a:spLocks/>
          </p:cNvSpPr>
          <p:nvPr/>
        </p:nvSpPr>
        <p:spPr>
          <a:xfrm>
            <a:off x="6096000" y="2367627"/>
            <a:ext cx="468336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dirty="0" err="1"/>
              <a:t>When</a:t>
            </a:r>
            <a:r>
              <a:rPr lang="fr-FR" dirty="0"/>
              <a:t> Not to Use </a:t>
            </a:r>
            <a:r>
              <a:rPr lang="fr-FR" dirty="0" err="1"/>
              <a:t>OpenSearch</a:t>
            </a:r>
            <a:r>
              <a:rPr lang="fr-FR" dirty="0"/>
              <a:t>?</a:t>
            </a:r>
          </a:p>
          <a:p>
            <a:pPr marL="457200" lvl="1" indent="0">
              <a:buNone/>
            </a:pPr>
            <a:r>
              <a:rPr lang="fr-FR" dirty="0"/>
              <a:t>❌ Strong ACID Compliance </a:t>
            </a:r>
            <a:r>
              <a:rPr lang="fr-FR" dirty="0" err="1"/>
              <a:t>Needed</a:t>
            </a:r>
            <a:r>
              <a:rPr lang="fr-FR" dirty="0"/>
              <a:t> → Use </a:t>
            </a:r>
            <a:r>
              <a:rPr lang="fr-FR" dirty="0" err="1"/>
              <a:t>relational</a:t>
            </a:r>
            <a:r>
              <a:rPr lang="fr-FR" dirty="0"/>
              <a:t> </a:t>
            </a:r>
            <a:r>
              <a:rPr lang="fr-FR" dirty="0" err="1"/>
              <a:t>databases</a:t>
            </a:r>
            <a:r>
              <a:rPr lang="fr-FR" dirty="0"/>
              <a:t> (e.g., PostgreSQL, MySQL)</a:t>
            </a:r>
          </a:p>
          <a:p>
            <a:pPr marL="457200" lvl="1" indent="0">
              <a:buNone/>
            </a:pPr>
            <a:r>
              <a:rPr lang="fr-FR" dirty="0"/>
              <a:t>❌ </a:t>
            </a:r>
            <a:r>
              <a:rPr lang="fr-FR" dirty="0" err="1"/>
              <a:t>Transactional</a:t>
            </a:r>
            <a:r>
              <a:rPr lang="fr-FR" dirty="0"/>
              <a:t> </a:t>
            </a:r>
            <a:r>
              <a:rPr lang="fr-FR" dirty="0" err="1"/>
              <a:t>Workloads</a:t>
            </a:r>
            <a:r>
              <a:rPr lang="fr-FR" dirty="0"/>
              <a:t> → Not </a:t>
            </a:r>
            <a:r>
              <a:rPr lang="fr-FR" dirty="0" err="1"/>
              <a:t>optimized</a:t>
            </a:r>
            <a:r>
              <a:rPr lang="fr-FR" dirty="0"/>
              <a:t> for OLTP </a:t>
            </a:r>
            <a:r>
              <a:rPr lang="fr-FR" dirty="0" err="1"/>
              <a:t>operations</a:t>
            </a:r>
            <a:endParaRPr lang="fr-FR" dirty="0"/>
          </a:p>
          <a:p>
            <a:pPr marL="457200" lvl="1" indent="0">
              <a:buNone/>
            </a:pPr>
            <a:r>
              <a:rPr lang="fr-FR" dirty="0"/>
              <a:t>❌ Graph </a:t>
            </a:r>
            <a:r>
              <a:rPr lang="fr-FR" dirty="0" err="1"/>
              <a:t>Database</a:t>
            </a:r>
            <a:r>
              <a:rPr lang="fr-FR" dirty="0"/>
              <a:t> </a:t>
            </a:r>
            <a:r>
              <a:rPr lang="fr-FR" dirty="0" err="1"/>
              <a:t>Needs</a:t>
            </a:r>
            <a:r>
              <a:rPr lang="fr-FR" dirty="0"/>
              <a:t> → Use Neo4j or AWS Neptune</a:t>
            </a:r>
          </a:p>
          <a:p>
            <a:pPr marL="0" indent="0">
              <a:buFont typeface="Wingdings 3" charset="2"/>
              <a:buNone/>
            </a:pPr>
            <a:endParaRPr lang="fr-FR" dirty="0"/>
          </a:p>
        </p:txBody>
      </p:sp>
    </p:spTree>
    <p:extLst>
      <p:ext uri="{BB962C8B-B14F-4D97-AF65-F5344CB8AC3E}">
        <p14:creationId xmlns:p14="http://schemas.microsoft.com/office/powerpoint/2010/main" val="2936294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4"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5" name="Isosceles Triangle 14">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8"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Isosceles Triangle 18">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Isosceles Triangle 19">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55D27F9-7623-4A6E-89FF-87E6C4E0D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67B7CFC0-1E17-41C5-BF93-16E99B1F89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8640594F-E37B-4D91-8E95-9DA62A9B9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7" name="Rectangle 25">
              <a:extLst>
                <a:ext uri="{FF2B5EF4-FFF2-40B4-BE49-F238E27FC236}">
                  <a16:creationId xmlns:a16="http://schemas.microsoft.com/office/drawing/2014/main" id="{93C9D004-5359-4937-9D4B-EC8988806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8" name="Isosceles Triangle 27">
              <a:extLst>
                <a:ext uri="{FF2B5EF4-FFF2-40B4-BE49-F238E27FC236}">
                  <a16:creationId xmlns:a16="http://schemas.microsoft.com/office/drawing/2014/main" id="{0DE8B4BF-A71A-4324-A033-7886CF70A0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9" name="Rectangle 27">
              <a:extLst>
                <a:ext uri="{FF2B5EF4-FFF2-40B4-BE49-F238E27FC236}">
                  <a16:creationId xmlns:a16="http://schemas.microsoft.com/office/drawing/2014/main" id="{5697F627-1058-435C-96D4-98AB552C6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30" name="Straight Connector 29">
              <a:extLst>
                <a:ext uri="{FF2B5EF4-FFF2-40B4-BE49-F238E27FC236}">
                  <a16:creationId xmlns:a16="http://schemas.microsoft.com/office/drawing/2014/main" id="{492EF457-D744-4C61-8670-518EC1D2D5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645924"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31" name="Rectangle 29">
              <a:extLst>
                <a:ext uri="{FF2B5EF4-FFF2-40B4-BE49-F238E27FC236}">
                  <a16:creationId xmlns:a16="http://schemas.microsoft.com/office/drawing/2014/main" id="{49E61018-BC96-47DC-B47F-FFBA96BAD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2" name="Isosceles Triangle 31">
              <a:extLst>
                <a:ext uri="{FF2B5EF4-FFF2-40B4-BE49-F238E27FC236}">
                  <a16:creationId xmlns:a16="http://schemas.microsoft.com/office/drawing/2014/main" id="{3CA434EC-618C-4787-86BA-1BF47478E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33" name="Isosceles Triangle 32">
              <a:extLst>
                <a:ext uri="{FF2B5EF4-FFF2-40B4-BE49-F238E27FC236}">
                  <a16:creationId xmlns:a16="http://schemas.microsoft.com/office/drawing/2014/main" id="{97378863-CDB3-4B0F-A65C-98A1252DD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5" name="Espace réservé du texte 4">
            <a:extLst>
              <a:ext uri="{FF2B5EF4-FFF2-40B4-BE49-F238E27FC236}">
                <a16:creationId xmlns:a16="http://schemas.microsoft.com/office/drawing/2014/main" id="{8F5EC002-DF5E-F136-BC18-D8A279380AAB}"/>
              </a:ext>
            </a:extLst>
          </p:cNvPr>
          <p:cNvSpPr>
            <a:spLocks noGrp="1"/>
          </p:cNvSpPr>
          <p:nvPr>
            <p:ph type="body" idx="1"/>
          </p:nvPr>
        </p:nvSpPr>
        <p:spPr>
          <a:xfrm>
            <a:off x="1507067" y="4050833"/>
            <a:ext cx="7766936" cy="1096899"/>
          </a:xfrm>
        </p:spPr>
        <p:txBody>
          <a:bodyPr vert="horz" lIns="91440" tIns="45720" rIns="91440" bIns="45720" rtlCol="0" anchor="t">
            <a:normAutofit/>
          </a:bodyPr>
          <a:lstStyle/>
          <a:p>
            <a:pPr algn="r"/>
            <a:endParaRPr lang="en-US" sz="1800" dirty="0">
              <a:solidFill>
                <a:srgbClr val="FFFFFF"/>
              </a:solidFill>
            </a:endParaRPr>
          </a:p>
        </p:txBody>
      </p:sp>
      <p:sp>
        <p:nvSpPr>
          <p:cNvPr id="4" name="Titre 3">
            <a:extLst>
              <a:ext uri="{FF2B5EF4-FFF2-40B4-BE49-F238E27FC236}">
                <a16:creationId xmlns:a16="http://schemas.microsoft.com/office/drawing/2014/main" id="{355F7491-9479-2019-9A16-EE6C02750FCA}"/>
              </a:ext>
            </a:extLst>
          </p:cNvPr>
          <p:cNvSpPr>
            <a:spLocks noGrp="1"/>
          </p:cNvSpPr>
          <p:nvPr>
            <p:ph type="title"/>
          </p:nvPr>
        </p:nvSpPr>
        <p:spPr>
          <a:xfrm>
            <a:off x="1507067" y="1267012"/>
            <a:ext cx="7766936" cy="2783824"/>
          </a:xfrm>
        </p:spPr>
        <p:txBody>
          <a:bodyPr vert="horz" lIns="91440" tIns="45720" rIns="91440" bIns="45720" rtlCol="0" anchor="b">
            <a:normAutofit/>
          </a:bodyPr>
          <a:lstStyle/>
          <a:p>
            <a:pPr algn="r"/>
            <a:r>
              <a:rPr lang="en-US" sz="5400" dirty="0" err="1">
                <a:solidFill>
                  <a:srgbClr val="FFFFFF"/>
                </a:solidFill>
              </a:rPr>
              <a:t>Opensearch</a:t>
            </a:r>
            <a:r>
              <a:rPr lang="en-US" sz="5400" dirty="0">
                <a:solidFill>
                  <a:srgbClr val="FFFFFF"/>
                </a:solidFill>
              </a:rPr>
              <a:t> Platform</a:t>
            </a:r>
          </a:p>
        </p:txBody>
      </p:sp>
    </p:spTree>
    <p:extLst>
      <p:ext uri="{BB962C8B-B14F-4D97-AF65-F5344CB8AC3E}">
        <p14:creationId xmlns:p14="http://schemas.microsoft.com/office/powerpoint/2010/main" val="2409764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1827A1-1762-8EC2-C740-437238212A7D}"/>
              </a:ext>
            </a:extLst>
          </p:cNvPr>
          <p:cNvSpPr>
            <a:spLocks noGrp="1"/>
          </p:cNvSpPr>
          <p:nvPr>
            <p:ph type="title"/>
          </p:nvPr>
        </p:nvSpPr>
        <p:spPr/>
        <p:txBody>
          <a:bodyPr/>
          <a:lstStyle/>
          <a:p>
            <a:r>
              <a:rPr lang="fr-FR" dirty="0" err="1"/>
              <a:t>Opensearch</a:t>
            </a:r>
            <a:r>
              <a:rPr lang="fr-FR" dirty="0"/>
              <a:t> Platform</a:t>
            </a:r>
          </a:p>
        </p:txBody>
      </p:sp>
      <p:pic>
        <p:nvPicPr>
          <p:cNvPr id="6" name="Image 5">
            <a:extLst>
              <a:ext uri="{FF2B5EF4-FFF2-40B4-BE49-F238E27FC236}">
                <a16:creationId xmlns:a16="http://schemas.microsoft.com/office/drawing/2014/main" id="{9EA02845-876A-69DE-03A4-4B32F0E33656}"/>
              </a:ext>
            </a:extLst>
          </p:cNvPr>
          <p:cNvPicPr>
            <a:picLocks noChangeAspect="1"/>
          </p:cNvPicPr>
          <p:nvPr/>
        </p:nvPicPr>
        <p:blipFill>
          <a:blip r:embed="rId2">
            <a:clrChange>
              <a:clrFrom>
                <a:srgbClr val="FFFFFF"/>
              </a:clrFrom>
              <a:clrTo>
                <a:srgbClr val="FFFFFF">
                  <a:alpha val="0"/>
                </a:srgbClr>
              </a:clrTo>
            </a:clrChange>
          </a:blip>
          <a:srcRect t="9753"/>
          <a:stretch/>
        </p:blipFill>
        <p:spPr>
          <a:xfrm>
            <a:off x="548640" y="2097741"/>
            <a:ext cx="10145087" cy="3679115"/>
          </a:xfrm>
          <a:prstGeom prst="rect">
            <a:avLst/>
          </a:prstGeom>
        </p:spPr>
      </p:pic>
    </p:spTree>
    <p:extLst>
      <p:ext uri="{BB962C8B-B14F-4D97-AF65-F5344CB8AC3E}">
        <p14:creationId xmlns:p14="http://schemas.microsoft.com/office/powerpoint/2010/main" val="3191646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5"/>
          <p:cNvSpPr txBox="1">
            <a:spLocks noGrp="1"/>
          </p:cNvSpPr>
          <p:nvPr>
            <p:ph type="title"/>
          </p:nvPr>
        </p:nvSpPr>
        <p:spPr>
          <a:xfrm>
            <a:off x="677335" y="609600"/>
            <a:ext cx="8596668" cy="885713"/>
          </a:xfrm>
          <a:noFill/>
          <a:ln>
            <a:noFill/>
          </a:ln>
        </p:spPr>
        <p:txBody>
          <a:bodyPr spcFirstLastPara="1" vert="horz" wrap="square" lIns="121900" tIns="121900" rIns="121900" bIns="121900" rtlCol="0" anchor="b" anchorCtr="0">
            <a:noAutofit/>
          </a:bodyPr>
          <a:lstStyle/>
          <a:p>
            <a:r>
              <a:rPr lang="fr-FR" dirty="0" err="1"/>
              <a:t>What</a:t>
            </a:r>
            <a:r>
              <a:rPr lang="fr-FR" dirty="0"/>
              <a:t> </a:t>
            </a:r>
            <a:r>
              <a:rPr lang="fr-FR" dirty="0" err="1"/>
              <a:t>is</a:t>
            </a:r>
            <a:r>
              <a:rPr lang="fr-FR" dirty="0"/>
              <a:t> a document</a:t>
            </a:r>
          </a:p>
        </p:txBody>
      </p:sp>
      <p:sp>
        <p:nvSpPr>
          <p:cNvPr id="402" name="Google Shape;402;p65"/>
          <p:cNvSpPr txBox="1">
            <a:spLocks noGrp="1"/>
          </p:cNvSpPr>
          <p:nvPr>
            <p:ph type="body" idx="1"/>
          </p:nvPr>
        </p:nvSpPr>
        <p:spPr>
          <a:xfrm>
            <a:off x="1602492" y="1858038"/>
            <a:ext cx="8596668" cy="1570962"/>
          </a:xfrm>
          <a:noFill/>
          <a:ln>
            <a:noFill/>
          </a:ln>
        </p:spPr>
        <p:txBody>
          <a:bodyPr spcFirstLastPara="1" vert="horz" wrap="square" lIns="121900" tIns="121900" rIns="121900" bIns="121900" rtlCol="0" anchor="t" anchorCtr="0">
            <a:noAutofit/>
          </a:bodyPr>
          <a:lstStyle/>
          <a:p>
            <a:r>
              <a:rPr lang="en-US" dirty="0"/>
              <a:t>Data is stored as a document, as a </a:t>
            </a:r>
            <a:r>
              <a:rPr lang="en-US" b="1" dirty="0" err="1"/>
              <a:t>json</a:t>
            </a:r>
            <a:r>
              <a:rPr lang="en-US" dirty="0"/>
              <a:t> object with a unique Id</a:t>
            </a:r>
          </a:p>
          <a:p>
            <a:endParaRPr lang="en-US" dirty="0"/>
          </a:p>
        </p:txBody>
      </p:sp>
      <p:sp>
        <p:nvSpPr>
          <p:cNvPr id="403" name="Google Shape;403;p65"/>
          <p:cNvSpPr txBox="1">
            <a:spLocks noGrp="1"/>
          </p:cNvSpPr>
          <p:nvPr>
            <p:ph type="sldNum" sz="quarter" idx="12"/>
          </p:nvPr>
        </p:nvSpPr>
        <p:spPr>
          <a:noFill/>
          <a:ln>
            <a:noFill/>
          </a:ln>
        </p:spPr>
        <p:txBody>
          <a:bodyPr spcFirstLastPara="1" vert="horz" wrap="square" lIns="121900" tIns="121900" rIns="121900" bIns="121900" rtlCol="0" anchor="t" anchorCtr="0">
            <a:noAutofit/>
          </a:bodyPr>
          <a:lstStyle/>
          <a:p>
            <a:fld id="{00000000-1234-1234-1234-123412341234}" type="slidenum">
              <a:rPr lang="fr-FR"/>
              <a:pPr/>
              <a:t>25</a:t>
            </a:fld>
            <a:endParaRPr lang="fr-FR"/>
          </a:p>
        </p:txBody>
      </p:sp>
      <p:grpSp>
        <p:nvGrpSpPr>
          <p:cNvPr id="404" name="Google Shape;404;p65"/>
          <p:cNvGrpSpPr/>
          <p:nvPr/>
        </p:nvGrpSpPr>
        <p:grpSpPr>
          <a:xfrm>
            <a:off x="2521058" y="2842107"/>
            <a:ext cx="5965877" cy="2385988"/>
            <a:chOff x="1890793" y="2131580"/>
            <a:chExt cx="4474408" cy="1789491"/>
          </a:xfrm>
        </p:grpSpPr>
        <p:sp>
          <p:nvSpPr>
            <p:cNvPr id="405" name="Google Shape;405;p65"/>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06" name="Google Shape;406;p65"/>
            <p:cNvSpPr txBox="1"/>
            <p:nvPr/>
          </p:nvSpPr>
          <p:spPr>
            <a:xfrm>
              <a:off x="2185262" y="2301497"/>
              <a:ext cx="3944318" cy="1385243"/>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grpSp>
        <p:nvGrpSpPr>
          <p:cNvPr id="417" name="Google Shape;417;p66"/>
          <p:cNvGrpSpPr/>
          <p:nvPr/>
        </p:nvGrpSpPr>
        <p:grpSpPr>
          <a:xfrm>
            <a:off x="661752" y="2048980"/>
            <a:ext cx="5127640" cy="4172999"/>
            <a:chOff x="1890793" y="2131580"/>
            <a:chExt cx="4474408" cy="1858380"/>
          </a:xfrm>
        </p:grpSpPr>
        <p:sp>
          <p:nvSpPr>
            <p:cNvPr id="418" name="Google Shape;418;p66"/>
            <p:cNvSpPr/>
            <p:nvPr/>
          </p:nvSpPr>
          <p:spPr>
            <a:xfrm>
              <a:off x="1890793" y="2131580"/>
              <a:ext cx="4474408" cy="17894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19" name="Google Shape;419;p66"/>
            <p:cNvSpPr txBox="1"/>
            <p:nvPr/>
          </p:nvSpPr>
          <p:spPr>
            <a:xfrm>
              <a:off x="2155837" y="2271750"/>
              <a:ext cx="3944317" cy="1718210"/>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1</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“Smartphone"</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“price"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 800</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“brand"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“XYZ Tech </a:t>
              </a:r>
              <a:endParaRPr sz="2400"/>
            </a:p>
            <a:p>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“Camera"</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“price"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500</a:t>
              </a:r>
              <a:endParaRPr sz="1867">
                <a:solidFill>
                  <a:schemeClr val="dk1"/>
                </a:solidFill>
                <a:latin typeface="Roboto"/>
                <a:ea typeface="Roboto"/>
                <a:cs typeface="Roboto"/>
                <a:sym typeface="Roboto"/>
              </a:endParaRPr>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“brand"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“CameroCo”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a:p>
              <a:endParaRPr sz="1867">
                <a:solidFill>
                  <a:schemeClr val="dk1"/>
                </a:solidFill>
                <a:latin typeface="Roboto"/>
                <a:ea typeface="Roboto"/>
                <a:cs typeface="Roboto"/>
                <a:sym typeface="Roboto"/>
              </a:endParaRPr>
            </a:p>
          </p:txBody>
        </p:sp>
      </p:grpSp>
      <p:sp>
        <p:nvSpPr>
          <p:cNvPr id="411" name="Google Shape;411;p66"/>
          <p:cNvSpPr txBox="1">
            <a:spLocks noGrp="1"/>
          </p:cNvSpPr>
          <p:nvPr>
            <p:ph type="title"/>
          </p:nvPr>
        </p:nvSpPr>
        <p:spPr>
          <a:xfrm>
            <a:off x="677334" y="609600"/>
            <a:ext cx="8596668" cy="649045"/>
          </a:xfrm>
          <a:prstGeom prst="rect">
            <a:avLst/>
          </a:prstGeom>
          <a:noFill/>
          <a:ln>
            <a:noFill/>
          </a:ln>
        </p:spPr>
        <p:txBody>
          <a:bodyPr spcFirstLastPara="1" vert="horz" wrap="square" lIns="121900" tIns="121900" rIns="121900" bIns="121900" rtlCol="0" anchor="b" anchorCtr="0">
            <a:noAutofit/>
          </a:bodyPr>
          <a:lstStyle/>
          <a:p>
            <a:r>
              <a:rPr lang="fr-FR" dirty="0"/>
              <a:t>Index</a:t>
            </a:r>
            <a:endParaRPr dirty="0"/>
          </a:p>
        </p:txBody>
      </p:sp>
      <p:sp>
        <p:nvSpPr>
          <p:cNvPr id="412" name="Google Shape;412;p66"/>
          <p:cNvSpPr txBox="1">
            <a:spLocks noGrp="1"/>
          </p:cNvSpPr>
          <p:nvPr>
            <p:ph sz="half" idx="1"/>
          </p:nvPr>
        </p:nvSpPr>
        <p:spPr>
          <a:xfrm>
            <a:off x="1776951" y="1118748"/>
            <a:ext cx="7283637" cy="3880772"/>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dirty="0"/>
              <a:t>Documents </a:t>
            </a:r>
            <a:r>
              <a:rPr lang="fr-FR" dirty="0" err="1"/>
              <a:t>that</a:t>
            </a:r>
            <a:r>
              <a:rPr lang="fr-FR" dirty="0"/>
              <a:t> are </a:t>
            </a:r>
            <a:r>
              <a:rPr lang="fr-FR" dirty="0" err="1"/>
              <a:t>related</a:t>
            </a:r>
            <a:r>
              <a:rPr lang="fr-FR" dirty="0"/>
              <a:t> to </a:t>
            </a:r>
            <a:r>
              <a:rPr lang="fr-FR" dirty="0" err="1"/>
              <a:t>each</a:t>
            </a:r>
            <a:r>
              <a:rPr lang="fr-FR" dirty="0"/>
              <a:t> </a:t>
            </a:r>
            <a:r>
              <a:rPr lang="fr-FR" dirty="0" err="1"/>
              <a:t>others</a:t>
            </a:r>
            <a:r>
              <a:rPr lang="fr-FR" dirty="0"/>
              <a:t> are </a:t>
            </a:r>
            <a:r>
              <a:rPr lang="fr-FR" dirty="0" err="1"/>
              <a:t>grouped</a:t>
            </a:r>
            <a:r>
              <a:rPr lang="fr-FR" dirty="0"/>
              <a:t> </a:t>
            </a:r>
            <a:r>
              <a:rPr lang="fr-FR" dirty="0" err="1"/>
              <a:t>into</a:t>
            </a:r>
            <a:r>
              <a:rPr lang="fr-FR" dirty="0"/>
              <a:t> index </a:t>
            </a:r>
            <a:endParaRPr dirty="0"/>
          </a:p>
        </p:txBody>
      </p:sp>
      <p:sp>
        <p:nvSpPr>
          <p:cNvPr id="413" name="Google Shape;413;p66"/>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26</a:t>
            </a:fld>
            <a:endParaRPr/>
          </a:p>
        </p:txBody>
      </p:sp>
      <p:grpSp>
        <p:nvGrpSpPr>
          <p:cNvPr id="414" name="Google Shape;414;p66"/>
          <p:cNvGrpSpPr/>
          <p:nvPr/>
        </p:nvGrpSpPr>
        <p:grpSpPr>
          <a:xfrm>
            <a:off x="6093133" y="2048980"/>
            <a:ext cx="5127640" cy="4172997"/>
            <a:chOff x="1890793" y="2131580"/>
            <a:chExt cx="4474408" cy="1858379"/>
          </a:xfrm>
        </p:grpSpPr>
        <p:sp>
          <p:nvSpPr>
            <p:cNvPr id="415" name="Google Shape;415;p66"/>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16" name="Google Shape;416;p66"/>
            <p:cNvSpPr txBox="1"/>
            <p:nvPr/>
          </p:nvSpPr>
          <p:spPr>
            <a:xfrm>
              <a:off x="2155837" y="2271750"/>
              <a:ext cx="3944317" cy="1718209"/>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3</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 Durand"</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“tom.durand@example.com"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42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a:p>
              <a:endParaRPr sz="1867">
                <a:solidFill>
                  <a:schemeClr val="dk1"/>
                </a:solidFill>
                <a:latin typeface="Roboto"/>
                <a:ea typeface="Roboto"/>
                <a:cs typeface="Roboto"/>
                <a:sym typeface="Roboto"/>
              </a:endParaRPr>
            </a:p>
          </p:txBody>
        </p:sp>
      </p:grpSp>
      <p:sp>
        <p:nvSpPr>
          <p:cNvPr id="420" name="Google Shape;420;p66"/>
          <p:cNvSpPr/>
          <p:nvPr/>
        </p:nvSpPr>
        <p:spPr>
          <a:xfrm>
            <a:off x="1706737" y="1870992"/>
            <a:ext cx="3037668" cy="537273"/>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lt1"/>
                </a:solidFill>
                <a:latin typeface="Arial"/>
                <a:ea typeface="Arial"/>
                <a:cs typeface="Arial"/>
                <a:sym typeface="Arial"/>
              </a:rPr>
              <a:t>Index : products</a:t>
            </a:r>
            <a:endParaRPr sz="1867">
              <a:solidFill>
                <a:schemeClr val="lt1"/>
              </a:solidFill>
              <a:latin typeface="Arial"/>
              <a:ea typeface="Arial"/>
              <a:cs typeface="Arial"/>
              <a:sym typeface="Arial"/>
            </a:endParaRPr>
          </a:p>
        </p:txBody>
      </p:sp>
      <p:sp>
        <p:nvSpPr>
          <p:cNvPr id="421" name="Google Shape;421;p66"/>
          <p:cNvSpPr/>
          <p:nvPr/>
        </p:nvSpPr>
        <p:spPr>
          <a:xfrm>
            <a:off x="7138118" y="1866686"/>
            <a:ext cx="3037668" cy="537273"/>
          </a:xfrm>
          <a:prstGeom prst="roundRect">
            <a:avLst>
              <a:gd name="adj" fmla="val 16667"/>
            </a:avLst>
          </a:prstGeom>
          <a:solidFill>
            <a:schemeClr val="accent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lt1"/>
                </a:solidFill>
                <a:latin typeface="Arial"/>
                <a:ea typeface="Arial"/>
                <a:cs typeface="Arial"/>
                <a:sym typeface="Arial"/>
              </a:rPr>
              <a:t>Index : users</a:t>
            </a:r>
            <a:endParaRPr sz="1867">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7"/>
          <p:cNvSpPr txBox="1">
            <a:spLocks noGrp="1"/>
          </p:cNvSpPr>
          <p:nvPr>
            <p:ph type="title"/>
          </p:nvPr>
        </p:nvSpPr>
        <p:spPr>
          <a:xfrm>
            <a:off x="677334" y="609600"/>
            <a:ext cx="8596668" cy="638737"/>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427" name="Google Shape;427;p67"/>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27</a:t>
            </a:fld>
            <a:endParaRPr/>
          </a:p>
        </p:txBody>
      </p:sp>
      <p:grpSp>
        <p:nvGrpSpPr>
          <p:cNvPr id="428" name="Google Shape;428;p67"/>
          <p:cNvGrpSpPr/>
          <p:nvPr/>
        </p:nvGrpSpPr>
        <p:grpSpPr>
          <a:xfrm>
            <a:off x="3513358" y="1204190"/>
            <a:ext cx="4683981" cy="4670156"/>
            <a:chOff x="2635018" y="903142"/>
            <a:chExt cx="3512986" cy="3502617"/>
          </a:xfrm>
        </p:grpSpPr>
        <p:grpSp>
          <p:nvGrpSpPr>
            <p:cNvPr id="429" name="Google Shape;429;p67"/>
            <p:cNvGrpSpPr/>
            <p:nvPr/>
          </p:nvGrpSpPr>
          <p:grpSpPr>
            <a:xfrm>
              <a:off x="2635018" y="903142"/>
              <a:ext cx="3512986" cy="3502617"/>
              <a:chOff x="15805" y="820022"/>
              <a:chExt cx="3512986" cy="3502617"/>
            </a:xfrm>
          </p:grpSpPr>
          <p:sp>
            <p:nvSpPr>
              <p:cNvPr id="430" name="Google Shape;430;p67"/>
              <p:cNvSpPr/>
              <p:nvPr/>
            </p:nvSpPr>
            <p:spPr>
              <a:xfrm>
                <a:off x="364978" y="820022"/>
                <a:ext cx="3163813"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1" name="Google Shape;431;p67"/>
              <p:cNvSpPr/>
              <p:nvPr/>
            </p:nvSpPr>
            <p:spPr>
              <a:xfrm>
                <a:off x="817315" y="1422336"/>
                <a:ext cx="2297006"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2" name="Google Shape;432;p67"/>
              <p:cNvSpPr/>
              <p:nvPr/>
            </p:nvSpPr>
            <p:spPr>
              <a:xfrm>
                <a:off x="1263112" y="2106382"/>
                <a:ext cx="1440960"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33" name="Google Shape;433;p67"/>
              <p:cNvSpPr/>
              <p:nvPr/>
            </p:nvSpPr>
            <p:spPr>
              <a:xfrm>
                <a:off x="1263112" y="271704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34" name="Google Shape;434;p67"/>
              <p:cNvSpPr/>
              <p:nvPr/>
            </p:nvSpPr>
            <p:spPr>
              <a:xfrm>
                <a:off x="1263112" y="332770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35" name="Google Shape;435;p67"/>
              <p:cNvSpPr txBox="1"/>
              <p:nvPr/>
            </p:nvSpPr>
            <p:spPr>
              <a:xfrm>
                <a:off x="1509482" y="1610471"/>
                <a:ext cx="874806"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36" name="Google Shape;436;p67"/>
              <p:cNvSpPr/>
              <p:nvPr/>
            </p:nvSpPr>
            <p:spPr>
              <a:xfrm>
                <a:off x="1073701" y="2026871"/>
                <a:ext cx="1832232" cy="62334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7" name="Google Shape;437;p67"/>
              <p:cNvSpPr/>
              <p:nvPr/>
            </p:nvSpPr>
            <p:spPr>
              <a:xfrm>
                <a:off x="1073700" y="2669588"/>
                <a:ext cx="1832233" cy="56965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38" name="Google Shape;438;p67"/>
              <p:cNvSpPr txBox="1"/>
              <p:nvPr/>
            </p:nvSpPr>
            <p:spPr>
              <a:xfrm>
                <a:off x="15805" y="2179212"/>
                <a:ext cx="1046798" cy="307784"/>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39" name="Google Shape;439;p67"/>
              <p:cNvSpPr txBox="1"/>
              <p:nvPr/>
            </p:nvSpPr>
            <p:spPr>
              <a:xfrm>
                <a:off x="205353" y="2810399"/>
                <a:ext cx="750376" cy="307784"/>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sp>
          <p:nvSpPr>
            <p:cNvPr id="440" name="Google Shape;440;p67"/>
            <p:cNvSpPr txBox="1"/>
            <p:nvPr/>
          </p:nvSpPr>
          <p:spPr>
            <a:xfrm>
              <a:off x="3535829" y="1044868"/>
              <a:ext cx="2060536"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6" name="Google Shape;446;p68"/>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28</a:t>
            </a:fld>
            <a:endParaRPr/>
          </a:p>
        </p:txBody>
      </p:sp>
      <p:sp>
        <p:nvSpPr>
          <p:cNvPr id="445" name="Google Shape;445;p68"/>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47" name="Google Shape;447;p68"/>
          <p:cNvGrpSpPr/>
          <p:nvPr/>
        </p:nvGrpSpPr>
        <p:grpSpPr>
          <a:xfrm>
            <a:off x="3513358" y="1204190"/>
            <a:ext cx="4683981" cy="4670156"/>
            <a:chOff x="2635018" y="903142"/>
            <a:chExt cx="3512986" cy="3502617"/>
          </a:xfrm>
        </p:grpSpPr>
        <p:grpSp>
          <p:nvGrpSpPr>
            <p:cNvPr id="448" name="Google Shape;448;p68"/>
            <p:cNvGrpSpPr/>
            <p:nvPr/>
          </p:nvGrpSpPr>
          <p:grpSpPr>
            <a:xfrm>
              <a:off x="2635018" y="903142"/>
              <a:ext cx="3512986" cy="3502617"/>
              <a:chOff x="15805" y="820022"/>
              <a:chExt cx="3512986" cy="3502617"/>
            </a:xfrm>
          </p:grpSpPr>
          <p:sp>
            <p:nvSpPr>
              <p:cNvPr id="449" name="Google Shape;449;p68"/>
              <p:cNvSpPr/>
              <p:nvPr/>
            </p:nvSpPr>
            <p:spPr>
              <a:xfrm>
                <a:off x="364978" y="820022"/>
                <a:ext cx="3163813"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0" name="Google Shape;450;p68"/>
              <p:cNvSpPr/>
              <p:nvPr/>
            </p:nvSpPr>
            <p:spPr>
              <a:xfrm>
                <a:off x="817315" y="1422336"/>
                <a:ext cx="2297006"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1" name="Google Shape;451;p68"/>
              <p:cNvSpPr/>
              <p:nvPr/>
            </p:nvSpPr>
            <p:spPr>
              <a:xfrm>
                <a:off x="1263112" y="2106382"/>
                <a:ext cx="1440960"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52" name="Google Shape;452;p68"/>
              <p:cNvSpPr/>
              <p:nvPr/>
            </p:nvSpPr>
            <p:spPr>
              <a:xfrm>
                <a:off x="1263112" y="271704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53" name="Google Shape;453;p68"/>
              <p:cNvSpPr/>
              <p:nvPr/>
            </p:nvSpPr>
            <p:spPr>
              <a:xfrm>
                <a:off x="1263112" y="3327702"/>
                <a:ext cx="1440960"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chemeClr val="dk1"/>
                    </a:solidFill>
                    <a:latin typeface="Arial"/>
                    <a:ea typeface="Arial"/>
                    <a:cs typeface="Arial"/>
                    <a:sym typeface="Arial"/>
                  </a:rPr>
                  <a:t>Shard 1</a:t>
                </a:r>
                <a:endParaRPr sz="1867" b="1">
                  <a:solidFill>
                    <a:schemeClr val="dk1"/>
                  </a:solidFill>
                  <a:latin typeface="Arial"/>
                  <a:ea typeface="Arial"/>
                  <a:cs typeface="Arial"/>
                  <a:sym typeface="Arial"/>
                </a:endParaRPr>
              </a:p>
            </p:txBody>
          </p:sp>
          <p:sp>
            <p:nvSpPr>
              <p:cNvPr id="454" name="Google Shape;454;p68"/>
              <p:cNvSpPr txBox="1"/>
              <p:nvPr/>
            </p:nvSpPr>
            <p:spPr>
              <a:xfrm>
                <a:off x="1509482" y="1610471"/>
                <a:ext cx="874806"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55" name="Google Shape;455;p68"/>
              <p:cNvSpPr/>
              <p:nvPr/>
            </p:nvSpPr>
            <p:spPr>
              <a:xfrm>
                <a:off x="1073701" y="2026871"/>
                <a:ext cx="1832232" cy="62334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6" name="Google Shape;456;p68"/>
              <p:cNvSpPr/>
              <p:nvPr/>
            </p:nvSpPr>
            <p:spPr>
              <a:xfrm>
                <a:off x="1073700" y="2669588"/>
                <a:ext cx="1832233" cy="56965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57" name="Google Shape;457;p68"/>
              <p:cNvSpPr txBox="1"/>
              <p:nvPr/>
            </p:nvSpPr>
            <p:spPr>
              <a:xfrm>
                <a:off x="15805" y="2179212"/>
                <a:ext cx="1046798" cy="307784"/>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58" name="Google Shape;458;p68"/>
              <p:cNvSpPr txBox="1"/>
              <p:nvPr/>
            </p:nvSpPr>
            <p:spPr>
              <a:xfrm>
                <a:off x="205353" y="2810399"/>
                <a:ext cx="750376" cy="307784"/>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sp>
          <p:nvSpPr>
            <p:cNvPr id="459" name="Google Shape;459;p68"/>
            <p:cNvSpPr txBox="1"/>
            <p:nvPr/>
          </p:nvSpPr>
          <p:spPr>
            <a:xfrm>
              <a:off x="3535829" y="1044868"/>
              <a:ext cx="2060536"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grpSp>
        <p:nvGrpSpPr>
          <p:cNvPr id="460" name="Google Shape;460;p68"/>
          <p:cNvGrpSpPr/>
          <p:nvPr/>
        </p:nvGrpSpPr>
        <p:grpSpPr>
          <a:xfrm>
            <a:off x="6883262" y="2152483"/>
            <a:ext cx="4525772" cy="3594987"/>
            <a:chOff x="1689749" y="1709519"/>
            <a:chExt cx="3394329" cy="2696240"/>
          </a:xfrm>
        </p:grpSpPr>
        <p:sp>
          <p:nvSpPr>
            <p:cNvPr id="461" name="Google Shape;461;p68"/>
            <p:cNvSpPr/>
            <p:nvPr/>
          </p:nvSpPr>
          <p:spPr>
            <a:xfrm>
              <a:off x="1689749" y="1709519"/>
              <a:ext cx="3394329" cy="2696240"/>
            </a:xfrm>
            <a:prstGeom prst="roundRect">
              <a:avLst>
                <a:gd name="adj" fmla="val 16667"/>
              </a:avLst>
            </a:prstGeom>
            <a:solidFill>
              <a:srgbClr val="A8D6E7"/>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462" name="Google Shape;462;p68"/>
            <p:cNvGrpSpPr/>
            <p:nvPr/>
          </p:nvGrpSpPr>
          <p:grpSpPr>
            <a:xfrm>
              <a:off x="1959150" y="1817629"/>
              <a:ext cx="2999098" cy="2546138"/>
              <a:chOff x="5989919" y="1278610"/>
              <a:chExt cx="2999098" cy="2546138"/>
            </a:xfrm>
          </p:grpSpPr>
          <p:pic>
            <p:nvPicPr>
              <p:cNvPr id="463" name="Google Shape;463;p68" descr="Visage confus blanc"/>
              <p:cNvPicPr preferRelativeResize="0"/>
              <p:nvPr/>
            </p:nvPicPr>
            <p:blipFill rotWithShape="1">
              <a:blip r:embed="rId3">
                <a:alphaModFix/>
              </a:blip>
              <a:srcRect/>
              <a:stretch/>
            </p:blipFill>
            <p:spPr>
              <a:xfrm>
                <a:off x="5989919" y="2654450"/>
                <a:ext cx="1170298" cy="1170298"/>
              </a:xfrm>
              <a:prstGeom prst="rect">
                <a:avLst/>
              </a:prstGeom>
              <a:noFill/>
              <a:ln>
                <a:noFill/>
              </a:ln>
            </p:spPr>
          </p:pic>
          <p:sp>
            <p:nvSpPr>
              <p:cNvPr id="464" name="Google Shape;464;p68"/>
              <p:cNvSpPr/>
              <p:nvPr/>
            </p:nvSpPr>
            <p:spPr>
              <a:xfrm rot="10800000">
                <a:off x="6594529" y="1278610"/>
                <a:ext cx="2394488" cy="1375841"/>
              </a:xfrm>
              <a:prstGeom prst="teardrop">
                <a:avLst>
                  <a:gd name="adj" fmla="val 100000"/>
                </a:avLst>
              </a:prstGeom>
              <a:solidFill>
                <a:schemeClr val="lt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65" name="Google Shape;465;p68"/>
              <p:cNvSpPr txBox="1"/>
              <p:nvPr/>
            </p:nvSpPr>
            <p:spPr>
              <a:xfrm>
                <a:off x="6840171" y="1596385"/>
                <a:ext cx="1962246" cy="954259"/>
              </a:xfrm>
              <a:prstGeom prst="rect">
                <a:avLst/>
              </a:prstGeom>
              <a:noFill/>
              <a:ln>
                <a:noFill/>
              </a:ln>
            </p:spPr>
            <p:txBody>
              <a:bodyPr spcFirstLastPara="1" wrap="square" lIns="121900" tIns="60933" rIns="121900" bIns="60933" anchor="t" anchorCtr="0">
                <a:spAutoFit/>
              </a:bodyPr>
              <a:lstStyle/>
              <a:p>
                <a:r>
                  <a:rPr lang="fr-FR" sz="1867">
                    <a:solidFill>
                      <a:srgbClr val="000000"/>
                    </a:solidFill>
                    <a:latin typeface="Arial"/>
                    <a:ea typeface="Arial"/>
                    <a:cs typeface="Arial"/>
                    <a:sym typeface="Arial"/>
                  </a:rPr>
                  <a:t>There is not enough space on my node for all my data</a:t>
                </a:r>
                <a:endParaRPr sz="1867">
                  <a:solidFill>
                    <a:srgbClr val="000000"/>
                  </a:solidFill>
                  <a:latin typeface="Arial"/>
                  <a:ea typeface="Arial"/>
                  <a:cs typeface="Arial"/>
                  <a:sym typeface="Arial"/>
                </a:endParaRPr>
              </a:p>
              <a:p>
                <a:endParaRPr sz="1867">
                  <a:solidFill>
                    <a:srgbClr val="000000"/>
                  </a:solidFill>
                  <a:latin typeface="Arial"/>
                  <a:ea typeface="Arial"/>
                  <a:cs typeface="Arial"/>
                  <a:sym typeface="Arial"/>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69"/>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29</a:t>
            </a:fld>
            <a:endParaRPr/>
          </a:p>
        </p:txBody>
      </p:sp>
      <p:sp>
        <p:nvSpPr>
          <p:cNvPr id="470" name="Google Shape;470;p69"/>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72" name="Google Shape;472;p69"/>
          <p:cNvGrpSpPr/>
          <p:nvPr/>
        </p:nvGrpSpPr>
        <p:grpSpPr>
          <a:xfrm>
            <a:off x="555062" y="1204190"/>
            <a:ext cx="11437749" cy="4670156"/>
            <a:chOff x="416296" y="914399"/>
            <a:chExt cx="8578312" cy="3502617"/>
          </a:xfrm>
        </p:grpSpPr>
        <p:sp>
          <p:nvSpPr>
            <p:cNvPr id="473" name="Google Shape;473;p69"/>
            <p:cNvSpPr/>
            <p:nvPr/>
          </p:nvSpPr>
          <p:spPr>
            <a:xfrm>
              <a:off x="416296" y="914399"/>
              <a:ext cx="8578312"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4" name="Google Shape;474;p69"/>
            <p:cNvSpPr/>
            <p:nvPr/>
          </p:nvSpPr>
          <p:spPr>
            <a:xfrm>
              <a:off x="817315" y="1433593"/>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5" name="Google Shape;475;p69"/>
            <p:cNvSpPr/>
            <p:nvPr/>
          </p:nvSpPr>
          <p:spPr>
            <a:xfrm>
              <a:off x="3587526" y="1433592"/>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6" name="Google Shape;476;p69"/>
            <p:cNvSpPr/>
            <p:nvPr/>
          </p:nvSpPr>
          <p:spPr>
            <a:xfrm>
              <a:off x="6357737" y="1433591"/>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77" name="Google Shape;477;p69"/>
            <p:cNvSpPr/>
            <p:nvPr/>
          </p:nvSpPr>
          <p:spPr>
            <a:xfrm>
              <a:off x="1263112" y="211763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78" name="Google Shape;478;p69"/>
            <p:cNvSpPr/>
            <p:nvPr/>
          </p:nvSpPr>
          <p:spPr>
            <a:xfrm>
              <a:off x="1263112"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79" name="Google Shape;479;p69"/>
            <p:cNvSpPr/>
            <p:nvPr/>
          </p:nvSpPr>
          <p:spPr>
            <a:xfrm>
              <a:off x="1263112" y="333895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80" name="Google Shape;480;p69"/>
            <p:cNvSpPr/>
            <p:nvPr/>
          </p:nvSpPr>
          <p:spPr>
            <a:xfrm>
              <a:off x="4004153"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481" name="Google Shape;481;p69"/>
            <p:cNvSpPr/>
            <p:nvPr/>
          </p:nvSpPr>
          <p:spPr>
            <a:xfrm>
              <a:off x="4004153"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482" name="Google Shape;482;p69"/>
            <p:cNvSpPr/>
            <p:nvPr/>
          </p:nvSpPr>
          <p:spPr>
            <a:xfrm>
              <a:off x="4004153" y="333895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83" name="Google Shape;483;p69"/>
            <p:cNvSpPr/>
            <p:nvPr/>
          </p:nvSpPr>
          <p:spPr>
            <a:xfrm>
              <a:off x="6785675"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484" name="Google Shape;484;p69"/>
            <p:cNvSpPr/>
            <p:nvPr/>
          </p:nvSpPr>
          <p:spPr>
            <a:xfrm>
              <a:off x="6785675"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485" name="Google Shape;485;p69"/>
            <p:cNvSpPr txBox="1"/>
            <p:nvPr/>
          </p:nvSpPr>
          <p:spPr>
            <a:xfrm>
              <a:off x="1509482" y="1621728"/>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486" name="Google Shape;486;p69"/>
            <p:cNvSpPr txBox="1"/>
            <p:nvPr/>
          </p:nvSpPr>
          <p:spPr>
            <a:xfrm>
              <a:off x="4258107" y="1607290"/>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487" name="Google Shape;487;p69"/>
            <p:cNvSpPr txBox="1"/>
            <p:nvPr/>
          </p:nvSpPr>
          <p:spPr>
            <a:xfrm>
              <a:off x="7061215" y="1602856"/>
              <a:ext cx="780983"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488" name="Google Shape;488;p69"/>
            <p:cNvSpPr txBox="1"/>
            <p:nvPr/>
          </p:nvSpPr>
          <p:spPr>
            <a:xfrm>
              <a:off x="3702612" y="1009577"/>
              <a:ext cx="2005677"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
        <p:nvSpPr>
          <p:cNvPr id="489" name="Google Shape;489;p69"/>
          <p:cNvSpPr/>
          <p:nvPr/>
        </p:nvSpPr>
        <p:spPr>
          <a:xfrm>
            <a:off x="1431601" y="2702495"/>
            <a:ext cx="9670647" cy="83112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90" name="Google Shape;490;p69"/>
          <p:cNvSpPr/>
          <p:nvPr/>
        </p:nvSpPr>
        <p:spPr>
          <a:xfrm>
            <a:off x="1431601" y="3559452"/>
            <a:ext cx="9670647" cy="759545"/>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491" name="Google Shape;491;p69"/>
          <p:cNvSpPr txBox="1"/>
          <p:nvPr/>
        </p:nvSpPr>
        <p:spPr>
          <a:xfrm>
            <a:off x="21073" y="2905617"/>
            <a:ext cx="1395731" cy="410379"/>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492" name="Google Shape;492;p69"/>
          <p:cNvSpPr txBox="1"/>
          <p:nvPr/>
        </p:nvSpPr>
        <p:spPr>
          <a:xfrm>
            <a:off x="273804" y="3747200"/>
            <a:ext cx="1000501" cy="410379"/>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7CBAA-19DE-A0CE-A2A2-8790FA18F4E3}"/>
              </a:ext>
            </a:extLst>
          </p:cNvPr>
          <p:cNvSpPr>
            <a:spLocks noGrp="1"/>
          </p:cNvSpPr>
          <p:nvPr>
            <p:ph type="title"/>
          </p:nvPr>
        </p:nvSpPr>
        <p:spPr/>
        <p:txBody>
          <a:bodyPr/>
          <a:lstStyle/>
          <a:p>
            <a:r>
              <a:rPr lang="fr-FR" dirty="0"/>
              <a:t>Introduction to NoSQL </a:t>
            </a:r>
            <a:r>
              <a:rPr lang="fr-FR" dirty="0" err="1"/>
              <a:t>Databases</a:t>
            </a:r>
            <a:endParaRPr lang="fr-FR" dirty="0"/>
          </a:p>
        </p:txBody>
      </p:sp>
      <p:sp>
        <p:nvSpPr>
          <p:cNvPr id="3" name="Espace réservé du contenu 2">
            <a:extLst>
              <a:ext uri="{FF2B5EF4-FFF2-40B4-BE49-F238E27FC236}">
                <a16:creationId xmlns:a16="http://schemas.microsoft.com/office/drawing/2014/main" id="{5DE7AD36-C1A8-5410-1A27-084B2AD48A28}"/>
              </a:ext>
            </a:extLst>
          </p:cNvPr>
          <p:cNvSpPr>
            <a:spLocks noGrp="1"/>
          </p:cNvSpPr>
          <p:nvPr>
            <p:ph idx="1"/>
          </p:nvPr>
        </p:nvSpPr>
        <p:spPr/>
        <p:txBody>
          <a:bodyPr/>
          <a:lstStyle/>
          <a:p>
            <a:r>
              <a:rPr lang="fr-FR" sz="2400" dirty="0"/>
              <a:t>Définition</a:t>
            </a:r>
          </a:p>
          <a:p>
            <a:pPr lvl="1"/>
            <a:r>
              <a:rPr lang="fr-FR" sz="2000" dirty="0"/>
              <a:t>« Not </a:t>
            </a:r>
            <a:r>
              <a:rPr lang="fr-FR" sz="2000" dirty="0" err="1"/>
              <a:t>Only</a:t>
            </a:r>
            <a:r>
              <a:rPr lang="fr-FR" sz="2000" dirty="0"/>
              <a:t> SQL» </a:t>
            </a:r>
            <a:r>
              <a:rPr lang="en-US" sz="2000" dirty="0"/>
              <a:t>Designed for high scalability and increased flexibility in handling various data types.</a:t>
            </a:r>
          </a:p>
          <a:p>
            <a:r>
              <a:rPr lang="fr-FR" sz="2400" dirty="0" err="1"/>
              <a:t>Context</a:t>
            </a:r>
            <a:r>
              <a:rPr lang="fr-FR" sz="2400" dirty="0"/>
              <a:t> of Emergence</a:t>
            </a:r>
          </a:p>
          <a:p>
            <a:pPr lvl="1"/>
            <a:r>
              <a:rPr lang="en-US" sz="2000" dirty="0"/>
              <a:t>emerged in the 2000s </a:t>
            </a:r>
          </a:p>
          <a:p>
            <a:pPr lvl="1"/>
            <a:r>
              <a:rPr lang="en-US" sz="2000" dirty="0"/>
              <a:t>horizontal scalability </a:t>
            </a:r>
          </a:p>
          <a:p>
            <a:pPr lvl="1"/>
            <a:r>
              <a:rPr lang="en-US" sz="2000" dirty="0"/>
              <a:t>large volumes of diverse data and high traffic</a:t>
            </a:r>
            <a:endParaRPr lang="fr-FR" sz="2000" dirty="0"/>
          </a:p>
          <a:p>
            <a:endParaRPr lang="fr-FR" dirty="0"/>
          </a:p>
          <a:p>
            <a:endParaRPr lang="fr-FR" dirty="0"/>
          </a:p>
          <a:p>
            <a:pPr marL="0" indent="0">
              <a:buNone/>
            </a:pPr>
            <a:endParaRPr lang="fr-FR" dirty="0"/>
          </a:p>
        </p:txBody>
      </p:sp>
    </p:spTree>
    <p:extLst>
      <p:ext uri="{BB962C8B-B14F-4D97-AF65-F5344CB8AC3E}">
        <p14:creationId xmlns:p14="http://schemas.microsoft.com/office/powerpoint/2010/main" val="906604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70"/>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30</a:t>
            </a:fld>
            <a:endParaRPr/>
          </a:p>
        </p:txBody>
      </p:sp>
      <p:sp>
        <p:nvSpPr>
          <p:cNvPr id="497" name="Google Shape;497;p70"/>
          <p:cNvSpPr txBox="1">
            <a:spLocks noGrp="1"/>
          </p:cNvSpPr>
          <p:nvPr>
            <p:ph type="title" idx="4294967295"/>
          </p:nvPr>
        </p:nvSpPr>
        <p:spPr>
          <a:xfrm>
            <a:off x="0" y="249238"/>
            <a:ext cx="9328150" cy="955675"/>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grpSp>
        <p:nvGrpSpPr>
          <p:cNvPr id="499" name="Google Shape;499;p70"/>
          <p:cNvGrpSpPr/>
          <p:nvPr/>
        </p:nvGrpSpPr>
        <p:grpSpPr>
          <a:xfrm>
            <a:off x="548048" y="1204190"/>
            <a:ext cx="11437749" cy="4670156"/>
            <a:chOff x="416296" y="914399"/>
            <a:chExt cx="8578312" cy="3502617"/>
          </a:xfrm>
        </p:grpSpPr>
        <p:sp>
          <p:nvSpPr>
            <p:cNvPr id="500" name="Google Shape;500;p70"/>
            <p:cNvSpPr/>
            <p:nvPr/>
          </p:nvSpPr>
          <p:spPr>
            <a:xfrm>
              <a:off x="416296" y="914399"/>
              <a:ext cx="8578312" cy="3502617"/>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1" name="Google Shape;501;p70"/>
            <p:cNvSpPr/>
            <p:nvPr/>
          </p:nvSpPr>
          <p:spPr>
            <a:xfrm>
              <a:off x="817315" y="1433593"/>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2" name="Google Shape;502;p70"/>
            <p:cNvSpPr/>
            <p:nvPr/>
          </p:nvSpPr>
          <p:spPr>
            <a:xfrm>
              <a:off x="3587526" y="1433592"/>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3" name="Google Shape;503;p70"/>
            <p:cNvSpPr/>
            <p:nvPr/>
          </p:nvSpPr>
          <p:spPr>
            <a:xfrm>
              <a:off x="6357737" y="1433591"/>
              <a:ext cx="2235851" cy="273121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04" name="Google Shape;504;p70"/>
            <p:cNvSpPr/>
            <p:nvPr/>
          </p:nvSpPr>
          <p:spPr>
            <a:xfrm>
              <a:off x="1263112" y="211763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05" name="Google Shape;505;p70"/>
            <p:cNvSpPr/>
            <p:nvPr/>
          </p:nvSpPr>
          <p:spPr>
            <a:xfrm>
              <a:off x="1263112"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6" name="Google Shape;506;p70"/>
            <p:cNvSpPr/>
            <p:nvPr/>
          </p:nvSpPr>
          <p:spPr>
            <a:xfrm>
              <a:off x="1263112" y="333895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7" name="Google Shape;507;p70"/>
            <p:cNvSpPr/>
            <p:nvPr/>
          </p:nvSpPr>
          <p:spPr>
            <a:xfrm>
              <a:off x="4004153"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08" name="Google Shape;508;p70"/>
            <p:cNvSpPr/>
            <p:nvPr/>
          </p:nvSpPr>
          <p:spPr>
            <a:xfrm>
              <a:off x="4004153"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09" name="Google Shape;509;p70"/>
            <p:cNvSpPr/>
            <p:nvPr/>
          </p:nvSpPr>
          <p:spPr>
            <a:xfrm>
              <a:off x="4004153" y="3338959"/>
              <a:ext cx="1402596" cy="464949"/>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10" name="Google Shape;510;p70"/>
            <p:cNvSpPr/>
            <p:nvPr/>
          </p:nvSpPr>
          <p:spPr>
            <a:xfrm>
              <a:off x="6785675" y="211763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11" name="Google Shape;511;p70"/>
            <p:cNvSpPr/>
            <p:nvPr/>
          </p:nvSpPr>
          <p:spPr>
            <a:xfrm>
              <a:off x="6785675" y="2728299"/>
              <a:ext cx="1402596" cy="464949"/>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12" name="Google Shape;512;p70"/>
            <p:cNvSpPr txBox="1"/>
            <p:nvPr/>
          </p:nvSpPr>
          <p:spPr>
            <a:xfrm>
              <a:off x="1509482" y="1621728"/>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1</a:t>
              </a:r>
              <a:endParaRPr sz="1867" b="1">
                <a:solidFill>
                  <a:srgbClr val="000000"/>
                </a:solidFill>
                <a:latin typeface="Arial"/>
                <a:ea typeface="Arial"/>
                <a:cs typeface="Arial"/>
                <a:sym typeface="Arial"/>
              </a:endParaRPr>
            </a:p>
          </p:txBody>
        </p:sp>
        <p:sp>
          <p:nvSpPr>
            <p:cNvPr id="513" name="Google Shape;513;p70"/>
            <p:cNvSpPr txBox="1"/>
            <p:nvPr/>
          </p:nvSpPr>
          <p:spPr>
            <a:xfrm>
              <a:off x="4258107" y="1607290"/>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2</a:t>
              </a:r>
              <a:endParaRPr sz="1867" b="1">
                <a:solidFill>
                  <a:srgbClr val="000000"/>
                </a:solidFill>
                <a:latin typeface="Arial"/>
                <a:ea typeface="Arial"/>
                <a:cs typeface="Arial"/>
                <a:sym typeface="Arial"/>
              </a:endParaRPr>
            </a:p>
          </p:txBody>
        </p:sp>
        <p:sp>
          <p:nvSpPr>
            <p:cNvPr id="514" name="Google Shape;514;p70"/>
            <p:cNvSpPr txBox="1"/>
            <p:nvPr/>
          </p:nvSpPr>
          <p:spPr>
            <a:xfrm>
              <a:off x="7061215" y="1602856"/>
              <a:ext cx="851515" cy="307784"/>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Nœud 3</a:t>
              </a:r>
              <a:endParaRPr sz="1867" b="1">
                <a:solidFill>
                  <a:srgbClr val="000000"/>
                </a:solidFill>
                <a:latin typeface="Arial"/>
                <a:ea typeface="Arial"/>
                <a:cs typeface="Arial"/>
                <a:sym typeface="Arial"/>
              </a:endParaRPr>
            </a:p>
          </p:txBody>
        </p:sp>
        <p:sp>
          <p:nvSpPr>
            <p:cNvPr id="515" name="Google Shape;515;p70"/>
            <p:cNvSpPr txBox="1"/>
            <p:nvPr/>
          </p:nvSpPr>
          <p:spPr>
            <a:xfrm>
              <a:off x="3702612" y="1009577"/>
              <a:ext cx="2005677" cy="307784"/>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grpSp>
      <p:sp>
        <p:nvSpPr>
          <p:cNvPr id="516" name="Google Shape;516;p70"/>
          <p:cNvSpPr/>
          <p:nvPr/>
        </p:nvSpPr>
        <p:spPr>
          <a:xfrm>
            <a:off x="1431601" y="2702495"/>
            <a:ext cx="9670647" cy="831120"/>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17" name="Google Shape;517;p70"/>
          <p:cNvSpPr/>
          <p:nvPr/>
        </p:nvSpPr>
        <p:spPr>
          <a:xfrm>
            <a:off x="1431601" y="3559452"/>
            <a:ext cx="9670647" cy="759545"/>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18" name="Google Shape;518;p70"/>
          <p:cNvSpPr txBox="1"/>
          <p:nvPr/>
        </p:nvSpPr>
        <p:spPr>
          <a:xfrm>
            <a:off x="21073" y="2905617"/>
            <a:ext cx="1395731" cy="410379"/>
          </a:xfrm>
          <a:prstGeom prst="rect">
            <a:avLst/>
          </a:prstGeom>
          <a:solidFill>
            <a:srgbClr val="D8D8D8"/>
          </a:solidFill>
          <a:ln>
            <a:noFill/>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519" name="Google Shape;519;p70"/>
          <p:cNvSpPr txBox="1"/>
          <p:nvPr/>
        </p:nvSpPr>
        <p:spPr>
          <a:xfrm>
            <a:off x="273804" y="3747200"/>
            <a:ext cx="1000501" cy="410379"/>
          </a:xfrm>
          <a:prstGeom prst="rect">
            <a:avLst/>
          </a:prstGeom>
          <a:solidFill>
            <a:srgbClr val="BFBFBF"/>
          </a:solidFill>
          <a:ln>
            <a:noFill/>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grpSp>
        <p:nvGrpSpPr>
          <p:cNvPr id="520" name="Google Shape;520;p70"/>
          <p:cNvGrpSpPr/>
          <p:nvPr/>
        </p:nvGrpSpPr>
        <p:grpSpPr>
          <a:xfrm>
            <a:off x="6384910" y="2059728"/>
            <a:ext cx="4525772" cy="3594987"/>
            <a:chOff x="1689749" y="1709519"/>
            <a:chExt cx="3394329" cy="2696240"/>
          </a:xfrm>
        </p:grpSpPr>
        <p:sp>
          <p:nvSpPr>
            <p:cNvPr id="521" name="Google Shape;521;p70"/>
            <p:cNvSpPr/>
            <p:nvPr/>
          </p:nvSpPr>
          <p:spPr>
            <a:xfrm>
              <a:off x="1689749" y="1709519"/>
              <a:ext cx="3394329" cy="2696240"/>
            </a:xfrm>
            <a:prstGeom prst="roundRect">
              <a:avLst>
                <a:gd name="adj" fmla="val 16667"/>
              </a:avLst>
            </a:prstGeom>
            <a:solidFill>
              <a:srgbClr val="A8D6E7"/>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grpSp>
          <p:nvGrpSpPr>
            <p:cNvPr id="522" name="Google Shape;522;p70"/>
            <p:cNvGrpSpPr/>
            <p:nvPr/>
          </p:nvGrpSpPr>
          <p:grpSpPr>
            <a:xfrm>
              <a:off x="1959150" y="1817629"/>
              <a:ext cx="2999098" cy="2546138"/>
              <a:chOff x="5989919" y="1278610"/>
              <a:chExt cx="2999098" cy="2546138"/>
            </a:xfrm>
          </p:grpSpPr>
          <p:pic>
            <p:nvPicPr>
              <p:cNvPr id="523" name="Google Shape;523;p70" descr="Visage confus blanc"/>
              <p:cNvPicPr preferRelativeResize="0"/>
              <p:nvPr/>
            </p:nvPicPr>
            <p:blipFill rotWithShape="1">
              <a:blip r:embed="rId3">
                <a:alphaModFix/>
              </a:blip>
              <a:srcRect/>
              <a:stretch/>
            </p:blipFill>
            <p:spPr>
              <a:xfrm>
                <a:off x="5989919" y="2654450"/>
                <a:ext cx="1170298" cy="1170298"/>
              </a:xfrm>
              <a:prstGeom prst="rect">
                <a:avLst/>
              </a:prstGeom>
              <a:noFill/>
              <a:ln>
                <a:noFill/>
              </a:ln>
            </p:spPr>
          </p:pic>
          <p:sp>
            <p:nvSpPr>
              <p:cNvPr id="524" name="Google Shape;524;p70"/>
              <p:cNvSpPr/>
              <p:nvPr/>
            </p:nvSpPr>
            <p:spPr>
              <a:xfrm rot="10800000">
                <a:off x="6594529" y="1278610"/>
                <a:ext cx="2394488" cy="1375841"/>
              </a:xfrm>
              <a:prstGeom prst="teardrop">
                <a:avLst>
                  <a:gd name="adj" fmla="val 100000"/>
                </a:avLst>
              </a:prstGeom>
              <a:solidFill>
                <a:schemeClr val="lt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25" name="Google Shape;525;p70"/>
              <p:cNvSpPr txBox="1"/>
              <p:nvPr/>
            </p:nvSpPr>
            <p:spPr>
              <a:xfrm>
                <a:off x="6840171" y="1596385"/>
                <a:ext cx="1962246" cy="954259"/>
              </a:xfrm>
              <a:prstGeom prst="rect">
                <a:avLst/>
              </a:prstGeom>
              <a:noFill/>
              <a:ln>
                <a:noFill/>
              </a:ln>
            </p:spPr>
            <p:txBody>
              <a:bodyPr spcFirstLastPara="1" wrap="square" lIns="121900" tIns="60933" rIns="121900" bIns="60933" anchor="t" anchorCtr="0">
                <a:spAutoFit/>
              </a:bodyPr>
              <a:lstStyle/>
              <a:p>
                <a:r>
                  <a:rPr lang="fr-FR" sz="1867">
                    <a:solidFill>
                      <a:srgbClr val="000000"/>
                    </a:solidFill>
                    <a:latin typeface="Arial"/>
                    <a:ea typeface="Arial"/>
                    <a:cs typeface="Arial"/>
                    <a:sym typeface="Arial"/>
                  </a:rPr>
                  <a:t>I want to be sure that my data is safe even if i lose a node</a:t>
                </a:r>
                <a:endParaRPr sz="1867">
                  <a:solidFill>
                    <a:srgbClr val="000000"/>
                  </a:solidFill>
                  <a:latin typeface="Arial"/>
                  <a:ea typeface="Arial"/>
                  <a:cs typeface="Arial"/>
                  <a:sym typeface="Arial"/>
                </a:endParaRPr>
              </a:p>
              <a:p>
                <a:endParaRPr sz="1867">
                  <a:solidFill>
                    <a:srgbClr val="000000"/>
                  </a:solidFill>
                  <a:latin typeface="Arial"/>
                  <a:ea typeface="Arial"/>
                  <a:cs typeface="Arial"/>
                  <a:sym typeface="Arial"/>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1"/>
          <p:cNvSpPr/>
          <p:nvPr/>
        </p:nvSpPr>
        <p:spPr>
          <a:xfrm>
            <a:off x="13699" y="1737425"/>
            <a:ext cx="12178301" cy="3383151"/>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1" name="Google Shape;531;p71"/>
          <p:cNvSpPr/>
          <p:nvPr/>
        </p:nvSpPr>
        <p:spPr>
          <a:xfrm>
            <a:off x="6117914" y="230727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2" name="Google Shape;532;p71"/>
          <p:cNvSpPr/>
          <p:nvPr/>
        </p:nvSpPr>
        <p:spPr>
          <a:xfrm>
            <a:off x="6523411" y="301612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33" name="Google Shape;533;p71"/>
          <p:cNvSpPr/>
          <p:nvPr/>
        </p:nvSpPr>
        <p:spPr>
          <a:xfrm>
            <a:off x="6523411" y="3688096"/>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rgbClr val="000000"/>
                </a:solidFill>
                <a:latin typeface="Arial"/>
                <a:ea typeface="Arial"/>
                <a:cs typeface="Arial"/>
                <a:sym typeface="Arial"/>
              </a:rPr>
              <a:t>Shard 3</a:t>
            </a:r>
            <a:endParaRPr sz="1867">
              <a:solidFill>
                <a:srgbClr val="000000"/>
              </a:solidFill>
              <a:latin typeface="Arial"/>
              <a:ea typeface="Arial"/>
              <a:cs typeface="Arial"/>
              <a:sym typeface="Arial"/>
            </a:endParaRPr>
          </a:p>
        </p:txBody>
      </p:sp>
      <p:sp>
        <p:nvSpPr>
          <p:cNvPr id="534" name="Google Shape;534;p71"/>
          <p:cNvSpPr/>
          <p:nvPr/>
        </p:nvSpPr>
        <p:spPr>
          <a:xfrm>
            <a:off x="8138650"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5" name="Google Shape;535;p71"/>
          <p:cNvSpPr/>
          <p:nvPr/>
        </p:nvSpPr>
        <p:spPr>
          <a:xfrm>
            <a:off x="10182986" y="2305680"/>
            <a:ext cx="1891996" cy="263965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7" name="Google Shape;537;p71"/>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31</a:t>
            </a:fld>
            <a:endParaRPr/>
          </a:p>
        </p:txBody>
      </p:sp>
      <p:sp>
        <p:nvSpPr>
          <p:cNvPr id="536" name="Google Shape;536;p71"/>
          <p:cNvSpPr txBox="1">
            <a:spLocks noGrp="1"/>
          </p:cNvSpPr>
          <p:nvPr>
            <p:ph type="title" idx="4294967295"/>
          </p:nvPr>
        </p:nvSpPr>
        <p:spPr>
          <a:xfrm>
            <a:off x="230699" y="156271"/>
            <a:ext cx="9329737" cy="954088"/>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538" name="Google Shape;538;p71"/>
          <p:cNvSpPr/>
          <p:nvPr/>
        </p:nvSpPr>
        <p:spPr>
          <a:xfrm>
            <a:off x="145854" y="229694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39" name="Google Shape;539;p71"/>
          <p:cNvSpPr/>
          <p:nvPr/>
        </p:nvSpPr>
        <p:spPr>
          <a:xfrm>
            <a:off x="2135043"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40" name="Google Shape;540;p71"/>
          <p:cNvSpPr/>
          <p:nvPr/>
        </p:nvSpPr>
        <p:spPr>
          <a:xfrm>
            <a:off x="4108379"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41" name="Google Shape;541;p71"/>
          <p:cNvSpPr/>
          <p:nvPr/>
        </p:nvSpPr>
        <p:spPr>
          <a:xfrm>
            <a:off x="568274" y="3026488"/>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2" name="Google Shape;542;p71"/>
          <p:cNvSpPr/>
          <p:nvPr/>
        </p:nvSpPr>
        <p:spPr>
          <a:xfrm>
            <a:off x="568274"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3" name="Google Shape;543;p71"/>
          <p:cNvSpPr/>
          <p:nvPr/>
        </p:nvSpPr>
        <p:spPr>
          <a:xfrm>
            <a:off x="568274" y="4329039"/>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4" name="Google Shape;544;p71"/>
          <p:cNvSpPr/>
          <p:nvPr/>
        </p:nvSpPr>
        <p:spPr>
          <a:xfrm>
            <a:off x="2529823" y="3026487"/>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45" name="Google Shape;545;p71"/>
          <p:cNvSpPr/>
          <p:nvPr/>
        </p:nvSpPr>
        <p:spPr>
          <a:xfrm>
            <a:off x="2529823" y="4329037"/>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6" name="Google Shape;546;p71"/>
          <p:cNvSpPr/>
          <p:nvPr/>
        </p:nvSpPr>
        <p:spPr>
          <a:xfrm>
            <a:off x="4513876" y="3026488"/>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47" name="Google Shape;547;p71"/>
          <p:cNvSpPr/>
          <p:nvPr/>
        </p:nvSpPr>
        <p:spPr>
          <a:xfrm>
            <a:off x="4513876"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48" name="Google Shape;548;p71"/>
          <p:cNvSpPr txBox="1"/>
          <p:nvPr/>
        </p:nvSpPr>
        <p:spPr>
          <a:xfrm>
            <a:off x="615634" y="243280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549" name="Google Shape;549;p71"/>
          <p:cNvSpPr txBox="1"/>
          <p:nvPr/>
        </p:nvSpPr>
        <p:spPr>
          <a:xfrm>
            <a:off x="4846133" y="1814110"/>
            <a:ext cx="2749199" cy="410379"/>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sp>
        <p:nvSpPr>
          <p:cNvPr id="550" name="Google Shape;550;p71"/>
          <p:cNvSpPr/>
          <p:nvPr/>
        </p:nvSpPr>
        <p:spPr>
          <a:xfrm>
            <a:off x="28067" y="2937215"/>
            <a:ext cx="11920093" cy="60207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51" name="Google Shape;551;p71"/>
          <p:cNvSpPr/>
          <p:nvPr/>
        </p:nvSpPr>
        <p:spPr>
          <a:xfrm>
            <a:off x="28067" y="3619746"/>
            <a:ext cx="11920093" cy="55022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52" name="Google Shape;552;p71"/>
          <p:cNvSpPr txBox="1"/>
          <p:nvPr/>
        </p:nvSpPr>
        <p:spPr>
          <a:xfrm>
            <a:off x="247022" y="1217250"/>
            <a:ext cx="1433453" cy="410379"/>
          </a:xfrm>
          <a:prstGeom prst="rect">
            <a:avLst/>
          </a:prstGeom>
          <a:solidFill>
            <a:srgbClr val="D8D8D8"/>
          </a:solidFill>
          <a:ln w="28575" cap="flat" cmpd="sng">
            <a:solidFill>
              <a:srgbClr val="FF0000"/>
            </a:solidFill>
            <a:prstDash val="solid"/>
            <a:round/>
            <a:headEnd type="none" w="sm" len="sm"/>
            <a:tailEnd type="none" w="sm" len="sm"/>
          </a:ln>
        </p:spPr>
        <p:txBody>
          <a:bodyPr spcFirstLastPara="1" wrap="square" lIns="121900" tIns="60933" rIns="121900" bIns="60933" anchor="t" anchorCtr="0">
            <a:spAutoFit/>
          </a:bodyPr>
          <a:lstStyle/>
          <a:p>
            <a:r>
              <a:rPr lang="fr-FR" sz="1867" b="1">
                <a:solidFill>
                  <a:srgbClr val="FF0000"/>
                </a:solidFill>
                <a:latin typeface="Arial"/>
                <a:ea typeface="Arial"/>
                <a:cs typeface="Arial"/>
                <a:sym typeface="Arial"/>
              </a:rPr>
              <a:t>products</a:t>
            </a:r>
            <a:endParaRPr sz="1867" b="1">
              <a:solidFill>
                <a:srgbClr val="FF0000"/>
              </a:solidFill>
              <a:latin typeface="Arial"/>
              <a:ea typeface="Arial"/>
              <a:cs typeface="Arial"/>
              <a:sym typeface="Arial"/>
            </a:endParaRPr>
          </a:p>
        </p:txBody>
      </p:sp>
      <p:sp>
        <p:nvSpPr>
          <p:cNvPr id="553" name="Google Shape;553;p71"/>
          <p:cNvSpPr txBox="1"/>
          <p:nvPr/>
        </p:nvSpPr>
        <p:spPr>
          <a:xfrm>
            <a:off x="145854" y="5524121"/>
            <a:ext cx="968996" cy="410379"/>
          </a:xfrm>
          <a:prstGeom prst="rect">
            <a:avLst/>
          </a:prstGeom>
          <a:solidFill>
            <a:srgbClr val="BFBFBF"/>
          </a:solidFill>
          <a:ln w="38100" cap="flat" cmpd="sng">
            <a:solidFill>
              <a:srgbClr val="FFFF00"/>
            </a:solidFill>
            <a:prstDash val="solid"/>
            <a:round/>
            <a:headEnd type="none" w="sm" len="sm"/>
            <a:tailEnd type="none" w="sm" len="sm"/>
          </a:ln>
        </p:spPr>
        <p:txBody>
          <a:bodyPr spcFirstLastPara="1" wrap="square" lIns="121900" tIns="60933" rIns="121900" bIns="60933" anchor="t" anchorCtr="0">
            <a:spAutoFit/>
          </a:bodyPr>
          <a:lstStyle/>
          <a:p>
            <a:r>
              <a:rPr lang="fr-FR" sz="1867" b="1">
                <a:solidFill>
                  <a:srgbClr val="FFFF00"/>
                </a:solidFill>
                <a:latin typeface="Arial"/>
                <a:ea typeface="Arial"/>
                <a:cs typeface="Arial"/>
                <a:sym typeface="Arial"/>
              </a:rPr>
              <a:t>users</a:t>
            </a:r>
            <a:endParaRPr sz="1867" b="1">
              <a:solidFill>
                <a:srgbClr val="FFFF00"/>
              </a:solidFill>
              <a:latin typeface="Arial"/>
              <a:ea typeface="Arial"/>
              <a:cs typeface="Arial"/>
              <a:sym typeface="Arial"/>
            </a:endParaRPr>
          </a:p>
        </p:txBody>
      </p:sp>
      <p:sp>
        <p:nvSpPr>
          <p:cNvPr id="554" name="Google Shape;554;p71"/>
          <p:cNvSpPr/>
          <p:nvPr/>
        </p:nvSpPr>
        <p:spPr>
          <a:xfrm>
            <a:off x="8457515" y="3015960"/>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55" name="Google Shape;555;p71"/>
          <p:cNvSpPr/>
          <p:nvPr/>
        </p:nvSpPr>
        <p:spPr>
          <a:xfrm>
            <a:off x="10415715" y="302332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56" name="Google Shape;556;p71"/>
          <p:cNvSpPr/>
          <p:nvPr/>
        </p:nvSpPr>
        <p:spPr>
          <a:xfrm>
            <a:off x="2480953" y="367631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57" name="Google Shape;557;p71"/>
          <p:cNvSpPr/>
          <p:nvPr/>
        </p:nvSpPr>
        <p:spPr>
          <a:xfrm>
            <a:off x="8457514" y="3709099"/>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58" name="Google Shape;558;p71"/>
          <p:cNvSpPr/>
          <p:nvPr/>
        </p:nvSpPr>
        <p:spPr>
          <a:xfrm>
            <a:off x="10455341" y="367548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59" name="Google Shape;559;p71"/>
          <p:cNvSpPr/>
          <p:nvPr/>
        </p:nvSpPr>
        <p:spPr>
          <a:xfrm>
            <a:off x="6523410" y="436713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60" name="Google Shape;560;p71"/>
          <p:cNvSpPr/>
          <p:nvPr/>
        </p:nvSpPr>
        <p:spPr>
          <a:xfrm>
            <a:off x="10494731" y="438139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61" name="Google Shape;561;p71"/>
          <p:cNvSpPr txBox="1"/>
          <p:nvPr/>
        </p:nvSpPr>
        <p:spPr>
          <a:xfrm>
            <a:off x="2576139" y="2437588"/>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562" name="Google Shape;562;p71"/>
          <p:cNvSpPr txBox="1"/>
          <p:nvPr/>
        </p:nvSpPr>
        <p:spPr>
          <a:xfrm>
            <a:off x="4604159" y="243783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563" name="Google Shape;563;p71"/>
          <p:cNvSpPr txBox="1"/>
          <p:nvPr/>
        </p:nvSpPr>
        <p:spPr>
          <a:xfrm>
            <a:off x="6566190" y="245220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4</a:t>
            </a:r>
            <a:endParaRPr sz="1867" b="1">
              <a:solidFill>
                <a:srgbClr val="000000"/>
              </a:solidFill>
              <a:latin typeface="Arial"/>
              <a:ea typeface="Arial"/>
              <a:cs typeface="Arial"/>
              <a:sym typeface="Arial"/>
            </a:endParaRPr>
          </a:p>
        </p:txBody>
      </p:sp>
      <p:sp>
        <p:nvSpPr>
          <p:cNvPr id="564" name="Google Shape;564;p71"/>
          <p:cNvSpPr txBox="1"/>
          <p:nvPr/>
        </p:nvSpPr>
        <p:spPr>
          <a:xfrm>
            <a:off x="8680378" y="2437636"/>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5</a:t>
            </a:r>
            <a:endParaRPr sz="1867" b="1">
              <a:solidFill>
                <a:srgbClr val="000000"/>
              </a:solidFill>
              <a:latin typeface="Arial"/>
              <a:ea typeface="Arial"/>
              <a:cs typeface="Arial"/>
              <a:sym typeface="Arial"/>
            </a:endParaRPr>
          </a:p>
        </p:txBody>
      </p:sp>
      <p:sp>
        <p:nvSpPr>
          <p:cNvPr id="565" name="Google Shape;565;p71"/>
          <p:cNvSpPr txBox="1"/>
          <p:nvPr/>
        </p:nvSpPr>
        <p:spPr>
          <a:xfrm>
            <a:off x="10697768" y="240153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6</a:t>
            </a:r>
            <a:endParaRPr sz="1867" b="1">
              <a:solidFill>
                <a:srgbClr val="000000"/>
              </a:solidFill>
              <a:latin typeface="Arial"/>
              <a:ea typeface="Arial"/>
              <a:cs typeface="Arial"/>
              <a:sym typeface="Arial"/>
            </a:endParaRPr>
          </a:p>
        </p:txBody>
      </p:sp>
      <p:cxnSp>
        <p:nvCxnSpPr>
          <p:cNvPr id="566" name="Google Shape;566;p71"/>
          <p:cNvCxnSpPr>
            <a:stCxn id="552" idx="2"/>
          </p:cNvCxnSpPr>
          <p:nvPr/>
        </p:nvCxnSpPr>
        <p:spPr>
          <a:xfrm>
            <a:off x="963749" y="1627629"/>
            <a:ext cx="1171199" cy="1309590"/>
          </a:xfrm>
          <a:prstGeom prst="straightConnector1">
            <a:avLst/>
          </a:prstGeom>
          <a:noFill/>
          <a:ln w="38100" cap="flat" cmpd="sng">
            <a:solidFill>
              <a:srgbClr val="FF0000"/>
            </a:solidFill>
            <a:prstDash val="solid"/>
            <a:round/>
            <a:headEnd type="none" w="sm" len="sm"/>
            <a:tailEnd type="none" w="sm" len="sm"/>
          </a:ln>
          <a:effectLst>
            <a:outerShdw blurRad="40000" dist="23000" dir="5400000" rotWithShape="0">
              <a:srgbClr val="000000">
                <a:alpha val="34901"/>
              </a:srgbClr>
            </a:outerShdw>
          </a:effectLst>
        </p:spPr>
      </p:cxnSp>
      <p:cxnSp>
        <p:nvCxnSpPr>
          <p:cNvPr id="567" name="Google Shape;567;p71"/>
          <p:cNvCxnSpPr>
            <a:endCxn id="553" idx="0"/>
          </p:cNvCxnSpPr>
          <p:nvPr/>
        </p:nvCxnSpPr>
        <p:spPr>
          <a:xfrm flipH="1">
            <a:off x="630352" y="4201720"/>
            <a:ext cx="1488800" cy="1322401"/>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2"/>
          <p:cNvSpPr/>
          <p:nvPr/>
        </p:nvSpPr>
        <p:spPr>
          <a:xfrm>
            <a:off x="13699" y="1737425"/>
            <a:ext cx="12178301" cy="3383151"/>
          </a:xfrm>
          <a:prstGeom prst="roundRect">
            <a:avLst>
              <a:gd name="adj" fmla="val 16667"/>
            </a:avLst>
          </a:prstGeom>
          <a:solidFill>
            <a:srgbClr val="CFE6F6"/>
          </a:solidFill>
          <a:ln w="9525"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3" name="Google Shape;573;p72"/>
          <p:cNvSpPr/>
          <p:nvPr/>
        </p:nvSpPr>
        <p:spPr>
          <a:xfrm>
            <a:off x="6117914" y="230727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4" name="Google Shape;574;p72"/>
          <p:cNvSpPr/>
          <p:nvPr/>
        </p:nvSpPr>
        <p:spPr>
          <a:xfrm>
            <a:off x="6523411" y="301612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75" name="Google Shape;575;p72"/>
          <p:cNvSpPr/>
          <p:nvPr/>
        </p:nvSpPr>
        <p:spPr>
          <a:xfrm>
            <a:off x="6523411" y="3688096"/>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rgbClr val="000000"/>
                </a:solidFill>
                <a:latin typeface="Arial"/>
                <a:ea typeface="Arial"/>
                <a:cs typeface="Arial"/>
                <a:sym typeface="Arial"/>
              </a:rPr>
              <a:t>Shard 3</a:t>
            </a:r>
            <a:endParaRPr sz="1867">
              <a:solidFill>
                <a:srgbClr val="000000"/>
              </a:solidFill>
              <a:latin typeface="Arial"/>
              <a:ea typeface="Arial"/>
              <a:cs typeface="Arial"/>
              <a:sym typeface="Arial"/>
            </a:endParaRPr>
          </a:p>
        </p:txBody>
      </p:sp>
      <p:sp>
        <p:nvSpPr>
          <p:cNvPr id="576" name="Google Shape;576;p72"/>
          <p:cNvSpPr/>
          <p:nvPr/>
        </p:nvSpPr>
        <p:spPr>
          <a:xfrm>
            <a:off x="8138650"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7" name="Google Shape;577;p72"/>
          <p:cNvSpPr/>
          <p:nvPr/>
        </p:nvSpPr>
        <p:spPr>
          <a:xfrm>
            <a:off x="10182986" y="2305680"/>
            <a:ext cx="1891996" cy="2639651"/>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79" name="Google Shape;579;p72"/>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32</a:t>
            </a:fld>
            <a:endParaRPr/>
          </a:p>
        </p:txBody>
      </p:sp>
      <p:sp>
        <p:nvSpPr>
          <p:cNvPr id="578" name="Google Shape;578;p72"/>
          <p:cNvSpPr txBox="1">
            <a:spLocks noGrp="1"/>
          </p:cNvSpPr>
          <p:nvPr>
            <p:ph type="title" idx="4294967295"/>
          </p:nvPr>
        </p:nvSpPr>
        <p:spPr>
          <a:xfrm>
            <a:off x="2862263" y="174625"/>
            <a:ext cx="9329737" cy="954088"/>
          </a:xfrm>
          <a:prstGeom prst="rect">
            <a:avLst/>
          </a:prstGeom>
          <a:noFill/>
          <a:ln>
            <a:noFill/>
          </a:ln>
        </p:spPr>
        <p:txBody>
          <a:bodyPr spcFirstLastPara="1" vert="horz" wrap="square" lIns="121900" tIns="121900" rIns="121900" bIns="121900" rtlCol="0" anchor="b" anchorCtr="0">
            <a:noAutofit/>
          </a:bodyPr>
          <a:lstStyle/>
          <a:p>
            <a:r>
              <a:rPr lang="fr-FR" dirty="0" err="1"/>
              <a:t>OpenSearch</a:t>
            </a:r>
            <a:r>
              <a:rPr lang="fr-FR" dirty="0"/>
              <a:t> Cluster</a:t>
            </a:r>
            <a:endParaRPr dirty="0"/>
          </a:p>
        </p:txBody>
      </p:sp>
      <p:sp>
        <p:nvSpPr>
          <p:cNvPr id="580" name="Google Shape;580;p72"/>
          <p:cNvSpPr/>
          <p:nvPr/>
        </p:nvSpPr>
        <p:spPr>
          <a:xfrm>
            <a:off x="145854" y="2296945"/>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1" name="Google Shape;581;p72"/>
          <p:cNvSpPr/>
          <p:nvPr/>
        </p:nvSpPr>
        <p:spPr>
          <a:xfrm>
            <a:off x="2135043"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2" name="Google Shape;582;p72"/>
          <p:cNvSpPr/>
          <p:nvPr/>
        </p:nvSpPr>
        <p:spPr>
          <a:xfrm>
            <a:off x="4108379" y="2296943"/>
            <a:ext cx="1860135" cy="2638055"/>
          </a:xfrm>
          <a:prstGeom prst="roundRect">
            <a:avLst>
              <a:gd name="adj" fmla="val 16667"/>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83" name="Google Shape;583;p72"/>
          <p:cNvSpPr/>
          <p:nvPr/>
        </p:nvSpPr>
        <p:spPr>
          <a:xfrm>
            <a:off x="568274" y="3026488"/>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84" name="Google Shape;584;p72"/>
          <p:cNvSpPr/>
          <p:nvPr/>
        </p:nvSpPr>
        <p:spPr>
          <a:xfrm>
            <a:off x="568274"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5" name="Google Shape;585;p72"/>
          <p:cNvSpPr/>
          <p:nvPr/>
        </p:nvSpPr>
        <p:spPr>
          <a:xfrm>
            <a:off x="568274" y="4329039"/>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6" name="Google Shape;586;p72"/>
          <p:cNvSpPr/>
          <p:nvPr/>
        </p:nvSpPr>
        <p:spPr>
          <a:xfrm>
            <a:off x="2529823" y="3026487"/>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2</a:t>
            </a:r>
            <a:endParaRPr sz="1867">
              <a:solidFill>
                <a:schemeClr val="dk1"/>
              </a:solidFill>
              <a:latin typeface="Arial"/>
              <a:ea typeface="Arial"/>
              <a:cs typeface="Arial"/>
              <a:sym typeface="Arial"/>
            </a:endParaRPr>
          </a:p>
        </p:txBody>
      </p:sp>
      <p:sp>
        <p:nvSpPr>
          <p:cNvPr id="587" name="Google Shape;587;p72"/>
          <p:cNvSpPr/>
          <p:nvPr/>
        </p:nvSpPr>
        <p:spPr>
          <a:xfrm>
            <a:off x="2529823" y="4329037"/>
            <a:ext cx="1166901" cy="449091"/>
          </a:xfrm>
          <a:prstGeom prst="roundRect">
            <a:avLst>
              <a:gd name="adj" fmla="val 16667"/>
            </a:avLst>
          </a:prstGeom>
          <a:solidFill>
            <a:srgbClr val="DCF0F2"/>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88" name="Google Shape;588;p72"/>
          <p:cNvSpPr/>
          <p:nvPr/>
        </p:nvSpPr>
        <p:spPr>
          <a:xfrm>
            <a:off x="4513876" y="3026488"/>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Shard 3</a:t>
            </a:r>
            <a:endParaRPr sz="1867">
              <a:solidFill>
                <a:schemeClr val="dk1"/>
              </a:solidFill>
              <a:latin typeface="Arial"/>
              <a:ea typeface="Arial"/>
              <a:cs typeface="Arial"/>
              <a:sym typeface="Arial"/>
            </a:endParaRPr>
          </a:p>
        </p:txBody>
      </p:sp>
      <p:sp>
        <p:nvSpPr>
          <p:cNvPr id="589" name="Google Shape;589;p72"/>
          <p:cNvSpPr/>
          <p:nvPr/>
        </p:nvSpPr>
        <p:spPr>
          <a:xfrm>
            <a:off x="4513876" y="3677764"/>
            <a:ext cx="1166901" cy="449091"/>
          </a:xfrm>
          <a:prstGeom prst="roundRect">
            <a:avLst>
              <a:gd name="adj" fmla="val 16667"/>
            </a:avLst>
          </a:prstGeom>
          <a:solidFill>
            <a:srgbClr val="D3E9F3"/>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b="1">
                <a:solidFill>
                  <a:srgbClr val="000000"/>
                </a:solidFill>
                <a:latin typeface="Arial"/>
                <a:ea typeface="Arial"/>
                <a:cs typeface="Arial"/>
                <a:sym typeface="Arial"/>
              </a:rPr>
              <a:t>Shard 1</a:t>
            </a:r>
            <a:endParaRPr sz="1867" b="1">
              <a:solidFill>
                <a:srgbClr val="000000"/>
              </a:solidFill>
              <a:latin typeface="Arial"/>
              <a:ea typeface="Arial"/>
              <a:cs typeface="Arial"/>
              <a:sym typeface="Arial"/>
            </a:endParaRPr>
          </a:p>
        </p:txBody>
      </p:sp>
      <p:sp>
        <p:nvSpPr>
          <p:cNvPr id="590" name="Google Shape;590;p72"/>
          <p:cNvSpPr txBox="1"/>
          <p:nvPr/>
        </p:nvSpPr>
        <p:spPr>
          <a:xfrm>
            <a:off x="615634" y="243280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1</a:t>
            </a:r>
            <a:endParaRPr sz="1867" b="1">
              <a:solidFill>
                <a:srgbClr val="000000"/>
              </a:solidFill>
              <a:latin typeface="Arial"/>
              <a:ea typeface="Arial"/>
              <a:cs typeface="Arial"/>
              <a:sym typeface="Arial"/>
            </a:endParaRPr>
          </a:p>
        </p:txBody>
      </p:sp>
      <p:sp>
        <p:nvSpPr>
          <p:cNvPr id="591" name="Google Shape;591;p72"/>
          <p:cNvSpPr/>
          <p:nvPr/>
        </p:nvSpPr>
        <p:spPr>
          <a:xfrm>
            <a:off x="28067" y="2937215"/>
            <a:ext cx="11920093" cy="60207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92" name="Google Shape;592;p72"/>
          <p:cNvSpPr/>
          <p:nvPr/>
        </p:nvSpPr>
        <p:spPr>
          <a:xfrm>
            <a:off x="28067" y="3619746"/>
            <a:ext cx="11920093" cy="550229"/>
          </a:xfrm>
          <a:prstGeom prst="roundRect">
            <a:avLst>
              <a:gd name="adj" fmla="val 16667"/>
            </a:avLst>
          </a:prstGeom>
          <a:noFill/>
          <a:ln w="25400"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593" name="Google Shape;593;p72"/>
          <p:cNvSpPr/>
          <p:nvPr/>
        </p:nvSpPr>
        <p:spPr>
          <a:xfrm>
            <a:off x="8457515" y="3015960"/>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94" name="Google Shape;594;p72"/>
          <p:cNvSpPr/>
          <p:nvPr/>
        </p:nvSpPr>
        <p:spPr>
          <a:xfrm>
            <a:off x="10415715" y="302332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95" name="Google Shape;595;p72"/>
          <p:cNvSpPr/>
          <p:nvPr/>
        </p:nvSpPr>
        <p:spPr>
          <a:xfrm>
            <a:off x="2480953" y="3676318"/>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3</a:t>
            </a:r>
            <a:endParaRPr sz="1867">
              <a:solidFill>
                <a:schemeClr val="dk1"/>
              </a:solidFill>
              <a:latin typeface="Arial"/>
              <a:ea typeface="Arial"/>
              <a:cs typeface="Arial"/>
              <a:sym typeface="Arial"/>
            </a:endParaRPr>
          </a:p>
        </p:txBody>
      </p:sp>
      <p:sp>
        <p:nvSpPr>
          <p:cNvPr id="596" name="Google Shape;596;p72"/>
          <p:cNvSpPr/>
          <p:nvPr/>
        </p:nvSpPr>
        <p:spPr>
          <a:xfrm>
            <a:off x="8457514" y="3709099"/>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97" name="Google Shape;597;p72"/>
          <p:cNvSpPr/>
          <p:nvPr/>
        </p:nvSpPr>
        <p:spPr>
          <a:xfrm>
            <a:off x="10455341" y="3675482"/>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598" name="Google Shape;598;p72"/>
          <p:cNvSpPr/>
          <p:nvPr/>
        </p:nvSpPr>
        <p:spPr>
          <a:xfrm>
            <a:off x="6523410" y="436713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1</a:t>
            </a:r>
            <a:endParaRPr sz="1867">
              <a:solidFill>
                <a:schemeClr val="dk1"/>
              </a:solidFill>
              <a:latin typeface="Arial"/>
              <a:ea typeface="Arial"/>
              <a:cs typeface="Arial"/>
              <a:sym typeface="Arial"/>
            </a:endParaRPr>
          </a:p>
        </p:txBody>
      </p:sp>
      <p:sp>
        <p:nvSpPr>
          <p:cNvPr id="599" name="Google Shape;599;p72"/>
          <p:cNvSpPr/>
          <p:nvPr/>
        </p:nvSpPr>
        <p:spPr>
          <a:xfrm>
            <a:off x="10494731" y="4381396"/>
            <a:ext cx="1280103" cy="438757"/>
          </a:xfrm>
          <a:prstGeom prst="roundRect">
            <a:avLst>
              <a:gd name="adj" fmla="val 16667"/>
            </a:avLst>
          </a:prstGeom>
          <a:solidFill>
            <a:srgbClr val="ABD7C9"/>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r>
              <a:rPr lang="fr-FR" sz="1867">
                <a:solidFill>
                  <a:schemeClr val="dk1"/>
                </a:solidFill>
                <a:latin typeface="Arial"/>
                <a:ea typeface="Arial"/>
                <a:cs typeface="Arial"/>
                <a:sym typeface="Arial"/>
              </a:rPr>
              <a:t>Replica 2</a:t>
            </a:r>
            <a:endParaRPr sz="1867">
              <a:solidFill>
                <a:schemeClr val="dk1"/>
              </a:solidFill>
              <a:latin typeface="Arial"/>
              <a:ea typeface="Arial"/>
              <a:cs typeface="Arial"/>
              <a:sym typeface="Arial"/>
            </a:endParaRPr>
          </a:p>
        </p:txBody>
      </p:sp>
      <p:sp>
        <p:nvSpPr>
          <p:cNvPr id="600" name="Google Shape;600;p72"/>
          <p:cNvSpPr txBox="1"/>
          <p:nvPr/>
        </p:nvSpPr>
        <p:spPr>
          <a:xfrm>
            <a:off x="2576139" y="2437588"/>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2</a:t>
            </a:r>
            <a:endParaRPr sz="1867" b="1">
              <a:solidFill>
                <a:srgbClr val="000000"/>
              </a:solidFill>
              <a:latin typeface="Arial"/>
              <a:ea typeface="Arial"/>
              <a:cs typeface="Arial"/>
              <a:sym typeface="Arial"/>
            </a:endParaRPr>
          </a:p>
        </p:txBody>
      </p:sp>
      <p:sp>
        <p:nvSpPr>
          <p:cNvPr id="601" name="Google Shape;601;p72"/>
          <p:cNvSpPr txBox="1"/>
          <p:nvPr/>
        </p:nvSpPr>
        <p:spPr>
          <a:xfrm>
            <a:off x="4604159" y="243783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3</a:t>
            </a:r>
            <a:endParaRPr sz="1867" b="1">
              <a:solidFill>
                <a:srgbClr val="000000"/>
              </a:solidFill>
              <a:latin typeface="Arial"/>
              <a:ea typeface="Arial"/>
              <a:cs typeface="Arial"/>
              <a:sym typeface="Arial"/>
            </a:endParaRPr>
          </a:p>
        </p:txBody>
      </p:sp>
      <p:sp>
        <p:nvSpPr>
          <p:cNvPr id="602" name="Google Shape;602;p72"/>
          <p:cNvSpPr txBox="1"/>
          <p:nvPr/>
        </p:nvSpPr>
        <p:spPr>
          <a:xfrm>
            <a:off x="6566190" y="2452204"/>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4</a:t>
            </a:r>
            <a:endParaRPr sz="1867" b="1">
              <a:solidFill>
                <a:srgbClr val="000000"/>
              </a:solidFill>
              <a:latin typeface="Arial"/>
              <a:ea typeface="Arial"/>
              <a:cs typeface="Arial"/>
              <a:sym typeface="Arial"/>
            </a:endParaRPr>
          </a:p>
        </p:txBody>
      </p:sp>
      <p:sp>
        <p:nvSpPr>
          <p:cNvPr id="603" name="Google Shape;603;p72"/>
          <p:cNvSpPr txBox="1"/>
          <p:nvPr/>
        </p:nvSpPr>
        <p:spPr>
          <a:xfrm>
            <a:off x="8680378" y="2437636"/>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5</a:t>
            </a:r>
            <a:endParaRPr sz="1867" b="1">
              <a:solidFill>
                <a:srgbClr val="000000"/>
              </a:solidFill>
              <a:latin typeface="Arial"/>
              <a:ea typeface="Arial"/>
              <a:cs typeface="Arial"/>
              <a:sym typeface="Arial"/>
            </a:endParaRPr>
          </a:p>
        </p:txBody>
      </p:sp>
      <p:sp>
        <p:nvSpPr>
          <p:cNvPr id="604" name="Google Shape;604;p72"/>
          <p:cNvSpPr txBox="1"/>
          <p:nvPr/>
        </p:nvSpPr>
        <p:spPr>
          <a:xfrm>
            <a:off x="10697768" y="2401532"/>
            <a:ext cx="1194541" cy="410379"/>
          </a:xfrm>
          <a:prstGeom prst="rect">
            <a:avLst/>
          </a:prstGeom>
          <a:noFill/>
          <a:ln>
            <a:noFill/>
          </a:ln>
        </p:spPr>
        <p:txBody>
          <a:bodyPr spcFirstLastPara="1" wrap="square" lIns="121900" tIns="60933" rIns="121900" bIns="60933" anchor="t" anchorCtr="0">
            <a:spAutoFit/>
          </a:bodyPr>
          <a:lstStyle/>
          <a:p>
            <a:r>
              <a:rPr lang="fr-FR" sz="1867" b="1">
                <a:solidFill>
                  <a:srgbClr val="000000"/>
                </a:solidFill>
                <a:latin typeface="Arial"/>
                <a:ea typeface="Arial"/>
                <a:cs typeface="Arial"/>
                <a:sym typeface="Arial"/>
              </a:rPr>
              <a:t>Node 6</a:t>
            </a:r>
            <a:endParaRPr sz="1867" b="1">
              <a:solidFill>
                <a:srgbClr val="000000"/>
              </a:solidFill>
              <a:latin typeface="Arial"/>
              <a:ea typeface="Arial"/>
              <a:cs typeface="Arial"/>
              <a:sym typeface="Arial"/>
            </a:endParaRPr>
          </a:p>
        </p:txBody>
      </p:sp>
      <p:grpSp>
        <p:nvGrpSpPr>
          <p:cNvPr id="605" name="Google Shape;605;p72"/>
          <p:cNvGrpSpPr/>
          <p:nvPr/>
        </p:nvGrpSpPr>
        <p:grpSpPr>
          <a:xfrm>
            <a:off x="169680" y="4575114"/>
            <a:ext cx="5904408" cy="2248299"/>
            <a:chOff x="1890793" y="2131580"/>
            <a:chExt cx="4474408" cy="1789491"/>
          </a:xfrm>
        </p:grpSpPr>
        <p:sp>
          <p:nvSpPr>
            <p:cNvPr id="606" name="Google Shape;606;p72"/>
            <p:cNvSpPr/>
            <p:nvPr/>
          </p:nvSpPr>
          <p:spPr>
            <a:xfrm>
              <a:off x="1890793" y="2131580"/>
              <a:ext cx="4474408" cy="178949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07" name="Google Shape;607;p72"/>
            <p:cNvSpPr txBox="1"/>
            <p:nvPr/>
          </p:nvSpPr>
          <p:spPr>
            <a:xfrm>
              <a:off x="2185262" y="2301497"/>
              <a:ext cx="3944318" cy="1470076"/>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 Smith"</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"jane.smith@example.com"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25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grpSp>
      <p:cxnSp>
        <p:nvCxnSpPr>
          <p:cNvPr id="608" name="Google Shape;608;p72"/>
          <p:cNvCxnSpPr>
            <a:stCxn id="584" idx="2"/>
          </p:cNvCxnSpPr>
          <p:nvPr/>
        </p:nvCxnSpPr>
        <p:spPr>
          <a:xfrm>
            <a:off x="1151724" y="4126855"/>
            <a:ext cx="1832400" cy="482800"/>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cxnSp>
        <p:nvCxnSpPr>
          <p:cNvPr id="609" name="Google Shape;609;p72"/>
          <p:cNvCxnSpPr>
            <a:stCxn id="597" idx="2"/>
          </p:cNvCxnSpPr>
          <p:nvPr/>
        </p:nvCxnSpPr>
        <p:spPr>
          <a:xfrm flipH="1">
            <a:off x="2984191" y="4114239"/>
            <a:ext cx="8111200" cy="495600"/>
          </a:xfrm>
          <a:prstGeom prst="straightConnector1">
            <a:avLst/>
          </a:prstGeom>
          <a:noFill/>
          <a:ln w="38100" cap="flat" cmpd="sng">
            <a:solidFill>
              <a:srgbClr val="FFFF00"/>
            </a:solidFill>
            <a:prstDash val="solid"/>
            <a:round/>
            <a:headEnd type="none" w="sm" len="sm"/>
            <a:tailEnd type="none" w="sm" len="sm"/>
          </a:ln>
          <a:effectLst>
            <a:outerShdw blurRad="40000" dist="23000" dir="5400000" rotWithShape="0">
              <a:srgbClr val="000000">
                <a:alpha val="34901"/>
              </a:srgbClr>
            </a:outerShdw>
          </a:effectLst>
        </p:spPr>
      </p:cxnSp>
      <p:sp>
        <p:nvSpPr>
          <p:cNvPr id="610" name="Google Shape;610;p72"/>
          <p:cNvSpPr/>
          <p:nvPr/>
        </p:nvSpPr>
        <p:spPr>
          <a:xfrm>
            <a:off x="6226123" y="4557522"/>
            <a:ext cx="5848859" cy="2248301"/>
          </a:xfrm>
          <a:prstGeom prst="roundRect">
            <a:avLst>
              <a:gd name="adj" fmla="val 16667"/>
            </a:avLst>
          </a:prstGeom>
          <a:solidFill>
            <a:srgbClr val="E2F1EC"/>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611" name="Google Shape;611;p72"/>
          <p:cNvSpPr txBox="1"/>
          <p:nvPr/>
        </p:nvSpPr>
        <p:spPr>
          <a:xfrm>
            <a:off x="6618748" y="4784077"/>
            <a:ext cx="5259091" cy="1846990"/>
          </a:xfrm>
          <a:prstGeom prst="rect">
            <a:avLst/>
          </a:prstGeom>
          <a:noFill/>
          <a:ln>
            <a:noFill/>
          </a:ln>
        </p:spPr>
        <p:txBody>
          <a:bodyPr spcFirstLastPara="1" wrap="square" lIns="121900" tIns="60933" rIns="121900" bIns="60933" anchor="t" anchorCtr="0">
            <a:spAutoFit/>
          </a:bodyPr>
          <a:lstStyle/>
          <a:p>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"_id"</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3</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"name"</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 Durand"</a:t>
            </a:r>
            <a:r>
              <a:rPr lang="fr-FR" sz="1867">
                <a:solidFill>
                  <a:schemeClr val="dk1"/>
                </a:solidFill>
                <a:latin typeface="Roboto"/>
                <a:ea typeface="Roboto"/>
                <a:cs typeface="Roboto"/>
                <a:sym typeface="Roboto"/>
              </a:rPr>
              <a:t>,</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"email"</a:t>
            </a:r>
            <a:r>
              <a:rPr lang="fr-FR" sz="1867">
                <a:solidFill>
                  <a:schemeClr val="dk1"/>
                </a:solidFill>
                <a:latin typeface="Roboto"/>
                <a:ea typeface="Roboto"/>
                <a:cs typeface="Roboto"/>
                <a:sym typeface="Roboto"/>
              </a:rPr>
              <a:t>: </a:t>
            </a:r>
            <a:r>
              <a:rPr lang="fr-FR" sz="1867">
                <a:solidFill>
                  <a:srgbClr val="00A67D"/>
                </a:solidFill>
                <a:latin typeface="Roboto"/>
                <a:ea typeface="Roboto"/>
                <a:cs typeface="Roboto"/>
                <a:sym typeface="Roboto"/>
              </a:rPr>
              <a:t>“tom.durand@example.com"</a:t>
            </a:r>
            <a:r>
              <a:rPr lang="fr-FR" sz="1867">
                <a:solidFill>
                  <a:schemeClr val="dk1"/>
                </a:solidFill>
                <a:latin typeface="Roboto"/>
                <a:ea typeface="Roboto"/>
                <a:cs typeface="Roboto"/>
                <a:sym typeface="Roboto"/>
              </a:rPr>
              <a:t>, </a:t>
            </a:r>
            <a:endParaRPr sz="2400"/>
          </a:p>
          <a:p>
            <a:r>
              <a:rPr lang="fr-FR" sz="1867">
                <a:solidFill>
                  <a:schemeClr val="dk1"/>
                </a:solidFill>
                <a:latin typeface="Roboto"/>
                <a:ea typeface="Roboto"/>
                <a:cs typeface="Roboto"/>
                <a:sym typeface="Roboto"/>
              </a:rPr>
              <a:t>      </a:t>
            </a:r>
            <a:r>
              <a:rPr lang="fr-FR" sz="1867">
                <a:solidFill>
                  <a:srgbClr val="DF3079"/>
                </a:solidFill>
                <a:latin typeface="Roboto"/>
                <a:ea typeface="Roboto"/>
                <a:cs typeface="Roboto"/>
                <a:sym typeface="Roboto"/>
              </a:rPr>
              <a:t>"age"</a:t>
            </a:r>
            <a:r>
              <a:rPr lang="fr-FR" sz="1867">
                <a:solidFill>
                  <a:schemeClr val="dk1"/>
                </a:solidFill>
                <a:latin typeface="Roboto"/>
                <a:ea typeface="Roboto"/>
                <a:cs typeface="Roboto"/>
                <a:sym typeface="Roboto"/>
              </a:rPr>
              <a:t>: </a:t>
            </a:r>
            <a:r>
              <a:rPr lang="fr-FR" sz="1867">
                <a:solidFill>
                  <a:srgbClr val="00B050"/>
                </a:solidFill>
                <a:latin typeface="Roboto"/>
                <a:ea typeface="Roboto"/>
                <a:cs typeface="Roboto"/>
                <a:sym typeface="Roboto"/>
              </a:rPr>
              <a:t>42 </a:t>
            </a:r>
            <a:endParaRPr sz="2400"/>
          </a:p>
          <a:p>
            <a:r>
              <a:rPr lang="fr-FR" sz="1867">
                <a:solidFill>
                  <a:schemeClr val="dk1"/>
                </a:solidFill>
                <a:latin typeface="Roboto"/>
                <a:ea typeface="Roboto"/>
                <a:cs typeface="Roboto"/>
                <a:sym typeface="Roboto"/>
              </a:rPr>
              <a:t>}</a:t>
            </a:r>
            <a:endParaRPr sz="1867">
              <a:solidFill>
                <a:schemeClr val="dk1"/>
              </a:solidFill>
              <a:latin typeface="Roboto"/>
              <a:ea typeface="Roboto"/>
              <a:cs typeface="Roboto"/>
              <a:sym typeface="Roboto"/>
            </a:endParaRPr>
          </a:p>
        </p:txBody>
      </p:sp>
      <p:cxnSp>
        <p:nvCxnSpPr>
          <p:cNvPr id="612" name="Google Shape;612;p72"/>
          <p:cNvCxnSpPr>
            <a:endCxn id="610" idx="0"/>
          </p:cNvCxnSpPr>
          <p:nvPr/>
        </p:nvCxnSpPr>
        <p:spPr>
          <a:xfrm>
            <a:off x="5083352" y="4132721"/>
            <a:ext cx="4067200" cy="424800"/>
          </a:xfrm>
          <a:prstGeom prst="straightConnector1">
            <a:avLst/>
          </a:prstGeom>
          <a:noFill/>
          <a:ln w="38100"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cxnSp>
      <p:cxnSp>
        <p:nvCxnSpPr>
          <p:cNvPr id="613" name="Google Shape;613;p72"/>
          <p:cNvCxnSpPr>
            <a:stCxn id="596" idx="2"/>
          </p:cNvCxnSpPr>
          <p:nvPr/>
        </p:nvCxnSpPr>
        <p:spPr>
          <a:xfrm>
            <a:off x="9097565" y="4147856"/>
            <a:ext cx="104400" cy="350800"/>
          </a:xfrm>
          <a:prstGeom prst="straightConnector1">
            <a:avLst/>
          </a:prstGeom>
          <a:noFill/>
          <a:ln w="38100" cap="flat" cmpd="sng">
            <a:solidFill>
              <a:srgbClr val="00B050"/>
            </a:solidFill>
            <a:prstDash val="solid"/>
            <a:round/>
            <a:headEnd type="none" w="sm" len="sm"/>
            <a:tailEnd type="none" w="sm" len="sm"/>
          </a:ln>
          <a:effectLst>
            <a:outerShdw blurRad="40000" dist="23000" dir="5400000" rotWithShape="0">
              <a:srgbClr val="000000">
                <a:alpha val="34901"/>
              </a:srgbClr>
            </a:outerShdw>
          </a:effectLst>
        </p:spPr>
      </p:cxnSp>
      <p:sp>
        <p:nvSpPr>
          <p:cNvPr id="614" name="Google Shape;614;p72"/>
          <p:cNvSpPr txBox="1"/>
          <p:nvPr/>
        </p:nvSpPr>
        <p:spPr>
          <a:xfrm>
            <a:off x="4846133" y="1814110"/>
            <a:ext cx="2749199" cy="410379"/>
          </a:xfrm>
          <a:prstGeom prst="rect">
            <a:avLst/>
          </a:prstGeom>
          <a:noFill/>
          <a:ln>
            <a:noFill/>
          </a:ln>
        </p:spPr>
        <p:txBody>
          <a:bodyPr spcFirstLastPara="1" wrap="square" lIns="121900" tIns="60933" rIns="121900" bIns="60933" anchor="t" anchorCtr="0">
            <a:spAutoFit/>
          </a:bodyPr>
          <a:lstStyle/>
          <a:p>
            <a:r>
              <a:rPr lang="fr-FR" sz="1867" b="1" dirty="0" err="1">
                <a:solidFill>
                  <a:srgbClr val="000000"/>
                </a:solidFill>
                <a:latin typeface="Arial"/>
                <a:ea typeface="Arial"/>
                <a:cs typeface="Arial"/>
                <a:sym typeface="Arial"/>
              </a:rPr>
              <a:t>OpenSearch</a:t>
            </a:r>
            <a:r>
              <a:rPr lang="fr-FR" sz="1867" b="1" dirty="0">
                <a:solidFill>
                  <a:srgbClr val="000000"/>
                </a:solidFill>
                <a:latin typeface="Arial"/>
                <a:ea typeface="Arial"/>
                <a:cs typeface="Arial"/>
                <a:sym typeface="Arial"/>
              </a:rPr>
              <a:t> Cluster</a:t>
            </a:r>
            <a:endParaRPr sz="1867" b="1" dirty="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8"/>
        <p:cNvGrpSpPr/>
        <p:nvPr/>
      </p:nvGrpSpPr>
      <p:grpSpPr>
        <a:xfrm>
          <a:off x="0" y="0"/>
          <a:ext cx="0" cy="0"/>
          <a:chOff x="0" y="0"/>
          <a:chExt cx="0" cy="0"/>
        </a:xfrm>
      </p:grpSpPr>
      <p:grpSp>
        <p:nvGrpSpPr>
          <p:cNvPr id="627" name="Group 62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28" name="Straight Connector 62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2" name="Isosceles Triangle 63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6" name="Isosceles Triangle 63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37" name="Isosceles Triangle 63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639" name="Rectangle 6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Google Shape;619;p73"/>
          <p:cNvSpPr txBox="1">
            <a:spLocks noGrp="1"/>
          </p:cNvSpPr>
          <p:nvPr>
            <p:ph type="title" idx="4294967295"/>
          </p:nvPr>
        </p:nvSpPr>
        <p:spPr>
          <a:xfrm>
            <a:off x="1286933" y="609600"/>
            <a:ext cx="10197494" cy="1099457"/>
          </a:xfrm>
          <a:prstGeom prst="rect">
            <a:avLst/>
          </a:prstGeom>
        </p:spPr>
        <p:txBody>
          <a:bodyPr spcFirstLastPara="1" vert="horz" lIns="91440" tIns="45720" rIns="91440" bIns="45720" rtlCol="0" anchor="t" anchorCtr="0">
            <a:normAutofit/>
          </a:bodyPr>
          <a:lstStyle/>
          <a:p>
            <a:r>
              <a:rPr lang="en-US" dirty="0" err="1"/>
              <a:t>Opensearch</a:t>
            </a:r>
            <a:r>
              <a:rPr lang="en-US" dirty="0"/>
              <a:t> Cluster</a:t>
            </a:r>
          </a:p>
        </p:txBody>
      </p:sp>
      <p:sp>
        <p:nvSpPr>
          <p:cNvPr id="641" name="Isosceles Triangle 6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21" name="Google Shape;621;p73"/>
          <p:cNvSpPr txBox="1">
            <a:spLocks noGrp="1"/>
          </p:cNvSpPr>
          <p:nvPr>
            <p:ph type="sldNum" sz="quarter" idx="12"/>
          </p:nvPr>
        </p:nvSpPr>
        <p:spPr>
          <a:xfrm>
            <a:off x="9894532" y="6182876"/>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pPr>
                <a:spcAft>
                  <a:spcPts val="600"/>
                </a:spcAft>
              </a:pPr>
              <a:t>33</a:t>
            </a:fld>
            <a:endParaRPr lang="en-US"/>
          </a:p>
        </p:txBody>
      </p:sp>
      <p:sp>
        <p:nvSpPr>
          <p:cNvPr id="643" name="Isosceles Triangle 6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623" name="Google Shape;620;p73">
            <a:extLst>
              <a:ext uri="{FF2B5EF4-FFF2-40B4-BE49-F238E27FC236}">
                <a16:creationId xmlns:a16="http://schemas.microsoft.com/office/drawing/2014/main" id="{0DC9F9E4-CF56-DE32-996C-5C40DAA466F7}"/>
              </a:ext>
            </a:extLst>
          </p:cNvPr>
          <p:cNvGraphicFramePr/>
          <p:nvPr>
            <p:extLst>
              <p:ext uri="{D42A27DB-BD31-4B8C-83A1-F6EECF244321}">
                <p14:modId xmlns:p14="http://schemas.microsoft.com/office/powerpoint/2010/main" val="272363083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355F7491-9479-2019-9A16-EE6C02750FCA}"/>
              </a:ext>
            </a:extLst>
          </p:cNvPr>
          <p:cNvSpPr>
            <a:spLocks noGrp="1"/>
          </p:cNvSpPr>
          <p:nvPr>
            <p:ph type="title"/>
          </p:nvPr>
        </p:nvSpPr>
        <p:spPr>
          <a:xfrm>
            <a:off x="1333502" y="609600"/>
            <a:ext cx="8596668" cy="1320800"/>
          </a:xfrm>
        </p:spPr>
        <p:txBody>
          <a:bodyPr vert="horz" lIns="91440" tIns="45720" rIns="91440" bIns="45720" rtlCol="0">
            <a:normAutofit/>
          </a:bodyPr>
          <a:lstStyle/>
          <a:p>
            <a:r>
              <a:rPr lang="en-US"/>
              <a:t>Interact With the Cluster</a:t>
            </a:r>
          </a:p>
        </p:txBody>
      </p:sp>
      <p:sp>
        <p:nvSpPr>
          <p:cNvPr id="11" name="Isosceles Triangle 10">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 name="Isosceles Triangle 12">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7" name="Straight Connector 14">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8" name="Straight Connector 16">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Espace réservé du contenu 1">
            <a:extLst>
              <a:ext uri="{FF2B5EF4-FFF2-40B4-BE49-F238E27FC236}">
                <a16:creationId xmlns:a16="http://schemas.microsoft.com/office/drawing/2014/main" id="{D02F0519-89DC-D403-0000-70E73C5404FA}"/>
              </a:ext>
            </a:extLst>
          </p:cNvPr>
          <p:cNvSpPr>
            <a:spLocks noGrp="1"/>
          </p:cNvSpPr>
          <p:nvPr>
            <p:ph idx="1"/>
          </p:nvPr>
        </p:nvSpPr>
        <p:spPr>
          <a:xfrm>
            <a:off x="1333502" y="2182553"/>
            <a:ext cx="8470898" cy="3429260"/>
          </a:xfrm>
        </p:spPr>
        <p:txBody>
          <a:bodyPr>
            <a:normAutofit/>
          </a:bodyPr>
          <a:lstStyle/>
          <a:p>
            <a:r>
              <a:rPr lang="fr-FR" dirty="0"/>
              <a:t>CRUD </a:t>
            </a:r>
            <a:r>
              <a:rPr lang="fr-FR" dirty="0" err="1"/>
              <a:t>operations</a:t>
            </a:r>
            <a:endParaRPr lang="fr-FR" dirty="0"/>
          </a:p>
          <a:p>
            <a:r>
              <a:rPr lang="fr-FR" dirty="0" err="1"/>
              <a:t>Filters</a:t>
            </a:r>
            <a:r>
              <a:rPr lang="fr-FR" dirty="0"/>
              <a:t> and </a:t>
            </a:r>
            <a:r>
              <a:rPr lang="fr-FR" dirty="0" err="1"/>
              <a:t>Queries</a:t>
            </a:r>
            <a:endParaRPr lang="fr-FR" dirty="0"/>
          </a:p>
          <a:p>
            <a:r>
              <a:rPr lang="fr-FR" dirty="0"/>
              <a:t>Mapping</a:t>
            </a:r>
          </a:p>
          <a:p>
            <a:r>
              <a:rPr lang="fr-FR" dirty="0"/>
              <a:t>Full </a:t>
            </a:r>
            <a:r>
              <a:rPr lang="fr-FR" dirty="0" err="1"/>
              <a:t>Text</a:t>
            </a:r>
            <a:r>
              <a:rPr lang="fr-FR" dirty="0"/>
              <a:t> </a:t>
            </a:r>
            <a:r>
              <a:rPr lang="fr-FR" dirty="0" err="1"/>
              <a:t>Queries</a:t>
            </a:r>
            <a:endParaRPr lang="fr-FR" dirty="0"/>
          </a:p>
          <a:p>
            <a:r>
              <a:rPr lang="fr-FR" dirty="0" err="1"/>
              <a:t>Geospatial</a:t>
            </a:r>
            <a:r>
              <a:rPr lang="fr-FR" dirty="0"/>
              <a:t> Data</a:t>
            </a:r>
          </a:p>
          <a:p>
            <a:pPr marL="0" indent="0">
              <a:buNone/>
            </a:pPr>
            <a:endParaRPr lang="fr-FR" dirty="0"/>
          </a:p>
          <a:p>
            <a:endParaRPr lang="fr-FR" dirty="0"/>
          </a:p>
          <a:p>
            <a:endParaRPr lang="fr-FR" dirty="0"/>
          </a:p>
        </p:txBody>
      </p:sp>
      <p:sp>
        <p:nvSpPr>
          <p:cNvPr id="10"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ZoneTexte 20">
            <a:extLst>
              <a:ext uri="{FF2B5EF4-FFF2-40B4-BE49-F238E27FC236}">
                <a16:creationId xmlns:a16="http://schemas.microsoft.com/office/drawing/2014/main" id="{224ED97B-655E-4034-04B8-16CB377112D9}"/>
              </a:ext>
            </a:extLst>
          </p:cNvPr>
          <p:cNvSpPr txBox="1"/>
          <p:nvPr/>
        </p:nvSpPr>
        <p:spPr>
          <a:xfrm>
            <a:off x="2134585" y="4623375"/>
            <a:ext cx="6103088" cy="646331"/>
          </a:xfrm>
          <a:prstGeom prst="rect">
            <a:avLst/>
          </a:prstGeom>
          <a:noFill/>
        </p:spPr>
        <p:txBody>
          <a:bodyPr wrap="square">
            <a:spAutoFit/>
          </a:bodyPr>
          <a:lstStyle/>
          <a:p>
            <a:r>
              <a:rPr lang="fr-FR" dirty="0"/>
              <a:t>https://github.com/codingexplained/complete-guide-to-elasticsearch/tree/master</a:t>
            </a:r>
          </a:p>
        </p:txBody>
      </p:sp>
    </p:spTree>
    <p:extLst>
      <p:ext uri="{BB962C8B-B14F-4D97-AF65-F5344CB8AC3E}">
        <p14:creationId xmlns:p14="http://schemas.microsoft.com/office/powerpoint/2010/main" val="1063849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99"/>
        <p:cNvGrpSpPr/>
        <p:nvPr/>
      </p:nvGrpSpPr>
      <p:grpSpPr>
        <a:xfrm>
          <a:off x="0" y="0"/>
          <a:ext cx="0" cy="0"/>
          <a:chOff x="0" y="0"/>
          <a:chExt cx="0" cy="0"/>
        </a:xfrm>
      </p:grpSpPr>
      <p:sp>
        <p:nvSpPr>
          <p:cNvPr id="702" name="Google Shape;702;p79"/>
          <p:cNvSpPr txBox="1">
            <a:spLocks noGrp="1"/>
          </p:cNvSpPr>
          <p:nvPr>
            <p:ph type="sldNum" sz="quarter" idx="12"/>
          </p:nvPr>
        </p:nvSpPr>
        <p:spPr>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sz="900" smtClean="0">
                <a:solidFill>
                  <a:schemeClr val="accent1"/>
                </a:solidFill>
                <a:latin typeface="+mn-lt"/>
                <a:ea typeface="+mn-ea"/>
                <a:cs typeface="+mn-cs"/>
              </a:rPr>
              <a:pPr>
                <a:spcAft>
                  <a:spcPts val="600"/>
                </a:spcAft>
              </a:pPr>
              <a:t>35</a:t>
            </a:fld>
            <a:endParaRPr lang="en-US" sz="900">
              <a:solidFill>
                <a:schemeClr val="accent1"/>
              </a:solidFill>
              <a:latin typeface="+mn-lt"/>
              <a:ea typeface="+mn-ea"/>
              <a:cs typeface="+mn-cs"/>
            </a:endParaRPr>
          </a:p>
        </p:txBody>
      </p:sp>
      <p:sp>
        <p:nvSpPr>
          <p:cNvPr id="700" name="Google Shape;700;p79"/>
          <p:cNvSpPr txBox="1">
            <a:spLocks noGrp="1"/>
          </p:cNvSpPr>
          <p:nvPr>
            <p:ph type="title" idx="4294967295"/>
          </p:nvPr>
        </p:nvSpPr>
        <p:spPr>
          <a:xfrm>
            <a:off x="425302" y="451513"/>
            <a:ext cx="8596313" cy="1320800"/>
          </a:xfrm>
          <a:prstGeom prst="rect">
            <a:avLst/>
          </a:prstGeom>
        </p:spPr>
        <p:txBody>
          <a:bodyPr spcFirstLastPara="1" vert="horz" lIns="91440" tIns="45720" rIns="91440" bIns="45720" rtlCol="0" anchor="t" anchorCtr="0">
            <a:normAutofit/>
          </a:bodyPr>
          <a:lstStyle/>
          <a:p>
            <a:pPr algn="l">
              <a:spcBef>
                <a:spcPct val="0"/>
              </a:spcBef>
            </a:pPr>
            <a:r>
              <a:rPr lang="en-US" dirty="0"/>
              <a:t>CRUD operations </a:t>
            </a:r>
          </a:p>
        </p:txBody>
      </p:sp>
      <p:sp>
        <p:nvSpPr>
          <p:cNvPr id="703" name="Google Shape;703;p79"/>
          <p:cNvSpPr txBox="1"/>
          <p:nvPr/>
        </p:nvSpPr>
        <p:spPr>
          <a:xfrm>
            <a:off x="6852532" y="3155633"/>
            <a:ext cx="4120269" cy="1580122"/>
          </a:xfrm>
          <a:prstGeom prst="rect">
            <a:avLst/>
          </a:prstGeom>
          <a:solidFill>
            <a:srgbClr val="D3E9F3"/>
          </a:solidFill>
          <a:ln>
            <a:noFill/>
          </a:ln>
        </p:spPr>
        <p:txBody>
          <a:bodyPr spcFirstLastPara="1" wrap="square" lIns="121900" tIns="60933" rIns="121900" bIns="60933" anchor="t" anchorCtr="0">
            <a:spAutoFit/>
          </a:bodyPr>
          <a:lstStyle/>
          <a:p>
            <a:pPr marL="135463">
              <a:spcAft>
                <a:spcPts val="600"/>
              </a:spcAft>
              <a:buClr>
                <a:srgbClr val="000000"/>
              </a:buClr>
              <a:buSzPts val="1400"/>
            </a:pPr>
            <a:r>
              <a:rPr lang="fr-FR" sz="1867">
                <a:solidFill>
                  <a:srgbClr val="000000"/>
                </a:solidFill>
                <a:latin typeface="Roboto"/>
                <a:ea typeface="Roboto"/>
                <a:cs typeface="Roboto"/>
                <a:sym typeface="Roboto"/>
              </a:rPr>
              <a:t>Example:</a:t>
            </a:r>
            <a:endParaRPr lang="fr-FR" sz="2400"/>
          </a:p>
          <a:p>
            <a:pPr marL="135463">
              <a:spcAft>
                <a:spcPts val="600"/>
              </a:spcAft>
              <a:buClr>
                <a:srgbClr val="000000"/>
              </a:buClr>
              <a:buSzPts val="1400"/>
            </a:pPr>
            <a:endParaRPr lang="fr-FR" sz="1867">
              <a:solidFill>
                <a:srgbClr val="000000"/>
              </a:solidFill>
              <a:latin typeface="Roboto"/>
              <a:ea typeface="Roboto"/>
              <a:cs typeface="Roboto"/>
              <a:sym typeface="Roboto"/>
            </a:endParaRPr>
          </a:p>
          <a:p>
            <a:pPr marL="135463">
              <a:spcAft>
                <a:spcPts val="600"/>
              </a:spcAft>
              <a:buClr>
                <a:srgbClr val="000000"/>
              </a:buClr>
              <a:buSzPts val="1400"/>
            </a:pPr>
            <a:r>
              <a:rPr lang="fr-FR" sz="1867" b="1">
                <a:solidFill>
                  <a:schemeClr val="accent1"/>
                </a:solidFill>
                <a:latin typeface="Arial"/>
                <a:ea typeface="Arial"/>
                <a:cs typeface="Arial"/>
                <a:sym typeface="Arial"/>
              </a:rPr>
              <a:t>PUT favorite_candy</a:t>
            </a:r>
          </a:p>
          <a:p>
            <a:pPr>
              <a:spcAft>
                <a:spcPts val="600"/>
              </a:spcAft>
            </a:pPr>
            <a:endParaRPr lang="fr-FR" sz="1867">
              <a:solidFill>
                <a:srgbClr val="000000"/>
              </a:solidFill>
              <a:latin typeface="Arial"/>
              <a:ea typeface="Arial"/>
              <a:cs typeface="Arial"/>
              <a:sym typeface="Arial"/>
            </a:endParaRPr>
          </a:p>
        </p:txBody>
      </p:sp>
      <p:sp>
        <p:nvSpPr>
          <p:cNvPr id="704" name="Google Shape;704;p79"/>
          <p:cNvSpPr txBox="1"/>
          <p:nvPr/>
        </p:nvSpPr>
        <p:spPr>
          <a:xfrm>
            <a:off x="1043554" y="3155633"/>
            <a:ext cx="4101885" cy="1580122"/>
          </a:xfrm>
          <a:prstGeom prst="rect">
            <a:avLst/>
          </a:prstGeom>
          <a:solidFill>
            <a:srgbClr val="C6E4DB"/>
          </a:solidFill>
          <a:ln>
            <a:noFill/>
          </a:ln>
        </p:spPr>
        <p:txBody>
          <a:bodyPr spcFirstLastPara="1" wrap="square" lIns="121900" tIns="60933" rIns="121900" bIns="60933" anchor="t" anchorCtr="0">
            <a:spAutoFit/>
          </a:bodyPr>
          <a:lstStyle/>
          <a:p>
            <a:pPr marL="135463">
              <a:spcAft>
                <a:spcPts val="600"/>
              </a:spcAft>
              <a:buClr>
                <a:srgbClr val="000000"/>
              </a:buClr>
              <a:buSzPts val="1400"/>
            </a:pPr>
            <a:r>
              <a:rPr lang="fr-FR" sz="1867">
                <a:solidFill>
                  <a:srgbClr val="000000"/>
                </a:solidFill>
                <a:latin typeface="Arial"/>
                <a:ea typeface="Arial"/>
                <a:cs typeface="Arial"/>
                <a:sym typeface="Arial"/>
              </a:rPr>
              <a:t>Syntax:</a:t>
            </a:r>
            <a:endParaRPr lang="fr-FR" sz="2400"/>
          </a:p>
          <a:p>
            <a:pPr marL="135463">
              <a:spcAft>
                <a:spcPts val="600"/>
              </a:spcAft>
              <a:buClr>
                <a:srgbClr val="000000"/>
              </a:buClr>
              <a:buSzPts val="1400"/>
            </a:pPr>
            <a:r>
              <a:rPr lang="fr-FR" sz="1867">
                <a:solidFill>
                  <a:srgbClr val="000000"/>
                </a:solidFill>
                <a:latin typeface="Arial"/>
                <a:ea typeface="Arial"/>
                <a:cs typeface="Arial"/>
                <a:sym typeface="Arial"/>
              </a:rPr>
              <a:t>	</a:t>
            </a:r>
            <a:endParaRPr lang="fr-FR" sz="2400"/>
          </a:p>
          <a:p>
            <a:pPr marL="135463">
              <a:spcAft>
                <a:spcPts val="600"/>
              </a:spcAft>
              <a:buClr>
                <a:srgbClr val="000000"/>
              </a:buClr>
              <a:buSzPts val="1400"/>
            </a:pPr>
            <a:r>
              <a:rPr lang="fr-FR" sz="1867" b="1">
                <a:solidFill>
                  <a:schemeClr val="accent1"/>
                </a:solidFill>
                <a:latin typeface="Arial"/>
                <a:ea typeface="Arial"/>
                <a:cs typeface="Arial"/>
                <a:sym typeface="Arial"/>
              </a:rPr>
              <a:t>PUT Name-of-the-Index</a:t>
            </a:r>
            <a:endParaRPr lang="fr-FR" sz="2400"/>
          </a:p>
          <a:p>
            <a:pPr>
              <a:spcAft>
                <a:spcPts val="600"/>
              </a:spcAft>
            </a:pPr>
            <a:endParaRPr lang="fr-FR" sz="1867">
              <a:solidFill>
                <a:srgbClr val="000000"/>
              </a:solidFill>
              <a:latin typeface="Arial"/>
              <a:ea typeface="Arial"/>
              <a:cs typeface="Arial"/>
              <a:sym typeface="Arial"/>
            </a:endParaRPr>
          </a:p>
        </p:txBody>
      </p:sp>
      <p:graphicFrame>
        <p:nvGraphicFramePr>
          <p:cNvPr id="726" name="Google Shape;701;p79">
            <a:extLst>
              <a:ext uri="{FF2B5EF4-FFF2-40B4-BE49-F238E27FC236}">
                <a16:creationId xmlns:a16="http://schemas.microsoft.com/office/drawing/2014/main" id="{5A207804-B298-0BFD-950D-1AACE9EAEA78}"/>
              </a:ext>
            </a:extLst>
          </p:cNvPr>
          <p:cNvGraphicFramePr/>
          <p:nvPr>
            <p:extLst>
              <p:ext uri="{D42A27DB-BD31-4B8C-83A1-F6EECF244321}">
                <p14:modId xmlns:p14="http://schemas.microsoft.com/office/powerpoint/2010/main" val="2434551255"/>
              </p:ext>
            </p:extLst>
          </p:nvPr>
        </p:nvGraphicFramePr>
        <p:xfrm>
          <a:off x="1202773" y="451513"/>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11" name="Google Shape;711;p80"/>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36</a:t>
            </a:fld>
            <a:endParaRPr/>
          </a:p>
        </p:txBody>
      </p:sp>
      <p:sp>
        <p:nvSpPr>
          <p:cNvPr id="709" name="Google Shape;709;p80"/>
          <p:cNvSpPr txBox="1">
            <a:spLocks noGrp="1"/>
          </p:cNvSpPr>
          <p:nvPr>
            <p:ph type="title" idx="4294967295"/>
          </p:nvPr>
        </p:nvSpPr>
        <p:spPr>
          <a:xfrm>
            <a:off x="0" y="0"/>
            <a:ext cx="9328150" cy="954088"/>
          </a:xfrm>
          <a:prstGeom prst="rect">
            <a:avLst/>
          </a:prstGeom>
          <a:noFill/>
          <a:ln>
            <a:noFill/>
          </a:ln>
        </p:spPr>
        <p:txBody>
          <a:bodyPr spcFirstLastPara="1" vert="horz" wrap="square" lIns="121900" tIns="121900" rIns="121900" bIns="121900" rtlCol="0" anchor="b" anchorCtr="0">
            <a:noAutofit/>
          </a:bodyPr>
          <a:lstStyle/>
          <a:p>
            <a:r>
              <a:rPr lang="fr-FR"/>
              <a:t>CRUD operations </a:t>
            </a:r>
            <a:endParaRPr/>
          </a:p>
        </p:txBody>
      </p:sp>
      <p:sp>
        <p:nvSpPr>
          <p:cNvPr id="710" name="Google Shape;710;p80"/>
          <p:cNvSpPr txBox="1">
            <a:spLocks noGrp="1"/>
          </p:cNvSpPr>
          <p:nvPr>
            <p:ph type="body" idx="4294967295"/>
          </p:nvPr>
        </p:nvSpPr>
        <p:spPr>
          <a:xfrm>
            <a:off x="0" y="866775"/>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dirty="0"/>
              <a:t>C – </a:t>
            </a:r>
            <a:r>
              <a:rPr lang="fr-FR" b="1" dirty="0" err="1"/>
              <a:t>Create</a:t>
            </a:r>
            <a:endParaRPr dirty="0"/>
          </a:p>
          <a:p>
            <a:pPr marL="135463" indent="0">
              <a:buNone/>
            </a:pPr>
            <a:r>
              <a:rPr lang="fr-FR" sz="2400" u="sng" dirty="0">
                <a:latin typeface="Roboto"/>
                <a:ea typeface="Roboto"/>
                <a:cs typeface="Roboto"/>
                <a:sym typeface="Roboto"/>
              </a:rPr>
              <a:t>Index a document</a:t>
            </a:r>
            <a:endParaRPr dirty="0"/>
          </a:p>
          <a:p>
            <a:pPr marL="135463" indent="0">
              <a:buNone/>
            </a:pPr>
            <a:r>
              <a:rPr lang="fr-FR" sz="2400" dirty="0" err="1">
                <a:latin typeface="Roboto"/>
                <a:ea typeface="Roboto"/>
                <a:cs typeface="Roboto"/>
                <a:sym typeface="Roboto"/>
              </a:rPr>
              <a:t>When</a:t>
            </a:r>
            <a:r>
              <a:rPr lang="fr-FR" sz="2400" dirty="0">
                <a:latin typeface="Roboto"/>
                <a:ea typeface="Roboto"/>
                <a:cs typeface="Roboto"/>
                <a:sym typeface="Roboto"/>
              </a:rPr>
              <a:t> </a:t>
            </a:r>
            <a:r>
              <a:rPr lang="fr-FR" sz="2400" dirty="0" err="1">
                <a:latin typeface="Roboto"/>
                <a:ea typeface="Roboto"/>
                <a:cs typeface="Roboto"/>
                <a:sym typeface="Roboto"/>
              </a:rPr>
              <a:t>indexing</a:t>
            </a:r>
            <a:r>
              <a:rPr lang="fr-FR" sz="2400" dirty="0">
                <a:latin typeface="Roboto"/>
                <a:ea typeface="Roboto"/>
                <a:cs typeface="Roboto"/>
                <a:sym typeface="Roboto"/>
              </a:rPr>
              <a:t> a document, </a:t>
            </a:r>
            <a:r>
              <a:rPr lang="fr-FR" sz="2400" dirty="0" err="1">
                <a:latin typeface="Roboto"/>
                <a:ea typeface="Roboto"/>
                <a:cs typeface="Roboto"/>
                <a:sym typeface="Roboto"/>
              </a:rPr>
              <a:t>both</a:t>
            </a:r>
            <a:r>
              <a:rPr lang="fr-FR" sz="2400" dirty="0">
                <a:latin typeface="Roboto"/>
                <a:ea typeface="Roboto"/>
                <a:cs typeface="Roboto"/>
                <a:sym typeface="Roboto"/>
              </a:rPr>
              <a:t> HTTP </a:t>
            </a:r>
            <a:r>
              <a:rPr lang="fr-FR" sz="2400" dirty="0" err="1">
                <a:latin typeface="Roboto"/>
                <a:ea typeface="Roboto"/>
                <a:cs typeface="Roboto"/>
                <a:sym typeface="Roboto"/>
              </a:rPr>
              <a:t>verbs</a:t>
            </a:r>
            <a:r>
              <a:rPr lang="fr-FR" sz="2400" dirty="0">
                <a:latin typeface="Roboto"/>
                <a:ea typeface="Roboto"/>
                <a:cs typeface="Roboto"/>
                <a:sym typeface="Roboto"/>
              </a:rPr>
              <a:t> POST or PUT can </a:t>
            </a:r>
            <a:r>
              <a:rPr lang="fr-FR" sz="2400" dirty="0" err="1">
                <a:latin typeface="Roboto"/>
                <a:ea typeface="Roboto"/>
                <a:cs typeface="Roboto"/>
                <a:sym typeface="Roboto"/>
              </a:rPr>
              <a:t>be</a:t>
            </a:r>
            <a:r>
              <a:rPr lang="fr-FR" sz="2400" dirty="0">
                <a:latin typeface="Roboto"/>
                <a:ea typeface="Roboto"/>
                <a:cs typeface="Roboto"/>
                <a:sym typeface="Roboto"/>
              </a:rPr>
              <a:t> </a:t>
            </a:r>
            <a:r>
              <a:rPr lang="fr-FR" sz="2400" dirty="0" err="1">
                <a:latin typeface="Roboto"/>
                <a:ea typeface="Roboto"/>
                <a:cs typeface="Roboto"/>
                <a:sym typeface="Roboto"/>
              </a:rPr>
              <a:t>used.Use</a:t>
            </a:r>
            <a:r>
              <a:rPr lang="fr-FR" sz="2400" dirty="0">
                <a:latin typeface="Roboto"/>
                <a:ea typeface="Roboto"/>
                <a:cs typeface="Roboto"/>
                <a:sym typeface="Roboto"/>
              </a:rPr>
              <a:t> POST </a:t>
            </a:r>
            <a:r>
              <a:rPr lang="fr-FR" sz="2400" dirty="0" err="1">
                <a:latin typeface="Roboto"/>
                <a:ea typeface="Roboto"/>
                <a:cs typeface="Roboto"/>
                <a:sym typeface="Roboto"/>
              </a:rPr>
              <a:t>when</a:t>
            </a:r>
            <a:r>
              <a:rPr lang="fr-FR" sz="2400" dirty="0">
                <a:latin typeface="Roboto"/>
                <a:ea typeface="Roboto"/>
                <a:cs typeface="Roboto"/>
                <a:sym typeface="Roboto"/>
              </a:rPr>
              <a:t> </a:t>
            </a:r>
            <a:r>
              <a:rPr lang="fr-FR" sz="2400" dirty="0" err="1">
                <a:latin typeface="Roboto"/>
                <a:ea typeface="Roboto"/>
                <a:cs typeface="Roboto"/>
                <a:sym typeface="Roboto"/>
              </a:rPr>
              <a:t>you</a:t>
            </a:r>
            <a:r>
              <a:rPr lang="fr-FR" sz="2400" dirty="0">
                <a:latin typeface="Roboto"/>
                <a:ea typeface="Roboto"/>
                <a:cs typeface="Roboto"/>
                <a:sym typeface="Roboto"/>
              </a:rPr>
              <a:t> </a:t>
            </a:r>
            <a:r>
              <a:rPr lang="fr-FR" sz="2400" dirty="0" err="1">
                <a:latin typeface="Roboto"/>
                <a:ea typeface="Roboto"/>
                <a:cs typeface="Roboto"/>
                <a:sym typeface="Roboto"/>
              </a:rPr>
              <a:t>want</a:t>
            </a:r>
            <a:r>
              <a:rPr lang="fr-FR" sz="2400" dirty="0">
                <a:latin typeface="Roboto"/>
                <a:ea typeface="Roboto"/>
                <a:cs typeface="Roboto"/>
                <a:sym typeface="Roboto"/>
              </a:rPr>
              <a:t> </a:t>
            </a:r>
            <a:r>
              <a:rPr lang="fr-FR" sz="2400" dirty="0" err="1">
                <a:latin typeface="Roboto"/>
                <a:ea typeface="Roboto"/>
                <a:cs typeface="Roboto"/>
                <a:sym typeface="Roboto"/>
              </a:rPr>
              <a:t>Opensearch</a:t>
            </a:r>
            <a:r>
              <a:rPr lang="fr-FR" sz="2400" dirty="0">
                <a:latin typeface="Roboto"/>
                <a:ea typeface="Roboto"/>
                <a:cs typeface="Roboto"/>
                <a:sym typeface="Roboto"/>
              </a:rPr>
              <a:t> to </a:t>
            </a:r>
            <a:r>
              <a:rPr lang="fr-FR" sz="2400" dirty="0" err="1">
                <a:latin typeface="Roboto"/>
                <a:ea typeface="Roboto"/>
                <a:cs typeface="Roboto"/>
                <a:sym typeface="Roboto"/>
              </a:rPr>
              <a:t>autogenerate</a:t>
            </a:r>
            <a:r>
              <a:rPr lang="fr-FR" sz="2400" dirty="0">
                <a:latin typeface="Roboto"/>
                <a:ea typeface="Roboto"/>
                <a:cs typeface="Roboto"/>
                <a:sym typeface="Roboto"/>
              </a:rPr>
              <a:t> an id for </a:t>
            </a:r>
            <a:r>
              <a:rPr lang="fr-FR" sz="2400" dirty="0" err="1">
                <a:latin typeface="Roboto"/>
                <a:ea typeface="Roboto"/>
                <a:cs typeface="Roboto"/>
                <a:sym typeface="Roboto"/>
              </a:rPr>
              <a:t>your</a:t>
            </a:r>
            <a:r>
              <a:rPr lang="fr-FR" sz="2400" dirty="0">
                <a:latin typeface="Roboto"/>
                <a:ea typeface="Roboto"/>
                <a:cs typeface="Roboto"/>
                <a:sym typeface="Roboto"/>
              </a:rPr>
              <a:t> document.</a:t>
            </a:r>
            <a:endParaRPr dirty="0"/>
          </a:p>
        </p:txBody>
      </p:sp>
      <p:sp>
        <p:nvSpPr>
          <p:cNvPr id="712" name="Google Shape;712;p80"/>
          <p:cNvSpPr txBox="1"/>
          <p:nvPr/>
        </p:nvSpPr>
        <p:spPr>
          <a:xfrm>
            <a:off x="6490905" y="3285371"/>
            <a:ext cx="4918129" cy="2421634"/>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b="1">
              <a:solidFill>
                <a:schemeClr val="accent1"/>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POST favorite_candy/_doc</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pPr marL="135463">
              <a:buClr>
                <a:srgbClr val="000000"/>
              </a:buClr>
              <a:buSzPts val="1400"/>
            </a:pPr>
            <a:r>
              <a:rPr lang="fr-FR" sz="1867" b="1">
                <a:solidFill>
                  <a:schemeClr val="accent1"/>
                </a:solidFill>
                <a:latin typeface="Roboto"/>
                <a:ea typeface="Roboto"/>
                <a:cs typeface="Roboto"/>
                <a:sym typeface="Roboto"/>
              </a:rPr>
              <a:t>  "first_name": "Lisa",</a:t>
            </a:r>
            <a:endParaRPr sz="2400"/>
          </a:p>
          <a:p>
            <a:pPr marL="135463">
              <a:buClr>
                <a:srgbClr val="000000"/>
              </a:buClr>
              <a:buSzPts val="1400"/>
            </a:pPr>
            <a:r>
              <a:rPr lang="fr-FR" sz="1867" b="1">
                <a:solidFill>
                  <a:schemeClr val="accent1"/>
                </a:solidFill>
                <a:latin typeface="Roboto"/>
                <a:ea typeface="Roboto"/>
                <a:cs typeface="Roboto"/>
                <a:sym typeface="Roboto"/>
              </a:rPr>
              <a:t>  "candy": "Sour Skittles"</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1867" b="1">
              <a:solidFill>
                <a:schemeClr val="accent1"/>
              </a:solidFill>
              <a:latin typeface="Roboto"/>
              <a:ea typeface="Roboto"/>
              <a:cs typeface="Roboto"/>
              <a:sym typeface="Roboto"/>
            </a:endParaRPr>
          </a:p>
          <a:p>
            <a:endParaRPr sz="1867">
              <a:solidFill>
                <a:srgbClr val="000000"/>
              </a:solidFill>
              <a:latin typeface="Arial"/>
              <a:ea typeface="Arial"/>
              <a:cs typeface="Arial"/>
              <a:sym typeface="Arial"/>
            </a:endParaRPr>
          </a:p>
        </p:txBody>
      </p:sp>
      <p:sp>
        <p:nvSpPr>
          <p:cNvPr id="713" name="Google Shape;713;p80"/>
          <p:cNvSpPr txBox="1"/>
          <p:nvPr/>
        </p:nvSpPr>
        <p:spPr>
          <a:xfrm>
            <a:off x="754251" y="3429001"/>
            <a:ext cx="4101885" cy="2134312"/>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Syntax:</a:t>
            </a:r>
            <a:endParaRPr sz="2400"/>
          </a:p>
          <a:p>
            <a:pPr marL="135463">
              <a:buClr>
                <a:srgbClr val="000000"/>
              </a:buClr>
              <a:buSzPts val="1400"/>
            </a:pPr>
            <a:endParaRPr sz="1867">
              <a:solidFill>
                <a:srgbClr val="000000"/>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POST Name-of-the-Index/_doc</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pPr marL="135463">
              <a:buClr>
                <a:srgbClr val="000000"/>
              </a:buClr>
              <a:buSzPts val="1400"/>
            </a:pPr>
            <a:r>
              <a:rPr lang="fr-FR" sz="1867" b="1">
                <a:solidFill>
                  <a:schemeClr val="accent1"/>
                </a:solidFill>
                <a:latin typeface="Roboto"/>
                <a:ea typeface="Roboto"/>
                <a:cs typeface="Roboto"/>
                <a:sym typeface="Roboto"/>
              </a:rPr>
              <a:t>  "field": "value"</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endParaRPr sz="1867">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20" name="Google Shape;720;p81"/>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37</a:t>
            </a:fld>
            <a:endParaRPr/>
          </a:p>
        </p:txBody>
      </p:sp>
      <p:sp>
        <p:nvSpPr>
          <p:cNvPr id="718" name="Google Shape;718;p81"/>
          <p:cNvSpPr txBox="1">
            <a:spLocks noGrp="1"/>
          </p:cNvSpPr>
          <p:nvPr>
            <p:ph type="title" idx="4294967295"/>
          </p:nvPr>
        </p:nvSpPr>
        <p:spPr>
          <a:xfrm>
            <a:off x="0" y="0"/>
            <a:ext cx="9328150" cy="954088"/>
          </a:xfrm>
          <a:prstGeom prst="rect">
            <a:avLst/>
          </a:prstGeom>
          <a:noFill/>
          <a:ln>
            <a:noFill/>
          </a:ln>
        </p:spPr>
        <p:txBody>
          <a:bodyPr spcFirstLastPara="1" vert="horz" wrap="square" lIns="121900" tIns="121900" rIns="121900" bIns="121900" rtlCol="0" anchor="b" anchorCtr="0">
            <a:noAutofit/>
          </a:bodyPr>
          <a:lstStyle/>
          <a:p>
            <a:r>
              <a:rPr lang="fr-FR"/>
              <a:t>CRUD operations </a:t>
            </a:r>
            <a:endParaRPr/>
          </a:p>
        </p:txBody>
      </p:sp>
      <p:sp>
        <p:nvSpPr>
          <p:cNvPr id="719" name="Google Shape;719;p81"/>
          <p:cNvSpPr txBox="1">
            <a:spLocks noGrp="1"/>
          </p:cNvSpPr>
          <p:nvPr>
            <p:ph type="body" idx="4294967295"/>
          </p:nvPr>
        </p:nvSpPr>
        <p:spPr>
          <a:xfrm>
            <a:off x="0" y="866775"/>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C – Create</a:t>
            </a:r>
            <a:endParaRPr/>
          </a:p>
          <a:p>
            <a:pPr marL="135463" indent="0">
              <a:buNone/>
            </a:pPr>
            <a:r>
              <a:rPr lang="fr-FR" sz="2400" u="sng">
                <a:latin typeface="Roboto"/>
                <a:ea typeface="Roboto"/>
                <a:cs typeface="Roboto"/>
                <a:sym typeface="Roboto"/>
              </a:rPr>
              <a:t>Index a document</a:t>
            </a:r>
            <a:endParaRPr/>
          </a:p>
          <a:p>
            <a:pPr marL="135463" indent="0">
              <a:buNone/>
            </a:pPr>
            <a:r>
              <a:rPr lang="fr-FR" sz="2400">
                <a:solidFill>
                  <a:schemeClr val="dk1"/>
                </a:solidFill>
                <a:latin typeface="Roboto"/>
                <a:ea typeface="Roboto"/>
                <a:cs typeface="Roboto"/>
                <a:sym typeface="Roboto"/>
              </a:rPr>
              <a:t>Use PUT when you want to assign a specific id to your document (i.e. if your document has a natural identifier - purchase order number, patient id, &amp; etc).</a:t>
            </a:r>
            <a:endParaRPr/>
          </a:p>
        </p:txBody>
      </p:sp>
      <p:sp>
        <p:nvSpPr>
          <p:cNvPr id="721" name="Google Shape;721;p81"/>
          <p:cNvSpPr txBox="1"/>
          <p:nvPr/>
        </p:nvSpPr>
        <p:spPr>
          <a:xfrm>
            <a:off x="6490905" y="3291258"/>
            <a:ext cx="4918129" cy="2134312"/>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b="1">
              <a:solidFill>
                <a:schemeClr val="accent1"/>
              </a:solidFill>
              <a:latin typeface="Roboto"/>
              <a:ea typeface="Roboto"/>
              <a:cs typeface="Roboto"/>
              <a:sym typeface="Roboto"/>
            </a:endParaRPr>
          </a:p>
          <a:p>
            <a:r>
              <a:rPr lang="fr-FR" sz="1867" b="1">
                <a:solidFill>
                  <a:schemeClr val="accent1"/>
                </a:solidFill>
                <a:latin typeface="Arial"/>
                <a:ea typeface="Arial"/>
                <a:cs typeface="Arial"/>
                <a:sym typeface="Arial"/>
              </a:rPr>
              <a:t>PUT favorite_candy/_doc/1</a:t>
            </a:r>
            <a:endParaRPr sz="2400"/>
          </a:p>
          <a:p>
            <a:r>
              <a:rPr lang="fr-FR" sz="1867" b="1">
                <a:solidFill>
                  <a:schemeClr val="accent1"/>
                </a:solidFill>
                <a:latin typeface="Arial"/>
                <a:ea typeface="Arial"/>
                <a:cs typeface="Arial"/>
                <a:sym typeface="Arial"/>
              </a:rPr>
              <a:t>{</a:t>
            </a:r>
            <a:endParaRPr sz="2400"/>
          </a:p>
          <a:p>
            <a:r>
              <a:rPr lang="fr-FR" sz="1867" b="1">
                <a:solidFill>
                  <a:schemeClr val="accent1"/>
                </a:solidFill>
                <a:latin typeface="Arial"/>
                <a:ea typeface="Arial"/>
                <a:cs typeface="Arial"/>
                <a:sym typeface="Arial"/>
              </a:rPr>
              <a:t>  "first_name": "John",</a:t>
            </a:r>
            <a:endParaRPr sz="2400"/>
          </a:p>
          <a:p>
            <a:r>
              <a:rPr lang="fr-FR" sz="1867" b="1">
                <a:solidFill>
                  <a:schemeClr val="accent1"/>
                </a:solidFill>
                <a:latin typeface="Arial"/>
                <a:ea typeface="Arial"/>
                <a:cs typeface="Arial"/>
                <a:sym typeface="Arial"/>
              </a:rPr>
              <a:t>  "candy": "Starburst"</a:t>
            </a:r>
            <a:endParaRPr sz="2400"/>
          </a:p>
          <a:p>
            <a:r>
              <a:rPr lang="fr-FR" sz="1867" b="1">
                <a:solidFill>
                  <a:schemeClr val="accent1"/>
                </a:solidFill>
                <a:latin typeface="Arial"/>
                <a:ea typeface="Arial"/>
                <a:cs typeface="Arial"/>
                <a:sym typeface="Arial"/>
              </a:rPr>
              <a:t>}</a:t>
            </a:r>
            <a:endParaRPr sz="2400"/>
          </a:p>
        </p:txBody>
      </p:sp>
      <p:sp>
        <p:nvSpPr>
          <p:cNvPr id="722" name="Google Shape;722;p81"/>
          <p:cNvSpPr txBox="1"/>
          <p:nvPr/>
        </p:nvSpPr>
        <p:spPr>
          <a:xfrm>
            <a:off x="754252" y="3429001"/>
            <a:ext cx="4420441" cy="2134312"/>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chemeClr val="dk1"/>
                </a:solidFill>
                <a:latin typeface="Roboto"/>
                <a:ea typeface="Roboto"/>
                <a:cs typeface="Roboto"/>
                <a:sym typeface="Roboto"/>
              </a:rPr>
              <a:t>Syntax:</a:t>
            </a:r>
            <a:endParaRPr sz="2400"/>
          </a:p>
          <a:p>
            <a:pPr marL="135463">
              <a:buClr>
                <a:srgbClr val="000000"/>
              </a:buClr>
              <a:buSzPts val="1400"/>
            </a:pPr>
            <a:endParaRPr sz="1867">
              <a:solidFill>
                <a:schemeClr val="dk1"/>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PUT Name-of-the-Index/_doc/your-id</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pPr marL="135463">
              <a:buClr>
                <a:srgbClr val="000000"/>
              </a:buClr>
              <a:buSzPts val="1400"/>
            </a:pPr>
            <a:r>
              <a:rPr lang="fr-FR" sz="1867" b="1">
                <a:solidFill>
                  <a:schemeClr val="accent1"/>
                </a:solidFill>
                <a:latin typeface="Roboto"/>
                <a:ea typeface="Roboto"/>
                <a:cs typeface="Roboto"/>
                <a:sym typeface="Roboto"/>
              </a:rPr>
              <a:t>  "field": "value"</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endParaRPr sz="1867">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9" name="Google Shape;729;p82"/>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38</a:t>
            </a:fld>
            <a:endParaRPr/>
          </a:p>
        </p:txBody>
      </p:sp>
      <p:sp>
        <p:nvSpPr>
          <p:cNvPr id="727" name="Google Shape;727;p82"/>
          <p:cNvSpPr txBox="1">
            <a:spLocks noGrp="1"/>
          </p:cNvSpPr>
          <p:nvPr>
            <p:ph type="title" idx="4294967295"/>
          </p:nvPr>
        </p:nvSpPr>
        <p:spPr>
          <a:xfrm>
            <a:off x="0" y="0"/>
            <a:ext cx="9328150" cy="954088"/>
          </a:xfrm>
          <a:prstGeom prst="rect">
            <a:avLst/>
          </a:prstGeom>
          <a:noFill/>
          <a:ln>
            <a:noFill/>
          </a:ln>
        </p:spPr>
        <p:txBody>
          <a:bodyPr spcFirstLastPara="1" vert="horz" wrap="square" lIns="121900" tIns="121900" rIns="121900" bIns="121900" rtlCol="0" anchor="b" anchorCtr="0">
            <a:noAutofit/>
          </a:bodyPr>
          <a:lstStyle/>
          <a:p>
            <a:r>
              <a:rPr lang="fr-FR"/>
              <a:t>CRUD operations </a:t>
            </a:r>
            <a:endParaRPr/>
          </a:p>
        </p:txBody>
      </p:sp>
      <p:sp>
        <p:nvSpPr>
          <p:cNvPr id="728" name="Google Shape;728;p82"/>
          <p:cNvSpPr txBox="1">
            <a:spLocks noGrp="1"/>
          </p:cNvSpPr>
          <p:nvPr>
            <p:ph type="body" idx="4294967295"/>
          </p:nvPr>
        </p:nvSpPr>
        <p:spPr>
          <a:xfrm>
            <a:off x="0" y="866775"/>
            <a:ext cx="9328150" cy="4578350"/>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R - READ</a:t>
            </a:r>
            <a:endParaRPr/>
          </a:p>
          <a:p>
            <a:pPr marL="135463" indent="0">
              <a:buNone/>
            </a:pPr>
            <a:endParaRPr b="1"/>
          </a:p>
          <a:p>
            <a:pPr marL="135463" indent="0">
              <a:buNone/>
            </a:pPr>
            <a:r>
              <a:rPr lang="fr-FR" u="sng"/>
              <a:t>Read a document</a:t>
            </a:r>
            <a:endParaRPr/>
          </a:p>
          <a:p>
            <a:pPr marL="135463" indent="0">
              <a:buNone/>
            </a:pPr>
            <a:endParaRPr/>
          </a:p>
          <a:p>
            <a:pPr marL="135463" indent="0">
              <a:buNone/>
            </a:pPr>
            <a:endParaRPr/>
          </a:p>
          <a:p>
            <a:pPr marL="135463" indent="0">
              <a:buNone/>
            </a:pPr>
            <a:endParaRPr/>
          </a:p>
        </p:txBody>
      </p:sp>
      <p:sp>
        <p:nvSpPr>
          <p:cNvPr id="730" name="Google Shape;730;p82"/>
          <p:cNvSpPr txBox="1"/>
          <p:nvPr/>
        </p:nvSpPr>
        <p:spPr>
          <a:xfrm>
            <a:off x="6852532" y="3299261"/>
            <a:ext cx="4120269" cy="985023"/>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a:solidFill>
                <a:srgbClr val="000000"/>
              </a:solidFill>
              <a:latin typeface="Roboto"/>
              <a:ea typeface="Roboto"/>
              <a:cs typeface="Roboto"/>
              <a:sym typeface="Roboto"/>
            </a:endParaRPr>
          </a:p>
          <a:p>
            <a:pPr marL="135463">
              <a:buClr>
                <a:srgbClr val="000000"/>
              </a:buClr>
              <a:buSzPts val="1400"/>
            </a:pPr>
            <a:r>
              <a:rPr lang="fr-FR" sz="1867" b="1">
                <a:solidFill>
                  <a:schemeClr val="accent1"/>
                </a:solidFill>
                <a:latin typeface="Arial"/>
                <a:ea typeface="Arial"/>
                <a:cs typeface="Arial"/>
                <a:sym typeface="Arial"/>
              </a:rPr>
              <a:t>GET favorite_candy/_doc/1</a:t>
            </a:r>
            <a:endParaRPr sz="1867">
              <a:solidFill>
                <a:srgbClr val="000000"/>
              </a:solidFill>
              <a:latin typeface="Arial"/>
              <a:ea typeface="Arial"/>
              <a:cs typeface="Arial"/>
              <a:sym typeface="Arial"/>
            </a:endParaRPr>
          </a:p>
        </p:txBody>
      </p:sp>
      <p:sp>
        <p:nvSpPr>
          <p:cNvPr id="731" name="Google Shape;731;p82"/>
          <p:cNvSpPr txBox="1"/>
          <p:nvPr/>
        </p:nvSpPr>
        <p:spPr>
          <a:xfrm>
            <a:off x="1043554" y="3155633"/>
            <a:ext cx="4101885" cy="1272345"/>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Arial"/>
                <a:ea typeface="Arial"/>
                <a:cs typeface="Arial"/>
                <a:sym typeface="Arial"/>
              </a:rPr>
              <a:t>Syntax:</a:t>
            </a:r>
            <a:endParaRPr sz="2400"/>
          </a:p>
          <a:p>
            <a:pPr marL="135463">
              <a:buClr>
                <a:srgbClr val="000000"/>
              </a:buClr>
              <a:buSzPts val="1400"/>
            </a:pPr>
            <a:r>
              <a:rPr lang="fr-FR" sz="1867">
                <a:solidFill>
                  <a:srgbClr val="000000"/>
                </a:solidFill>
                <a:latin typeface="Arial"/>
                <a:ea typeface="Arial"/>
                <a:cs typeface="Arial"/>
                <a:sym typeface="Arial"/>
              </a:rPr>
              <a:t>	</a:t>
            </a:r>
            <a:endParaRPr sz="2400"/>
          </a:p>
          <a:p>
            <a:pPr marL="135463">
              <a:buClr>
                <a:srgbClr val="000000"/>
              </a:buClr>
              <a:buSzPts val="1400"/>
            </a:pPr>
            <a:r>
              <a:rPr lang="fr-FR" sz="1867" b="1">
                <a:solidFill>
                  <a:schemeClr val="accent1"/>
                </a:solidFill>
                <a:latin typeface="Arial"/>
                <a:ea typeface="Arial"/>
                <a:cs typeface="Arial"/>
                <a:sym typeface="Arial"/>
              </a:rPr>
              <a:t>GET Name-of-the-Index/_doc/id</a:t>
            </a:r>
            <a:endParaRPr sz="2400"/>
          </a:p>
          <a:p>
            <a:endParaRPr sz="1867">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8" name="Google Shape;738;p83"/>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39</a:t>
            </a:fld>
            <a:endParaRPr/>
          </a:p>
        </p:txBody>
      </p:sp>
      <p:sp>
        <p:nvSpPr>
          <p:cNvPr id="736" name="Google Shape;736;p83"/>
          <p:cNvSpPr txBox="1">
            <a:spLocks noGrp="1"/>
          </p:cNvSpPr>
          <p:nvPr>
            <p:ph type="title" idx="4294967295"/>
          </p:nvPr>
        </p:nvSpPr>
        <p:spPr>
          <a:xfrm>
            <a:off x="0" y="0"/>
            <a:ext cx="9328150" cy="954088"/>
          </a:xfrm>
          <a:prstGeom prst="rect">
            <a:avLst/>
          </a:prstGeom>
          <a:noFill/>
          <a:ln>
            <a:noFill/>
          </a:ln>
        </p:spPr>
        <p:txBody>
          <a:bodyPr spcFirstLastPara="1" vert="horz" wrap="square" lIns="121900" tIns="121900" rIns="121900" bIns="121900" rtlCol="0" anchor="b" anchorCtr="0">
            <a:noAutofit/>
          </a:bodyPr>
          <a:lstStyle/>
          <a:p>
            <a:r>
              <a:rPr lang="fr-FR"/>
              <a:t>CRUD operations </a:t>
            </a:r>
            <a:endParaRPr/>
          </a:p>
        </p:txBody>
      </p:sp>
      <p:sp>
        <p:nvSpPr>
          <p:cNvPr id="737" name="Google Shape;737;p83"/>
          <p:cNvSpPr txBox="1">
            <a:spLocks noGrp="1"/>
          </p:cNvSpPr>
          <p:nvPr>
            <p:ph type="body" idx="4294967295"/>
          </p:nvPr>
        </p:nvSpPr>
        <p:spPr>
          <a:xfrm>
            <a:off x="0" y="866775"/>
            <a:ext cx="9328150" cy="4578350"/>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U - UPDATE</a:t>
            </a:r>
            <a:endParaRPr/>
          </a:p>
          <a:p>
            <a:pPr marL="135463" indent="0">
              <a:buNone/>
            </a:pPr>
            <a:endParaRPr b="1"/>
          </a:p>
          <a:p>
            <a:pPr marL="135463" indent="0">
              <a:buNone/>
            </a:pPr>
            <a:r>
              <a:rPr lang="fr-FR" u="sng"/>
              <a:t>Update a document</a:t>
            </a:r>
            <a:endParaRPr/>
          </a:p>
          <a:p>
            <a:pPr marL="135463" indent="0">
              <a:buNone/>
            </a:pPr>
            <a:endParaRPr/>
          </a:p>
          <a:p>
            <a:pPr marL="135463" indent="0">
              <a:buNone/>
            </a:pPr>
            <a:endParaRPr/>
          </a:p>
          <a:p>
            <a:pPr marL="135463" indent="0">
              <a:buNone/>
            </a:pPr>
            <a:endParaRPr/>
          </a:p>
        </p:txBody>
      </p:sp>
      <p:sp>
        <p:nvSpPr>
          <p:cNvPr id="739" name="Google Shape;739;p83"/>
          <p:cNvSpPr txBox="1"/>
          <p:nvPr/>
        </p:nvSpPr>
        <p:spPr>
          <a:xfrm>
            <a:off x="6674731" y="2978965"/>
            <a:ext cx="4120269" cy="2421634"/>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a:solidFill>
                <a:srgbClr val="000000"/>
              </a:solidFill>
              <a:latin typeface="Roboto"/>
              <a:ea typeface="Roboto"/>
              <a:cs typeface="Roboto"/>
              <a:sym typeface="Roboto"/>
            </a:endParaRPr>
          </a:p>
          <a:p>
            <a:pPr marL="135463">
              <a:buClr>
                <a:srgbClr val="000000"/>
              </a:buClr>
              <a:buSzPts val="1400"/>
            </a:pPr>
            <a:r>
              <a:rPr lang="fr-FR" sz="1867" b="1">
                <a:solidFill>
                  <a:schemeClr val="accent1"/>
                </a:solidFill>
                <a:latin typeface="Arial"/>
                <a:ea typeface="Arial"/>
                <a:cs typeface="Arial"/>
                <a:sym typeface="Arial"/>
              </a:rPr>
              <a:t>POST favorite_candy/_update/1</a:t>
            </a:r>
            <a:endParaRPr sz="2400"/>
          </a:p>
          <a:p>
            <a:pPr marL="135463">
              <a:buClr>
                <a:srgbClr val="000000"/>
              </a:buClr>
              <a:buSzPts val="1400"/>
            </a:pPr>
            <a:r>
              <a:rPr lang="fr-FR" sz="1867" b="1">
                <a:solidFill>
                  <a:schemeClr val="accent1"/>
                </a:solidFill>
                <a:latin typeface="Arial"/>
                <a:ea typeface="Arial"/>
                <a:cs typeface="Arial"/>
                <a:sym typeface="Arial"/>
              </a:rPr>
              <a:t>{</a:t>
            </a:r>
            <a:endParaRPr sz="2400"/>
          </a:p>
          <a:p>
            <a:pPr marL="135463">
              <a:buClr>
                <a:srgbClr val="000000"/>
              </a:buClr>
              <a:buSzPts val="1400"/>
            </a:pPr>
            <a:r>
              <a:rPr lang="fr-FR" sz="1867" b="1">
                <a:solidFill>
                  <a:schemeClr val="accent1"/>
                </a:solidFill>
                <a:latin typeface="Arial"/>
                <a:ea typeface="Arial"/>
                <a:cs typeface="Arial"/>
                <a:sym typeface="Arial"/>
              </a:rPr>
              <a:t>  "doc": {</a:t>
            </a:r>
            <a:endParaRPr sz="2400"/>
          </a:p>
          <a:p>
            <a:pPr marL="135463">
              <a:buClr>
                <a:srgbClr val="000000"/>
              </a:buClr>
              <a:buSzPts val="1400"/>
            </a:pPr>
            <a:r>
              <a:rPr lang="fr-FR" sz="1867" b="1">
                <a:solidFill>
                  <a:schemeClr val="accent1"/>
                </a:solidFill>
                <a:latin typeface="Arial"/>
                <a:ea typeface="Arial"/>
                <a:cs typeface="Arial"/>
                <a:sym typeface="Arial"/>
              </a:rPr>
              <a:t>    "candy": "M&amp;M's"</a:t>
            </a:r>
            <a:endParaRPr sz="2400"/>
          </a:p>
          <a:p>
            <a:pPr marL="135463">
              <a:buClr>
                <a:srgbClr val="000000"/>
              </a:buClr>
              <a:buSzPts val="1400"/>
            </a:pPr>
            <a:r>
              <a:rPr lang="fr-FR" sz="1867" b="1">
                <a:solidFill>
                  <a:schemeClr val="accent1"/>
                </a:solidFill>
                <a:latin typeface="Arial"/>
                <a:ea typeface="Arial"/>
                <a:cs typeface="Arial"/>
                <a:sym typeface="Arial"/>
              </a:rPr>
              <a:t>  }</a:t>
            </a:r>
            <a:endParaRPr sz="2400"/>
          </a:p>
          <a:p>
            <a:pPr marL="135463">
              <a:buClr>
                <a:srgbClr val="000000"/>
              </a:buClr>
              <a:buSzPts val="1400"/>
            </a:pPr>
            <a:r>
              <a:rPr lang="fr-FR" sz="1867" b="1">
                <a:solidFill>
                  <a:schemeClr val="accent1"/>
                </a:solidFill>
                <a:latin typeface="Arial"/>
                <a:ea typeface="Arial"/>
                <a:cs typeface="Arial"/>
                <a:sym typeface="Arial"/>
              </a:rPr>
              <a:t>}</a:t>
            </a:r>
            <a:endParaRPr sz="1867">
              <a:solidFill>
                <a:srgbClr val="000000"/>
              </a:solidFill>
              <a:latin typeface="Arial"/>
              <a:ea typeface="Arial"/>
              <a:cs typeface="Arial"/>
              <a:sym typeface="Arial"/>
            </a:endParaRPr>
          </a:p>
        </p:txBody>
      </p:sp>
      <p:sp>
        <p:nvSpPr>
          <p:cNvPr id="740" name="Google Shape;740;p83"/>
          <p:cNvSpPr txBox="1"/>
          <p:nvPr/>
        </p:nvSpPr>
        <p:spPr>
          <a:xfrm>
            <a:off x="834628" y="2835337"/>
            <a:ext cx="4858416" cy="2708957"/>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Arial"/>
                <a:ea typeface="Arial"/>
                <a:cs typeface="Arial"/>
                <a:sym typeface="Arial"/>
              </a:rPr>
              <a:t>Syntax:</a:t>
            </a:r>
            <a:endParaRPr sz="2400"/>
          </a:p>
          <a:p>
            <a:pPr marL="135463">
              <a:buClr>
                <a:srgbClr val="000000"/>
              </a:buClr>
              <a:buSzPts val="1400"/>
            </a:pPr>
            <a:r>
              <a:rPr lang="fr-FR" sz="1867">
                <a:solidFill>
                  <a:srgbClr val="000000"/>
                </a:solidFill>
                <a:latin typeface="Arial"/>
                <a:ea typeface="Arial"/>
                <a:cs typeface="Arial"/>
                <a:sym typeface="Arial"/>
              </a:rPr>
              <a:t>	</a:t>
            </a:r>
            <a:endParaRPr sz="2400"/>
          </a:p>
          <a:p>
            <a:pPr marL="135463">
              <a:buClr>
                <a:srgbClr val="000000"/>
              </a:buClr>
              <a:buSzPts val="1400"/>
            </a:pPr>
            <a:r>
              <a:rPr lang="fr-FR" sz="1867" b="1">
                <a:solidFill>
                  <a:schemeClr val="accent1"/>
                </a:solidFill>
                <a:latin typeface="Arial"/>
                <a:ea typeface="Arial"/>
                <a:cs typeface="Arial"/>
                <a:sym typeface="Arial"/>
              </a:rPr>
              <a:t>POST Name-of-the-Index/_update/id</a:t>
            </a:r>
            <a:endParaRPr sz="2400"/>
          </a:p>
          <a:p>
            <a:pPr marL="135463">
              <a:buClr>
                <a:srgbClr val="000000"/>
              </a:buClr>
              <a:buSzPts val="1400"/>
            </a:pPr>
            <a:r>
              <a:rPr lang="fr-FR" sz="1867" b="1">
                <a:solidFill>
                  <a:schemeClr val="accent1"/>
                </a:solidFill>
                <a:latin typeface="Arial"/>
                <a:ea typeface="Arial"/>
                <a:cs typeface="Arial"/>
                <a:sym typeface="Arial"/>
              </a:rPr>
              <a:t>{</a:t>
            </a:r>
            <a:endParaRPr sz="2400"/>
          </a:p>
          <a:p>
            <a:pPr marL="135463">
              <a:buClr>
                <a:srgbClr val="000000"/>
              </a:buClr>
              <a:buSzPts val="1400"/>
            </a:pPr>
            <a:r>
              <a:rPr lang="fr-FR" sz="1867" b="1">
                <a:solidFill>
                  <a:schemeClr val="accent1"/>
                </a:solidFill>
                <a:latin typeface="Arial"/>
                <a:ea typeface="Arial"/>
                <a:cs typeface="Arial"/>
                <a:sym typeface="Arial"/>
              </a:rPr>
              <a:t>  "doc": {</a:t>
            </a:r>
            <a:endParaRPr sz="2400"/>
          </a:p>
          <a:p>
            <a:pPr marL="135463">
              <a:buClr>
                <a:srgbClr val="000000"/>
              </a:buClr>
              <a:buSzPts val="1400"/>
            </a:pPr>
            <a:r>
              <a:rPr lang="fr-FR" sz="1867" b="1">
                <a:solidFill>
                  <a:schemeClr val="accent1"/>
                </a:solidFill>
                <a:latin typeface="Arial"/>
                <a:ea typeface="Arial"/>
                <a:cs typeface="Arial"/>
                <a:sym typeface="Arial"/>
              </a:rPr>
              <a:t>    "field1": "value",</a:t>
            </a:r>
            <a:endParaRPr sz="2400"/>
          </a:p>
          <a:p>
            <a:pPr marL="135463">
              <a:buClr>
                <a:srgbClr val="000000"/>
              </a:buClr>
              <a:buSzPts val="1400"/>
            </a:pPr>
            <a:r>
              <a:rPr lang="fr-FR" sz="1867" b="1">
                <a:solidFill>
                  <a:schemeClr val="accent1"/>
                </a:solidFill>
                <a:latin typeface="Arial"/>
                <a:ea typeface="Arial"/>
                <a:cs typeface="Arial"/>
                <a:sym typeface="Arial"/>
              </a:rPr>
              <a:t>    "field2": "value",</a:t>
            </a:r>
            <a:endParaRPr sz="2400"/>
          </a:p>
          <a:p>
            <a:pPr marL="135463">
              <a:buClr>
                <a:srgbClr val="000000"/>
              </a:buClr>
              <a:buSzPts val="1400"/>
            </a:pPr>
            <a:r>
              <a:rPr lang="fr-FR" sz="1867" b="1">
                <a:solidFill>
                  <a:schemeClr val="accent1"/>
                </a:solidFill>
                <a:latin typeface="Arial"/>
                <a:ea typeface="Arial"/>
                <a:cs typeface="Arial"/>
                <a:sym typeface="Arial"/>
              </a:rPr>
              <a:t>  }</a:t>
            </a:r>
            <a:endParaRPr sz="2400"/>
          </a:p>
          <a:p>
            <a:pPr marL="135463">
              <a:buClr>
                <a:srgbClr val="000000"/>
              </a:buClr>
              <a:buSzPts val="1400"/>
            </a:pPr>
            <a:r>
              <a:rPr lang="fr-FR" sz="1867" b="1">
                <a:solidFill>
                  <a:schemeClr val="accent1"/>
                </a:solidFill>
                <a:latin typeface="Arial"/>
                <a:ea typeface="Arial"/>
                <a:cs typeface="Arial"/>
                <a:sym typeface="Arial"/>
              </a:rPr>
              <a:t>}</a:t>
            </a:r>
            <a:endParaRPr sz="1867">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755071-6658-D647-11A8-E263B704F94C}"/>
              </a:ext>
            </a:extLst>
          </p:cNvPr>
          <p:cNvSpPr>
            <a:spLocks noGrp="1"/>
          </p:cNvSpPr>
          <p:nvPr>
            <p:ph type="title"/>
          </p:nvPr>
        </p:nvSpPr>
        <p:spPr/>
        <p:txBody>
          <a:bodyPr/>
          <a:lstStyle/>
          <a:p>
            <a:r>
              <a:rPr lang="fr-FR" dirty="0" err="1"/>
              <a:t>Centralized</a:t>
            </a:r>
            <a:r>
              <a:rPr lang="fr-FR" dirty="0"/>
              <a:t> / Versus Distributed</a:t>
            </a:r>
          </a:p>
        </p:txBody>
      </p:sp>
      <p:pic>
        <p:nvPicPr>
          <p:cNvPr id="13" name="Picture 8" descr="Centralized versus distributed systems">
            <a:extLst>
              <a:ext uri="{FF2B5EF4-FFF2-40B4-BE49-F238E27FC236}">
                <a16:creationId xmlns:a16="http://schemas.microsoft.com/office/drawing/2014/main" id="{4FCE6350-096E-350F-CD36-10D04918C6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1650223"/>
            <a:ext cx="8346810" cy="3898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504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7" name="Google Shape;747;p84"/>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40</a:t>
            </a:fld>
            <a:endParaRPr/>
          </a:p>
        </p:txBody>
      </p:sp>
      <p:sp>
        <p:nvSpPr>
          <p:cNvPr id="745" name="Google Shape;745;p84"/>
          <p:cNvSpPr txBox="1">
            <a:spLocks noGrp="1"/>
          </p:cNvSpPr>
          <p:nvPr>
            <p:ph type="title" idx="4294967295"/>
          </p:nvPr>
        </p:nvSpPr>
        <p:spPr>
          <a:xfrm>
            <a:off x="0" y="0"/>
            <a:ext cx="9328150" cy="954088"/>
          </a:xfrm>
          <a:prstGeom prst="rect">
            <a:avLst/>
          </a:prstGeom>
          <a:noFill/>
          <a:ln>
            <a:noFill/>
          </a:ln>
        </p:spPr>
        <p:txBody>
          <a:bodyPr spcFirstLastPara="1" vert="horz" wrap="square" lIns="121900" tIns="121900" rIns="121900" bIns="121900" rtlCol="0" anchor="b" anchorCtr="0">
            <a:noAutofit/>
          </a:bodyPr>
          <a:lstStyle/>
          <a:p>
            <a:r>
              <a:rPr lang="fr-FR"/>
              <a:t>CRUD operations </a:t>
            </a:r>
            <a:endParaRPr/>
          </a:p>
        </p:txBody>
      </p:sp>
      <p:sp>
        <p:nvSpPr>
          <p:cNvPr id="746" name="Google Shape;746;p84"/>
          <p:cNvSpPr txBox="1">
            <a:spLocks noGrp="1"/>
          </p:cNvSpPr>
          <p:nvPr>
            <p:ph type="body" idx="4294967295"/>
          </p:nvPr>
        </p:nvSpPr>
        <p:spPr>
          <a:xfrm>
            <a:off x="0" y="866775"/>
            <a:ext cx="9328150" cy="4578350"/>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D - DELETE</a:t>
            </a:r>
            <a:endParaRPr/>
          </a:p>
          <a:p>
            <a:pPr marL="135463" indent="0">
              <a:buNone/>
            </a:pPr>
            <a:endParaRPr b="1"/>
          </a:p>
          <a:p>
            <a:pPr marL="135463" indent="0">
              <a:buNone/>
            </a:pPr>
            <a:r>
              <a:rPr lang="fr-FR" u="sng"/>
              <a:t>Delete a document</a:t>
            </a:r>
            <a:endParaRPr/>
          </a:p>
          <a:p>
            <a:pPr marL="135463" indent="0">
              <a:buNone/>
            </a:pPr>
            <a:endParaRPr/>
          </a:p>
          <a:p>
            <a:pPr marL="135463" indent="0">
              <a:buNone/>
            </a:pPr>
            <a:endParaRPr/>
          </a:p>
          <a:p>
            <a:pPr marL="135463" indent="0">
              <a:buNone/>
            </a:pPr>
            <a:endParaRPr/>
          </a:p>
        </p:txBody>
      </p:sp>
      <p:sp>
        <p:nvSpPr>
          <p:cNvPr id="748" name="Google Shape;748;p84"/>
          <p:cNvSpPr txBox="1"/>
          <p:nvPr/>
        </p:nvSpPr>
        <p:spPr>
          <a:xfrm>
            <a:off x="6674731" y="2978964"/>
            <a:ext cx="4120269" cy="985023"/>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a:solidFill>
                <a:srgbClr val="000000"/>
              </a:solidFill>
              <a:latin typeface="Roboto"/>
              <a:ea typeface="Roboto"/>
              <a:cs typeface="Roboto"/>
              <a:sym typeface="Roboto"/>
            </a:endParaRPr>
          </a:p>
          <a:p>
            <a:pPr marL="135463">
              <a:buClr>
                <a:srgbClr val="000000"/>
              </a:buClr>
              <a:buSzPts val="1400"/>
            </a:pPr>
            <a:r>
              <a:rPr lang="fr-FR" sz="1867" b="1">
                <a:solidFill>
                  <a:schemeClr val="accent1"/>
                </a:solidFill>
                <a:latin typeface="Arial"/>
                <a:ea typeface="Arial"/>
                <a:cs typeface="Arial"/>
                <a:sym typeface="Arial"/>
              </a:rPr>
              <a:t>DELETE favorite_candy/_doc/1</a:t>
            </a:r>
            <a:endParaRPr sz="2400"/>
          </a:p>
        </p:txBody>
      </p:sp>
      <p:sp>
        <p:nvSpPr>
          <p:cNvPr id="749" name="Google Shape;749;p84"/>
          <p:cNvSpPr txBox="1"/>
          <p:nvPr/>
        </p:nvSpPr>
        <p:spPr>
          <a:xfrm>
            <a:off x="834628" y="2978964"/>
            <a:ext cx="4858416" cy="985023"/>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Arial"/>
                <a:ea typeface="Arial"/>
                <a:cs typeface="Arial"/>
                <a:sym typeface="Arial"/>
              </a:rPr>
              <a:t>Syntax:</a:t>
            </a:r>
            <a:endParaRPr sz="2400"/>
          </a:p>
          <a:p>
            <a:pPr marL="135463">
              <a:buClr>
                <a:srgbClr val="000000"/>
              </a:buClr>
              <a:buSzPts val="1400"/>
            </a:pPr>
            <a:r>
              <a:rPr lang="fr-FR" sz="1867">
                <a:solidFill>
                  <a:srgbClr val="000000"/>
                </a:solidFill>
                <a:latin typeface="Arial"/>
                <a:ea typeface="Arial"/>
                <a:cs typeface="Arial"/>
                <a:sym typeface="Arial"/>
              </a:rPr>
              <a:t>	</a:t>
            </a:r>
            <a:endParaRPr sz="2400"/>
          </a:p>
          <a:p>
            <a:pPr marL="135463">
              <a:buClr>
                <a:srgbClr val="000000"/>
              </a:buClr>
              <a:buSzPts val="1400"/>
            </a:pPr>
            <a:r>
              <a:rPr lang="fr-FR" sz="1867" b="1">
                <a:solidFill>
                  <a:schemeClr val="accent1"/>
                </a:solidFill>
                <a:latin typeface="Arial"/>
                <a:ea typeface="Arial"/>
                <a:cs typeface="Arial"/>
                <a:sym typeface="Arial"/>
              </a:rPr>
              <a:t>DELETE Name-of-the-Index/_doc/id</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6" name="Google Shape;756;p85"/>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41</a:t>
            </a:fld>
            <a:endParaRPr/>
          </a:p>
        </p:txBody>
      </p:sp>
      <p:sp>
        <p:nvSpPr>
          <p:cNvPr id="754" name="Google Shape;754;p85"/>
          <p:cNvSpPr txBox="1">
            <a:spLocks noGrp="1"/>
          </p:cNvSpPr>
          <p:nvPr>
            <p:ph type="title" idx="4294967295"/>
          </p:nvPr>
        </p:nvSpPr>
        <p:spPr>
          <a:xfrm>
            <a:off x="0" y="0"/>
            <a:ext cx="9328150" cy="954088"/>
          </a:xfrm>
          <a:prstGeom prst="rect">
            <a:avLst/>
          </a:prstGeom>
          <a:noFill/>
          <a:ln>
            <a:noFill/>
          </a:ln>
        </p:spPr>
        <p:txBody>
          <a:bodyPr spcFirstLastPara="1" vert="horz" wrap="square" lIns="121900" tIns="121900" rIns="121900" bIns="121900" rtlCol="0" anchor="b" anchorCtr="0">
            <a:noAutofit/>
          </a:bodyPr>
          <a:lstStyle/>
          <a:p>
            <a:r>
              <a:rPr lang="fr-FR"/>
              <a:t>CRUD operations </a:t>
            </a:r>
            <a:endParaRPr/>
          </a:p>
        </p:txBody>
      </p:sp>
      <p:sp>
        <p:nvSpPr>
          <p:cNvPr id="755" name="Google Shape;755;p85"/>
          <p:cNvSpPr txBox="1">
            <a:spLocks noGrp="1"/>
          </p:cNvSpPr>
          <p:nvPr>
            <p:ph type="body" idx="4294967295"/>
          </p:nvPr>
        </p:nvSpPr>
        <p:spPr>
          <a:xfrm>
            <a:off x="0" y="541338"/>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C – Create</a:t>
            </a:r>
            <a:endParaRPr/>
          </a:p>
          <a:p>
            <a:pPr marL="135463" indent="0">
              <a:buNone/>
            </a:pPr>
            <a:r>
              <a:rPr lang="fr-FR" sz="2400" u="sng">
                <a:latin typeface="Roboto"/>
                <a:ea typeface="Roboto"/>
                <a:cs typeface="Roboto"/>
                <a:sym typeface="Roboto"/>
              </a:rPr>
              <a:t>Index a document</a:t>
            </a:r>
            <a:endParaRPr/>
          </a:p>
          <a:p>
            <a:pPr marL="135463" indent="0">
              <a:buNone/>
            </a:pPr>
            <a:r>
              <a:rPr lang="fr-FR" sz="2400">
                <a:latin typeface="Roboto"/>
                <a:ea typeface="Roboto"/>
                <a:cs typeface="Roboto"/>
                <a:sym typeface="Roboto"/>
              </a:rPr>
              <a:t>When you index a document using an id that already exists, the existing document is overwritten by the new document. If you do not want a existing document to be overwritten, you can use the _create endpoint!</a:t>
            </a:r>
            <a:endParaRPr/>
          </a:p>
        </p:txBody>
      </p:sp>
      <p:sp>
        <p:nvSpPr>
          <p:cNvPr id="757" name="Google Shape;757;p85"/>
          <p:cNvSpPr txBox="1"/>
          <p:nvPr/>
        </p:nvSpPr>
        <p:spPr>
          <a:xfrm>
            <a:off x="6490905" y="4315310"/>
            <a:ext cx="4918129" cy="2134312"/>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b="1">
              <a:solidFill>
                <a:schemeClr val="accent1"/>
              </a:solidFill>
              <a:latin typeface="Roboto"/>
              <a:ea typeface="Roboto"/>
              <a:cs typeface="Roboto"/>
              <a:sym typeface="Roboto"/>
            </a:endParaRPr>
          </a:p>
          <a:p>
            <a:r>
              <a:rPr lang="fr-FR" sz="1867" b="1">
                <a:solidFill>
                  <a:schemeClr val="accent1"/>
                </a:solidFill>
                <a:latin typeface="Arial"/>
                <a:ea typeface="Arial"/>
                <a:cs typeface="Arial"/>
                <a:sym typeface="Arial"/>
              </a:rPr>
              <a:t>PUT favorite_candy/_create/1</a:t>
            </a:r>
            <a:endParaRPr sz="2400"/>
          </a:p>
          <a:p>
            <a:r>
              <a:rPr lang="fr-FR" sz="1867" b="1">
                <a:solidFill>
                  <a:schemeClr val="accent1"/>
                </a:solidFill>
                <a:latin typeface="Arial"/>
                <a:ea typeface="Arial"/>
                <a:cs typeface="Arial"/>
                <a:sym typeface="Arial"/>
              </a:rPr>
              <a:t>{</a:t>
            </a:r>
            <a:endParaRPr sz="2400"/>
          </a:p>
          <a:p>
            <a:r>
              <a:rPr lang="fr-FR" sz="1867" b="1">
                <a:solidFill>
                  <a:schemeClr val="accent1"/>
                </a:solidFill>
                <a:latin typeface="Arial"/>
                <a:ea typeface="Arial"/>
                <a:cs typeface="Arial"/>
                <a:sym typeface="Arial"/>
              </a:rPr>
              <a:t>  "first_name": "John",</a:t>
            </a:r>
            <a:endParaRPr sz="2400"/>
          </a:p>
          <a:p>
            <a:r>
              <a:rPr lang="fr-FR" sz="1867" b="1">
                <a:solidFill>
                  <a:schemeClr val="accent1"/>
                </a:solidFill>
                <a:latin typeface="Arial"/>
                <a:ea typeface="Arial"/>
                <a:cs typeface="Arial"/>
                <a:sym typeface="Arial"/>
              </a:rPr>
              <a:t>  "candy": "Starburst"</a:t>
            </a:r>
            <a:endParaRPr sz="2400"/>
          </a:p>
          <a:p>
            <a:r>
              <a:rPr lang="fr-FR" sz="1867" b="1">
                <a:solidFill>
                  <a:schemeClr val="accent1"/>
                </a:solidFill>
                <a:latin typeface="Arial"/>
                <a:ea typeface="Arial"/>
                <a:cs typeface="Arial"/>
                <a:sym typeface="Arial"/>
              </a:rPr>
              <a:t>}</a:t>
            </a:r>
            <a:endParaRPr sz="2400"/>
          </a:p>
        </p:txBody>
      </p:sp>
      <p:sp>
        <p:nvSpPr>
          <p:cNvPr id="758" name="Google Shape;758;p85"/>
          <p:cNvSpPr txBox="1"/>
          <p:nvPr/>
        </p:nvSpPr>
        <p:spPr>
          <a:xfrm>
            <a:off x="782967" y="4315310"/>
            <a:ext cx="4704707" cy="2134312"/>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chemeClr val="dk1"/>
                </a:solidFill>
                <a:latin typeface="Roboto"/>
                <a:ea typeface="Roboto"/>
                <a:cs typeface="Roboto"/>
                <a:sym typeface="Roboto"/>
              </a:rPr>
              <a:t>Syntax:</a:t>
            </a:r>
            <a:endParaRPr sz="2400"/>
          </a:p>
          <a:p>
            <a:pPr marL="135463">
              <a:buClr>
                <a:srgbClr val="000000"/>
              </a:buClr>
              <a:buSzPts val="1400"/>
            </a:pPr>
            <a:endParaRPr sz="1867">
              <a:solidFill>
                <a:schemeClr val="dk1"/>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PUT Name-of-the-Index/_create/your-id</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pPr marL="135463">
              <a:buClr>
                <a:srgbClr val="000000"/>
              </a:buClr>
              <a:buSzPts val="1400"/>
            </a:pPr>
            <a:r>
              <a:rPr lang="fr-FR" sz="1867" b="1">
                <a:solidFill>
                  <a:schemeClr val="accent1"/>
                </a:solidFill>
                <a:latin typeface="Roboto"/>
                <a:ea typeface="Roboto"/>
                <a:cs typeface="Roboto"/>
                <a:sym typeface="Roboto"/>
              </a:rPr>
              <a:t>  "field": "value"</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endParaRPr sz="1867">
              <a:solidFill>
                <a:srgbClr val="000000"/>
              </a:solidFill>
              <a:latin typeface="Arial"/>
              <a:ea typeface="Arial"/>
              <a:cs typeface="Arial"/>
              <a:sym typeface="Arial"/>
            </a:endParaRPr>
          </a:p>
        </p:txBody>
      </p:sp>
      <p:sp>
        <p:nvSpPr>
          <p:cNvPr id="759" name="Google Shape;759;p85"/>
          <p:cNvSpPr txBox="1"/>
          <p:nvPr/>
        </p:nvSpPr>
        <p:spPr>
          <a:xfrm>
            <a:off x="1037246" y="3278926"/>
            <a:ext cx="10117508" cy="861720"/>
          </a:xfrm>
          <a:prstGeom prst="rect">
            <a:avLst/>
          </a:prstGeom>
          <a:solidFill>
            <a:srgbClr val="C9D0D1"/>
          </a:solidFill>
          <a:ln>
            <a:noFill/>
          </a:ln>
        </p:spPr>
        <p:txBody>
          <a:bodyPr spcFirstLastPara="1" wrap="square" lIns="121900" tIns="60933" rIns="121900" bIns="60933" anchor="t" anchorCtr="0">
            <a:spAutoFit/>
          </a:bodyPr>
          <a:lstStyle/>
          <a:p>
            <a:r>
              <a:rPr lang="fr-FR" sz="2400" b="1">
                <a:solidFill>
                  <a:schemeClr val="accent1"/>
                </a:solidFill>
                <a:latin typeface="Roboto"/>
                <a:ea typeface="Roboto"/>
                <a:cs typeface="Roboto"/>
                <a:sym typeface="Roboto"/>
              </a:rPr>
              <a:t>With the _create Endpoint, no indexing will occur and you will get a 409 error message.</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1"/>
        <p:cNvGrpSpPr/>
        <p:nvPr/>
      </p:nvGrpSpPr>
      <p:grpSpPr>
        <a:xfrm>
          <a:off x="0" y="0"/>
          <a:ext cx="0" cy="0"/>
          <a:chOff x="0" y="0"/>
          <a:chExt cx="0" cy="0"/>
        </a:xfrm>
      </p:grpSpPr>
      <p:grpSp>
        <p:nvGrpSpPr>
          <p:cNvPr id="779" name="Group 77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80" name="Straight Connector 77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1" name="Straight Connector 78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8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4" name="Isosceles Triangle 78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8" name="Isosceles Triangle 78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789" name="Isosceles Triangle 78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772" name="Google Shape;772;p87"/>
          <p:cNvSpPr txBox="1">
            <a:spLocks noGrp="1"/>
          </p:cNvSpPr>
          <p:nvPr>
            <p:ph type="ctrTitle" idx="4294967295"/>
          </p:nvPr>
        </p:nvSpPr>
        <p:spPr>
          <a:xfrm>
            <a:off x="4974337" y="1265314"/>
            <a:ext cx="4299666" cy="3249131"/>
          </a:xfrm>
          <a:prstGeom prst="rect">
            <a:avLst/>
          </a:prstGeom>
        </p:spPr>
        <p:txBody>
          <a:bodyPr spcFirstLastPara="1" vert="horz" lIns="91440" tIns="45720" rIns="91440" bIns="45720" rtlCol="0" anchor="b" anchorCtr="0">
            <a:normAutofit/>
          </a:bodyPr>
          <a:lstStyle/>
          <a:p>
            <a:r>
              <a:rPr lang="en-US" sz="5400" kern="1200" dirty="0">
                <a:solidFill>
                  <a:schemeClr val="accent1"/>
                </a:solidFill>
                <a:latin typeface="+mj-lt"/>
                <a:ea typeface="+mj-ea"/>
                <a:cs typeface="+mj-cs"/>
              </a:rPr>
              <a:t>Queries</a:t>
            </a:r>
          </a:p>
        </p:txBody>
      </p:sp>
      <p:sp>
        <p:nvSpPr>
          <p:cNvPr id="791" name="Isosceles Triangle 79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776" name="Graphic 775" descr="Chat">
            <a:extLst>
              <a:ext uri="{FF2B5EF4-FFF2-40B4-BE49-F238E27FC236}">
                <a16:creationId xmlns:a16="http://schemas.microsoft.com/office/drawing/2014/main" id="{628034E3-6CD9-6B5C-EBA3-6E032F398D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2"/>
                                        </p:tgtEl>
                                        <p:attrNameLst>
                                          <p:attrName>style.visibility</p:attrName>
                                        </p:attrNameLst>
                                      </p:cBhvr>
                                      <p:to>
                                        <p:strVal val="visible"/>
                                      </p:to>
                                    </p:set>
                                    <p:animEffect transition="in" filter="fade">
                                      <p:cBhvr>
                                        <p:cTn id="7" dur="400"/>
                                        <p:tgtEl>
                                          <p:spTgt spid="77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76"/>
                                        </p:tgtEl>
                                        <p:attrNameLst>
                                          <p:attrName>style.visibility</p:attrName>
                                        </p:attrNameLst>
                                      </p:cBhvr>
                                      <p:to>
                                        <p:strVal val="visible"/>
                                      </p:to>
                                    </p:set>
                                    <p:animEffect transition="in" filter="fade">
                                      <p:cBhvr>
                                        <p:cTn id="10" dur="700"/>
                                        <p:tgtEl>
                                          <p:spTgt spid="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5" name="Google Shape;785;p89"/>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43</a:t>
            </a:fld>
            <a:endParaRPr/>
          </a:p>
        </p:txBody>
      </p:sp>
      <p:sp>
        <p:nvSpPr>
          <p:cNvPr id="784" name="Google Shape;784;p89"/>
          <p:cNvSpPr txBox="1">
            <a:spLocks noGrp="1"/>
          </p:cNvSpPr>
          <p:nvPr>
            <p:ph type="title" idx="4294967295"/>
          </p:nvPr>
        </p:nvSpPr>
        <p:spPr>
          <a:xfrm>
            <a:off x="0" y="466725"/>
            <a:ext cx="9328150" cy="954088"/>
          </a:xfrm>
          <a:prstGeom prst="rect">
            <a:avLst/>
          </a:prstGeom>
          <a:noFill/>
          <a:ln>
            <a:noFill/>
          </a:ln>
        </p:spPr>
        <p:txBody>
          <a:bodyPr spcFirstLastPara="1" vert="horz" wrap="square" lIns="121900" tIns="121900" rIns="121900" bIns="121900" rtlCol="0" anchor="b" anchorCtr="0">
            <a:noAutofit/>
          </a:bodyPr>
          <a:lstStyle/>
          <a:p>
            <a:r>
              <a:rPr lang="fr-FR"/>
              <a:t>Queries</a:t>
            </a:r>
            <a:endParaRPr/>
          </a:p>
        </p:txBody>
      </p:sp>
      <p:sp>
        <p:nvSpPr>
          <p:cNvPr id="787" name="Google Shape;787;p89"/>
          <p:cNvSpPr txBox="1">
            <a:spLocks noGrp="1"/>
          </p:cNvSpPr>
          <p:nvPr>
            <p:ph type="body" idx="4294967295"/>
          </p:nvPr>
        </p:nvSpPr>
        <p:spPr>
          <a:xfrm>
            <a:off x="582723" y="1615646"/>
            <a:ext cx="9918700" cy="1071562"/>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133" dirty="0">
                <a:latin typeface="Roboto"/>
                <a:ea typeface="Roboto"/>
                <a:cs typeface="Roboto"/>
                <a:sym typeface="Roboto"/>
              </a:rPr>
              <a:t>The </a:t>
            </a:r>
            <a:r>
              <a:rPr lang="fr-FR" sz="2133" dirty="0" err="1">
                <a:latin typeface="Roboto"/>
                <a:ea typeface="Roboto"/>
                <a:cs typeface="Roboto"/>
                <a:sym typeface="Roboto"/>
              </a:rPr>
              <a:t>query</a:t>
            </a:r>
            <a:r>
              <a:rPr lang="fr-FR" sz="2133" dirty="0">
                <a:latin typeface="Roboto"/>
                <a:ea typeface="Roboto"/>
                <a:cs typeface="Roboto"/>
                <a:sym typeface="Roboto"/>
              </a:rPr>
              <a:t> DSL </a:t>
            </a:r>
            <a:r>
              <a:rPr lang="fr-FR" sz="2133" dirty="0" err="1">
                <a:latin typeface="Roboto"/>
                <a:ea typeface="Roboto"/>
                <a:cs typeface="Roboto"/>
                <a:sym typeface="Roboto"/>
              </a:rPr>
              <a:t>is</a:t>
            </a:r>
            <a:r>
              <a:rPr lang="fr-FR" sz="2133" dirty="0">
                <a:latin typeface="Roboto"/>
                <a:ea typeface="Roboto"/>
                <a:cs typeface="Roboto"/>
                <a:sym typeface="Roboto"/>
              </a:rPr>
              <a:t> a flexible, expressive </a:t>
            </a:r>
            <a:r>
              <a:rPr lang="fr-FR" sz="2133" dirty="0" err="1">
                <a:latin typeface="Roboto"/>
                <a:ea typeface="Roboto"/>
                <a:cs typeface="Roboto"/>
                <a:sym typeface="Roboto"/>
              </a:rPr>
              <a:t>search</a:t>
            </a:r>
            <a:r>
              <a:rPr lang="fr-FR" sz="2133" dirty="0">
                <a:latin typeface="Roboto"/>
                <a:ea typeface="Roboto"/>
                <a:cs typeface="Roboto"/>
                <a:sym typeface="Roboto"/>
              </a:rPr>
              <a:t> </a:t>
            </a:r>
            <a:r>
              <a:rPr lang="fr-FR" sz="2133" dirty="0" err="1">
                <a:latin typeface="Roboto"/>
                <a:ea typeface="Roboto"/>
                <a:cs typeface="Roboto"/>
                <a:sym typeface="Roboto"/>
              </a:rPr>
              <a:t>language</a:t>
            </a:r>
            <a:r>
              <a:rPr lang="fr-FR" sz="2133" dirty="0">
                <a:latin typeface="Roboto"/>
                <a:ea typeface="Roboto"/>
                <a:cs typeface="Roboto"/>
                <a:sym typeface="Roboto"/>
              </a:rPr>
              <a:t> </a:t>
            </a:r>
            <a:r>
              <a:rPr lang="fr-FR" sz="2133" dirty="0" err="1">
                <a:latin typeface="Roboto"/>
                <a:ea typeface="Roboto"/>
                <a:cs typeface="Roboto"/>
                <a:sym typeface="Roboto"/>
              </a:rPr>
              <a:t>that</a:t>
            </a:r>
            <a:r>
              <a:rPr lang="fr-FR" sz="2133" dirty="0">
                <a:latin typeface="Roboto"/>
                <a:ea typeface="Roboto"/>
                <a:cs typeface="Roboto"/>
                <a:sym typeface="Roboto"/>
              </a:rPr>
              <a:t> </a:t>
            </a:r>
            <a:r>
              <a:rPr lang="fr-FR" sz="2133" dirty="0" err="1">
                <a:latin typeface="Roboto"/>
                <a:ea typeface="Roboto"/>
                <a:cs typeface="Roboto"/>
                <a:sym typeface="Roboto"/>
              </a:rPr>
              <a:t>Opensearch</a:t>
            </a:r>
            <a:r>
              <a:rPr lang="fr-FR" sz="2133" dirty="0">
                <a:latin typeface="Roboto"/>
                <a:ea typeface="Roboto"/>
                <a:cs typeface="Roboto"/>
                <a:sym typeface="Roboto"/>
              </a:rPr>
              <a:t> uses to expose </a:t>
            </a:r>
            <a:r>
              <a:rPr lang="fr-FR" sz="2133" dirty="0" err="1">
                <a:latin typeface="Roboto"/>
                <a:ea typeface="Roboto"/>
                <a:cs typeface="Roboto"/>
                <a:sym typeface="Roboto"/>
              </a:rPr>
              <a:t>most</a:t>
            </a:r>
            <a:r>
              <a:rPr lang="fr-FR" sz="2133" dirty="0">
                <a:latin typeface="Roboto"/>
                <a:ea typeface="Roboto"/>
                <a:cs typeface="Roboto"/>
                <a:sym typeface="Roboto"/>
              </a:rPr>
              <a:t> of the power of </a:t>
            </a:r>
            <a:r>
              <a:rPr lang="fr-FR" sz="2133" dirty="0" err="1">
                <a:latin typeface="Roboto"/>
                <a:ea typeface="Roboto"/>
                <a:cs typeface="Roboto"/>
                <a:sym typeface="Roboto"/>
              </a:rPr>
              <a:t>Lucene</a:t>
            </a:r>
            <a:r>
              <a:rPr lang="fr-FR" sz="2133" dirty="0">
                <a:latin typeface="Roboto"/>
                <a:ea typeface="Roboto"/>
                <a:cs typeface="Roboto"/>
                <a:sym typeface="Roboto"/>
              </a:rPr>
              <a:t> </a:t>
            </a:r>
            <a:r>
              <a:rPr lang="fr-FR" sz="2133" dirty="0" err="1">
                <a:latin typeface="Roboto"/>
                <a:ea typeface="Roboto"/>
                <a:cs typeface="Roboto"/>
                <a:sym typeface="Roboto"/>
              </a:rPr>
              <a:t>through</a:t>
            </a:r>
            <a:r>
              <a:rPr lang="fr-FR" sz="2133" dirty="0">
                <a:latin typeface="Roboto"/>
                <a:ea typeface="Roboto"/>
                <a:cs typeface="Roboto"/>
                <a:sym typeface="Roboto"/>
              </a:rPr>
              <a:t> a simple JSON interface.</a:t>
            </a:r>
            <a:endParaRPr dirty="0"/>
          </a:p>
        </p:txBody>
      </p:sp>
      <p:sp>
        <p:nvSpPr>
          <p:cNvPr id="786" name="Google Shape;786;p89"/>
          <p:cNvSpPr txBox="1"/>
          <p:nvPr/>
        </p:nvSpPr>
        <p:spPr>
          <a:xfrm>
            <a:off x="4098459" y="3026033"/>
            <a:ext cx="4181060" cy="2216321"/>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chemeClr val="dk1"/>
                </a:solidFill>
                <a:latin typeface="Roboto"/>
                <a:ea typeface="Roboto"/>
                <a:cs typeface="Roboto"/>
                <a:sym typeface="Roboto"/>
              </a:rPr>
              <a:t>Syntax:</a:t>
            </a:r>
            <a:endParaRPr sz="2400"/>
          </a:p>
          <a:p>
            <a:pPr marL="135463">
              <a:buClr>
                <a:srgbClr val="000000"/>
              </a:buClr>
              <a:buSzPts val="1400"/>
            </a:pPr>
            <a:endParaRPr sz="1867">
              <a:solidFill>
                <a:schemeClr val="dk1"/>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GET name-of-the-Index/_search</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pPr marL="135463">
              <a:buClr>
                <a:srgbClr val="000000"/>
              </a:buClr>
              <a:buSzPts val="1400"/>
            </a:pPr>
            <a:r>
              <a:rPr lang="fr-FR" sz="1867" b="1">
                <a:solidFill>
                  <a:schemeClr val="accent1"/>
                </a:solidFill>
                <a:latin typeface="Roboto"/>
                <a:ea typeface="Roboto"/>
                <a:cs typeface="Roboto"/>
                <a:sym typeface="Roboto"/>
              </a:rPr>
              <a:t>  </a:t>
            </a:r>
            <a:r>
              <a:rPr lang="fr-FR" sz="2400">
                <a:solidFill>
                  <a:srgbClr val="CD3300"/>
                </a:solidFill>
                <a:latin typeface="Ubuntu Mono"/>
                <a:ea typeface="Ubuntu Mono"/>
                <a:cs typeface="Ubuntu Mono"/>
                <a:sym typeface="Ubuntu Mono"/>
              </a:rPr>
              <a:t>"query"</a:t>
            </a:r>
            <a:r>
              <a:rPr lang="fr-FR" sz="2400">
                <a:solidFill>
                  <a:srgbClr val="555555"/>
                </a:solidFill>
                <a:latin typeface="Ubuntu Mono"/>
                <a:ea typeface="Ubuntu Mono"/>
                <a:cs typeface="Ubuntu Mono"/>
                <a:sym typeface="Ubuntu Mono"/>
              </a:rPr>
              <a:t>: </a:t>
            </a:r>
            <a:r>
              <a:rPr lang="fr-FR" sz="2400">
                <a:solidFill>
                  <a:srgbClr val="000089"/>
                </a:solidFill>
                <a:latin typeface="Ubuntu Mono"/>
                <a:ea typeface="Ubuntu Mono"/>
                <a:cs typeface="Ubuntu Mono"/>
                <a:sym typeface="Ubuntu Mono"/>
              </a:rPr>
              <a:t>YOUR_QUERY_HERE</a:t>
            </a:r>
            <a:endParaRPr sz="1867" b="1">
              <a:solidFill>
                <a:schemeClr val="accent1"/>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a:t>
            </a:r>
            <a:endParaRPr sz="2400"/>
          </a:p>
          <a:p>
            <a:endParaRPr sz="1867">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4" name="Google Shape;794;p90"/>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44</a:t>
            </a:fld>
            <a:endParaRPr/>
          </a:p>
        </p:txBody>
      </p:sp>
      <p:sp>
        <p:nvSpPr>
          <p:cNvPr id="792" name="Google Shape;792;p90"/>
          <p:cNvSpPr txBox="1">
            <a:spLocks noGrp="1"/>
          </p:cNvSpPr>
          <p:nvPr>
            <p:ph type="title" idx="4294967295"/>
          </p:nvPr>
        </p:nvSpPr>
        <p:spPr>
          <a:xfrm>
            <a:off x="0" y="153988"/>
            <a:ext cx="9328150" cy="954087"/>
          </a:xfrm>
          <a:prstGeom prst="rect">
            <a:avLst/>
          </a:prstGeom>
          <a:noFill/>
          <a:ln>
            <a:noFill/>
          </a:ln>
        </p:spPr>
        <p:txBody>
          <a:bodyPr spcFirstLastPara="1" vert="horz" wrap="square" lIns="121900" tIns="121900" rIns="121900" bIns="121900" rtlCol="0" anchor="b" anchorCtr="0">
            <a:noAutofit/>
          </a:bodyPr>
          <a:lstStyle/>
          <a:p>
            <a:r>
              <a:rPr lang="fr-FR"/>
              <a:t>Query structures</a:t>
            </a:r>
            <a:endParaRPr/>
          </a:p>
        </p:txBody>
      </p:sp>
      <p:sp>
        <p:nvSpPr>
          <p:cNvPr id="793" name="Google Shape;793;p90"/>
          <p:cNvSpPr txBox="1">
            <a:spLocks noGrp="1"/>
          </p:cNvSpPr>
          <p:nvPr>
            <p:ph type="body" idx="4294967295"/>
          </p:nvPr>
        </p:nvSpPr>
        <p:spPr>
          <a:xfrm>
            <a:off x="0" y="849313"/>
            <a:ext cx="6181725" cy="4094162"/>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400">
                <a:solidFill>
                  <a:srgbClr val="000000"/>
                </a:solidFill>
                <a:latin typeface="Roboto"/>
                <a:ea typeface="Roboto"/>
                <a:cs typeface="Roboto"/>
                <a:sym typeface="Roboto"/>
              </a:rPr>
              <a:t>A query clause typically has this structure:</a:t>
            </a:r>
            <a:endParaRPr/>
          </a:p>
          <a:p>
            <a:pPr marL="135463" indent="0">
              <a:buNone/>
            </a:pPr>
            <a:endParaRPr sz="2400">
              <a:solidFill>
                <a:srgbClr val="000000"/>
              </a:solidFill>
              <a:latin typeface="Roboto"/>
              <a:ea typeface="Roboto"/>
              <a:cs typeface="Roboto"/>
              <a:sym typeface="Roboto"/>
            </a:endParaRPr>
          </a:p>
          <a:p>
            <a:pPr marL="135463" indent="0">
              <a:buNone/>
            </a:pPr>
            <a:endParaRPr sz="2400">
              <a:solidFill>
                <a:srgbClr val="000000"/>
              </a:solidFill>
              <a:latin typeface="Roboto"/>
              <a:ea typeface="Roboto"/>
              <a:cs typeface="Roboto"/>
              <a:sym typeface="Roboto"/>
            </a:endParaRPr>
          </a:p>
          <a:p>
            <a:pPr marL="135463" indent="0">
              <a:buNone/>
            </a:pPr>
            <a:endParaRPr sz="2400">
              <a:solidFill>
                <a:srgbClr val="000000"/>
              </a:solidFill>
              <a:latin typeface="Roboto"/>
              <a:ea typeface="Roboto"/>
              <a:cs typeface="Roboto"/>
              <a:sym typeface="Roboto"/>
            </a:endParaRPr>
          </a:p>
          <a:p>
            <a:pPr marL="135463" indent="0">
              <a:buNone/>
            </a:pPr>
            <a:endParaRPr sz="2400">
              <a:solidFill>
                <a:srgbClr val="000000"/>
              </a:solidFill>
              <a:latin typeface="Roboto"/>
              <a:ea typeface="Roboto"/>
              <a:cs typeface="Roboto"/>
              <a:sym typeface="Roboto"/>
            </a:endParaRPr>
          </a:p>
          <a:p>
            <a:pPr marL="135463" indent="0">
              <a:buNone/>
            </a:pPr>
            <a:r>
              <a:rPr lang="fr-FR" sz="2400">
                <a:solidFill>
                  <a:srgbClr val="000000"/>
                </a:solidFill>
                <a:latin typeface="Roboto"/>
                <a:ea typeface="Roboto"/>
                <a:cs typeface="Roboto"/>
                <a:sym typeface="Roboto"/>
              </a:rPr>
              <a:t>If it references one particular field, it has this structure:</a:t>
            </a:r>
            <a:endParaRPr/>
          </a:p>
          <a:p>
            <a:pPr marL="135463" indent="0">
              <a:buNone/>
            </a:pPr>
            <a:endParaRPr>
              <a:latin typeface="Roboto"/>
              <a:ea typeface="Roboto"/>
              <a:cs typeface="Roboto"/>
              <a:sym typeface="Roboto"/>
            </a:endParaRPr>
          </a:p>
        </p:txBody>
      </p:sp>
      <p:sp>
        <p:nvSpPr>
          <p:cNvPr id="795" name="Google Shape;795;p90"/>
          <p:cNvSpPr txBox="1"/>
          <p:nvPr/>
        </p:nvSpPr>
        <p:spPr>
          <a:xfrm>
            <a:off x="1185921" y="1504127"/>
            <a:ext cx="4569116" cy="1600384"/>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200"/>
            </a:pPr>
            <a:r>
              <a:rPr lang="fr-FR" sz="1600">
                <a:solidFill>
                  <a:srgbClr val="000000"/>
                </a:solidFill>
                <a:latin typeface="Roboto"/>
                <a:ea typeface="Roboto"/>
                <a:cs typeface="Roboto"/>
                <a:sym typeface="Roboto"/>
              </a:rPr>
              <a:t>{</a:t>
            </a:r>
            <a:endParaRPr sz="2400"/>
          </a:p>
          <a:p>
            <a:r>
              <a:rPr lang="fr-FR" sz="1600">
                <a:solidFill>
                  <a:srgbClr val="000000"/>
                </a:solidFill>
                <a:latin typeface="Roboto"/>
                <a:ea typeface="Roboto"/>
                <a:cs typeface="Roboto"/>
                <a:sym typeface="Roboto"/>
              </a:rPr>
              <a:t>    </a:t>
            </a:r>
            <a:r>
              <a:rPr lang="fr-FR" sz="1600">
                <a:solidFill>
                  <a:srgbClr val="000089"/>
                </a:solidFill>
                <a:latin typeface="Roboto"/>
                <a:ea typeface="Roboto"/>
                <a:cs typeface="Roboto"/>
                <a:sym typeface="Roboto"/>
              </a:rPr>
              <a:t>QUERY_NAME</a:t>
            </a:r>
            <a:r>
              <a:rPr lang="fr-FR" sz="1600">
                <a:solidFill>
                  <a:srgbClr val="555555"/>
                </a:solidFill>
                <a:latin typeface="Roboto"/>
                <a:ea typeface="Roboto"/>
                <a:cs typeface="Roboto"/>
                <a:sym typeface="Roboto"/>
              </a:rPr>
              <a:t>: </a:t>
            </a:r>
            <a:r>
              <a:rPr lang="fr-FR" sz="1600">
                <a:solidFill>
                  <a:srgbClr val="000000"/>
                </a:solidFill>
                <a:latin typeface="Roboto"/>
                <a:ea typeface="Roboto"/>
                <a:cs typeface="Roboto"/>
                <a:sym typeface="Roboto"/>
              </a:rPr>
              <a:t>{</a:t>
            </a:r>
            <a:endParaRPr sz="2400"/>
          </a:p>
          <a:p>
            <a:r>
              <a:rPr lang="fr-FR" sz="1600">
                <a:solidFill>
                  <a:srgbClr val="000089"/>
                </a:solidFill>
                <a:latin typeface="Roboto"/>
                <a:ea typeface="Roboto"/>
                <a:cs typeface="Roboto"/>
                <a:sym typeface="Roboto"/>
              </a:rPr>
              <a:t>        ARGUMENT</a:t>
            </a:r>
            <a:r>
              <a:rPr lang="fr-FR" sz="1600">
                <a:solidFill>
                  <a:srgbClr val="555555"/>
                </a:solidFill>
                <a:latin typeface="Roboto"/>
                <a:ea typeface="Roboto"/>
                <a:cs typeface="Roboto"/>
                <a:sym typeface="Roboto"/>
              </a:rPr>
              <a:t>: </a:t>
            </a:r>
            <a:r>
              <a:rPr lang="fr-FR" sz="1600">
                <a:solidFill>
                  <a:srgbClr val="000089"/>
                </a:solidFill>
                <a:latin typeface="Roboto"/>
                <a:ea typeface="Roboto"/>
                <a:cs typeface="Roboto"/>
                <a:sym typeface="Roboto"/>
              </a:rPr>
              <a:t>VALUE</a:t>
            </a:r>
            <a:r>
              <a:rPr lang="fr-FR" sz="1600">
                <a:solidFill>
                  <a:srgbClr val="000000"/>
                </a:solidFill>
                <a:latin typeface="Roboto"/>
                <a:ea typeface="Roboto"/>
                <a:cs typeface="Roboto"/>
                <a:sym typeface="Roboto"/>
              </a:rPr>
              <a:t>,</a:t>
            </a:r>
            <a:endParaRPr sz="2400"/>
          </a:p>
          <a:p>
            <a:r>
              <a:rPr lang="fr-FR" sz="1600">
                <a:solidFill>
                  <a:srgbClr val="000089"/>
                </a:solidFill>
                <a:latin typeface="Roboto"/>
                <a:ea typeface="Roboto"/>
                <a:cs typeface="Roboto"/>
                <a:sym typeface="Roboto"/>
              </a:rPr>
              <a:t>        ARGUMENT</a:t>
            </a:r>
            <a:r>
              <a:rPr lang="fr-FR" sz="1600">
                <a:solidFill>
                  <a:srgbClr val="555555"/>
                </a:solidFill>
                <a:latin typeface="Roboto"/>
                <a:ea typeface="Roboto"/>
                <a:cs typeface="Roboto"/>
                <a:sym typeface="Roboto"/>
              </a:rPr>
              <a:t>: </a:t>
            </a:r>
            <a:r>
              <a:rPr lang="fr-FR" sz="1600">
                <a:solidFill>
                  <a:srgbClr val="000089"/>
                </a:solidFill>
                <a:latin typeface="Roboto"/>
                <a:ea typeface="Roboto"/>
                <a:cs typeface="Roboto"/>
                <a:sym typeface="Roboto"/>
              </a:rPr>
              <a:t>VALUE</a:t>
            </a:r>
            <a:r>
              <a:rPr lang="fr-FR" sz="1600">
                <a:solidFill>
                  <a:srgbClr val="000000"/>
                </a:solidFill>
                <a:latin typeface="Roboto"/>
                <a:ea typeface="Roboto"/>
                <a:cs typeface="Roboto"/>
                <a:sym typeface="Roboto"/>
              </a:rPr>
              <a:t>,...</a:t>
            </a:r>
            <a:endParaRPr sz="2400"/>
          </a:p>
          <a:p>
            <a:r>
              <a:rPr lang="fr-FR" sz="1600">
                <a:solidFill>
                  <a:srgbClr val="000000"/>
                </a:solidFill>
                <a:latin typeface="Roboto"/>
                <a:ea typeface="Roboto"/>
                <a:cs typeface="Roboto"/>
                <a:sym typeface="Roboto"/>
              </a:rPr>
              <a:t>     }</a:t>
            </a:r>
            <a:endParaRPr sz="2400"/>
          </a:p>
          <a:p>
            <a:r>
              <a:rPr lang="fr-FR" sz="16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p:txBody>
      </p:sp>
      <p:sp>
        <p:nvSpPr>
          <p:cNvPr id="796" name="Google Shape;796;p90"/>
          <p:cNvSpPr txBox="1"/>
          <p:nvPr/>
        </p:nvSpPr>
        <p:spPr>
          <a:xfrm>
            <a:off x="1185919" y="4307434"/>
            <a:ext cx="4569116" cy="2092826"/>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200"/>
            </a:pPr>
            <a:r>
              <a:rPr lang="fr-FR" sz="1600">
                <a:solidFill>
                  <a:srgbClr val="000000"/>
                </a:solidFill>
                <a:latin typeface="Roboto"/>
                <a:ea typeface="Roboto"/>
                <a:cs typeface="Roboto"/>
                <a:sym typeface="Roboto"/>
              </a:rPr>
              <a:t>{</a:t>
            </a:r>
            <a:endParaRPr sz="2400"/>
          </a:p>
          <a:p>
            <a:r>
              <a:rPr lang="fr-FR" sz="1600">
                <a:solidFill>
                  <a:srgbClr val="000000"/>
                </a:solidFill>
                <a:latin typeface="Roboto"/>
                <a:ea typeface="Roboto"/>
                <a:cs typeface="Roboto"/>
                <a:sym typeface="Roboto"/>
              </a:rPr>
              <a:t>    </a:t>
            </a:r>
            <a:r>
              <a:rPr lang="fr-FR" sz="1600">
                <a:solidFill>
                  <a:srgbClr val="000089"/>
                </a:solidFill>
                <a:latin typeface="Roboto"/>
                <a:ea typeface="Roboto"/>
                <a:cs typeface="Roboto"/>
                <a:sym typeface="Roboto"/>
              </a:rPr>
              <a:t>QUERY_NAME</a:t>
            </a:r>
            <a:r>
              <a:rPr lang="fr-FR" sz="1600">
                <a:solidFill>
                  <a:srgbClr val="555555"/>
                </a:solidFill>
                <a:latin typeface="Roboto"/>
                <a:ea typeface="Roboto"/>
                <a:cs typeface="Roboto"/>
                <a:sym typeface="Roboto"/>
              </a:rPr>
              <a:t>: </a:t>
            </a:r>
            <a:r>
              <a:rPr lang="fr-FR" sz="1600">
                <a:solidFill>
                  <a:srgbClr val="000000"/>
                </a:solidFill>
                <a:latin typeface="Roboto"/>
                <a:ea typeface="Roboto"/>
                <a:cs typeface="Roboto"/>
                <a:sym typeface="Roboto"/>
              </a:rPr>
              <a:t>{</a:t>
            </a:r>
            <a:endParaRPr sz="2400"/>
          </a:p>
          <a:p>
            <a:r>
              <a:rPr lang="fr-FR" sz="1600">
                <a:solidFill>
                  <a:srgbClr val="124163"/>
                </a:solidFill>
                <a:latin typeface="Roboto"/>
                <a:ea typeface="Roboto"/>
                <a:cs typeface="Roboto"/>
                <a:sym typeface="Roboto"/>
              </a:rPr>
              <a:t>         FIELD_NAME: </a:t>
            </a:r>
            <a:endParaRPr sz="1600">
              <a:solidFill>
                <a:srgbClr val="124163"/>
              </a:solidFill>
              <a:latin typeface="Roboto"/>
              <a:ea typeface="Roboto"/>
              <a:cs typeface="Roboto"/>
              <a:sym typeface="Roboto"/>
            </a:endParaRPr>
          </a:p>
          <a:p>
            <a:pPr marL="0" lvl="1"/>
            <a:r>
              <a:rPr lang="fr-FR" sz="1600">
                <a:solidFill>
                  <a:srgbClr val="000089"/>
                </a:solidFill>
                <a:latin typeface="Roboto"/>
                <a:ea typeface="Roboto"/>
                <a:cs typeface="Roboto"/>
                <a:sym typeface="Roboto"/>
              </a:rPr>
              <a:t>             ARGUMENT</a:t>
            </a:r>
            <a:r>
              <a:rPr lang="fr-FR" sz="1600">
                <a:solidFill>
                  <a:srgbClr val="555555"/>
                </a:solidFill>
                <a:latin typeface="Roboto"/>
                <a:ea typeface="Roboto"/>
                <a:cs typeface="Roboto"/>
                <a:sym typeface="Roboto"/>
              </a:rPr>
              <a:t>: </a:t>
            </a:r>
            <a:r>
              <a:rPr lang="fr-FR" sz="1600">
                <a:solidFill>
                  <a:srgbClr val="000089"/>
                </a:solidFill>
                <a:latin typeface="Roboto"/>
                <a:ea typeface="Roboto"/>
                <a:cs typeface="Roboto"/>
                <a:sym typeface="Roboto"/>
              </a:rPr>
              <a:t>VALUE</a:t>
            </a:r>
            <a:r>
              <a:rPr lang="fr-FR" sz="1600">
                <a:solidFill>
                  <a:srgbClr val="000000"/>
                </a:solidFill>
                <a:latin typeface="Roboto"/>
                <a:ea typeface="Roboto"/>
                <a:cs typeface="Roboto"/>
                <a:sym typeface="Roboto"/>
              </a:rPr>
              <a:t>,</a:t>
            </a:r>
            <a:endParaRPr sz="2400"/>
          </a:p>
          <a:p>
            <a:pPr marL="0" lvl="1"/>
            <a:r>
              <a:rPr lang="fr-FR" sz="1600">
                <a:solidFill>
                  <a:srgbClr val="000089"/>
                </a:solidFill>
                <a:latin typeface="Roboto"/>
                <a:ea typeface="Roboto"/>
                <a:cs typeface="Roboto"/>
                <a:sym typeface="Roboto"/>
              </a:rPr>
              <a:t>             ARGUMENT</a:t>
            </a:r>
            <a:r>
              <a:rPr lang="fr-FR" sz="1600">
                <a:solidFill>
                  <a:srgbClr val="555555"/>
                </a:solidFill>
                <a:latin typeface="Roboto"/>
                <a:ea typeface="Roboto"/>
                <a:cs typeface="Roboto"/>
                <a:sym typeface="Roboto"/>
              </a:rPr>
              <a:t>: </a:t>
            </a:r>
            <a:r>
              <a:rPr lang="fr-FR" sz="1600">
                <a:solidFill>
                  <a:srgbClr val="000089"/>
                </a:solidFill>
                <a:latin typeface="Roboto"/>
                <a:ea typeface="Roboto"/>
                <a:cs typeface="Roboto"/>
                <a:sym typeface="Roboto"/>
              </a:rPr>
              <a:t>VALUE</a:t>
            </a:r>
            <a:r>
              <a:rPr lang="fr-FR" sz="1600">
                <a:solidFill>
                  <a:srgbClr val="000000"/>
                </a:solidFill>
                <a:latin typeface="Roboto"/>
                <a:ea typeface="Roboto"/>
                <a:cs typeface="Roboto"/>
                <a:sym typeface="Roboto"/>
              </a:rPr>
              <a:t>,..</a:t>
            </a:r>
            <a:endParaRPr sz="2400"/>
          </a:p>
          <a:p>
            <a:pPr marL="0" lvl="1"/>
            <a:r>
              <a:rPr lang="fr-FR" sz="1600">
                <a:solidFill>
                  <a:srgbClr val="000000"/>
                </a:solidFill>
                <a:latin typeface="Roboto"/>
                <a:ea typeface="Roboto"/>
                <a:cs typeface="Roboto"/>
                <a:sym typeface="Roboto"/>
              </a:rPr>
              <a:t>          }.</a:t>
            </a:r>
            <a:endParaRPr sz="2400"/>
          </a:p>
          <a:p>
            <a:pPr marL="0" lvl="1"/>
            <a:r>
              <a:rPr lang="fr-FR" sz="1600">
                <a:solidFill>
                  <a:srgbClr val="000000"/>
                </a:solidFill>
                <a:latin typeface="Roboto"/>
                <a:ea typeface="Roboto"/>
                <a:cs typeface="Roboto"/>
                <a:sym typeface="Roboto"/>
              </a:rPr>
              <a:t>     }</a:t>
            </a:r>
            <a:endParaRPr sz="2400"/>
          </a:p>
          <a:p>
            <a:pPr marL="0" lvl="1"/>
            <a:r>
              <a:rPr lang="fr-FR" sz="1600">
                <a:solidFill>
                  <a:srgbClr val="000000"/>
                </a:solidFill>
                <a:latin typeface="Roboto"/>
                <a:ea typeface="Roboto"/>
                <a:cs typeface="Roboto"/>
                <a:sym typeface="Roboto"/>
              </a:rPr>
              <a:t>}</a:t>
            </a:r>
            <a:endParaRPr sz="1400">
              <a:solidFill>
                <a:srgbClr val="000000"/>
              </a:solidFill>
              <a:latin typeface="Roboto"/>
              <a:ea typeface="Roboto"/>
              <a:cs typeface="Roboto"/>
              <a:sym typeface="Roboto"/>
            </a:endParaRPr>
          </a:p>
        </p:txBody>
      </p:sp>
      <p:sp>
        <p:nvSpPr>
          <p:cNvPr id="797" name="Google Shape;797;p90"/>
          <p:cNvSpPr txBox="1"/>
          <p:nvPr/>
        </p:nvSpPr>
        <p:spPr>
          <a:xfrm>
            <a:off x="7070673" y="2057862"/>
            <a:ext cx="4918000" cy="3282639"/>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b="1">
              <a:solidFill>
                <a:schemeClr val="accent1"/>
              </a:solidFill>
              <a:latin typeface="Roboto"/>
              <a:ea typeface="Roboto"/>
              <a:cs typeface="Roboto"/>
              <a:sym typeface="Roboto"/>
            </a:endParaRPr>
          </a:p>
          <a:p>
            <a:r>
              <a:rPr lang="fr-FR" sz="1867" b="1">
                <a:solidFill>
                  <a:schemeClr val="accent1"/>
                </a:solidFill>
                <a:latin typeface="Arial"/>
                <a:ea typeface="Arial"/>
                <a:cs typeface="Arial"/>
                <a:sym typeface="Arial"/>
              </a:rPr>
              <a:t>GET favorite_candy/_search</a:t>
            </a:r>
            <a:endParaRPr sz="2400"/>
          </a:p>
          <a:p>
            <a:r>
              <a:rPr lang="fr-FR" sz="2133">
                <a:solidFill>
                  <a:srgbClr val="000000"/>
                </a:solidFill>
              </a:rPr>
              <a:t>{</a:t>
            </a:r>
            <a:endParaRPr sz="1600"/>
          </a:p>
          <a:p>
            <a:r>
              <a:rPr lang="fr-FR" sz="2133">
                <a:solidFill>
                  <a:srgbClr val="CD3300"/>
                </a:solidFill>
              </a:rPr>
              <a:t>   "query"</a:t>
            </a:r>
            <a:r>
              <a:rPr lang="fr-FR" sz="2133">
                <a:solidFill>
                  <a:srgbClr val="555555"/>
                </a:solidFill>
              </a:rPr>
              <a:t>: </a:t>
            </a:r>
            <a:r>
              <a:rPr lang="fr-FR" sz="2133">
                <a:solidFill>
                  <a:srgbClr val="000000"/>
                </a:solidFill>
              </a:rPr>
              <a:t>{</a:t>
            </a:r>
            <a:endParaRPr sz="1600"/>
          </a:p>
          <a:p>
            <a:r>
              <a:rPr lang="fr-FR" sz="2133">
                <a:solidFill>
                  <a:srgbClr val="CD3300"/>
                </a:solidFill>
              </a:rPr>
              <a:t>         "match"</a:t>
            </a:r>
            <a:r>
              <a:rPr lang="fr-FR" sz="2133">
                <a:solidFill>
                  <a:srgbClr val="555555"/>
                </a:solidFill>
              </a:rPr>
              <a:t>: </a:t>
            </a:r>
            <a:r>
              <a:rPr lang="fr-FR" sz="2133">
                <a:solidFill>
                  <a:srgbClr val="000000"/>
                </a:solidFill>
              </a:rPr>
              <a:t>{</a:t>
            </a:r>
            <a:endParaRPr sz="1600"/>
          </a:p>
          <a:p>
            <a:r>
              <a:rPr lang="fr-FR" sz="2133">
                <a:solidFill>
                  <a:srgbClr val="CD3300"/>
                </a:solidFill>
              </a:rPr>
              <a:t>                 “candy"</a:t>
            </a:r>
            <a:r>
              <a:rPr lang="fr-FR" sz="2133">
                <a:solidFill>
                  <a:srgbClr val="555555"/>
                </a:solidFill>
              </a:rPr>
              <a:t>: </a:t>
            </a:r>
            <a:r>
              <a:rPr lang="fr-FR" sz="2133">
                <a:solidFill>
                  <a:srgbClr val="CD3300"/>
                </a:solidFill>
              </a:rPr>
              <a:t>“M&amp;M’s"</a:t>
            </a:r>
            <a:endParaRPr sz="1600"/>
          </a:p>
          <a:p>
            <a:r>
              <a:rPr lang="fr-FR" sz="2133">
                <a:solidFill>
                  <a:srgbClr val="000000"/>
                </a:solidFill>
              </a:rPr>
              <a:t>           }</a:t>
            </a:r>
            <a:endParaRPr sz="1600"/>
          </a:p>
          <a:p>
            <a:r>
              <a:rPr lang="fr-FR" sz="2133">
                <a:solidFill>
                  <a:srgbClr val="000000"/>
                </a:solidFill>
              </a:rPr>
              <a:t>     }</a:t>
            </a:r>
            <a:endParaRPr sz="1600"/>
          </a:p>
          <a:p>
            <a:r>
              <a:rPr lang="fr-FR" sz="2133">
                <a:solidFill>
                  <a:srgbClr val="000000"/>
                </a:solidFill>
              </a:rPr>
              <a:t>}</a:t>
            </a:r>
            <a:endParaRPr sz="1600" b="1">
              <a:solidFill>
                <a:schemeClr val="accen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4" name="Google Shape;804;p91"/>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45</a:t>
            </a:fld>
            <a:endParaRPr/>
          </a:p>
        </p:txBody>
      </p:sp>
      <p:sp>
        <p:nvSpPr>
          <p:cNvPr id="802" name="Google Shape;802;p91"/>
          <p:cNvSpPr txBox="1">
            <a:spLocks noGrp="1"/>
          </p:cNvSpPr>
          <p:nvPr>
            <p:ph type="title" idx="4294967295"/>
          </p:nvPr>
        </p:nvSpPr>
        <p:spPr>
          <a:xfrm>
            <a:off x="0" y="846138"/>
            <a:ext cx="9328150" cy="954087"/>
          </a:xfrm>
          <a:prstGeom prst="rect">
            <a:avLst/>
          </a:prstGeom>
          <a:noFill/>
          <a:ln>
            <a:noFill/>
          </a:ln>
        </p:spPr>
        <p:txBody>
          <a:bodyPr spcFirstLastPara="1" vert="horz" wrap="square" lIns="121900" tIns="121900" rIns="121900" bIns="121900" rtlCol="0" anchor="b" anchorCtr="0">
            <a:noAutofit/>
          </a:bodyPr>
          <a:lstStyle/>
          <a:p>
            <a:r>
              <a:rPr lang="fr-FR"/>
              <a:t>Create complex queries</a:t>
            </a:r>
            <a:endParaRPr/>
          </a:p>
        </p:txBody>
      </p:sp>
      <p:sp>
        <p:nvSpPr>
          <p:cNvPr id="803" name="Google Shape;803;p91"/>
          <p:cNvSpPr txBox="1">
            <a:spLocks noGrp="1"/>
          </p:cNvSpPr>
          <p:nvPr>
            <p:ph type="body" idx="4294967295"/>
          </p:nvPr>
        </p:nvSpPr>
        <p:spPr>
          <a:xfrm>
            <a:off x="0" y="1800225"/>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400" i="1"/>
              <a:t>Query clauses </a:t>
            </a:r>
            <a:r>
              <a:rPr lang="fr-FR" sz="2400"/>
              <a:t>are simple building blocks that can be combined with each other to create complex queries.</a:t>
            </a:r>
            <a:endParaRPr/>
          </a:p>
          <a:p>
            <a:pPr marL="135463" indent="0">
              <a:buNone/>
            </a:pPr>
            <a:endParaRPr sz="2400"/>
          </a:p>
          <a:p>
            <a:r>
              <a:rPr lang="fr-FR" sz="2400" i="1"/>
              <a:t>Leaf clauses </a:t>
            </a:r>
            <a:r>
              <a:rPr lang="fr-FR" sz="2400"/>
              <a:t>(like the match clause) that are used to compare a field to a query string.</a:t>
            </a:r>
            <a:endParaRPr/>
          </a:p>
          <a:p>
            <a:r>
              <a:rPr lang="fr-FR" sz="2400" i="1"/>
              <a:t>Compound </a:t>
            </a:r>
            <a:r>
              <a:rPr lang="fr-FR" sz="2400"/>
              <a:t>clauses that are used to combine other query clauses. For instance, a bool clause allows you to combine other clauses that either must match, must_not match, or should match if possible: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92"/>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46</a:t>
            </a:fld>
            <a:endParaRPr/>
          </a:p>
        </p:txBody>
      </p:sp>
      <p:sp>
        <p:nvSpPr>
          <p:cNvPr id="810" name="Google Shape;810;p92"/>
          <p:cNvSpPr txBox="1"/>
          <p:nvPr/>
        </p:nvSpPr>
        <p:spPr>
          <a:xfrm>
            <a:off x="1397001" y="1396601"/>
            <a:ext cx="9684721" cy="2954409"/>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b="1">
                <a:solidFill>
                  <a:srgbClr val="000000"/>
                </a:solidFill>
                <a:latin typeface="Roboto"/>
                <a:ea typeface="Roboto"/>
                <a:cs typeface="Roboto"/>
                <a:sym typeface="Roboto"/>
              </a:rPr>
              <a:t>Example:</a:t>
            </a:r>
            <a:endParaRPr sz="2400"/>
          </a:p>
          <a:p>
            <a:pPr marL="135463">
              <a:buClr>
                <a:srgbClr val="000000"/>
              </a:buClr>
              <a:buSzPts val="1400"/>
            </a:pPr>
            <a:endParaRPr sz="1867" b="1">
              <a:solidFill>
                <a:schemeClr val="accent1"/>
              </a:solidFill>
              <a:latin typeface="Roboto"/>
              <a:ea typeface="Roboto"/>
              <a:cs typeface="Roboto"/>
              <a:sym typeface="Roboto"/>
            </a:endParaRPr>
          </a:p>
          <a:p>
            <a:r>
              <a:rPr lang="fr-FR" sz="1867" b="1">
                <a:solidFill>
                  <a:schemeClr val="accent1"/>
                </a:solidFill>
                <a:latin typeface="Arial"/>
                <a:ea typeface="Arial"/>
                <a:cs typeface="Arial"/>
                <a:sym typeface="Arial"/>
              </a:rPr>
              <a:t>GET favorite_candy/_search</a:t>
            </a:r>
            <a:endParaRPr sz="2400"/>
          </a:p>
          <a:p>
            <a:r>
              <a:rPr lang="fr-FR" sz="2133">
                <a:solidFill>
                  <a:srgbClr val="D4D4D4"/>
                </a:solidFill>
                <a:latin typeface="Roboto"/>
                <a:ea typeface="Roboto"/>
                <a:cs typeface="Roboto"/>
                <a:sym typeface="Roboto"/>
              </a:rPr>
              <a:t>{</a:t>
            </a:r>
            <a:endParaRPr sz="2400"/>
          </a:p>
          <a:p>
            <a:r>
              <a:rPr lang="fr-FR" sz="2133">
                <a:solidFill>
                  <a:srgbClr val="124163"/>
                </a:solidFill>
                <a:latin typeface="Roboto"/>
                <a:ea typeface="Roboto"/>
                <a:cs typeface="Roboto"/>
                <a:sym typeface="Roboto"/>
              </a:rPr>
              <a:t>    "bool": </a:t>
            </a:r>
            <a:r>
              <a:rPr lang="fr-FR" sz="2133">
                <a:solidFill>
                  <a:srgbClr val="D4D4D4"/>
                </a:solidFill>
                <a:latin typeface="Roboto"/>
                <a:ea typeface="Roboto"/>
                <a:cs typeface="Roboto"/>
                <a:sym typeface="Roboto"/>
              </a:rPr>
              <a:t>{</a:t>
            </a:r>
            <a:endParaRPr sz="2400"/>
          </a:p>
          <a:p>
            <a:r>
              <a:rPr lang="fr-FR" sz="2133">
                <a:solidFill>
                  <a:srgbClr val="D4D4D4"/>
                </a:solidFill>
                <a:latin typeface="Roboto"/>
                <a:ea typeface="Roboto"/>
                <a:cs typeface="Roboto"/>
                <a:sym typeface="Roboto"/>
              </a:rPr>
              <a:t>        </a:t>
            </a:r>
            <a:r>
              <a:rPr lang="fr-FR" sz="2133">
                <a:solidFill>
                  <a:srgbClr val="124163"/>
                </a:solidFill>
                <a:latin typeface="Roboto"/>
                <a:ea typeface="Roboto"/>
                <a:cs typeface="Roboto"/>
                <a:sym typeface="Roboto"/>
              </a:rPr>
              <a:t>"must": </a:t>
            </a:r>
            <a:r>
              <a:rPr lang="fr-FR" sz="2133">
                <a:solidFill>
                  <a:srgbClr val="D4D4D4"/>
                </a:solidFill>
                <a:latin typeface="Roboto"/>
                <a:ea typeface="Roboto"/>
                <a:cs typeface="Roboto"/>
                <a:sym typeface="Roboto"/>
              </a:rPr>
              <a:t>{ </a:t>
            </a:r>
            <a:r>
              <a:rPr lang="fr-FR" sz="2133">
                <a:solidFill>
                  <a:srgbClr val="124163"/>
                </a:solidFill>
                <a:latin typeface="Roboto"/>
                <a:ea typeface="Roboto"/>
                <a:cs typeface="Roboto"/>
                <a:sym typeface="Roboto"/>
              </a:rPr>
              <a:t>"match": </a:t>
            </a:r>
            <a:r>
              <a:rPr lang="fr-FR" sz="2133">
                <a:solidFill>
                  <a:srgbClr val="D4D4D4"/>
                </a:solidFill>
                <a:latin typeface="Roboto"/>
                <a:ea typeface="Roboto"/>
                <a:cs typeface="Roboto"/>
                <a:sym typeface="Roboto"/>
              </a:rPr>
              <a:t>{ </a:t>
            </a:r>
            <a:r>
              <a:rPr lang="fr-FR" sz="2133">
                <a:solidFill>
                  <a:srgbClr val="9CDCFE"/>
                </a:solidFill>
                <a:latin typeface="Roboto"/>
                <a:ea typeface="Roboto"/>
                <a:cs typeface="Roboto"/>
                <a:sym typeface="Roboto"/>
              </a:rPr>
              <a:t>“candy"</a:t>
            </a:r>
            <a:r>
              <a:rPr lang="fr-FR" sz="2133">
                <a:solidFill>
                  <a:srgbClr val="D4D4D4"/>
                </a:solidFill>
                <a:latin typeface="Roboto"/>
                <a:ea typeface="Roboto"/>
                <a:cs typeface="Roboto"/>
                <a:sym typeface="Roboto"/>
              </a:rPr>
              <a:t>: </a:t>
            </a:r>
            <a:r>
              <a:rPr lang="fr-FR" sz="2133">
                <a:solidFill>
                  <a:srgbClr val="CE9178"/>
                </a:solidFill>
                <a:latin typeface="Roboto"/>
                <a:ea typeface="Roboto"/>
                <a:cs typeface="Roboto"/>
                <a:sym typeface="Roboto"/>
              </a:rPr>
              <a:t>“M&amp;M’s"</a:t>
            </a:r>
            <a:r>
              <a:rPr lang="fr-FR" sz="2133">
                <a:solidFill>
                  <a:srgbClr val="D4D4D4"/>
                </a:solidFill>
                <a:latin typeface="Roboto"/>
                <a:ea typeface="Roboto"/>
                <a:cs typeface="Roboto"/>
                <a:sym typeface="Roboto"/>
              </a:rPr>
              <a:t> }},</a:t>
            </a:r>
            <a:endParaRPr sz="2400"/>
          </a:p>
          <a:p>
            <a:r>
              <a:rPr lang="fr-FR" sz="2133">
                <a:solidFill>
                  <a:srgbClr val="D4D4D4"/>
                </a:solidFill>
                <a:latin typeface="Roboto"/>
                <a:ea typeface="Roboto"/>
                <a:cs typeface="Roboto"/>
                <a:sym typeface="Roboto"/>
              </a:rPr>
              <a:t>        </a:t>
            </a:r>
            <a:r>
              <a:rPr lang="fr-FR" sz="2133">
                <a:solidFill>
                  <a:srgbClr val="124163"/>
                </a:solidFill>
                <a:latin typeface="Roboto"/>
                <a:ea typeface="Roboto"/>
                <a:cs typeface="Roboto"/>
                <a:sym typeface="Roboto"/>
              </a:rPr>
              <a:t>"must_not": </a:t>
            </a:r>
            <a:r>
              <a:rPr lang="fr-FR" sz="2133">
                <a:solidFill>
                  <a:srgbClr val="D4D4D4"/>
                </a:solidFill>
                <a:latin typeface="Roboto"/>
                <a:ea typeface="Roboto"/>
                <a:cs typeface="Roboto"/>
                <a:sym typeface="Roboto"/>
              </a:rPr>
              <a:t>{  </a:t>
            </a:r>
            <a:r>
              <a:rPr lang="fr-FR" sz="2133">
                <a:solidFill>
                  <a:srgbClr val="124163"/>
                </a:solidFill>
                <a:latin typeface="Roboto"/>
                <a:ea typeface="Roboto"/>
                <a:cs typeface="Roboto"/>
                <a:sym typeface="Roboto"/>
              </a:rPr>
              <a:t>”match”</a:t>
            </a:r>
            <a:r>
              <a:rPr lang="fr-FR" sz="2133">
                <a:solidFill>
                  <a:srgbClr val="D4D4D4"/>
                </a:solidFill>
                <a:latin typeface="Roboto"/>
                <a:ea typeface="Roboto"/>
                <a:cs typeface="Roboto"/>
                <a:sym typeface="Roboto"/>
              </a:rPr>
              <a:t>: { </a:t>
            </a:r>
            <a:r>
              <a:rPr lang="fr-FR" sz="2133">
                <a:solidFill>
                  <a:srgbClr val="9CDCFE"/>
                </a:solidFill>
                <a:latin typeface="Roboto"/>
                <a:ea typeface="Roboto"/>
                <a:cs typeface="Roboto"/>
                <a:sym typeface="Roboto"/>
              </a:rPr>
              <a:t>“first_name"</a:t>
            </a:r>
            <a:r>
              <a:rPr lang="fr-FR" sz="2133">
                <a:solidFill>
                  <a:srgbClr val="D4D4D4"/>
                </a:solidFill>
                <a:latin typeface="Roboto"/>
                <a:ea typeface="Roboto"/>
                <a:cs typeface="Roboto"/>
                <a:sym typeface="Roboto"/>
              </a:rPr>
              <a:t>: </a:t>
            </a:r>
            <a:r>
              <a:rPr lang="fr-FR" sz="2133">
                <a:solidFill>
                  <a:srgbClr val="CE9178"/>
                </a:solidFill>
                <a:latin typeface="Roboto"/>
                <a:ea typeface="Roboto"/>
                <a:cs typeface="Roboto"/>
                <a:sym typeface="Roboto"/>
              </a:rPr>
              <a:t>"mary"</a:t>
            </a:r>
            <a:r>
              <a:rPr lang="fr-FR" sz="2133">
                <a:solidFill>
                  <a:srgbClr val="D4D4D4"/>
                </a:solidFill>
                <a:latin typeface="Roboto"/>
                <a:ea typeface="Roboto"/>
                <a:cs typeface="Roboto"/>
                <a:sym typeface="Roboto"/>
              </a:rPr>
              <a:t> }},</a:t>
            </a:r>
            <a:endParaRPr sz="2400"/>
          </a:p>
          <a:p>
            <a:r>
              <a:rPr lang="fr-FR" sz="2133">
                <a:solidFill>
                  <a:srgbClr val="D4D4D4"/>
                </a:solidFill>
                <a:latin typeface="Roboto"/>
                <a:ea typeface="Roboto"/>
                <a:cs typeface="Roboto"/>
                <a:sym typeface="Roboto"/>
              </a:rPr>
              <a:t>    }</a:t>
            </a:r>
            <a:endParaRPr sz="2400"/>
          </a:p>
          <a:p>
            <a:r>
              <a:rPr lang="fr-FR" sz="2133">
                <a:solidFill>
                  <a:srgbClr val="D4D4D4"/>
                </a:solidFill>
                <a:latin typeface="Roboto"/>
                <a:ea typeface="Roboto"/>
                <a:cs typeface="Roboto"/>
                <a:sym typeface="Roboto"/>
              </a:rPr>
              <a:t>}</a:t>
            </a:r>
            <a:endParaRPr sz="2400"/>
          </a:p>
        </p:txBody>
      </p:sp>
      <p:sp>
        <p:nvSpPr>
          <p:cNvPr id="811" name="Google Shape;811;p92"/>
          <p:cNvSpPr/>
          <p:nvPr/>
        </p:nvSpPr>
        <p:spPr>
          <a:xfrm>
            <a:off x="346129" y="4525506"/>
            <a:ext cx="11499743" cy="1477505"/>
          </a:xfrm>
          <a:prstGeom prst="rect">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r>
              <a:rPr lang="fr-FR" sz="2400">
                <a:solidFill>
                  <a:schemeClr val="lt1"/>
                </a:solidFill>
              </a:rPr>
              <a:t>Compound clause can combine </a:t>
            </a:r>
            <a:r>
              <a:rPr lang="fr-FR" sz="2400" i="1">
                <a:solidFill>
                  <a:schemeClr val="lt1"/>
                </a:solidFill>
              </a:rPr>
              <a:t>any </a:t>
            </a:r>
            <a:r>
              <a:rPr lang="fr-FR" sz="2400">
                <a:solidFill>
                  <a:schemeClr val="lt1"/>
                </a:solidFill>
              </a:rPr>
              <a:t>other query clauses,</a:t>
            </a:r>
            <a:endParaRPr sz="2400"/>
          </a:p>
          <a:p>
            <a:r>
              <a:rPr lang="fr-FR" sz="2400">
                <a:solidFill>
                  <a:schemeClr val="lt1"/>
                </a:solidFill>
              </a:rPr>
              <a:t>including other compound clauses. This means that compound clauses can be nested within each other, allowing the expression of very complex logic.</a:t>
            </a:r>
            <a:endParaRPr sz="1867">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8" name="Google Shape;818;p93"/>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47</a:t>
            </a:fld>
            <a:endParaRPr/>
          </a:p>
        </p:txBody>
      </p:sp>
      <p:sp>
        <p:nvSpPr>
          <p:cNvPr id="816" name="Google Shape;816;p93"/>
          <p:cNvSpPr txBox="1">
            <a:spLocks noGrp="1"/>
          </p:cNvSpPr>
          <p:nvPr>
            <p:ph type="title" idx="4294967295"/>
          </p:nvPr>
        </p:nvSpPr>
        <p:spPr>
          <a:xfrm>
            <a:off x="0" y="303213"/>
            <a:ext cx="9328150" cy="955675"/>
          </a:xfrm>
          <a:prstGeom prst="rect">
            <a:avLst/>
          </a:prstGeom>
          <a:noFill/>
          <a:ln>
            <a:noFill/>
          </a:ln>
        </p:spPr>
        <p:txBody>
          <a:bodyPr spcFirstLastPara="1" vert="horz" wrap="square" lIns="121900" tIns="121900" rIns="121900" bIns="121900" rtlCol="0" anchor="b" anchorCtr="0">
            <a:noAutofit/>
          </a:bodyPr>
          <a:lstStyle/>
          <a:p>
            <a:r>
              <a:rPr lang="fr-FR"/>
              <a:t>Query vs Filter</a:t>
            </a:r>
            <a:endParaRPr/>
          </a:p>
        </p:txBody>
      </p:sp>
      <p:sp>
        <p:nvSpPr>
          <p:cNvPr id="817" name="Google Shape;817;p93"/>
          <p:cNvSpPr txBox="1">
            <a:spLocks noGrp="1"/>
          </p:cNvSpPr>
          <p:nvPr>
            <p:ph type="body" idx="4294967295"/>
          </p:nvPr>
        </p:nvSpPr>
        <p:spPr>
          <a:xfrm>
            <a:off x="0" y="1258888"/>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267" b="1"/>
              <a:t>Filter</a:t>
            </a:r>
            <a:r>
              <a:rPr lang="fr-FR" sz="2267"/>
              <a:t> asks a yes|no question of every document and is used for fields that contain exact values.</a:t>
            </a:r>
            <a:endParaRPr sz="2533"/>
          </a:p>
          <a:p>
            <a:pPr marL="135463" indent="0">
              <a:buNone/>
            </a:pPr>
            <a:r>
              <a:rPr lang="fr-FR" sz="2267"/>
              <a:t>A </a:t>
            </a:r>
            <a:r>
              <a:rPr lang="fr-FR" sz="2267" b="1"/>
              <a:t>query</a:t>
            </a:r>
            <a:r>
              <a:rPr lang="fr-FR" sz="2267"/>
              <a:t> is similar to a filter, but also asks the question: How well does this document match?</a:t>
            </a:r>
            <a:endParaRPr sz="2533"/>
          </a:p>
          <a:p>
            <a:pPr marL="135463" indent="0">
              <a:buNone/>
            </a:pPr>
            <a:r>
              <a:rPr lang="fr-FR" sz="2267"/>
              <a:t>A query calculates how </a:t>
            </a:r>
            <a:r>
              <a:rPr lang="fr-FR" sz="2267" i="1"/>
              <a:t>relevant </a:t>
            </a:r>
            <a:r>
              <a:rPr lang="fr-FR" sz="2267"/>
              <a:t>each document is to the query, and assigns it a relevance _score, which is later used to sort matching documents by relevance. This concept of relevance is well suited to full-text search, where there is seldom a completely “correct” answer.</a:t>
            </a:r>
            <a:endParaRPr sz="2533"/>
          </a:p>
        </p:txBody>
      </p:sp>
      <p:sp>
        <p:nvSpPr>
          <p:cNvPr id="819" name="Google Shape;819;p93"/>
          <p:cNvSpPr/>
          <p:nvPr/>
        </p:nvSpPr>
        <p:spPr>
          <a:xfrm>
            <a:off x="1397001" y="4808695"/>
            <a:ext cx="9722604" cy="1124100"/>
          </a:xfrm>
          <a:prstGeom prst="rect">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r>
              <a:rPr lang="fr-FR" sz="2133">
                <a:solidFill>
                  <a:schemeClr val="lt1"/>
                </a:solidFill>
              </a:rPr>
              <a:t>As a general rule, use query clauses for </a:t>
            </a:r>
            <a:r>
              <a:rPr lang="fr-FR" sz="2133" i="1">
                <a:solidFill>
                  <a:schemeClr val="lt1"/>
                </a:solidFill>
              </a:rPr>
              <a:t>full-text </a:t>
            </a:r>
            <a:r>
              <a:rPr lang="fr-FR" sz="2133">
                <a:solidFill>
                  <a:schemeClr val="lt1"/>
                </a:solidFill>
              </a:rPr>
              <a:t>search or for any condition that</a:t>
            </a:r>
            <a:endParaRPr sz="1600"/>
          </a:p>
          <a:p>
            <a:r>
              <a:rPr lang="fr-FR" sz="2133">
                <a:solidFill>
                  <a:schemeClr val="lt1"/>
                </a:solidFill>
              </a:rPr>
              <a:t>should affect the </a:t>
            </a:r>
            <a:r>
              <a:rPr lang="fr-FR" sz="2133" i="1">
                <a:solidFill>
                  <a:schemeClr val="lt1"/>
                </a:solidFill>
              </a:rPr>
              <a:t>relevance score</a:t>
            </a:r>
            <a:r>
              <a:rPr lang="fr-FR" sz="2133">
                <a:solidFill>
                  <a:schemeClr val="lt1"/>
                </a:solidFill>
              </a:rPr>
              <a:t>, and use filter clauses for everything else.</a:t>
            </a:r>
            <a:endParaRPr sz="1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6" name="Google Shape;826;p94"/>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48</a:t>
            </a:fld>
            <a:endParaRPr/>
          </a:p>
        </p:txBody>
      </p:sp>
      <p:sp>
        <p:nvSpPr>
          <p:cNvPr id="824" name="Google Shape;824;p94"/>
          <p:cNvSpPr txBox="1">
            <a:spLocks noGrp="1"/>
          </p:cNvSpPr>
          <p:nvPr>
            <p:ph type="title" idx="4294967295"/>
          </p:nvPr>
        </p:nvSpPr>
        <p:spPr>
          <a:xfrm>
            <a:off x="0" y="846138"/>
            <a:ext cx="9328150" cy="954087"/>
          </a:xfrm>
          <a:prstGeom prst="rect">
            <a:avLst/>
          </a:prstGeom>
          <a:noFill/>
          <a:ln>
            <a:noFill/>
          </a:ln>
        </p:spPr>
        <p:txBody>
          <a:bodyPr spcFirstLastPara="1" vert="horz" wrap="square" lIns="121900" tIns="121900" rIns="121900" bIns="121900" rtlCol="0" anchor="b" anchorCtr="0">
            <a:noAutofit/>
          </a:bodyPr>
          <a:lstStyle/>
          <a:p>
            <a:r>
              <a:rPr lang="fr-FR"/>
              <a:t>Most common queries and filters</a:t>
            </a:r>
            <a:endParaRPr/>
          </a:p>
        </p:txBody>
      </p:sp>
      <p:sp>
        <p:nvSpPr>
          <p:cNvPr id="825" name="Google Shape;825;p94"/>
          <p:cNvSpPr txBox="1">
            <a:spLocks noGrp="1"/>
          </p:cNvSpPr>
          <p:nvPr>
            <p:ph type="body" idx="4294967295"/>
          </p:nvPr>
        </p:nvSpPr>
        <p:spPr>
          <a:xfrm>
            <a:off x="2863850" y="1671638"/>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term Filter</a:t>
            </a:r>
            <a:endParaRPr/>
          </a:p>
          <a:p>
            <a:pPr marL="135463" indent="0">
              <a:buNone/>
            </a:pPr>
            <a:r>
              <a:rPr lang="fr-FR"/>
              <a:t>The term filter is used to filter by exact values, be they numbers, dates, Booleans, or not_analyzed exact-value string fields:</a:t>
            </a:r>
            <a:endParaRPr/>
          </a:p>
        </p:txBody>
      </p:sp>
      <p:sp>
        <p:nvSpPr>
          <p:cNvPr id="827" name="Google Shape;827;p94"/>
          <p:cNvSpPr txBox="1"/>
          <p:nvPr/>
        </p:nvSpPr>
        <p:spPr>
          <a:xfrm>
            <a:off x="3899266" y="3925142"/>
            <a:ext cx="4393469" cy="1600384"/>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200"/>
            </a:pPr>
            <a:r>
              <a:rPr lang="fr-FR" sz="1600">
                <a:solidFill>
                  <a:srgbClr val="000000"/>
                </a:solidFill>
                <a:latin typeface="Roboto"/>
                <a:ea typeface="Roboto"/>
                <a:cs typeface="Roboto"/>
                <a:sym typeface="Roboto"/>
              </a:rPr>
              <a:t>{</a:t>
            </a:r>
            <a:endParaRPr sz="2400"/>
          </a:p>
          <a:p>
            <a:pPr marL="135463">
              <a:buClr>
                <a:srgbClr val="000000"/>
              </a:buClr>
              <a:buSzPts val="1200"/>
            </a:pPr>
            <a:r>
              <a:rPr lang="fr-FR" sz="1600">
                <a:solidFill>
                  <a:srgbClr val="000000"/>
                </a:solidFill>
                <a:latin typeface="Roboto"/>
                <a:ea typeface="Roboto"/>
                <a:cs typeface="Roboto"/>
                <a:sym typeface="Roboto"/>
              </a:rPr>
              <a:t>    { "term": { "age": 26 }}</a:t>
            </a:r>
            <a:endParaRPr sz="2400"/>
          </a:p>
          <a:p>
            <a:pPr marL="135463">
              <a:buClr>
                <a:srgbClr val="000000"/>
              </a:buClr>
              <a:buSzPts val="1200"/>
            </a:pPr>
            <a:r>
              <a:rPr lang="fr-FR" sz="1600">
                <a:solidFill>
                  <a:srgbClr val="000000"/>
                </a:solidFill>
                <a:latin typeface="Roboto"/>
                <a:ea typeface="Roboto"/>
                <a:cs typeface="Roboto"/>
                <a:sym typeface="Roboto"/>
              </a:rPr>
              <a:t>    { "term": { "date": "2014-09-01" }}</a:t>
            </a:r>
            <a:endParaRPr sz="2400"/>
          </a:p>
          <a:p>
            <a:pPr marL="135463">
              <a:buClr>
                <a:srgbClr val="000000"/>
              </a:buClr>
              <a:buSzPts val="1200"/>
            </a:pPr>
            <a:r>
              <a:rPr lang="fr-FR" sz="1600">
                <a:solidFill>
                  <a:srgbClr val="000000"/>
                </a:solidFill>
                <a:latin typeface="Roboto"/>
                <a:ea typeface="Roboto"/>
                <a:cs typeface="Roboto"/>
                <a:sym typeface="Roboto"/>
              </a:rPr>
              <a:t>    { "term": { "public": true }}</a:t>
            </a:r>
            <a:endParaRPr sz="2400"/>
          </a:p>
          <a:p>
            <a:pPr marL="135463">
              <a:buClr>
                <a:srgbClr val="000000"/>
              </a:buClr>
              <a:buSzPts val="1200"/>
            </a:pPr>
            <a:r>
              <a:rPr lang="fr-FR" sz="1600">
                <a:solidFill>
                  <a:srgbClr val="000000"/>
                </a:solidFill>
                <a:latin typeface="Roboto"/>
                <a:ea typeface="Roboto"/>
                <a:cs typeface="Roboto"/>
                <a:sym typeface="Roboto"/>
              </a:rPr>
              <a:t>    { "term": { "tag": "full_text" }}</a:t>
            </a:r>
            <a:endParaRPr sz="2400"/>
          </a:p>
          <a:p>
            <a:pPr marL="135463">
              <a:buClr>
                <a:srgbClr val="000000"/>
              </a:buClr>
              <a:buSzPts val="1200"/>
            </a:pPr>
            <a:r>
              <a:rPr lang="fr-FR" sz="1600">
                <a:solidFill>
                  <a:srgbClr val="000000"/>
                </a:solidFill>
                <a:latin typeface="Roboto"/>
                <a:ea typeface="Roboto"/>
                <a:cs typeface="Roboto"/>
                <a:sym typeface="Roboto"/>
              </a:rPr>
              <a:t>}</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4" name="Google Shape;834;p95"/>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49</a:t>
            </a:fld>
            <a:endParaRPr/>
          </a:p>
        </p:txBody>
      </p:sp>
      <p:sp>
        <p:nvSpPr>
          <p:cNvPr id="832" name="Google Shape;832;p95"/>
          <p:cNvSpPr txBox="1">
            <a:spLocks noGrp="1"/>
          </p:cNvSpPr>
          <p:nvPr>
            <p:ph type="title" idx="4294967295"/>
          </p:nvPr>
        </p:nvSpPr>
        <p:spPr>
          <a:xfrm>
            <a:off x="0" y="846138"/>
            <a:ext cx="9328150" cy="954087"/>
          </a:xfrm>
          <a:prstGeom prst="rect">
            <a:avLst/>
          </a:prstGeom>
          <a:noFill/>
          <a:ln>
            <a:noFill/>
          </a:ln>
        </p:spPr>
        <p:txBody>
          <a:bodyPr spcFirstLastPara="1" vert="horz" wrap="square" lIns="121900" tIns="121900" rIns="121900" bIns="121900" rtlCol="0" anchor="b" anchorCtr="0">
            <a:noAutofit/>
          </a:bodyPr>
          <a:lstStyle/>
          <a:p>
            <a:r>
              <a:rPr lang="fr-FR"/>
              <a:t>Most common queries and filters</a:t>
            </a:r>
            <a:endParaRPr/>
          </a:p>
        </p:txBody>
      </p:sp>
      <p:sp>
        <p:nvSpPr>
          <p:cNvPr id="833" name="Google Shape;833;p95"/>
          <p:cNvSpPr txBox="1">
            <a:spLocks noGrp="1"/>
          </p:cNvSpPr>
          <p:nvPr>
            <p:ph type="body" idx="4294967295"/>
          </p:nvPr>
        </p:nvSpPr>
        <p:spPr>
          <a:xfrm>
            <a:off x="2863850" y="2054225"/>
            <a:ext cx="9328150" cy="256222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b="1"/>
              <a:t>terms Filter</a:t>
            </a:r>
            <a:endParaRPr/>
          </a:p>
          <a:p>
            <a:pPr marL="135463" indent="0">
              <a:buNone/>
            </a:pPr>
            <a:r>
              <a:rPr lang="fr-FR"/>
              <a:t>The terms filter is the same as the term filter, but allows you to specify multiple values to match. If the field contains any of the specified values, the document matches:</a:t>
            </a:r>
            <a:endParaRPr/>
          </a:p>
          <a:p>
            <a:pPr marL="135463" indent="0">
              <a:buNone/>
            </a:pPr>
            <a:endParaRPr/>
          </a:p>
        </p:txBody>
      </p:sp>
      <p:sp>
        <p:nvSpPr>
          <p:cNvPr id="835" name="Google Shape;835;p95"/>
          <p:cNvSpPr txBox="1"/>
          <p:nvPr/>
        </p:nvSpPr>
        <p:spPr>
          <a:xfrm>
            <a:off x="3535626" y="4616367"/>
            <a:ext cx="5120748" cy="861720"/>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200"/>
            </a:pPr>
            <a:r>
              <a:rPr lang="fr-FR" sz="1600">
                <a:solidFill>
                  <a:srgbClr val="000000"/>
                </a:solidFill>
                <a:latin typeface="Roboto"/>
                <a:ea typeface="Roboto"/>
                <a:cs typeface="Roboto"/>
                <a:sym typeface="Roboto"/>
              </a:rPr>
              <a:t>{</a:t>
            </a:r>
            <a:endParaRPr sz="2400"/>
          </a:p>
          <a:p>
            <a:pPr marL="135463">
              <a:buClr>
                <a:srgbClr val="000000"/>
              </a:buClr>
              <a:buSzPts val="1200"/>
            </a:pPr>
            <a:r>
              <a:rPr lang="fr-FR" sz="1600">
                <a:solidFill>
                  <a:srgbClr val="000000"/>
                </a:solidFill>
                <a:latin typeface="Roboto"/>
                <a:ea typeface="Roboto"/>
                <a:cs typeface="Roboto"/>
                <a:sym typeface="Roboto"/>
              </a:rPr>
              <a:t>    "terms": { "tag": [ "search", "full_text", "nosql" ] }</a:t>
            </a:r>
            <a:endParaRPr sz="2400"/>
          </a:p>
          <a:p>
            <a:pPr marL="135463">
              <a:buClr>
                <a:srgbClr val="000000"/>
              </a:buClr>
              <a:buSzPts val="1200"/>
            </a:pPr>
            <a:r>
              <a:rPr lang="fr-FR" sz="1600">
                <a:solidFill>
                  <a:srgbClr val="000000"/>
                </a:solidFill>
                <a:latin typeface="Roboto"/>
                <a:ea typeface="Roboto"/>
                <a:cs typeface="Roboto"/>
                <a:sym typeface="Roboto"/>
              </a:rPr>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FE1A3D-C8BE-3D80-4381-E3231E6E10B8}"/>
              </a:ext>
            </a:extLst>
          </p:cNvPr>
          <p:cNvPicPr>
            <a:picLocks noChangeAspect="1"/>
          </p:cNvPicPr>
          <p:nvPr/>
        </p:nvPicPr>
        <p:blipFill>
          <a:blip r:embed="rId2"/>
          <a:stretch>
            <a:fillRect/>
          </a:stretch>
        </p:blipFill>
        <p:spPr>
          <a:xfrm>
            <a:off x="5210002" y="1930400"/>
            <a:ext cx="1175905" cy="1295085"/>
          </a:xfrm>
          <a:prstGeom prst="rect">
            <a:avLst/>
          </a:prstGeom>
        </p:spPr>
      </p:pic>
      <p:pic>
        <p:nvPicPr>
          <p:cNvPr id="8" name="Image 7">
            <a:extLst>
              <a:ext uri="{FF2B5EF4-FFF2-40B4-BE49-F238E27FC236}">
                <a16:creationId xmlns:a16="http://schemas.microsoft.com/office/drawing/2014/main" id="{BD30098F-7DF3-38E2-FDE9-28E372C8DF22}"/>
              </a:ext>
            </a:extLst>
          </p:cNvPr>
          <p:cNvPicPr>
            <a:picLocks noChangeAspect="1"/>
          </p:cNvPicPr>
          <p:nvPr/>
        </p:nvPicPr>
        <p:blipFill>
          <a:blip r:embed="rId3"/>
          <a:stretch>
            <a:fillRect/>
          </a:stretch>
        </p:blipFill>
        <p:spPr>
          <a:xfrm>
            <a:off x="7431665" y="1694614"/>
            <a:ext cx="1457325" cy="1590675"/>
          </a:xfrm>
          <a:prstGeom prst="rect">
            <a:avLst/>
          </a:prstGeom>
        </p:spPr>
      </p:pic>
      <p:sp>
        <p:nvSpPr>
          <p:cNvPr id="2" name="Titre 1">
            <a:extLst>
              <a:ext uri="{FF2B5EF4-FFF2-40B4-BE49-F238E27FC236}">
                <a16:creationId xmlns:a16="http://schemas.microsoft.com/office/drawing/2014/main" id="{B8BC19E1-CD65-33EF-C82E-087814F69968}"/>
              </a:ext>
            </a:extLst>
          </p:cNvPr>
          <p:cNvSpPr>
            <a:spLocks noGrp="1"/>
          </p:cNvSpPr>
          <p:nvPr>
            <p:ph type="title"/>
          </p:nvPr>
        </p:nvSpPr>
        <p:spPr/>
        <p:txBody>
          <a:bodyPr/>
          <a:lstStyle/>
          <a:p>
            <a:r>
              <a:rPr lang="fr-FR" dirty="0" err="1"/>
              <a:t>Scalability</a:t>
            </a:r>
            <a:endParaRPr lang="fr-FR" dirty="0"/>
          </a:p>
        </p:txBody>
      </p:sp>
      <p:sp>
        <p:nvSpPr>
          <p:cNvPr id="3" name="Espace réservé du contenu 2">
            <a:extLst>
              <a:ext uri="{FF2B5EF4-FFF2-40B4-BE49-F238E27FC236}">
                <a16:creationId xmlns:a16="http://schemas.microsoft.com/office/drawing/2014/main" id="{FB97F4A5-EB71-E1E5-2107-B056C1C65435}"/>
              </a:ext>
            </a:extLst>
          </p:cNvPr>
          <p:cNvSpPr>
            <a:spLocks noGrp="1"/>
          </p:cNvSpPr>
          <p:nvPr>
            <p:ph idx="1"/>
          </p:nvPr>
        </p:nvSpPr>
        <p:spPr>
          <a:xfrm>
            <a:off x="677334" y="1488612"/>
            <a:ext cx="8596668" cy="3880773"/>
          </a:xfrm>
        </p:spPr>
        <p:txBody>
          <a:bodyPr/>
          <a:lstStyle/>
          <a:p>
            <a:r>
              <a:rPr lang="en-US" dirty="0"/>
              <a:t>The scalability of an application is </a:t>
            </a:r>
            <a:r>
              <a:rPr lang="en-US" b="1" dirty="0"/>
              <a:t>the measure of the number of client requests it can simultaneously handle</a:t>
            </a:r>
          </a:p>
          <a:p>
            <a:endParaRPr lang="fr-FR" b="1" dirty="0"/>
          </a:p>
        </p:txBody>
      </p:sp>
      <p:graphicFrame>
        <p:nvGraphicFramePr>
          <p:cNvPr id="4" name="Tableau 3">
            <a:extLst>
              <a:ext uri="{FF2B5EF4-FFF2-40B4-BE49-F238E27FC236}">
                <a16:creationId xmlns:a16="http://schemas.microsoft.com/office/drawing/2014/main" id="{17A5944B-AD03-D927-5CE0-37659008F6C4}"/>
              </a:ext>
            </a:extLst>
          </p:cNvPr>
          <p:cNvGraphicFramePr>
            <a:graphicFrameLocks noGrp="1"/>
          </p:cNvGraphicFramePr>
          <p:nvPr>
            <p:extLst>
              <p:ext uri="{D42A27DB-BD31-4B8C-83A1-F6EECF244321}">
                <p14:modId xmlns:p14="http://schemas.microsoft.com/office/powerpoint/2010/main" val="627578004"/>
              </p:ext>
            </p:extLst>
          </p:nvPr>
        </p:nvGraphicFramePr>
        <p:xfrm>
          <a:off x="1146002" y="3141981"/>
          <a:ext cx="8127999" cy="3571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02019607"/>
                    </a:ext>
                  </a:extLst>
                </a:gridCol>
                <a:gridCol w="2709333">
                  <a:extLst>
                    <a:ext uri="{9D8B030D-6E8A-4147-A177-3AD203B41FA5}">
                      <a16:colId xmlns:a16="http://schemas.microsoft.com/office/drawing/2014/main" val="1193630685"/>
                    </a:ext>
                  </a:extLst>
                </a:gridCol>
                <a:gridCol w="2709333">
                  <a:extLst>
                    <a:ext uri="{9D8B030D-6E8A-4147-A177-3AD203B41FA5}">
                      <a16:colId xmlns:a16="http://schemas.microsoft.com/office/drawing/2014/main" val="3811606221"/>
                    </a:ext>
                  </a:extLst>
                </a:gridCol>
              </a:tblGrid>
              <a:tr h="370840">
                <a:tc>
                  <a:txBody>
                    <a:bodyPr/>
                    <a:lstStyle/>
                    <a:p>
                      <a:endParaRPr lang="fr-FR" dirty="0"/>
                    </a:p>
                  </a:txBody>
                  <a:tcPr/>
                </a:tc>
                <a:tc>
                  <a:txBody>
                    <a:bodyPr/>
                    <a:lstStyle/>
                    <a:p>
                      <a:r>
                        <a:rPr lang="fr-FR" dirty="0"/>
                        <a:t>Vertical</a:t>
                      </a:r>
                    </a:p>
                  </a:txBody>
                  <a:tcPr/>
                </a:tc>
                <a:tc>
                  <a:txBody>
                    <a:bodyPr/>
                    <a:lstStyle/>
                    <a:p>
                      <a:r>
                        <a:rPr lang="fr-FR" dirty="0"/>
                        <a:t>Horizontal</a:t>
                      </a:r>
                    </a:p>
                  </a:txBody>
                  <a:tcPr/>
                </a:tc>
                <a:extLst>
                  <a:ext uri="{0D108BD9-81ED-4DB2-BD59-A6C34878D82A}">
                    <a16:rowId xmlns:a16="http://schemas.microsoft.com/office/drawing/2014/main" val="49192482"/>
                  </a:ext>
                </a:extLst>
              </a:tr>
              <a:tr h="370840">
                <a:tc>
                  <a:txBody>
                    <a:bodyPr/>
                    <a:lstStyle/>
                    <a:p>
                      <a:r>
                        <a:rPr lang="fr-FR" dirty="0"/>
                        <a:t>Data</a:t>
                      </a:r>
                    </a:p>
                  </a:txBody>
                  <a:tcPr/>
                </a:tc>
                <a:tc>
                  <a:txBody>
                    <a:bodyPr/>
                    <a:lstStyle/>
                    <a:p>
                      <a:r>
                        <a:rPr lang="en-US" dirty="0"/>
                        <a:t>Data is executed on a single node</a:t>
                      </a:r>
                      <a:endParaRPr lang="fr-FR" dirty="0"/>
                    </a:p>
                  </a:txBody>
                  <a:tcPr/>
                </a:tc>
                <a:tc>
                  <a:txBody>
                    <a:bodyPr/>
                    <a:lstStyle/>
                    <a:p>
                      <a:r>
                        <a:rPr lang="en-US" dirty="0"/>
                        <a:t>Data is partitioned and run on multiple nodes</a:t>
                      </a:r>
                      <a:endParaRPr lang="fr-FR" dirty="0"/>
                    </a:p>
                  </a:txBody>
                  <a:tcPr/>
                </a:tc>
                <a:extLst>
                  <a:ext uri="{0D108BD9-81ED-4DB2-BD59-A6C34878D82A}">
                    <a16:rowId xmlns:a16="http://schemas.microsoft.com/office/drawing/2014/main" val="32267029"/>
                  </a:ext>
                </a:extLst>
              </a:tr>
              <a:tr h="370840">
                <a:tc>
                  <a:txBody>
                    <a:bodyPr/>
                    <a:lstStyle/>
                    <a:p>
                      <a:r>
                        <a:rPr lang="fr-FR" dirty="0"/>
                        <a:t>Management</a:t>
                      </a:r>
                    </a:p>
                  </a:txBody>
                  <a:tcPr/>
                </a:tc>
                <a:tc>
                  <a:txBody>
                    <a:bodyPr/>
                    <a:lstStyle/>
                    <a:p>
                      <a:r>
                        <a:rPr lang="en-US" dirty="0"/>
                        <a:t>Easy to manage, share data reference</a:t>
                      </a:r>
                      <a:endParaRPr lang="fr-FR" dirty="0"/>
                    </a:p>
                  </a:txBody>
                  <a:tcPr/>
                </a:tc>
                <a:tc>
                  <a:txBody>
                    <a:bodyPr/>
                    <a:lstStyle/>
                    <a:p>
                      <a:r>
                        <a:rPr lang="en-US" dirty="0"/>
                        <a:t>Complex task as there is no shared address space</a:t>
                      </a:r>
                      <a:endParaRPr lang="fr-FR" dirty="0"/>
                    </a:p>
                  </a:txBody>
                  <a:tcPr/>
                </a:tc>
                <a:extLst>
                  <a:ext uri="{0D108BD9-81ED-4DB2-BD59-A6C34878D82A}">
                    <a16:rowId xmlns:a16="http://schemas.microsoft.com/office/drawing/2014/main" val="1962389686"/>
                  </a:ext>
                </a:extLst>
              </a:tr>
              <a:tr h="370840">
                <a:tc>
                  <a:txBody>
                    <a:bodyPr/>
                    <a:lstStyle/>
                    <a:p>
                      <a:r>
                        <a:rPr lang="fr-FR" dirty="0" err="1"/>
                        <a:t>Downtime</a:t>
                      </a:r>
                      <a:endParaRPr lang="fr-FR" dirty="0"/>
                    </a:p>
                  </a:txBody>
                  <a:tcPr/>
                </a:tc>
                <a:tc>
                  <a:txBody>
                    <a:bodyPr/>
                    <a:lstStyle/>
                    <a:p>
                      <a:r>
                        <a:rPr lang="en-US" dirty="0"/>
                        <a:t>Downtime while upgrading the machine</a:t>
                      </a:r>
                      <a:endParaRPr lang="fr-FR" dirty="0"/>
                    </a:p>
                  </a:txBody>
                  <a:tcPr/>
                </a:tc>
                <a:tc>
                  <a:txBody>
                    <a:bodyPr/>
                    <a:lstStyle/>
                    <a:p>
                      <a:r>
                        <a:rPr lang="fr-FR" dirty="0"/>
                        <a:t>No </a:t>
                      </a:r>
                      <a:r>
                        <a:rPr lang="fr-FR" dirty="0" err="1"/>
                        <a:t>downtime</a:t>
                      </a:r>
                      <a:endParaRPr lang="fr-FR" dirty="0"/>
                    </a:p>
                  </a:txBody>
                  <a:tcPr/>
                </a:tc>
                <a:extLst>
                  <a:ext uri="{0D108BD9-81ED-4DB2-BD59-A6C34878D82A}">
                    <a16:rowId xmlns:a16="http://schemas.microsoft.com/office/drawing/2014/main" val="1980153956"/>
                  </a:ext>
                </a:extLst>
              </a:tr>
              <a:tr h="370840">
                <a:tc>
                  <a:txBody>
                    <a:bodyPr/>
                    <a:lstStyle/>
                    <a:p>
                      <a:r>
                        <a:rPr lang="fr-FR" dirty="0" err="1"/>
                        <a:t>Upper</a:t>
                      </a:r>
                      <a:r>
                        <a:rPr lang="fr-FR" dirty="0"/>
                        <a:t> </a:t>
                      </a:r>
                      <a:r>
                        <a:rPr lang="fr-FR" dirty="0" err="1"/>
                        <a:t>limit</a:t>
                      </a:r>
                      <a:r>
                        <a:rPr lang="fr-FR" dirty="0"/>
                        <a:t> </a:t>
                      </a:r>
                    </a:p>
                  </a:txBody>
                  <a:tcPr/>
                </a:tc>
                <a:tc>
                  <a:txBody>
                    <a:bodyPr/>
                    <a:lstStyle/>
                    <a:p>
                      <a:r>
                        <a:rPr lang="fr-FR" dirty="0"/>
                        <a:t>Limited by machine </a:t>
                      </a:r>
                      <a:r>
                        <a:rPr lang="fr-FR" dirty="0" err="1"/>
                        <a:t>specifications</a:t>
                      </a:r>
                      <a:endParaRPr lang="fr-FR" dirty="0"/>
                    </a:p>
                  </a:txBody>
                  <a:tcPr/>
                </a:tc>
                <a:tc>
                  <a:txBody>
                    <a:bodyPr/>
                    <a:lstStyle/>
                    <a:p>
                      <a:r>
                        <a:rPr lang="en-US" dirty="0"/>
                        <a:t>Not limited by machine specification</a:t>
                      </a:r>
                      <a:endParaRPr lang="fr-FR" dirty="0"/>
                    </a:p>
                  </a:txBody>
                  <a:tcPr/>
                </a:tc>
                <a:extLst>
                  <a:ext uri="{0D108BD9-81ED-4DB2-BD59-A6C34878D82A}">
                    <a16:rowId xmlns:a16="http://schemas.microsoft.com/office/drawing/2014/main" val="1292442794"/>
                  </a:ext>
                </a:extLst>
              </a:tr>
              <a:tr h="370840">
                <a:tc>
                  <a:txBody>
                    <a:bodyPr/>
                    <a:lstStyle/>
                    <a:p>
                      <a:r>
                        <a:rPr lang="fr-FR" dirty="0" err="1"/>
                        <a:t>Cost</a:t>
                      </a:r>
                      <a:endParaRPr lang="fr-FR" dirty="0"/>
                    </a:p>
                  </a:txBody>
                  <a:tcPr/>
                </a:tc>
                <a:tc>
                  <a:txBody>
                    <a:bodyPr/>
                    <a:lstStyle/>
                    <a:p>
                      <a:r>
                        <a:rPr lang="fr-FR" dirty="0" err="1"/>
                        <a:t>Lower</a:t>
                      </a:r>
                      <a:r>
                        <a:rPr lang="fr-FR" dirty="0"/>
                        <a:t> </a:t>
                      </a:r>
                      <a:r>
                        <a:rPr lang="fr-FR" dirty="0" err="1"/>
                        <a:t>license</a:t>
                      </a:r>
                      <a:endParaRPr lang="fr-FR" dirty="0"/>
                    </a:p>
                    <a:p>
                      <a:r>
                        <a:rPr lang="fr-FR" dirty="0" err="1"/>
                        <a:t>Higher</a:t>
                      </a:r>
                      <a:r>
                        <a:rPr lang="fr-FR" dirty="0"/>
                        <a:t> </a:t>
                      </a:r>
                      <a:r>
                        <a:rPr lang="fr-FR" dirty="0" err="1"/>
                        <a:t>material</a:t>
                      </a:r>
                      <a:endParaRPr lang="fr-FR" dirty="0"/>
                    </a:p>
                  </a:txBody>
                  <a:tcPr/>
                </a:tc>
                <a:tc>
                  <a:txBody>
                    <a:bodyPr/>
                    <a:lstStyle/>
                    <a:p>
                      <a:r>
                        <a:rPr lang="fr-FR" dirty="0" err="1"/>
                        <a:t>Higher</a:t>
                      </a:r>
                      <a:r>
                        <a:rPr lang="fr-FR" dirty="0"/>
                        <a:t> licence</a:t>
                      </a:r>
                    </a:p>
                    <a:p>
                      <a:r>
                        <a:rPr lang="fr-FR" dirty="0" err="1"/>
                        <a:t>Lower</a:t>
                      </a:r>
                      <a:r>
                        <a:rPr lang="fr-FR" dirty="0"/>
                        <a:t> </a:t>
                      </a:r>
                      <a:r>
                        <a:rPr lang="fr-FR" dirty="0" err="1"/>
                        <a:t>Material</a:t>
                      </a:r>
                      <a:endParaRPr lang="fr-FR" dirty="0"/>
                    </a:p>
                  </a:txBody>
                  <a:tcPr/>
                </a:tc>
                <a:extLst>
                  <a:ext uri="{0D108BD9-81ED-4DB2-BD59-A6C34878D82A}">
                    <a16:rowId xmlns:a16="http://schemas.microsoft.com/office/drawing/2014/main" val="857463760"/>
                  </a:ext>
                </a:extLst>
              </a:tr>
            </a:tbl>
          </a:graphicData>
        </a:graphic>
      </p:graphicFrame>
    </p:spTree>
    <p:extLst>
      <p:ext uri="{BB962C8B-B14F-4D97-AF65-F5344CB8AC3E}">
        <p14:creationId xmlns:p14="http://schemas.microsoft.com/office/powerpoint/2010/main" val="2310016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2" name="Google Shape;842;p96"/>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50</a:t>
            </a:fld>
            <a:endParaRPr/>
          </a:p>
        </p:txBody>
      </p:sp>
      <p:sp>
        <p:nvSpPr>
          <p:cNvPr id="840" name="Google Shape;840;p96"/>
          <p:cNvSpPr txBox="1">
            <a:spLocks noGrp="1"/>
          </p:cNvSpPr>
          <p:nvPr>
            <p:ph type="title" idx="4294967295"/>
          </p:nvPr>
        </p:nvSpPr>
        <p:spPr>
          <a:xfrm>
            <a:off x="0" y="846138"/>
            <a:ext cx="9328150" cy="954087"/>
          </a:xfrm>
          <a:prstGeom prst="rect">
            <a:avLst/>
          </a:prstGeom>
          <a:noFill/>
          <a:ln>
            <a:noFill/>
          </a:ln>
        </p:spPr>
        <p:txBody>
          <a:bodyPr spcFirstLastPara="1" vert="horz" wrap="square" lIns="121900" tIns="121900" rIns="121900" bIns="121900" rtlCol="0" anchor="b" anchorCtr="0">
            <a:noAutofit/>
          </a:bodyPr>
          <a:lstStyle/>
          <a:p>
            <a:r>
              <a:rPr lang="fr-FR"/>
              <a:t>Most common queries and filters</a:t>
            </a:r>
            <a:endParaRPr/>
          </a:p>
        </p:txBody>
      </p:sp>
      <p:sp>
        <p:nvSpPr>
          <p:cNvPr id="841" name="Google Shape;841;p96"/>
          <p:cNvSpPr txBox="1">
            <a:spLocks noGrp="1"/>
          </p:cNvSpPr>
          <p:nvPr>
            <p:ph type="body" idx="4294967295"/>
          </p:nvPr>
        </p:nvSpPr>
        <p:spPr>
          <a:xfrm>
            <a:off x="0" y="2074863"/>
            <a:ext cx="9328150" cy="404177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400" b="1" dirty="0">
                <a:solidFill>
                  <a:srgbClr val="000000"/>
                </a:solidFill>
                <a:latin typeface="Open Sans"/>
                <a:ea typeface="Open Sans"/>
                <a:cs typeface="Open Sans"/>
                <a:sym typeface="Open Sans"/>
              </a:rPr>
              <a:t>range </a:t>
            </a:r>
            <a:r>
              <a:rPr lang="fr-FR" sz="2400" b="1" dirty="0" err="1">
                <a:solidFill>
                  <a:srgbClr val="000000"/>
                </a:solidFill>
                <a:latin typeface="Open Sans"/>
                <a:ea typeface="Open Sans"/>
                <a:cs typeface="Open Sans"/>
                <a:sym typeface="Open Sans"/>
              </a:rPr>
              <a:t>Filter</a:t>
            </a:r>
            <a:endParaRPr dirty="0"/>
          </a:p>
          <a:p>
            <a:pPr marL="135463" indent="0">
              <a:buNone/>
            </a:pPr>
            <a:r>
              <a:rPr lang="fr-FR" sz="2400" dirty="0">
                <a:solidFill>
                  <a:srgbClr val="000000"/>
                </a:solidFill>
                <a:latin typeface="EB Garamond"/>
                <a:ea typeface="EB Garamond"/>
                <a:cs typeface="EB Garamond"/>
                <a:sym typeface="EB Garamond"/>
              </a:rPr>
              <a:t>The </a:t>
            </a:r>
            <a:r>
              <a:rPr lang="fr-FR" sz="2400" dirty="0">
                <a:solidFill>
                  <a:srgbClr val="000000"/>
                </a:solidFill>
                <a:latin typeface="Ubuntu Mono"/>
                <a:ea typeface="Ubuntu Mono"/>
                <a:cs typeface="Ubuntu Mono"/>
                <a:sym typeface="Ubuntu Mono"/>
              </a:rPr>
              <a:t>range </a:t>
            </a:r>
            <a:r>
              <a:rPr lang="fr-FR" sz="2400" dirty="0" err="1">
                <a:solidFill>
                  <a:srgbClr val="000000"/>
                </a:solidFill>
                <a:latin typeface="EB Garamond"/>
                <a:ea typeface="EB Garamond"/>
                <a:cs typeface="EB Garamond"/>
                <a:sym typeface="EB Garamond"/>
              </a:rPr>
              <a:t>filter</a:t>
            </a:r>
            <a:r>
              <a:rPr lang="fr-FR" sz="2400" dirty="0">
                <a:solidFill>
                  <a:srgbClr val="000000"/>
                </a:solidFill>
                <a:latin typeface="EB Garamond"/>
                <a:ea typeface="EB Garamond"/>
                <a:cs typeface="EB Garamond"/>
                <a:sym typeface="EB Garamond"/>
              </a:rPr>
              <a:t> </a:t>
            </a:r>
            <a:r>
              <a:rPr lang="fr-FR" sz="2400" dirty="0" err="1">
                <a:solidFill>
                  <a:srgbClr val="000000"/>
                </a:solidFill>
                <a:latin typeface="EB Garamond"/>
                <a:ea typeface="EB Garamond"/>
                <a:cs typeface="EB Garamond"/>
                <a:sym typeface="EB Garamond"/>
              </a:rPr>
              <a:t>allows</a:t>
            </a:r>
            <a:r>
              <a:rPr lang="fr-FR" sz="2400" dirty="0">
                <a:solidFill>
                  <a:srgbClr val="000000"/>
                </a:solidFill>
                <a:latin typeface="EB Garamond"/>
                <a:ea typeface="EB Garamond"/>
                <a:cs typeface="EB Garamond"/>
                <a:sym typeface="EB Garamond"/>
              </a:rPr>
              <a:t> </a:t>
            </a:r>
            <a:r>
              <a:rPr lang="fr-FR" sz="2400" dirty="0" err="1">
                <a:solidFill>
                  <a:srgbClr val="000000"/>
                </a:solidFill>
                <a:latin typeface="EB Garamond"/>
                <a:ea typeface="EB Garamond"/>
                <a:cs typeface="EB Garamond"/>
                <a:sym typeface="EB Garamond"/>
              </a:rPr>
              <a:t>you</a:t>
            </a:r>
            <a:r>
              <a:rPr lang="fr-FR" sz="2400" dirty="0">
                <a:solidFill>
                  <a:srgbClr val="000000"/>
                </a:solidFill>
                <a:latin typeface="EB Garamond"/>
                <a:ea typeface="EB Garamond"/>
                <a:cs typeface="EB Garamond"/>
                <a:sym typeface="EB Garamond"/>
              </a:rPr>
              <a:t> to </a:t>
            </a:r>
            <a:r>
              <a:rPr lang="fr-FR" sz="2400" dirty="0" err="1">
                <a:solidFill>
                  <a:srgbClr val="000000"/>
                </a:solidFill>
                <a:latin typeface="EB Garamond"/>
                <a:ea typeface="EB Garamond"/>
                <a:cs typeface="EB Garamond"/>
                <a:sym typeface="EB Garamond"/>
              </a:rPr>
              <a:t>find</a:t>
            </a:r>
            <a:r>
              <a:rPr lang="fr-FR" sz="2400" dirty="0">
                <a:solidFill>
                  <a:srgbClr val="000000"/>
                </a:solidFill>
                <a:latin typeface="EB Garamond"/>
                <a:ea typeface="EB Garamond"/>
                <a:cs typeface="EB Garamond"/>
                <a:sym typeface="EB Garamond"/>
              </a:rPr>
              <a:t> </a:t>
            </a:r>
            <a:r>
              <a:rPr lang="fr-FR" sz="2400" dirty="0" err="1">
                <a:solidFill>
                  <a:srgbClr val="000000"/>
                </a:solidFill>
                <a:latin typeface="EB Garamond"/>
                <a:ea typeface="EB Garamond"/>
                <a:cs typeface="EB Garamond"/>
                <a:sym typeface="EB Garamond"/>
              </a:rPr>
              <a:t>numbers</a:t>
            </a:r>
            <a:r>
              <a:rPr lang="fr-FR" sz="2400" dirty="0">
                <a:solidFill>
                  <a:srgbClr val="000000"/>
                </a:solidFill>
                <a:latin typeface="EB Garamond"/>
                <a:ea typeface="EB Garamond"/>
                <a:cs typeface="EB Garamond"/>
                <a:sym typeface="EB Garamond"/>
              </a:rPr>
              <a:t> or dates </a:t>
            </a:r>
            <a:r>
              <a:rPr lang="fr-FR" sz="2400" dirty="0" err="1">
                <a:solidFill>
                  <a:srgbClr val="000000"/>
                </a:solidFill>
                <a:latin typeface="EB Garamond"/>
                <a:ea typeface="EB Garamond"/>
                <a:cs typeface="EB Garamond"/>
                <a:sym typeface="EB Garamond"/>
              </a:rPr>
              <a:t>that</a:t>
            </a:r>
            <a:r>
              <a:rPr lang="fr-FR" sz="2400" dirty="0">
                <a:solidFill>
                  <a:srgbClr val="000000"/>
                </a:solidFill>
                <a:latin typeface="EB Garamond"/>
                <a:ea typeface="EB Garamond"/>
                <a:cs typeface="EB Garamond"/>
                <a:sym typeface="EB Garamond"/>
              </a:rPr>
              <a:t> </a:t>
            </a:r>
            <a:r>
              <a:rPr lang="fr-FR" sz="2400" dirty="0" err="1">
                <a:solidFill>
                  <a:srgbClr val="000000"/>
                </a:solidFill>
                <a:latin typeface="EB Garamond"/>
                <a:ea typeface="EB Garamond"/>
                <a:cs typeface="EB Garamond"/>
                <a:sym typeface="EB Garamond"/>
              </a:rPr>
              <a:t>fall</a:t>
            </a:r>
            <a:r>
              <a:rPr lang="fr-FR" sz="2400" dirty="0">
                <a:solidFill>
                  <a:srgbClr val="000000"/>
                </a:solidFill>
                <a:latin typeface="EB Garamond"/>
                <a:ea typeface="EB Garamond"/>
                <a:cs typeface="EB Garamond"/>
                <a:sym typeface="EB Garamond"/>
              </a:rPr>
              <a:t> </a:t>
            </a:r>
            <a:r>
              <a:rPr lang="fr-FR" sz="2400" dirty="0" err="1">
                <a:solidFill>
                  <a:srgbClr val="000000"/>
                </a:solidFill>
                <a:latin typeface="EB Garamond"/>
                <a:ea typeface="EB Garamond"/>
                <a:cs typeface="EB Garamond"/>
                <a:sym typeface="EB Garamond"/>
              </a:rPr>
              <a:t>into</a:t>
            </a:r>
            <a:r>
              <a:rPr lang="fr-FR" sz="2400" dirty="0">
                <a:solidFill>
                  <a:srgbClr val="000000"/>
                </a:solidFill>
                <a:latin typeface="EB Garamond"/>
                <a:ea typeface="EB Garamond"/>
                <a:cs typeface="EB Garamond"/>
                <a:sym typeface="EB Garamond"/>
              </a:rPr>
              <a:t> a </a:t>
            </a:r>
            <a:r>
              <a:rPr lang="fr-FR" sz="2400" dirty="0" err="1">
                <a:solidFill>
                  <a:srgbClr val="000000"/>
                </a:solidFill>
                <a:latin typeface="EB Garamond"/>
                <a:ea typeface="EB Garamond"/>
                <a:cs typeface="EB Garamond"/>
                <a:sym typeface="EB Garamond"/>
              </a:rPr>
              <a:t>specified</a:t>
            </a:r>
            <a:r>
              <a:rPr lang="fr-FR" sz="2400" dirty="0">
                <a:solidFill>
                  <a:srgbClr val="000000"/>
                </a:solidFill>
                <a:latin typeface="EB Garamond"/>
                <a:ea typeface="EB Garamond"/>
                <a:cs typeface="EB Garamond"/>
                <a:sym typeface="EB Garamond"/>
              </a:rPr>
              <a:t> range:</a:t>
            </a:r>
            <a:endParaRPr dirty="0"/>
          </a:p>
          <a:p>
            <a:pPr marL="135463" indent="0">
              <a:buNone/>
            </a:pPr>
            <a:endParaRPr sz="2400" dirty="0">
              <a:solidFill>
                <a:srgbClr val="000000"/>
              </a:solidFill>
              <a:latin typeface="EB Garamond"/>
              <a:ea typeface="EB Garamond"/>
              <a:cs typeface="EB Garamond"/>
              <a:sym typeface="EB Garamond"/>
            </a:endParaRPr>
          </a:p>
          <a:p>
            <a:pPr marL="4402557" lvl="7" indent="0">
              <a:buNone/>
            </a:pPr>
            <a:r>
              <a:rPr lang="fr-FR" sz="1867" dirty="0">
                <a:solidFill>
                  <a:srgbClr val="000000"/>
                </a:solidFill>
                <a:latin typeface="EB Garamond"/>
                <a:ea typeface="EB Garamond"/>
                <a:cs typeface="EB Garamond"/>
                <a:sym typeface="EB Garamond"/>
              </a:rPr>
              <a:t>The </a:t>
            </a:r>
            <a:r>
              <a:rPr lang="fr-FR" sz="1867" dirty="0" err="1">
                <a:solidFill>
                  <a:srgbClr val="000000"/>
                </a:solidFill>
                <a:latin typeface="EB Garamond"/>
                <a:ea typeface="EB Garamond"/>
                <a:cs typeface="EB Garamond"/>
                <a:sym typeface="EB Garamond"/>
              </a:rPr>
              <a:t>operators</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that</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it</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accepts</a:t>
            </a:r>
            <a:r>
              <a:rPr lang="fr-FR" sz="1867" dirty="0">
                <a:solidFill>
                  <a:srgbClr val="000000"/>
                </a:solidFill>
                <a:latin typeface="EB Garamond"/>
                <a:ea typeface="EB Garamond"/>
                <a:cs typeface="EB Garamond"/>
                <a:sym typeface="EB Garamond"/>
              </a:rPr>
              <a:t> are as </a:t>
            </a:r>
            <a:r>
              <a:rPr lang="fr-FR" sz="1867" dirty="0" err="1">
                <a:solidFill>
                  <a:srgbClr val="000000"/>
                </a:solidFill>
                <a:latin typeface="EB Garamond"/>
                <a:ea typeface="EB Garamond"/>
                <a:cs typeface="EB Garamond"/>
                <a:sym typeface="EB Garamond"/>
              </a:rPr>
              <a:t>follows</a:t>
            </a:r>
            <a:r>
              <a:rPr lang="fr-FR" sz="1867" dirty="0">
                <a:solidFill>
                  <a:srgbClr val="000000"/>
                </a:solidFill>
                <a:latin typeface="EB Garamond"/>
                <a:ea typeface="EB Garamond"/>
                <a:cs typeface="EB Garamond"/>
                <a:sym typeface="EB Garamond"/>
              </a:rPr>
              <a:t>:</a:t>
            </a:r>
            <a:endParaRPr dirty="0"/>
          </a:p>
          <a:p>
            <a:pPr marL="4402557" lvl="7" indent="0">
              <a:buNone/>
            </a:pPr>
            <a:r>
              <a:rPr lang="fr-FR" sz="1867" dirty="0">
                <a:solidFill>
                  <a:srgbClr val="000000"/>
                </a:solidFill>
                <a:latin typeface="Ubuntu Mono"/>
                <a:ea typeface="Ubuntu Mono"/>
                <a:cs typeface="Ubuntu Mono"/>
                <a:sym typeface="Ubuntu Mono"/>
              </a:rPr>
              <a:t>gt : </a:t>
            </a:r>
            <a:r>
              <a:rPr lang="fr-FR" sz="1867" dirty="0" err="1">
                <a:solidFill>
                  <a:srgbClr val="000000"/>
                </a:solidFill>
                <a:latin typeface="EB Garamond"/>
                <a:ea typeface="EB Garamond"/>
                <a:cs typeface="EB Garamond"/>
                <a:sym typeface="EB Garamond"/>
              </a:rPr>
              <a:t>Greater</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than</a:t>
            </a:r>
            <a:endParaRPr dirty="0"/>
          </a:p>
          <a:p>
            <a:pPr marL="4402557" lvl="7" indent="0">
              <a:buNone/>
            </a:pPr>
            <a:r>
              <a:rPr lang="fr-FR" sz="1867" dirty="0" err="1">
                <a:solidFill>
                  <a:srgbClr val="000000"/>
                </a:solidFill>
                <a:latin typeface="Ubuntu Mono"/>
                <a:ea typeface="Ubuntu Mono"/>
                <a:cs typeface="Ubuntu Mono"/>
                <a:sym typeface="Ubuntu Mono"/>
              </a:rPr>
              <a:t>gte</a:t>
            </a:r>
            <a:r>
              <a:rPr lang="fr-FR" sz="1867" dirty="0">
                <a:solidFill>
                  <a:srgbClr val="000000"/>
                </a:solidFill>
                <a:latin typeface="Ubuntu Mono"/>
                <a:ea typeface="Ubuntu Mono"/>
                <a:cs typeface="Ubuntu Mono"/>
                <a:sym typeface="Ubuntu Mono"/>
              </a:rPr>
              <a:t> : </a:t>
            </a:r>
            <a:r>
              <a:rPr lang="fr-FR" sz="1867" dirty="0" err="1">
                <a:solidFill>
                  <a:srgbClr val="000000"/>
                </a:solidFill>
                <a:latin typeface="EB Garamond"/>
                <a:ea typeface="EB Garamond"/>
                <a:cs typeface="EB Garamond"/>
                <a:sym typeface="EB Garamond"/>
              </a:rPr>
              <a:t>Greater</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than</a:t>
            </a:r>
            <a:r>
              <a:rPr lang="fr-FR" sz="1867" dirty="0">
                <a:solidFill>
                  <a:srgbClr val="000000"/>
                </a:solidFill>
                <a:latin typeface="EB Garamond"/>
                <a:ea typeface="EB Garamond"/>
                <a:cs typeface="EB Garamond"/>
                <a:sym typeface="EB Garamond"/>
              </a:rPr>
              <a:t> or </a:t>
            </a:r>
            <a:r>
              <a:rPr lang="fr-FR" sz="1867" dirty="0" err="1">
                <a:solidFill>
                  <a:srgbClr val="000000"/>
                </a:solidFill>
                <a:latin typeface="EB Garamond"/>
                <a:ea typeface="EB Garamond"/>
                <a:cs typeface="EB Garamond"/>
                <a:sym typeface="EB Garamond"/>
              </a:rPr>
              <a:t>equal</a:t>
            </a:r>
            <a:r>
              <a:rPr lang="fr-FR" sz="1867" dirty="0">
                <a:solidFill>
                  <a:srgbClr val="000000"/>
                </a:solidFill>
                <a:latin typeface="EB Garamond"/>
                <a:ea typeface="EB Garamond"/>
                <a:cs typeface="EB Garamond"/>
                <a:sym typeface="EB Garamond"/>
              </a:rPr>
              <a:t> to</a:t>
            </a:r>
            <a:endParaRPr dirty="0"/>
          </a:p>
          <a:p>
            <a:pPr marL="4402557" lvl="7" indent="0">
              <a:buNone/>
            </a:pPr>
            <a:r>
              <a:rPr lang="fr-FR" sz="1867" dirty="0" err="1">
                <a:solidFill>
                  <a:srgbClr val="000000"/>
                </a:solidFill>
                <a:latin typeface="Ubuntu Mono"/>
                <a:ea typeface="Ubuntu Mono"/>
                <a:cs typeface="Ubuntu Mono"/>
                <a:sym typeface="Ubuntu Mono"/>
              </a:rPr>
              <a:t>lt</a:t>
            </a:r>
            <a:r>
              <a:rPr lang="fr-FR" sz="1867" dirty="0">
                <a:solidFill>
                  <a:srgbClr val="000000"/>
                </a:solidFill>
                <a:latin typeface="Ubuntu Mono"/>
                <a:ea typeface="Ubuntu Mono"/>
                <a:cs typeface="Ubuntu Mono"/>
                <a:sym typeface="Ubuntu Mono"/>
              </a:rPr>
              <a:t> : </a:t>
            </a:r>
            <a:r>
              <a:rPr lang="fr-FR" sz="1867" dirty="0" err="1">
                <a:solidFill>
                  <a:srgbClr val="000000"/>
                </a:solidFill>
                <a:latin typeface="EB Garamond"/>
                <a:ea typeface="EB Garamond"/>
                <a:cs typeface="EB Garamond"/>
                <a:sym typeface="EB Garamond"/>
              </a:rPr>
              <a:t>Less</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than</a:t>
            </a:r>
            <a:endParaRPr dirty="0"/>
          </a:p>
          <a:p>
            <a:pPr marL="4402557" lvl="7" indent="0">
              <a:buNone/>
            </a:pPr>
            <a:r>
              <a:rPr lang="fr-FR" sz="1867" dirty="0" err="1">
                <a:solidFill>
                  <a:srgbClr val="000000"/>
                </a:solidFill>
                <a:latin typeface="Ubuntu Mono"/>
                <a:ea typeface="Ubuntu Mono"/>
                <a:cs typeface="Ubuntu Mono"/>
                <a:sym typeface="Ubuntu Mono"/>
              </a:rPr>
              <a:t>lte</a:t>
            </a:r>
            <a:r>
              <a:rPr lang="fr-FR" sz="1867" dirty="0">
                <a:solidFill>
                  <a:srgbClr val="000000"/>
                </a:solidFill>
                <a:latin typeface="Ubuntu Mono"/>
                <a:ea typeface="Ubuntu Mono"/>
                <a:cs typeface="Ubuntu Mono"/>
                <a:sym typeface="Ubuntu Mono"/>
              </a:rPr>
              <a:t> : </a:t>
            </a:r>
            <a:r>
              <a:rPr lang="fr-FR" sz="1867" dirty="0" err="1">
                <a:solidFill>
                  <a:srgbClr val="000000"/>
                </a:solidFill>
                <a:latin typeface="EB Garamond"/>
                <a:ea typeface="EB Garamond"/>
                <a:cs typeface="EB Garamond"/>
                <a:sym typeface="EB Garamond"/>
              </a:rPr>
              <a:t>Less</a:t>
            </a:r>
            <a:r>
              <a:rPr lang="fr-FR" sz="1867" dirty="0">
                <a:solidFill>
                  <a:srgbClr val="000000"/>
                </a:solidFill>
                <a:latin typeface="EB Garamond"/>
                <a:ea typeface="EB Garamond"/>
                <a:cs typeface="EB Garamond"/>
                <a:sym typeface="EB Garamond"/>
              </a:rPr>
              <a:t> </a:t>
            </a:r>
            <a:r>
              <a:rPr lang="fr-FR" sz="1867" dirty="0" err="1">
                <a:solidFill>
                  <a:srgbClr val="000000"/>
                </a:solidFill>
                <a:latin typeface="EB Garamond"/>
                <a:ea typeface="EB Garamond"/>
                <a:cs typeface="EB Garamond"/>
                <a:sym typeface="EB Garamond"/>
              </a:rPr>
              <a:t>than</a:t>
            </a:r>
            <a:r>
              <a:rPr lang="fr-FR" sz="1867" dirty="0">
                <a:solidFill>
                  <a:srgbClr val="000000"/>
                </a:solidFill>
                <a:latin typeface="EB Garamond"/>
                <a:ea typeface="EB Garamond"/>
                <a:cs typeface="EB Garamond"/>
                <a:sym typeface="EB Garamond"/>
              </a:rPr>
              <a:t> or </a:t>
            </a:r>
            <a:r>
              <a:rPr lang="fr-FR" sz="1867" dirty="0" err="1">
                <a:solidFill>
                  <a:srgbClr val="000000"/>
                </a:solidFill>
                <a:latin typeface="EB Garamond"/>
                <a:ea typeface="EB Garamond"/>
                <a:cs typeface="EB Garamond"/>
                <a:sym typeface="EB Garamond"/>
              </a:rPr>
              <a:t>equal</a:t>
            </a:r>
            <a:r>
              <a:rPr lang="fr-FR" sz="1867" dirty="0">
                <a:solidFill>
                  <a:srgbClr val="000000"/>
                </a:solidFill>
                <a:latin typeface="EB Garamond"/>
                <a:ea typeface="EB Garamond"/>
                <a:cs typeface="EB Garamond"/>
                <a:sym typeface="EB Garamond"/>
              </a:rPr>
              <a:t> to</a:t>
            </a:r>
            <a:endParaRPr sz="2133" dirty="0"/>
          </a:p>
        </p:txBody>
      </p:sp>
      <p:sp>
        <p:nvSpPr>
          <p:cNvPr id="843" name="Google Shape;843;p96"/>
          <p:cNvSpPr txBox="1"/>
          <p:nvPr/>
        </p:nvSpPr>
        <p:spPr>
          <a:xfrm>
            <a:off x="880750" y="4095750"/>
            <a:ext cx="3200831" cy="2092826"/>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200"/>
            </a:pPr>
            <a:r>
              <a:rPr lang="fr-FR" sz="1600">
                <a:solidFill>
                  <a:srgbClr val="000000"/>
                </a:solidFill>
                <a:latin typeface="Roboto"/>
                <a:ea typeface="Roboto"/>
                <a:cs typeface="Roboto"/>
                <a:sym typeface="Roboto"/>
              </a:rPr>
              <a:t>{</a:t>
            </a:r>
            <a:endParaRPr sz="2400"/>
          </a:p>
          <a:p>
            <a:pPr marL="135463">
              <a:buClr>
                <a:srgbClr val="000000"/>
              </a:buClr>
              <a:buSzPts val="1200"/>
            </a:pPr>
            <a:r>
              <a:rPr lang="fr-FR" sz="1600">
                <a:solidFill>
                  <a:srgbClr val="000000"/>
                </a:solidFill>
                <a:latin typeface="Roboto"/>
                <a:ea typeface="Roboto"/>
                <a:cs typeface="Roboto"/>
                <a:sym typeface="Roboto"/>
              </a:rPr>
              <a:t>    "range": {</a:t>
            </a:r>
            <a:endParaRPr sz="2400"/>
          </a:p>
          <a:p>
            <a:pPr marL="135463">
              <a:buClr>
                <a:srgbClr val="000000"/>
              </a:buClr>
              <a:buSzPts val="1200"/>
            </a:pPr>
            <a:r>
              <a:rPr lang="fr-FR" sz="1600">
                <a:solidFill>
                  <a:srgbClr val="000000"/>
                </a:solidFill>
                <a:latin typeface="Roboto"/>
                <a:ea typeface="Roboto"/>
                <a:cs typeface="Roboto"/>
                <a:sym typeface="Roboto"/>
              </a:rPr>
              <a:t>        "age": {</a:t>
            </a:r>
            <a:endParaRPr sz="2400"/>
          </a:p>
          <a:p>
            <a:pPr marL="135463">
              <a:buClr>
                <a:srgbClr val="000000"/>
              </a:buClr>
              <a:buSzPts val="1200"/>
            </a:pPr>
            <a:r>
              <a:rPr lang="fr-FR" sz="1600">
                <a:solidFill>
                  <a:srgbClr val="000000"/>
                </a:solidFill>
                <a:latin typeface="Roboto"/>
                <a:ea typeface="Roboto"/>
                <a:cs typeface="Roboto"/>
                <a:sym typeface="Roboto"/>
              </a:rPr>
              <a:t>            "gte": 20,</a:t>
            </a:r>
            <a:endParaRPr sz="2400"/>
          </a:p>
          <a:p>
            <a:pPr marL="135463">
              <a:buClr>
                <a:srgbClr val="000000"/>
              </a:buClr>
              <a:buSzPts val="1200"/>
            </a:pPr>
            <a:r>
              <a:rPr lang="fr-FR" sz="1600">
                <a:solidFill>
                  <a:srgbClr val="000000"/>
                </a:solidFill>
                <a:latin typeface="Roboto"/>
                <a:ea typeface="Roboto"/>
                <a:cs typeface="Roboto"/>
                <a:sym typeface="Roboto"/>
              </a:rPr>
              <a:t>            "lt": 30</a:t>
            </a:r>
            <a:endParaRPr sz="2400"/>
          </a:p>
          <a:p>
            <a:pPr marL="135463">
              <a:buClr>
                <a:srgbClr val="000000"/>
              </a:buClr>
              <a:buSzPts val="1200"/>
            </a:pPr>
            <a:r>
              <a:rPr lang="fr-FR" sz="1600">
                <a:solidFill>
                  <a:srgbClr val="000000"/>
                </a:solidFill>
                <a:latin typeface="Roboto"/>
                <a:ea typeface="Roboto"/>
                <a:cs typeface="Roboto"/>
                <a:sym typeface="Roboto"/>
              </a:rPr>
              <a:t>            }</a:t>
            </a:r>
            <a:endParaRPr sz="2400"/>
          </a:p>
          <a:p>
            <a:pPr marL="135463">
              <a:buClr>
                <a:srgbClr val="000000"/>
              </a:buClr>
              <a:buSzPts val="1200"/>
            </a:pPr>
            <a:r>
              <a:rPr lang="fr-FR" sz="1600">
                <a:solidFill>
                  <a:srgbClr val="000000"/>
                </a:solidFill>
                <a:latin typeface="Roboto"/>
                <a:ea typeface="Roboto"/>
                <a:cs typeface="Roboto"/>
                <a:sym typeface="Roboto"/>
              </a:rPr>
              <a:t>        }</a:t>
            </a:r>
            <a:endParaRPr sz="2400"/>
          </a:p>
          <a:p>
            <a:pPr marL="135463">
              <a:buClr>
                <a:srgbClr val="000000"/>
              </a:buClr>
              <a:buSzPts val="1200"/>
            </a:pPr>
            <a:r>
              <a:rPr lang="fr-FR" sz="1600">
                <a:solidFill>
                  <a:srgbClr val="000000"/>
                </a:solidFill>
                <a:latin typeface="Roboto"/>
                <a:ea typeface="Roboto"/>
                <a:cs typeface="Roboto"/>
                <a:sym typeface="Roboto"/>
              </a:rPr>
              <a:t>}</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50" name="Google Shape;850;p97"/>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51</a:t>
            </a:fld>
            <a:endParaRPr/>
          </a:p>
        </p:txBody>
      </p:sp>
      <p:sp>
        <p:nvSpPr>
          <p:cNvPr id="848" name="Google Shape;848;p97"/>
          <p:cNvSpPr txBox="1">
            <a:spLocks noGrp="1"/>
          </p:cNvSpPr>
          <p:nvPr>
            <p:ph type="title" idx="4294967295"/>
          </p:nvPr>
        </p:nvSpPr>
        <p:spPr>
          <a:xfrm>
            <a:off x="0" y="846138"/>
            <a:ext cx="9328150" cy="954087"/>
          </a:xfrm>
          <a:prstGeom prst="rect">
            <a:avLst/>
          </a:prstGeom>
          <a:noFill/>
          <a:ln>
            <a:noFill/>
          </a:ln>
        </p:spPr>
        <p:txBody>
          <a:bodyPr spcFirstLastPara="1" vert="horz" wrap="square" lIns="121900" tIns="121900" rIns="121900" bIns="121900" rtlCol="0" anchor="b" anchorCtr="0">
            <a:noAutofit/>
          </a:bodyPr>
          <a:lstStyle/>
          <a:p>
            <a:r>
              <a:rPr lang="fr-FR"/>
              <a:t>Most common queries and filters</a:t>
            </a:r>
            <a:endParaRPr/>
          </a:p>
        </p:txBody>
      </p:sp>
      <p:sp>
        <p:nvSpPr>
          <p:cNvPr id="849" name="Google Shape;849;p97"/>
          <p:cNvSpPr txBox="1">
            <a:spLocks noGrp="1"/>
          </p:cNvSpPr>
          <p:nvPr>
            <p:ph type="body" idx="4294967295"/>
          </p:nvPr>
        </p:nvSpPr>
        <p:spPr>
          <a:xfrm>
            <a:off x="0" y="2074863"/>
            <a:ext cx="9328150" cy="404177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400" b="1">
                <a:solidFill>
                  <a:srgbClr val="000000"/>
                </a:solidFill>
                <a:latin typeface="Open Sans"/>
                <a:ea typeface="Open Sans"/>
                <a:cs typeface="Open Sans"/>
                <a:sym typeface="Open Sans"/>
              </a:rPr>
              <a:t>exists and missing Filters</a:t>
            </a:r>
            <a:endParaRPr/>
          </a:p>
          <a:p>
            <a:pPr marL="135463" indent="0">
              <a:buNone/>
            </a:pPr>
            <a:r>
              <a:rPr lang="fr-FR" sz="2400">
                <a:solidFill>
                  <a:srgbClr val="000000"/>
                </a:solidFill>
                <a:latin typeface="Open Sans"/>
                <a:ea typeface="Open Sans"/>
                <a:cs typeface="Open Sans"/>
                <a:sym typeface="Open Sans"/>
              </a:rPr>
              <a:t>The exists and missing filters are used to find documents in which the specified field either has one or more values (exists) or doesn’t have any values (missing</a:t>
            </a:r>
            <a:r>
              <a:rPr lang="fr-FR" sz="1867">
                <a:solidFill>
                  <a:srgbClr val="000000"/>
                </a:solidFill>
                <a:latin typeface="EB Garamond"/>
                <a:ea typeface="EB Garamond"/>
                <a:cs typeface="EB Garamond"/>
                <a:sym typeface="EB Garamond"/>
              </a:rPr>
              <a:t>)</a:t>
            </a:r>
            <a:endParaRPr sz="2133"/>
          </a:p>
        </p:txBody>
      </p:sp>
      <p:sp>
        <p:nvSpPr>
          <p:cNvPr id="851" name="Google Shape;851;p97"/>
          <p:cNvSpPr txBox="1"/>
          <p:nvPr/>
        </p:nvSpPr>
        <p:spPr>
          <a:xfrm>
            <a:off x="4460985" y="4177926"/>
            <a:ext cx="3200831" cy="1354162"/>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200"/>
            </a:pPr>
            <a:r>
              <a:rPr lang="fr-FR" sz="1600">
                <a:solidFill>
                  <a:srgbClr val="000000"/>
                </a:solidFill>
                <a:latin typeface="Roboto"/>
                <a:ea typeface="Roboto"/>
                <a:cs typeface="Roboto"/>
                <a:sym typeface="Roboto"/>
              </a:rPr>
              <a:t>{</a:t>
            </a:r>
            <a:endParaRPr sz="2400"/>
          </a:p>
          <a:p>
            <a:pPr marL="135463">
              <a:buClr>
                <a:srgbClr val="000000"/>
              </a:buClr>
              <a:buSzPts val="1200"/>
            </a:pPr>
            <a:r>
              <a:rPr lang="fr-FR" sz="1600">
                <a:solidFill>
                  <a:srgbClr val="000000"/>
                </a:solidFill>
                <a:latin typeface="Roboto"/>
                <a:ea typeface="Roboto"/>
                <a:cs typeface="Roboto"/>
                <a:sym typeface="Roboto"/>
              </a:rPr>
              <a:t>    "exists": {</a:t>
            </a:r>
            <a:endParaRPr sz="2400"/>
          </a:p>
          <a:p>
            <a:pPr marL="135463">
              <a:buClr>
                <a:srgbClr val="000000"/>
              </a:buClr>
              <a:buSzPts val="1200"/>
            </a:pPr>
            <a:r>
              <a:rPr lang="fr-FR" sz="1600">
                <a:solidFill>
                  <a:srgbClr val="000000"/>
                </a:solidFill>
                <a:latin typeface="Roboto"/>
                <a:ea typeface="Roboto"/>
                <a:cs typeface="Roboto"/>
                <a:sym typeface="Roboto"/>
              </a:rPr>
              <a:t>         "field": "title"</a:t>
            </a:r>
            <a:endParaRPr sz="2400"/>
          </a:p>
          <a:p>
            <a:pPr marL="135463">
              <a:buClr>
                <a:srgbClr val="000000"/>
              </a:buClr>
              <a:buSzPts val="1200"/>
            </a:pPr>
            <a:r>
              <a:rPr lang="fr-FR" sz="1600">
                <a:solidFill>
                  <a:srgbClr val="000000"/>
                </a:solidFill>
                <a:latin typeface="Roboto"/>
                <a:ea typeface="Roboto"/>
                <a:cs typeface="Roboto"/>
                <a:sym typeface="Roboto"/>
              </a:rPr>
              <a:t>     }</a:t>
            </a:r>
            <a:endParaRPr sz="2400"/>
          </a:p>
          <a:p>
            <a:pPr marL="135463">
              <a:buClr>
                <a:srgbClr val="000000"/>
              </a:buClr>
              <a:buSzPts val="1200"/>
            </a:pPr>
            <a:r>
              <a:rPr lang="fr-FR" sz="1600">
                <a:solidFill>
                  <a:srgbClr val="000000"/>
                </a:solidFill>
                <a:latin typeface="Roboto"/>
                <a:ea typeface="Roboto"/>
                <a:cs typeface="Roboto"/>
                <a:sym typeface="Roboto"/>
              </a:rPr>
              <a:t>}</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8" name="Google Shape;858;p98"/>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52</a:t>
            </a:fld>
            <a:endParaRPr/>
          </a:p>
        </p:txBody>
      </p:sp>
      <p:sp>
        <p:nvSpPr>
          <p:cNvPr id="856" name="Google Shape;856;p98"/>
          <p:cNvSpPr txBox="1">
            <a:spLocks noGrp="1"/>
          </p:cNvSpPr>
          <p:nvPr>
            <p:ph type="title" idx="4294967295"/>
          </p:nvPr>
        </p:nvSpPr>
        <p:spPr>
          <a:xfrm>
            <a:off x="0" y="101600"/>
            <a:ext cx="9328150" cy="954088"/>
          </a:xfrm>
          <a:prstGeom prst="rect">
            <a:avLst/>
          </a:prstGeom>
          <a:noFill/>
          <a:ln>
            <a:noFill/>
          </a:ln>
        </p:spPr>
        <p:txBody>
          <a:bodyPr spcFirstLastPara="1" vert="horz" wrap="square" lIns="121900" tIns="121900" rIns="121900" bIns="121900" rtlCol="0" anchor="b" anchorCtr="0">
            <a:noAutofit/>
          </a:bodyPr>
          <a:lstStyle/>
          <a:p>
            <a:r>
              <a:rPr lang="fr-FR"/>
              <a:t>Most common queries and filters</a:t>
            </a:r>
            <a:endParaRPr/>
          </a:p>
        </p:txBody>
      </p:sp>
      <p:sp>
        <p:nvSpPr>
          <p:cNvPr id="857" name="Google Shape;857;p98"/>
          <p:cNvSpPr txBox="1">
            <a:spLocks noGrp="1"/>
          </p:cNvSpPr>
          <p:nvPr>
            <p:ph type="body" idx="4294967295"/>
          </p:nvPr>
        </p:nvSpPr>
        <p:spPr>
          <a:xfrm>
            <a:off x="0" y="1597025"/>
            <a:ext cx="9328150" cy="4041775"/>
          </a:xfrm>
          <a:prstGeom prst="rect">
            <a:avLst/>
          </a:prstGeom>
          <a:noFill/>
          <a:ln>
            <a:noFill/>
          </a:ln>
        </p:spPr>
        <p:txBody>
          <a:bodyPr spcFirstLastPara="1" vert="horz" wrap="square" lIns="121900" tIns="121900" rIns="121900" bIns="121900" rtlCol="0" anchor="t" anchorCtr="0">
            <a:noAutofit/>
          </a:bodyPr>
          <a:lstStyle/>
          <a:p>
            <a:pPr marL="135463" indent="0">
              <a:buNone/>
            </a:pPr>
            <a:r>
              <a:rPr lang="fr-FR" sz="2400" b="1">
                <a:solidFill>
                  <a:srgbClr val="000000"/>
                </a:solidFill>
                <a:latin typeface="Open Sans"/>
                <a:ea typeface="Open Sans"/>
                <a:cs typeface="Open Sans"/>
                <a:sym typeface="Open Sans"/>
              </a:rPr>
              <a:t>Bool Filters</a:t>
            </a:r>
            <a:endParaRPr/>
          </a:p>
          <a:p>
            <a:pPr marL="135463" indent="0">
              <a:buNone/>
            </a:pPr>
            <a:r>
              <a:rPr lang="fr-FR" sz="2400">
                <a:solidFill>
                  <a:srgbClr val="000000"/>
                </a:solidFill>
                <a:latin typeface="Open Sans"/>
                <a:ea typeface="Open Sans"/>
                <a:cs typeface="Open Sans"/>
                <a:sym typeface="Open Sans"/>
              </a:rPr>
              <a:t>The bool filter is used to combine multiple filter clauses using Boolean logic. It accepts three parameters:</a:t>
            </a:r>
            <a:endParaRPr/>
          </a:p>
          <a:p>
            <a:pPr marL="135463" indent="0">
              <a:buNone/>
            </a:pPr>
            <a:r>
              <a:rPr lang="fr-FR" sz="2400" b="1">
                <a:solidFill>
                  <a:srgbClr val="000000"/>
                </a:solidFill>
                <a:latin typeface="Open Sans"/>
                <a:ea typeface="Open Sans"/>
                <a:cs typeface="Open Sans"/>
                <a:sym typeface="Open Sans"/>
              </a:rPr>
              <a:t>must</a:t>
            </a:r>
            <a:r>
              <a:rPr lang="fr-FR" sz="2400">
                <a:solidFill>
                  <a:srgbClr val="000000"/>
                </a:solidFill>
                <a:latin typeface="Open Sans"/>
                <a:ea typeface="Open Sans"/>
                <a:cs typeface="Open Sans"/>
                <a:sym typeface="Open Sans"/>
              </a:rPr>
              <a:t> : These clauses must match, like and.</a:t>
            </a:r>
            <a:endParaRPr/>
          </a:p>
          <a:p>
            <a:pPr marL="135463" indent="0">
              <a:buNone/>
            </a:pPr>
            <a:r>
              <a:rPr lang="fr-FR" sz="2400" b="1">
                <a:solidFill>
                  <a:srgbClr val="000000"/>
                </a:solidFill>
                <a:latin typeface="Open Sans"/>
                <a:ea typeface="Open Sans"/>
                <a:cs typeface="Open Sans"/>
                <a:sym typeface="Open Sans"/>
              </a:rPr>
              <a:t>must_not</a:t>
            </a:r>
            <a:r>
              <a:rPr lang="fr-FR" sz="2400">
                <a:solidFill>
                  <a:srgbClr val="000000"/>
                </a:solidFill>
                <a:latin typeface="Open Sans"/>
                <a:ea typeface="Open Sans"/>
                <a:cs typeface="Open Sans"/>
                <a:sym typeface="Open Sans"/>
              </a:rPr>
              <a:t> : These clauses must not match, like not.</a:t>
            </a:r>
            <a:endParaRPr/>
          </a:p>
          <a:p>
            <a:pPr marL="135463" indent="0">
              <a:buNone/>
            </a:pPr>
            <a:r>
              <a:rPr lang="fr-FR" sz="2400" b="1">
                <a:solidFill>
                  <a:srgbClr val="000000"/>
                </a:solidFill>
                <a:latin typeface="Open Sans"/>
                <a:ea typeface="Open Sans"/>
                <a:cs typeface="Open Sans"/>
                <a:sym typeface="Open Sans"/>
              </a:rPr>
              <a:t>should</a:t>
            </a:r>
            <a:r>
              <a:rPr lang="fr-FR" sz="2400">
                <a:solidFill>
                  <a:srgbClr val="000000"/>
                </a:solidFill>
                <a:latin typeface="Open Sans"/>
                <a:ea typeface="Open Sans"/>
                <a:cs typeface="Open Sans"/>
                <a:sym typeface="Open Sans"/>
              </a:rPr>
              <a:t> : At least one of these clauses must match, like or.</a:t>
            </a:r>
            <a:endParaRPr sz="2133"/>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2"/>
        <p:cNvGrpSpPr/>
        <p:nvPr/>
      </p:nvGrpSpPr>
      <p:grpSpPr>
        <a:xfrm>
          <a:off x="0" y="0"/>
          <a:ext cx="0" cy="0"/>
          <a:chOff x="0" y="0"/>
          <a:chExt cx="0" cy="0"/>
        </a:xfrm>
      </p:grpSpPr>
      <p:grpSp>
        <p:nvGrpSpPr>
          <p:cNvPr id="871" name="Group 870">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72" name="Straight Connector 871">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73" name="Straight Connector 872">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74"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75"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76" name="Isosceles Triangle 875">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77"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78"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79"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80" name="Isosceles Triangle 879">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81" name="Isosceles Triangle 880">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883" name="Rectangle 88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Google Shape;863;p99"/>
          <p:cNvSpPr txBox="1">
            <a:spLocks noGrp="1"/>
          </p:cNvSpPr>
          <p:nvPr>
            <p:ph type="title" idx="4294967295"/>
          </p:nvPr>
        </p:nvSpPr>
        <p:spPr>
          <a:xfrm>
            <a:off x="652481" y="1382486"/>
            <a:ext cx="3547581" cy="4093028"/>
          </a:xfrm>
          <a:prstGeom prst="rect">
            <a:avLst/>
          </a:prstGeom>
        </p:spPr>
        <p:txBody>
          <a:bodyPr spcFirstLastPara="1" vert="horz" lIns="91440" tIns="45720" rIns="91440" bIns="45720" rtlCol="0" anchor="ctr" anchorCtr="0">
            <a:normAutofit/>
          </a:bodyPr>
          <a:lstStyle/>
          <a:p>
            <a:r>
              <a:rPr lang="en-US" sz="4400"/>
              <a:t>Search for information</a:t>
            </a:r>
          </a:p>
        </p:txBody>
      </p:sp>
      <p:grpSp>
        <p:nvGrpSpPr>
          <p:cNvPr id="885" name="Group 88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886" name="Straight Connector 88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887" name="Straight Connector 88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88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8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0" name="Isosceles Triangle 88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4" name="Isosceles Triangle 89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896" name="Rectangle 89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Google Shape;865;p99"/>
          <p:cNvSpPr txBox="1">
            <a:spLocks noGrp="1"/>
          </p:cNvSpPr>
          <p:nvPr>
            <p:ph type="sldNum" sz="quarter" idx="12"/>
          </p:nvPr>
        </p:nvSpPr>
        <p:spPr>
          <a:xfrm>
            <a:off x="10529090"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rgbClr val="FFFFFF"/>
                </a:solidFill>
              </a:rPr>
              <a:pPr>
                <a:spcAft>
                  <a:spcPts val="600"/>
                </a:spcAft>
              </a:pPr>
              <a:t>53</a:t>
            </a:fld>
            <a:endParaRPr lang="en-US">
              <a:solidFill>
                <a:srgbClr val="FFFFFF"/>
              </a:solidFill>
            </a:endParaRPr>
          </a:p>
        </p:txBody>
      </p:sp>
      <p:graphicFrame>
        <p:nvGraphicFramePr>
          <p:cNvPr id="867" name="Google Shape;864;p99">
            <a:extLst>
              <a:ext uri="{FF2B5EF4-FFF2-40B4-BE49-F238E27FC236}">
                <a16:creationId xmlns:a16="http://schemas.microsoft.com/office/drawing/2014/main" id="{BCAA8555-3AAF-4164-6724-E02E62C2E1E6}"/>
              </a:ext>
            </a:extLst>
          </p:cNvPr>
          <p:cNvGraphicFramePr/>
          <p:nvPr>
            <p:extLst>
              <p:ext uri="{D42A27DB-BD31-4B8C-83A1-F6EECF244321}">
                <p14:modId xmlns:p14="http://schemas.microsoft.com/office/powerpoint/2010/main" val="185324185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1" name="Google Shape;871;p100"/>
          <p:cNvSpPr txBox="1">
            <a:spLocks noGrp="1"/>
          </p:cNvSpPr>
          <p:nvPr>
            <p:ph type="sldNum" sz="quarter" idx="12"/>
          </p:nvPr>
        </p:nvSpPr>
        <p:spPr>
          <a:prstGeom prst="rect">
            <a:avLst/>
          </a:prstGeom>
          <a:noFill/>
          <a:ln>
            <a:noFill/>
          </a:ln>
        </p:spPr>
        <p:txBody>
          <a:bodyPr spcFirstLastPara="1" vert="horz" wrap="square" lIns="121900" tIns="121900" rIns="121900" bIns="121900" rtlCol="0" anchor="t" anchorCtr="0">
            <a:noAutofit/>
          </a:bodyPr>
          <a:lstStyle/>
          <a:p>
            <a:fld id="{00000000-1234-1234-1234-123412341234}" type="slidenum">
              <a:rPr lang="fr-FR"/>
              <a:pPr/>
              <a:t>54</a:t>
            </a:fld>
            <a:endParaRPr/>
          </a:p>
        </p:txBody>
      </p:sp>
      <p:sp>
        <p:nvSpPr>
          <p:cNvPr id="870" name="Google Shape;870;p100"/>
          <p:cNvSpPr txBox="1">
            <a:spLocks noGrp="1"/>
          </p:cNvSpPr>
          <p:nvPr>
            <p:ph type="title" idx="4294967295"/>
          </p:nvPr>
        </p:nvSpPr>
        <p:spPr>
          <a:xfrm>
            <a:off x="0" y="319088"/>
            <a:ext cx="9328150" cy="954087"/>
          </a:xfrm>
          <a:prstGeom prst="rect">
            <a:avLst/>
          </a:prstGeom>
          <a:noFill/>
          <a:ln>
            <a:noFill/>
          </a:ln>
        </p:spPr>
        <p:txBody>
          <a:bodyPr spcFirstLastPara="1" vert="horz" wrap="square" lIns="121900" tIns="121900" rIns="121900" bIns="121900" rtlCol="0" anchor="b" anchorCtr="0">
            <a:noAutofit/>
          </a:bodyPr>
          <a:lstStyle/>
          <a:p>
            <a:r>
              <a:rPr lang="fr-FR"/>
              <a:t>Queries</a:t>
            </a:r>
            <a:endParaRPr/>
          </a:p>
        </p:txBody>
      </p:sp>
      <p:sp>
        <p:nvSpPr>
          <p:cNvPr id="872" name="Google Shape;872;p100"/>
          <p:cNvSpPr txBox="1"/>
          <p:nvPr/>
        </p:nvSpPr>
        <p:spPr>
          <a:xfrm>
            <a:off x="6490905" y="2217559"/>
            <a:ext cx="4918129" cy="1272345"/>
          </a:xfrm>
          <a:prstGeom prst="rect">
            <a:avLst/>
          </a:prstGeom>
          <a:solidFill>
            <a:srgbClr val="D3E9F3"/>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rgbClr val="000000"/>
                </a:solidFill>
                <a:latin typeface="Roboto"/>
                <a:ea typeface="Roboto"/>
                <a:cs typeface="Roboto"/>
                <a:sym typeface="Roboto"/>
              </a:rPr>
              <a:t>Example:</a:t>
            </a:r>
            <a:endParaRPr sz="2400"/>
          </a:p>
          <a:p>
            <a:pPr marL="135463">
              <a:buClr>
                <a:srgbClr val="000000"/>
              </a:buClr>
              <a:buSzPts val="1400"/>
            </a:pPr>
            <a:endParaRPr sz="1867" b="1">
              <a:solidFill>
                <a:schemeClr val="accent1"/>
              </a:solidFill>
              <a:latin typeface="Roboto"/>
              <a:ea typeface="Roboto"/>
              <a:cs typeface="Roboto"/>
              <a:sym typeface="Roboto"/>
            </a:endParaRPr>
          </a:p>
          <a:p>
            <a:r>
              <a:rPr lang="fr-FR" sz="1867" b="1">
                <a:solidFill>
                  <a:schemeClr val="accent1"/>
                </a:solidFill>
                <a:latin typeface="Arial"/>
                <a:ea typeface="Arial"/>
                <a:cs typeface="Arial"/>
                <a:sym typeface="Arial"/>
              </a:rPr>
              <a:t>GET favorite_candy/_search</a:t>
            </a:r>
            <a:endParaRPr sz="2400"/>
          </a:p>
          <a:p>
            <a:endParaRPr sz="1867" b="1">
              <a:solidFill>
                <a:schemeClr val="accent1"/>
              </a:solidFill>
              <a:latin typeface="Arial"/>
              <a:ea typeface="Arial"/>
              <a:cs typeface="Arial"/>
              <a:sym typeface="Arial"/>
            </a:endParaRPr>
          </a:p>
        </p:txBody>
      </p:sp>
      <p:sp>
        <p:nvSpPr>
          <p:cNvPr id="873" name="Google Shape;873;p100"/>
          <p:cNvSpPr txBox="1"/>
          <p:nvPr/>
        </p:nvSpPr>
        <p:spPr>
          <a:xfrm>
            <a:off x="669314" y="1799901"/>
            <a:ext cx="5572465" cy="3858246"/>
          </a:xfrm>
          <a:prstGeom prst="rect">
            <a:avLst/>
          </a:prstGeom>
          <a:solidFill>
            <a:srgbClr val="C6E4DB"/>
          </a:solidFill>
          <a:ln>
            <a:noFill/>
          </a:ln>
        </p:spPr>
        <p:txBody>
          <a:bodyPr spcFirstLastPara="1" wrap="square" lIns="121900" tIns="60933" rIns="121900" bIns="60933" anchor="t" anchorCtr="0">
            <a:spAutoFit/>
          </a:bodyPr>
          <a:lstStyle/>
          <a:p>
            <a:pPr marL="135463">
              <a:buClr>
                <a:srgbClr val="000000"/>
              </a:buClr>
              <a:buSzPts val="1400"/>
            </a:pPr>
            <a:r>
              <a:rPr lang="fr-FR" sz="1867">
                <a:solidFill>
                  <a:schemeClr val="dk1"/>
                </a:solidFill>
                <a:latin typeface="Roboto"/>
                <a:ea typeface="Roboto"/>
                <a:cs typeface="Roboto"/>
                <a:sym typeface="Roboto"/>
              </a:rPr>
              <a:t>Syntax:</a:t>
            </a:r>
            <a:endParaRPr sz="2400"/>
          </a:p>
          <a:p>
            <a:pPr marL="135463">
              <a:buClr>
                <a:srgbClr val="000000"/>
              </a:buClr>
              <a:buSzPts val="1400"/>
            </a:pPr>
            <a:endParaRPr sz="1867">
              <a:solidFill>
                <a:schemeClr val="dk1"/>
              </a:solidFill>
              <a:latin typeface="Roboto"/>
              <a:ea typeface="Roboto"/>
              <a:cs typeface="Roboto"/>
              <a:sym typeface="Roboto"/>
            </a:endParaRPr>
          </a:p>
          <a:p>
            <a:pPr marL="135463">
              <a:buClr>
                <a:srgbClr val="000000"/>
              </a:buClr>
              <a:buSzPts val="1400"/>
            </a:pPr>
            <a:r>
              <a:rPr lang="fr-FR" sz="1867" b="1">
                <a:solidFill>
                  <a:schemeClr val="accent1"/>
                </a:solidFill>
                <a:latin typeface="Roboto"/>
                <a:ea typeface="Roboto"/>
                <a:cs typeface="Roboto"/>
                <a:sym typeface="Roboto"/>
              </a:rPr>
              <a:t>GET name_of_the_index/_search</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2400"/>
          </a:p>
          <a:p>
            <a:pPr marL="135463">
              <a:buClr>
                <a:srgbClr val="000000"/>
              </a:buClr>
              <a:buSzPts val="1400"/>
            </a:pPr>
            <a:r>
              <a:rPr lang="fr-FR" sz="1867" b="1">
                <a:solidFill>
                  <a:schemeClr val="accent1"/>
                </a:solidFill>
                <a:latin typeface="Roboto"/>
                <a:ea typeface="Roboto"/>
                <a:cs typeface="Roboto"/>
                <a:sym typeface="Roboto"/>
              </a:rPr>
              <a:t>  "query": {</a:t>
            </a:r>
            <a:endParaRPr sz="2400"/>
          </a:p>
          <a:p>
            <a:pPr marL="135463">
              <a:buClr>
                <a:srgbClr val="000000"/>
              </a:buClr>
              <a:buSzPts val="1400"/>
            </a:pPr>
            <a:r>
              <a:rPr lang="fr-FR" sz="1867" b="1">
                <a:solidFill>
                  <a:schemeClr val="accent1"/>
                </a:solidFill>
                <a:latin typeface="Roboto"/>
                <a:ea typeface="Roboto"/>
                <a:cs typeface="Roboto"/>
                <a:sym typeface="Roboto"/>
              </a:rPr>
              <a:t>    "Specify the type of query here": {</a:t>
            </a:r>
            <a:endParaRPr sz="2400"/>
          </a:p>
          <a:p>
            <a:pPr marL="135463">
              <a:buClr>
                <a:srgbClr val="000000"/>
              </a:buClr>
              <a:buSzPts val="1400"/>
            </a:pPr>
            <a:r>
              <a:rPr lang="fr-FR" sz="1867" b="1">
                <a:solidFill>
                  <a:schemeClr val="accent1"/>
                </a:solidFill>
                <a:latin typeface="Roboto"/>
                <a:ea typeface="Roboto"/>
                <a:cs typeface="Roboto"/>
                <a:sym typeface="Roboto"/>
              </a:rPr>
              <a:t>      "Enter name of the field here": {</a:t>
            </a:r>
            <a:endParaRPr sz="2400"/>
          </a:p>
          <a:p>
            <a:pPr marL="135463">
              <a:buClr>
                <a:srgbClr val="000000"/>
              </a:buClr>
              <a:buSzPts val="1400"/>
            </a:pPr>
            <a:r>
              <a:rPr lang="fr-FR" sz="1867" b="1">
                <a:solidFill>
                  <a:schemeClr val="accent1"/>
                </a:solidFill>
                <a:latin typeface="Roboto"/>
                <a:ea typeface="Roboto"/>
                <a:cs typeface="Roboto"/>
                <a:sym typeface="Roboto"/>
              </a:rPr>
              <a:t>        "gte": "Enter lowest value of the range here",</a:t>
            </a:r>
            <a:endParaRPr sz="2400"/>
          </a:p>
          <a:p>
            <a:pPr marL="135463">
              <a:buClr>
                <a:srgbClr val="000000"/>
              </a:buClr>
              <a:buSzPts val="1400"/>
            </a:pPr>
            <a:r>
              <a:rPr lang="fr-FR" sz="1867" b="1">
                <a:solidFill>
                  <a:schemeClr val="accent1"/>
                </a:solidFill>
                <a:latin typeface="Roboto"/>
                <a:ea typeface="Roboto"/>
                <a:cs typeface="Roboto"/>
                <a:sym typeface="Roboto"/>
              </a:rPr>
              <a:t>        "lte": "Enter highest value of the range here"</a:t>
            </a:r>
            <a:endParaRPr sz="2400"/>
          </a:p>
          <a:p>
            <a:pPr marL="135463">
              <a:buClr>
                <a:srgbClr val="000000"/>
              </a:buClr>
              <a:buSzPts val="1400"/>
            </a:pPr>
            <a:r>
              <a:rPr lang="fr-FR" sz="1867" b="1">
                <a:solidFill>
                  <a:schemeClr val="accent1"/>
                </a:solidFill>
                <a:latin typeface="Roboto"/>
                <a:ea typeface="Roboto"/>
                <a:cs typeface="Roboto"/>
                <a:sym typeface="Roboto"/>
              </a:rPr>
              <a:t>      }</a:t>
            </a:r>
            <a:endParaRPr sz="2400"/>
          </a:p>
          <a:p>
            <a:pPr marL="135463">
              <a:buClr>
                <a:srgbClr val="000000"/>
              </a:buClr>
              <a:buSzPts val="1400"/>
            </a:pPr>
            <a:r>
              <a:rPr lang="fr-FR" sz="1867" b="1">
                <a:solidFill>
                  <a:schemeClr val="accent1"/>
                </a:solidFill>
                <a:latin typeface="Roboto"/>
                <a:ea typeface="Roboto"/>
                <a:cs typeface="Roboto"/>
                <a:sym typeface="Roboto"/>
              </a:rPr>
              <a:t>    }</a:t>
            </a:r>
            <a:endParaRPr sz="2400"/>
          </a:p>
          <a:p>
            <a:pPr marL="135463">
              <a:buClr>
                <a:srgbClr val="000000"/>
              </a:buClr>
              <a:buSzPts val="1400"/>
            </a:pPr>
            <a:r>
              <a:rPr lang="fr-FR" sz="1867" b="1">
                <a:solidFill>
                  <a:schemeClr val="accent1"/>
                </a:solidFill>
                <a:latin typeface="Roboto"/>
                <a:ea typeface="Roboto"/>
                <a:cs typeface="Roboto"/>
                <a:sym typeface="Roboto"/>
              </a:rPr>
              <a:t>  }</a:t>
            </a:r>
            <a:endParaRPr sz="2400"/>
          </a:p>
          <a:p>
            <a:pPr marL="135463">
              <a:buClr>
                <a:srgbClr val="000000"/>
              </a:buClr>
              <a:buSzPts val="1400"/>
            </a:pPr>
            <a:r>
              <a:rPr lang="fr-FR" sz="1867" b="1">
                <a:solidFill>
                  <a:schemeClr val="accent1"/>
                </a:solidFill>
                <a:latin typeface="Roboto"/>
                <a:ea typeface="Roboto"/>
                <a:cs typeface="Roboto"/>
                <a:sym typeface="Roboto"/>
              </a:rPr>
              <a:t>}</a:t>
            </a:r>
            <a:endParaRPr sz="1867">
              <a:solidFill>
                <a:srgbClr val="000000"/>
              </a:solidFill>
              <a:latin typeface="Arial"/>
              <a:ea typeface="Arial"/>
              <a:cs typeface="Arial"/>
              <a:sym typeface="Arial"/>
            </a:endParaRPr>
          </a:p>
        </p:txBody>
      </p:sp>
      <p:sp>
        <p:nvSpPr>
          <p:cNvPr id="874" name="Google Shape;874;p100"/>
          <p:cNvSpPr/>
          <p:nvPr/>
        </p:nvSpPr>
        <p:spPr>
          <a:xfrm>
            <a:off x="1937288" y="4691308"/>
            <a:ext cx="8317424" cy="733587"/>
          </a:xfrm>
          <a:prstGeom prst="rect">
            <a:avLst/>
          </a:prstGeom>
          <a:solidFill>
            <a:schemeClr val="accent1"/>
          </a:solidFill>
          <a:ln w="25400" cap="flat" cmpd="sng">
            <a:solidFill>
              <a:srgbClr val="153E4E"/>
            </a:solidFill>
            <a:prstDash val="solid"/>
            <a:round/>
            <a:headEnd type="none" w="sm" len="sm"/>
            <a:tailEnd type="none" w="sm" len="sm"/>
          </a:ln>
        </p:spPr>
        <p:txBody>
          <a:bodyPr spcFirstLastPara="1" wrap="square" lIns="121900" tIns="60933" rIns="121900" bIns="60933" anchor="ctr" anchorCtr="0">
            <a:noAutofit/>
          </a:bodyPr>
          <a:lstStyle/>
          <a:p>
            <a:r>
              <a:rPr lang="fr-FR" sz="1867" dirty="0" err="1">
                <a:solidFill>
                  <a:srgbClr val="000000"/>
                </a:solidFill>
                <a:latin typeface="Arial"/>
                <a:ea typeface="Arial"/>
                <a:cs typeface="Arial"/>
                <a:sym typeface="Arial"/>
              </a:rPr>
              <a:t>Opensearch</a:t>
            </a:r>
            <a:r>
              <a:rPr lang="fr-FR" sz="1867" dirty="0">
                <a:solidFill>
                  <a:srgbClr val="000000"/>
                </a:solidFill>
                <a:latin typeface="Arial"/>
                <a:ea typeface="Arial"/>
                <a:cs typeface="Arial"/>
                <a:sym typeface="Arial"/>
              </a:rPr>
              <a:t> displays a </a:t>
            </a:r>
            <a:r>
              <a:rPr lang="fr-FR" sz="1867" dirty="0" err="1">
                <a:solidFill>
                  <a:srgbClr val="000000"/>
                </a:solidFill>
                <a:latin typeface="Arial"/>
                <a:ea typeface="Arial"/>
                <a:cs typeface="Arial"/>
                <a:sym typeface="Arial"/>
              </a:rPr>
              <a:t>number</a:t>
            </a:r>
            <a:r>
              <a:rPr lang="fr-FR" sz="1867" dirty="0">
                <a:solidFill>
                  <a:srgbClr val="000000"/>
                </a:solidFill>
                <a:latin typeface="Arial"/>
                <a:ea typeface="Arial"/>
                <a:cs typeface="Arial"/>
                <a:sym typeface="Arial"/>
              </a:rPr>
              <a:t> of hits and a </a:t>
            </a:r>
            <a:r>
              <a:rPr lang="fr-FR" sz="1867" dirty="0" err="1">
                <a:solidFill>
                  <a:srgbClr val="000000"/>
                </a:solidFill>
                <a:latin typeface="Arial"/>
                <a:ea typeface="Arial"/>
                <a:cs typeface="Arial"/>
                <a:sym typeface="Arial"/>
              </a:rPr>
              <a:t>sample</a:t>
            </a:r>
            <a:r>
              <a:rPr lang="fr-FR" sz="1867" dirty="0">
                <a:solidFill>
                  <a:srgbClr val="000000"/>
                </a:solidFill>
                <a:latin typeface="Arial"/>
                <a:ea typeface="Arial"/>
                <a:cs typeface="Arial"/>
                <a:sym typeface="Arial"/>
              </a:rPr>
              <a:t> of 10 </a:t>
            </a:r>
            <a:r>
              <a:rPr lang="fr-FR" sz="1867" dirty="0" err="1">
                <a:solidFill>
                  <a:srgbClr val="000000"/>
                </a:solidFill>
                <a:latin typeface="Arial"/>
                <a:ea typeface="Arial"/>
                <a:cs typeface="Arial"/>
                <a:sym typeface="Arial"/>
              </a:rPr>
              <a:t>search</a:t>
            </a:r>
            <a:r>
              <a:rPr lang="fr-FR" sz="1867" dirty="0">
                <a:solidFill>
                  <a:srgbClr val="000000"/>
                </a:solidFill>
                <a:latin typeface="Arial"/>
                <a:ea typeface="Arial"/>
                <a:cs typeface="Arial"/>
                <a:sym typeface="Arial"/>
              </a:rPr>
              <a:t> </a:t>
            </a:r>
            <a:r>
              <a:rPr lang="fr-FR" sz="1867" dirty="0" err="1">
                <a:solidFill>
                  <a:srgbClr val="000000"/>
                </a:solidFill>
                <a:latin typeface="Arial"/>
                <a:ea typeface="Arial"/>
                <a:cs typeface="Arial"/>
                <a:sym typeface="Arial"/>
              </a:rPr>
              <a:t>results</a:t>
            </a:r>
            <a:r>
              <a:rPr lang="fr-FR" sz="1867" dirty="0">
                <a:solidFill>
                  <a:srgbClr val="000000"/>
                </a:solidFill>
                <a:latin typeface="Arial"/>
                <a:ea typeface="Arial"/>
                <a:cs typeface="Arial"/>
                <a:sym typeface="Arial"/>
              </a:rPr>
              <a:t> by default.</a:t>
            </a:r>
            <a:endParaRPr sz="1867" dirty="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78"/>
        <p:cNvGrpSpPr/>
        <p:nvPr/>
      </p:nvGrpSpPr>
      <p:grpSpPr>
        <a:xfrm>
          <a:off x="0" y="0"/>
          <a:ext cx="0" cy="0"/>
          <a:chOff x="0" y="0"/>
          <a:chExt cx="0" cy="0"/>
        </a:xfrm>
      </p:grpSpPr>
      <p:grpSp>
        <p:nvGrpSpPr>
          <p:cNvPr id="884" name="Group 883">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85" name="Straight Connector 884">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86" name="Straight Connector 885">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87"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88"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89" name="Isosceles Triangle 888">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0"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1"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2"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3" name="Isosceles Triangle 892">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4" name="Isosceles Triangle 893">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896" name="Rectangle 895">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Isosceles Triangle 897">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00" name="Isosceles Triangle 899">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02"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904" name="Straight Connector 90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906" name="Straight Connector 90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879" name="Google Shape;879;p103"/>
          <p:cNvSpPr txBox="1">
            <a:spLocks noGrp="1"/>
          </p:cNvSpPr>
          <p:nvPr>
            <p:ph type="ctrTitle" idx="4294967295"/>
          </p:nvPr>
        </p:nvSpPr>
        <p:spPr>
          <a:xfrm>
            <a:off x="1507067" y="1397000"/>
            <a:ext cx="7766936" cy="2653836"/>
          </a:xfrm>
          <a:prstGeom prst="rect">
            <a:avLst/>
          </a:prstGeom>
        </p:spPr>
        <p:txBody>
          <a:bodyPr spcFirstLastPara="1" vert="horz" lIns="91440" tIns="45720" rIns="91440" bIns="45720" rtlCol="0" anchor="b" anchorCtr="0">
            <a:normAutofit/>
          </a:bodyPr>
          <a:lstStyle/>
          <a:p>
            <a:pPr algn="r"/>
            <a:r>
              <a:rPr lang="en-US" sz="5400"/>
              <a:t>Index mappings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879"/>
                                        </p:tgtEl>
                                        <p:attrNameLst>
                                          <p:attrName>style.visibility</p:attrName>
                                        </p:attrNameLst>
                                      </p:cBhvr>
                                      <p:to>
                                        <p:strVal val="visible"/>
                                      </p:to>
                                    </p:set>
                                    <p:animEffect transition="in" filter="fade">
                                      <p:cBhvr>
                                        <p:cTn id="7" dur="1000"/>
                                        <p:tgtEl>
                                          <p:spTgt spid="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4"/>
        <p:cNvGrpSpPr/>
        <p:nvPr/>
      </p:nvGrpSpPr>
      <p:grpSpPr>
        <a:xfrm>
          <a:off x="0" y="0"/>
          <a:ext cx="0" cy="0"/>
          <a:chOff x="0" y="0"/>
          <a:chExt cx="0" cy="0"/>
        </a:xfrm>
      </p:grpSpPr>
      <p:grpSp>
        <p:nvGrpSpPr>
          <p:cNvPr id="892" name="Group 89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93" name="Straight Connector 89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4" name="Straight Connector 89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9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7" name="Isosceles Triangle 89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89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0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01" name="Isosceles Triangle 90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02" name="Isosceles Triangle 90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cxnSp>
        <p:nvCxnSpPr>
          <p:cNvPr id="904" name="Straight Connector 903">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886" name="Google Shape;886;g2a712e30d00_0_242"/>
          <p:cNvSpPr txBox="1">
            <a:spLocks noGrp="1"/>
          </p:cNvSpPr>
          <p:nvPr>
            <p:ph type="title" idx="4294967295"/>
          </p:nvPr>
        </p:nvSpPr>
        <p:spPr>
          <a:xfrm>
            <a:off x="643467" y="816638"/>
            <a:ext cx="3367359" cy="5224724"/>
          </a:xfrm>
          <a:prstGeom prst="rect">
            <a:avLst/>
          </a:prstGeom>
        </p:spPr>
        <p:txBody>
          <a:bodyPr spcFirstLastPara="1" vert="horz" lIns="91440" tIns="45720" rIns="91440" bIns="45720" rtlCol="0" anchor="ctr" anchorCtr="0">
            <a:normAutofit/>
          </a:bodyPr>
          <a:lstStyle/>
          <a:p>
            <a:pPr marL="243834" indent="-6769">
              <a:buClr>
                <a:schemeClr val="dk1"/>
              </a:buClr>
              <a:buSzPts val="1100"/>
            </a:pPr>
            <a:r>
              <a:rPr lang="en-US"/>
              <a:t>Mapping</a:t>
            </a:r>
          </a:p>
        </p:txBody>
      </p:sp>
      <p:sp>
        <p:nvSpPr>
          <p:cNvPr id="887" name="Google Shape;887;g2a712e30d00_0_242"/>
          <p:cNvSpPr txBox="1">
            <a:spLocks noGrp="1"/>
          </p:cNvSpPr>
          <p:nvPr>
            <p:ph type="sldNum" sz="quarter" idx="12"/>
          </p:nvPr>
        </p:nvSpPr>
        <p:spPr>
          <a:xfrm>
            <a:off x="8590663"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kern="1200" dirty="0">
                <a:solidFill>
                  <a:schemeClr val="accent1"/>
                </a:solidFill>
                <a:latin typeface="+mn-lt"/>
                <a:ea typeface="+mn-ea"/>
                <a:cs typeface="+mn-cs"/>
              </a:rPr>
              <a:pPr>
                <a:spcAft>
                  <a:spcPts val="600"/>
                </a:spcAft>
              </a:pPr>
              <a:t>56</a:t>
            </a:fld>
            <a:endParaRPr lang="en-US" kern="1200" dirty="0">
              <a:solidFill>
                <a:schemeClr val="accent1"/>
              </a:solidFill>
              <a:latin typeface="+mn-lt"/>
              <a:ea typeface="+mn-ea"/>
              <a:cs typeface="+mn-cs"/>
            </a:endParaRPr>
          </a:p>
        </p:txBody>
      </p:sp>
      <p:sp>
        <p:nvSpPr>
          <p:cNvPr id="885" name="Google Shape;885;g2a712e30d00_0_242"/>
          <p:cNvSpPr txBox="1">
            <a:spLocks noGrp="1"/>
          </p:cNvSpPr>
          <p:nvPr>
            <p:ph type="body" idx="4294967295"/>
          </p:nvPr>
        </p:nvSpPr>
        <p:spPr>
          <a:xfrm>
            <a:off x="4654295" y="816638"/>
            <a:ext cx="4619706" cy="5224724"/>
          </a:xfrm>
          <a:prstGeom prst="rect">
            <a:avLst/>
          </a:prstGeom>
        </p:spPr>
        <p:txBody>
          <a:bodyPr spcFirstLastPara="1" vert="horz" lIns="91440" tIns="45720" rIns="91440" bIns="45720" rtlCol="0" anchor="ctr" anchorCtr="0">
            <a:normAutofit/>
          </a:bodyPr>
          <a:lstStyle/>
          <a:p>
            <a:pPr marL="457189" indent="-294633">
              <a:lnSpc>
                <a:spcPct val="90000"/>
              </a:lnSpc>
            </a:pPr>
            <a:r>
              <a:rPr lang="en-US" sz="1100" dirty="0">
                <a:sym typeface="Roboto"/>
              </a:rPr>
              <a:t>Mapping is the process of defining the fields/structure that documents follow and how they are stored and indexed on ES.</a:t>
            </a:r>
          </a:p>
          <a:p>
            <a:pPr marL="457189" indent="-294633">
              <a:lnSpc>
                <a:spcPct val="90000"/>
              </a:lnSpc>
            </a:pPr>
            <a:endParaRPr lang="en-US" sz="1100" dirty="0">
              <a:sym typeface="Roboto"/>
            </a:endParaRPr>
          </a:p>
          <a:p>
            <a:pPr marL="457189" indent="-294633">
              <a:lnSpc>
                <a:spcPct val="90000"/>
              </a:lnSpc>
            </a:pPr>
            <a:r>
              <a:rPr lang="en-US" sz="1100" dirty="0">
                <a:sym typeface="Roboto"/>
              </a:rPr>
              <a:t>Mapping is generally used to define :</a:t>
            </a:r>
          </a:p>
          <a:p>
            <a:pPr marL="457189" indent="-294633">
              <a:lnSpc>
                <a:spcPct val="90000"/>
              </a:lnSpc>
            </a:pPr>
            <a:r>
              <a:rPr lang="en-US" sz="1100" dirty="0">
                <a:sym typeface="Roboto"/>
              </a:rPr>
              <a:t>which string fields should be treated as full text fields</a:t>
            </a:r>
          </a:p>
          <a:p>
            <a:pPr marL="457189" indent="-294633">
              <a:lnSpc>
                <a:spcPct val="90000"/>
              </a:lnSpc>
            </a:pPr>
            <a:r>
              <a:rPr lang="en-US" sz="1100" dirty="0">
                <a:sym typeface="Roboto"/>
              </a:rPr>
              <a:t>Which fields contain numbers, dates or geolocation</a:t>
            </a:r>
          </a:p>
          <a:p>
            <a:pPr marL="457189" indent="-294633">
              <a:lnSpc>
                <a:spcPct val="90000"/>
              </a:lnSpc>
            </a:pPr>
            <a:r>
              <a:rPr lang="en-US" sz="1100" dirty="0">
                <a:sym typeface="Roboto"/>
              </a:rPr>
              <a:t>Whether the values of all fields in the document should be indexed in the _all field</a:t>
            </a:r>
          </a:p>
          <a:p>
            <a:pPr marL="457189" indent="-294633">
              <a:lnSpc>
                <a:spcPct val="90000"/>
              </a:lnSpc>
            </a:pPr>
            <a:r>
              <a:rPr lang="en-US" sz="1100" dirty="0">
                <a:sym typeface="Roboto"/>
              </a:rPr>
              <a:t>Date format</a:t>
            </a:r>
          </a:p>
          <a:p>
            <a:pPr marL="457189" indent="-294633">
              <a:lnSpc>
                <a:spcPct val="90000"/>
              </a:lnSpc>
            </a:pPr>
            <a:r>
              <a:rPr lang="en-US" sz="1100" dirty="0">
                <a:sym typeface="Roboto"/>
              </a:rPr>
              <a:t>Etc.</a:t>
            </a:r>
          </a:p>
          <a:p>
            <a:pPr marL="457189" indent="-294633">
              <a:lnSpc>
                <a:spcPct val="90000"/>
              </a:lnSpc>
            </a:pPr>
            <a:endParaRPr lang="en-US" sz="1100" dirty="0">
              <a:sym typeface="Roboto"/>
            </a:endParaRPr>
          </a:p>
          <a:p>
            <a:pPr marL="457189" indent="-294633">
              <a:lnSpc>
                <a:spcPct val="90000"/>
              </a:lnSpc>
            </a:pPr>
            <a:r>
              <a:rPr lang="en-US" sz="1100" dirty="0">
                <a:sym typeface="Roboto"/>
              </a:rPr>
              <a:t>Each field has a data type, which can be :</a:t>
            </a:r>
          </a:p>
          <a:p>
            <a:pPr marL="457189" indent="-294633">
              <a:lnSpc>
                <a:spcPct val="90000"/>
              </a:lnSpc>
            </a:pPr>
            <a:r>
              <a:rPr lang="en-US" sz="1100" dirty="0">
                <a:sym typeface="Roboto"/>
              </a:rPr>
              <a:t>A simple data type such as string, date, long, double, </a:t>
            </a:r>
            <a:r>
              <a:rPr lang="en-US" sz="1100" dirty="0" err="1">
                <a:sym typeface="Roboto"/>
              </a:rPr>
              <a:t>boolean</a:t>
            </a:r>
            <a:r>
              <a:rPr lang="en-US" sz="1100" dirty="0">
                <a:sym typeface="Roboto"/>
              </a:rPr>
              <a:t> or </a:t>
            </a:r>
            <a:r>
              <a:rPr lang="en-US" sz="1100" dirty="0" err="1">
                <a:sym typeface="Roboto"/>
              </a:rPr>
              <a:t>ip</a:t>
            </a:r>
            <a:r>
              <a:rPr lang="en-US" sz="1100" dirty="0">
                <a:sym typeface="Roboto"/>
              </a:rPr>
              <a:t>.</a:t>
            </a:r>
          </a:p>
          <a:p>
            <a:pPr marL="457189" indent="-294633">
              <a:lnSpc>
                <a:spcPct val="90000"/>
              </a:lnSpc>
            </a:pPr>
            <a:r>
              <a:rPr lang="en-US" sz="1100" dirty="0">
                <a:sym typeface="Roboto"/>
              </a:rPr>
              <a:t>A type that supports the hierarchical nature of JSON, such as object or nested.</a:t>
            </a:r>
          </a:p>
          <a:p>
            <a:pPr marL="457189" indent="-294633">
              <a:lnSpc>
                <a:spcPct val="90000"/>
              </a:lnSpc>
            </a:pPr>
            <a:r>
              <a:rPr lang="en-US" sz="1100" dirty="0">
                <a:sym typeface="Roboto"/>
              </a:rPr>
              <a:t>A special type such as </a:t>
            </a:r>
            <a:r>
              <a:rPr lang="en-US" sz="1100" dirty="0" err="1">
                <a:sym typeface="Roboto"/>
              </a:rPr>
              <a:t>geo_point</a:t>
            </a:r>
            <a:r>
              <a:rPr lang="en-US" sz="1100" dirty="0">
                <a:sym typeface="Roboto"/>
              </a:rPr>
              <a:t>, </a:t>
            </a:r>
            <a:r>
              <a:rPr lang="en-US" sz="1100" dirty="0" err="1">
                <a:sym typeface="Roboto"/>
              </a:rPr>
              <a:t>geo_shape</a:t>
            </a:r>
            <a:r>
              <a:rPr lang="en-US" sz="1100" dirty="0">
                <a:sym typeface="Roboto"/>
              </a:rPr>
              <a:t> or completion.</a:t>
            </a:r>
          </a:p>
          <a:p>
            <a:pPr marL="457189" indent="-294633">
              <a:lnSpc>
                <a:spcPct val="90000"/>
              </a:lnSpc>
            </a:pPr>
            <a:endParaRPr lang="en-US" sz="1100" dirty="0">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5" name="Google Shape;895;g2a712e30d00_0_249"/>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fr-FR"/>
              <a:pPr/>
              <a:t>57</a:t>
            </a:fld>
            <a:endParaRPr/>
          </a:p>
        </p:txBody>
      </p:sp>
      <p:sp>
        <p:nvSpPr>
          <p:cNvPr id="893" name="Google Shape;893;g2a712e30d00_0_249"/>
          <p:cNvSpPr txBox="1">
            <a:spLocks noGrp="1"/>
          </p:cNvSpPr>
          <p:nvPr>
            <p:ph type="title" idx="4294967295"/>
          </p:nvPr>
        </p:nvSpPr>
        <p:spPr>
          <a:xfrm>
            <a:off x="0" y="246063"/>
            <a:ext cx="9328150" cy="954087"/>
          </a:xfrm>
          <a:prstGeom prst="rect">
            <a:avLst/>
          </a:prstGeom>
          <a:noFill/>
          <a:ln>
            <a:noFill/>
          </a:ln>
        </p:spPr>
        <p:txBody>
          <a:bodyPr spcFirstLastPara="1" vert="horz" wrap="square" lIns="121900" tIns="121900" rIns="121900" bIns="121900" rtlCol="0" anchor="ctr" anchorCtr="0">
            <a:noAutofit/>
          </a:bodyPr>
          <a:lstStyle/>
          <a:p>
            <a:pPr marL="243834" indent="-6769" algn="l">
              <a:buClr>
                <a:schemeClr val="lt1"/>
              </a:buClr>
              <a:buSzPts val="4400"/>
            </a:pPr>
            <a:r>
              <a:rPr lang="fr-FR"/>
              <a:t>Mapping</a:t>
            </a:r>
            <a:endParaRPr/>
          </a:p>
        </p:txBody>
      </p:sp>
      <p:sp>
        <p:nvSpPr>
          <p:cNvPr id="894" name="Google Shape;894;g2a712e30d00_0_249"/>
          <p:cNvSpPr txBox="1"/>
          <p:nvPr/>
        </p:nvSpPr>
        <p:spPr>
          <a:xfrm>
            <a:off x="6507467" y="4713533"/>
            <a:ext cx="4754000" cy="762000"/>
          </a:xfrm>
          <a:prstGeom prst="rect">
            <a:avLst/>
          </a:prstGeom>
          <a:noFill/>
          <a:ln>
            <a:noFill/>
          </a:ln>
        </p:spPr>
        <p:txBody>
          <a:bodyPr spcFirstLastPara="1" wrap="square" lIns="121900" tIns="121900" rIns="121900" bIns="121900" anchor="ctr" anchorCtr="0">
            <a:noAutofit/>
          </a:bodyPr>
          <a:lstStyle/>
          <a:p>
            <a:pPr>
              <a:lnSpc>
                <a:spcPct val="115000"/>
              </a:lnSpc>
              <a:buClr>
                <a:schemeClr val="dk1"/>
              </a:buClr>
              <a:buSzPts val="1100"/>
            </a:pPr>
            <a:r>
              <a:rPr lang="fr-FR" sz="1467">
                <a:solidFill>
                  <a:schemeClr val="dk1"/>
                </a:solidFill>
                <a:latin typeface="Roboto"/>
                <a:ea typeface="Roboto"/>
                <a:cs typeface="Roboto"/>
                <a:sym typeface="Roboto"/>
              </a:rPr>
              <a:t>Retrieve the mapping :</a:t>
            </a:r>
            <a:endParaRPr sz="1467">
              <a:solidFill>
                <a:schemeClr val="dk1"/>
              </a:solidFill>
              <a:latin typeface="Roboto"/>
              <a:ea typeface="Roboto"/>
              <a:cs typeface="Roboto"/>
              <a:sym typeface="Roboto"/>
            </a:endParaRPr>
          </a:p>
          <a:p>
            <a:pPr>
              <a:lnSpc>
                <a:spcPct val="115000"/>
              </a:lnSpc>
              <a:buClr>
                <a:schemeClr val="dk1"/>
              </a:buClr>
              <a:buSzPts val="1100"/>
            </a:pPr>
            <a:r>
              <a:rPr lang="fr-FR" sz="1467">
                <a:solidFill>
                  <a:schemeClr val="dk1"/>
                </a:solidFill>
                <a:latin typeface="Roboto"/>
                <a:ea typeface="Roboto"/>
                <a:cs typeface="Roboto"/>
                <a:sym typeface="Roboto"/>
              </a:rPr>
              <a:t>Curl -XGET localhost:9200/my_index/_mapping</a:t>
            </a:r>
            <a:endParaRPr sz="1467">
              <a:solidFill>
                <a:schemeClr val="dk1"/>
              </a:solidFill>
              <a:latin typeface="Roboto"/>
              <a:ea typeface="Roboto"/>
              <a:cs typeface="Roboto"/>
              <a:sym typeface="Roboto"/>
            </a:endParaRPr>
          </a:p>
        </p:txBody>
      </p:sp>
      <p:sp>
        <p:nvSpPr>
          <p:cNvPr id="896" name="Google Shape;896;g2a712e30d00_0_249"/>
          <p:cNvSpPr txBox="1"/>
          <p:nvPr/>
        </p:nvSpPr>
        <p:spPr>
          <a:xfrm>
            <a:off x="1049933" y="2472934"/>
            <a:ext cx="4000000" cy="3527464"/>
          </a:xfrm>
          <a:prstGeom prst="rect">
            <a:avLst/>
          </a:prstGeom>
          <a:noFill/>
          <a:ln>
            <a:noFill/>
          </a:ln>
        </p:spPr>
        <p:txBody>
          <a:bodyPr spcFirstLastPara="1" wrap="square" lIns="121900" tIns="121900" rIns="121900" bIns="121900" anchor="t" anchorCtr="0">
            <a:spAutoFit/>
          </a:bodyPr>
          <a:lstStyle/>
          <a:p>
            <a:pPr marL="84665" marR="84665">
              <a:lnSpc>
                <a:spcPct val="110795"/>
              </a:lnSpc>
            </a:pPr>
            <a:r>
              <a:rPr lang="fr-FR" sz="1067">
                <a:solidFill>
                  <a:schemeClr val="dk1"/>
                </a:solidFill>
                <a:latin typeface="Consolas"/>
                <a:ea typeface="Consolas"/>
                <a:cs typeface="Consolas"/>
                <a:sym typeface="Consolas"/>
              </a:rPr>
              <a:t>PUT /my_i</a:t>
            </a:r>
            <a:r>
              <a:rPr lang="fr-FR" sz="1067">
                <a:solidFill>
                  <a:srgbClr val="A90D91"/>
                </a:solidFill>
                <a:latin typeface="Consolas"/>
                <a:ea typeface="Consolas"/>
                <a:cs typeface="Consolas"/>
                <a:sym typeface="Consolas"/>
              </a:rPr>
              <a:t>n</a:t>
            </a:r>
            <a:r>
              <a:rPr lang="fr-FR" sz="1067">
                <a:solidFill>
                  <a:schemeClr val="dk1"/>
                </a:solidFill>
                <a:latin typeface="Consolas"/>
                <a:ea typeface="Consolas"/>
                <a:cs typeface="Consolas"/>
                <a:sym typeface="Consolas"/>
              </a:rPr>
              <a:t>dex?pre</a:t>
            </a:r>
            <a:r>
              <a:rPr lang="fr-FR" sz="1067">
                <a:solidFill>
                  <a:srgbClr val="A90D91"/>
                </a:solidFill>
                <a:latin typeface="Consolas"/>
                <a:ea typeface="Consolas"/>
                <a:cs typeface="Consolas"/>
                <a:sym typeface="Consolas"/>
              </a:rPr>
              <a:t>tt</a:t>
            </a:r>
            <a:r>
              <a:rPr lang="fr-FR" sz="1067">
                <a:solidFill>
                  <a:schemeClr val="dk1"/>
                </a:solidFill>
                <a:latin typeface="Consolas"/>
                <a:ea typeface="Consolas"/>
                <a:cs typeface="Consolas"/>
                <a:sym typeface="Consolas"/>
              </a:rPr>
              <a:t>y</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"settings":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"number_of_shards": </a:t>
            </a:r>
            <a:r>
              <a:rPr lang="fr-FR" sz="1067">
                <a:solidFill>
                  <a:srgbClr val="1C01CE"/>
                </a:solidFill>
                <a:latin typeface="Consolas"/>
                <a:ea typeface="Consolas"/>
                <a:cs typeface="Consolas"/>
                <a:sym typeface="Consolas"/>
              </a:rPr>
              <a:t>1</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"mappings":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"properties":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"name":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"type": </a:t>
            </a:r>
            <a:r>
              <a:rPr lang="fr-FR" sz="1067">
                <a:solidFill>
                  <a:srgbClr val="C41A16"/>
                </a:solidFill>
                <a:latin typeface="Consolas"/>
                <a:ea typeface="Consolas"/>
                <a:cs typeface="Consolas"/>
                <a:sym typeface="Consolas"/>
              </a:rPr>
              <a:t>"text"</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"age":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"type": </a:t>
            </a:r>
            <a:r>
              <a:rPr lang="fr-FR" sz="1067">
                <a:solidFill>
                  <a:srgbClr val="C41A16"/>
                </a:solidFill>
                <a:latin typeface="Consolas"/>
                <a:ea typeface="Consolas"/>
                <a:cs typeface="Consolas"/>
                <a:sym typeface="Consolas"/>
              </a:rPr>
              <a:t>"integer"</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a:t>
            </a:r>
            <a:endParaRPr sz="1067">
              <a:solidFill>
                <a:schemeClr val="dk1"/>
              </a:solidFill>
              <a:latin typeface="Consolas"/>
              <a:ea typeface="Consolas"/>
              <a:cs typeface="Consolas"/>
              <a:sym typeface="Consolas"/>
            </a:endParaRPr>
          </a:p>
          <a:p>
            <a:pPr marL="84665" marR="84665">
              <a:lnSpc>
                <a:spcPct val="110795"/>
              </a:lnSpc>
            </a:pPr>
            <a:endParaRPr sz="1067">
              <a:solidFill>
                <a:schemeClr val="dk1"/>
              </a:solidFill>
              <a:latin typeface="Consolas"/>
              <a:ea typeface="Consolas"/>
              <a:cs typeface="Consolas"/>
              <a:sym typeface="Consolas"/>
            </a:endParaRPr>
          </a:p>
          <a:p>
            <a:pPr marL="84665" marR="84665">
              <a:lnSpc>
                <a:spcPct val="110795"/>
              </a:lnSpc>
            </a:pPr>
            <a:endParaRPr sz="1067">
              <a:solidFill>
                <a:schemeClr val="dk1"/>
              </a:solidFill>
              <a:latin typeface="Consolas"/>
              <a:ea typeface="Consolas"/>
              <a:cs typeface="Consolas"/>
              <a:sym typeface="Consolas"/>
            </a:endParaRPr>
          </a:p>
        </p:txBody>
      </p:sp>
      <p:sp>
        <p:nvSpPr>
          <p:cNvPr id="897" name="Google Shape;897;g2a712e30d00_0_249"/>
          <p:cNvSpPr txBox="1"/>
          <p:nvPr/>
        </p:nvSpPr>
        <p:spPr>
          <a:xfrm>
            <a:off x="6481467" y="2484000"/>
            <a:ext cx="4000000" cy="1886823"/>
          </a:xfrm>
          <a:prstGeom prst="rect">
            <a:avLst/>
          </a:prstGeom>
          <a:noFill/>
          <a:ln>
            <a:noFill/>
          </a:ln>
        </p:spPr>
        <p:txBody>
          <a:bodyPr spcFirstLastPara="1" wrap="square" lIns="121900" tIns="121900" rIns="121900" bIns="121900" anchor="t" anchorCtr="0">
            <a:spAutoFit/>
          </a:bodyPr>
          <a:lstStyle/>
          <a:p>
            <a:pPr marL="84665" marR="84665">
              <a:lnSpc>
                <a:spcPct val="110795"/>
              </a:lnSpc>
            </a:pPr>
            <a:r>
              <a:rPr lang="fr-FR" sz="1067">
                <a:solidFill>
                  <a:schemeClr val="dk1"/>
                </a:solidFill>
                <a:latin typeface="Consolas"/>
                <a:ea typeface="Consolas"/>
                <a:cs typeface="Consolas"/>
                <a:sym typeface="Consolas"/>
              </a:rPr>
              <a:t>PUT /my_i</a:t>
            </a:r>
            <a:r>
              <a:rPr lang="fr-FR" sz="1067">
                <a:solidFill>
                  <a:srgbClr val="A90D91"/>
                </a:solidFill>
                <a:latin typeface="Consolas"/>
                <a:ea typeface="Consolas"/>
                <a:cs typeface="Consolas"/>
                <a:sym typeface="Consolas"/>
              </a:rPr>
              <a:t>n</a:t>
            </a:r>
            <a:r>
              <a:rPr lang="fr-FR" sz="1067">
                <a:solidFill>
                  <a:schemeClr val="dk1"/>
                </a:solidFill>
                <a:latin typeface="Consolas"/>
                <a:ea typeface="Consolas"/>
                <a:cs typeface="Consolas"/>
                <a:sym typeface="Consolas"/>
              </a:rPr>
              <a:t>dex/_mappi</a:t>
            </a:r>
            <a:r>
              <a:rPr lang="fr-FR" sz="1067">
                <a:solidFill>
                  <a:srgbClr val="A90D91"/>
                </a:solidFill>
                <a:latin typeface="Consolas"/>
                <a:ea typeface="Consolas"/>
                <a:cs typeface="Consolas"/>
                <a:sym typeface="Consolas"/>
              </a:rPr>
              <a:t>n</a:t>
            </a:r>
            <a:r>
              <a:rPr lang="fr-FR" sz="1067">
                <a:solidFill>
                  <a:schemeClr val="dk1"/>
                </a:solidFill>
                <a:latin typeface="Consolas"/>
                <a:ea typeface="Consolas"/>
                <a:cs typeface="Consolas"/>
                <a:sym typeface="Consolas"/>
              </a:rPr>
              <a:t>g?pre</a:t>
            </a:r>
            <a:r>
              <a:rPr lang="fr-FR" sz="1067">
                <a:solidFill>
                  <a:srgbClr val="A90D91"/>
                </a:solidFill>
                <a:latin typeface="Consolas"/>
                <a:ea typeface="Consolas"/>
                <a:cs typeface="Consolas"/>
                <a:sym typeface="Consolas"/>
              </a:rPr>
              <a:t>tt</a:t>
            </a:r>
            <a:r>
              <a:rPr lang="fr-FR" sz="1067">
                <a:solidFill>
                  <a:schemeClr val="dk1"/>
                </a:solidFill>
                <a:latin typeface="Consolas"/>
                <a:ea typeface="Consolas"/>
                <a:cs typeface="Consolas"/>
                <a:sym typeface="Consolas"/>
              </a:rPr>
              <a:t>y</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"properties":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"email":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"type": </a:t>
            </a:r>
            <a:r>
              <a:rPr lang="fr-FR" sz="1067">
                <a:solidFill>
                  <a:srgbClr val="C41A16"/>
                </a:solidFill>
                <a:latin typeface="Consolas"/>
                <a:ea typeface="Consolas"/>
                <a:cs typeface="Consolas"/>
                <a:sym typeface="Consolas"/>
              </a:rPr>
              <a:t>"keyword"</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  }</a:t>
            </a:r>
            <a:endParaRPr sz="1067">
              <a:solidFill>
                <a:schemeClr val="dk1"/>
              </a:solidFill>
              <a:latin typeface="Consolas"/>
              <a:ea typeface="Consolas"/>
              <a:cs typeface="Consolas"/>
              <a:sym typeface="Consolas"/>
            </a:endParaRPr>
          </a:p>
          <a:p>
            <a:pPr marL="84665" marR="84665">
              <a:lnSpc>
                <a:spcPct val="110795"/>
              </a:lnSpc>
            </a:pPr>
            <a:r>
              <a:rPr lang="fr-FR" sz="1067">
                <a:solidFill>
                  <a:schemeClr val="dk1"/>
                </a:solidFill>
                <a:latin typeface="Consolas"/>
                <a:ea typeface="Consolas"/>
                <a:cs typeface="Consolas"/>
                <a:sym typeface="Consolas"/>
              </a:rPr>
              <a:t>}</a:t>
            </a:r>
            <a:endParaRPr sz="1067">
              <a:solidFill>
                <a:schemeClr val="dk1"/>
              </a:solidFill>
              <a:latin typeface="Consolas"/>
              <a:ea typeface="Consolas"/>
              <a:cs typeface="Consolas"/>
              <a:sym typeface="Consolas"/>
            </a:endParaRPr>
          </a:p>
          <a:p>
            <a:pPr marL="84665" marR="84665">
              <a:lnSpc>
                <a:spcPct val="110795"/>
              </a:lnSpc>
            </a:pPr>
            <a:endParaRPr sz="1067">
              <a:solidFill>
                <a:schemeClr val="dk1"/>
              </a:solidFill>
              <a:latin typeface="Consolas"/>
              <a:ea typeface="Consolas"/>
              <a:cs typeface="Consolas"/>
              <a:sym typeface="Consolas"/>
            </a:endParaRPr>
          </a:p>
        </p:txBody>
      </p:sp>
      <p:sp>
        <p:nvSpPr>
          <p:cNvPr id="898" name="Google Shape;898;g2a712e30d00_0_249"/>
          <p:cNvSpPr txBox="1"/>
          <p:nvPr/>
        </p:nvSpPr>
        <p:spPr>
          <a:xfrm>
            <a:off x="6550667" y="1762500"/>
            <a:ext cx="4074400" cy="762000"/>
          </a:xfrm>
          <a:prstGeom prst="rect">
            <a:avLst/>
          </a:prstGeom>
          <a:noFill/>
          <a:ln>
            <a:noFill/>
          </a:ln>
        </p:spPr>
        <p:txBody>
          <a:bodyPr spcFirstLastPara="1" wrap="square" lIns="121900" tIns="121900" rIns="121900" bIns="121900" anchor="ctr" anchorCtr="0">
            <a:noAutofit/>
          </a:bodyPr>
          <a:lstStyle/>
          <a:p>
            <a:pPr>
              <a:lnSpc>
                <a:spcPct val="115000"/>
              </a:lnSpc>
              <a:buClr>
                <a:schemeClr val="lt1"/>
              </a:buClr>
              <a:buSzPts val="1400"/>
            </a:pPr>
            <a:r>
              <a:rPr lang="fr-FR" sz="1467">
                <a:solidFill>
                  <a:schemeClr val="dk1"/>
                </a:solidFill>
                <a:latin typeface="Roboto"/>
                <a:ea typeface="Roboto"/>
                <a:cs typeface="Roboto"/>
                <a:sym typeface="Roboto"/>
              </a:rPr>
              <a:t>Create a mapping on an existing index :</a:t>
            </a:r>
            <a:endParaRPr sz="1467">
              <a:solidFill>
                <a:schemeClr val="dk1"/>
              </a:solidFill>
              <a:latin typeface="Roboto"/>
              <a:ea typeface="Roboto"/>
              <a:cs typeface="Roboto"/>
              <a:sym typeface="Roboto"/>
            </a:endParaRPr>
          </a:p>
        </p:txBody>
      </p:sp>
      <p:sp>
        <p:nvSpPr>
          <p:cNvPr id="899" name="Google Shape;899;g2a712e30d00_0_249"/>
          <p:cNvSpPr txBox="1"/>
          <p:nvPr/>
        </p:nvSpPr>
        <p:spPr>
          <a:xfrm>
            <a:off x="1083600" y="1758500"/>
            <a:ext cx="4146400" cy="762000"/>
          </a:xfrm>
          <a:prstGeom prst="rect">
            <a:avLst/>
          </a:prstGeom>
          <a:noFill/>
          <a:ln>
            <a:noFill/>
          </a:ln>
        </p:spPr>
        <p:txBody>
          <a:bodyPr spcFirstLastPara="1" wrap="square" lIns="121900" tIns="121900" rIns="121900" bIns="121900" anchor="ctr" anchorCtr="0">
            <a:noAutofit/>
          </a:bodyPr>
          <a:lstStyle/>
          <a:p>
            <a:pPr>
              <a:lnSpc>
                <a:spcPct val="115000"/>
              </a:lnSpc>
              <a:buClr>
                <a:schemeClr val="lt1"/>
              </a:buClr>
              <a:buSzPts val="1400"/>
            </a:pPr>
            <a:r>
              <a:rPr lang="fr-FR" sz="1467">
                <a:solidFill>
                  <a:schemeClr val="dk1"/>
                </a:solidFill>
                <a:latin typeface="Roboto"/>
                <a:ea typeface="Roboto"/>
                <a:cs typeface="Roboto"/>
                <a:sym typeface="Roboto"/>
              </a:rPr>
              <a:t>Create a new index with a mapping :</a:t>
            </a:r>
            <a:endParaRPr sz="1467">
              <a:solidFill>
                <a:schemeClr val="dk1"/>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8"/>
        <p:cNvGrpSpPr/>
        <p:nvPr/>
      </p:nvGrpSpPr>
      <p:grpSpPr>
        <a:xfrm>
          <a:off x="0" y="0"/>
          <a:ext cx="0" cy="0"/>
          <a:chOff x="0" y="0"/>
          <a:chExt cx="0" cy="0"/>
        </a:xfrm>
      </p:grpSpPr>
      <p:grpSp>
        <p:nvGrpSpPr>
          <p:cNvPr id="934" name="Group 933">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35" name="Straight Connector 934">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36" name="Straight Connector 935">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37"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38"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39" name="Isosceles Triangle 938">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40"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41"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42"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43" name="Isosceles Triangle 942">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44" name="Isosceles Triangle 943">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946" name="Rectangle 945">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8" name="Group 947">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949" name="Straight Connector 948">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0" name="Straight Connector 949">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51"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2"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3" name="Isosceles Triangle 952">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4"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5" name="Isosceles Triangle 954">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929" name="Google Shape;929;p101"/>
          <p:cNvSpPr txBox="1">
            <a:spLocks noGrp="1"/>
          </p:cNvSpPr>
          <p:nvPr>
            <p:ph type="ctrTitle" idx="4294967295"/>
          </p:nvPr>
        </p:nvSpPr>
        <p:spPr>
          <a:xfrm>
            <a:off x="677335" y="1282701"/>
            <a:ext cx="5096060" cy="4307148"/>
          </a:xfrm>
          <a:prstGeom prst="rect">
            <a:avLst/>
          </a:prstGeom>
        </p:spPr>
        <p:txBody>
          <a:bodyPr spcFirstLastPara="1" vert="horz" lIns="91440" tIns="45720" rIns="91440" bIns="45720" rtlCol="0" anchor="ctr" anchorCtr="0">
            <a:normAutofit/>
          </a:bodyPr>
          <a:lstStyle/>
          <a:p>
            <a:pPr algn="r"/>
            <a:r>
              <a:rPr lang="en-US" sz="5400"/>
              <a:t>Full text queries</a:t>
            </a:r>
          </a:p>
        </p:txBody>
      </p:sp>
      <p:sp>
        <p:nvSpPr>
          <p:cNvPr id="957" name="Freeform: Shape 956">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929"/>
                                        </p:tgtEl>
                                        <p:attrNameLst>
                                          <p:attrName>style.visibility</p:attrName>
                                        </p:attrNameLst>
                                      </p:cBhvr>
                                      <p:to>
                                        <p:strVal val="visible"/>
                                      </p:to>
                                    </p:set>
                                    <p:animEffect transition="in" filter="fade">
                                      <p:cBhvr>
                                        <p:cTn id="7" dur="700"/>
                                        <p:tgtEl>
                                          <p:spTgt spid="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0"/>
        <p:cNvGrpSpPr/>
        <p:nvPr/>
      </p:nvGrpSpPr>
      <p:grpSpPr>
        <a:xfrm>
          <a:off x="0" y="0"/>
          <a:ext cx="0" cy="0"/>
          <a:chOff x="0" y="0"/>
          <a:chExt cx="0" cy="0"/>
        </a:xfrm>
      </p:grpSpPr>
      <p:grpSp>
        <p:nvGrpSpPr>
          <p:cNvPr id="950" name="Group 94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51" name="Straight Connector 95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52" name="Straight Connector 95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5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5" name="Isosceles Triangle 95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9" name="Isosceles Triangle 95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60" name="Isosceles Triangle 95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962" name="Rectangle 961">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Google Shape;941;g2a415273a14_0_90"/>
          <p:cNvSpPr txBox="1">
            <a:spLocks noGrp="1"/>
          </p:cNvSpPr>
          <p:nvPr>
            <p:ph type="title" idx="4294967295"/>
          </p:nvPr>
        </p:nvSpPr>
        <p:spPr>
          <a:xfrm>
            <a:off x="521877" y="255435"/>
            <a:ext cx="3547581" cy="4093028"/>
          </a:xfrm>
          <a:prstGeom prst="rect">
            <a:avLst/>
          </a:prstGeom>
        </p:spPr>
        <p:txBody>
          <a:bodyPr spcFirstLastPara="1" vert="horz" lIns="91440" tIns="45720" rIns="91440" bIns="45720" rtlCol="0" anchor="ctr" anchorCtr="0">
            <a:normAutofit/>
          </a:bodyPr>
          <a:lstStyle/>
          <a:p>
            <a:r>
              <a:rPr lang="en-US" sz="4400" dirty="0"/>
              <a:t>Information Retrieval</a:t>
            </a:r>
          </a:p>
        </p:txBody>
      </p:sp>
      <p:grpSp>
        <p:nvGrpSpPr>
          <p:cNvPr id="964" name="Group 963">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965" name="Straight Connector 964">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966" name="Straight Connector 965">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967"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68"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69" name="Isosceles Triangle 968">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0"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1"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2"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3" name="Isosceles Triangle 972">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975" name="Rectangle 974">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Google Shape;943;g2a415273a14_0_90"/>
          <p:cNvSpPr txBox="1">
            <a:spLocks noGrp="1"/>
          </p:cNvSpPr>
          <p:nvPr>
            <p:ph type="sldNum" sz="quarter" idx="12"/>
          </p:nvPr>
        </p:nvSpPr>
        <p:spPr>
          <a:xfrm>
            <a:off x="10529090"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a:solidFill>
                  <a:srgbClr val="FFFFFF"/>
                </a:solidFill>
              </a:rPr>
              <a:pPr>
                <a:spcAft>
                  <a:spcPts val="600"/>
                </a:spcAft>
              </a:pPr>
              <a:t>59</a:t>
            </a:fld>
            <a:endParaRPr lang="en-US">
              <a:solidFill>
                <a:srgbClr val="FFFFFF"/>
              </a:solidFill>
            </a:endParaRPr>
          </a:p>
        </p:txBody>
      </p:sp>
      <p:sp>
        <p:nvSpPr>
          <p:cNvPr id="944" name="Google Shape;944;g2a415273a14_0_90"/>
          <p:cNvSpPr/>
          <p:nvPr/>
        </p:nvSpPr>
        <p:spPr>
          <a:xfrm>
            <a:off x="448733" y="4013200"/>
            <a:ext cx="4196400" cy="270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spcBef>
                <a:spcPts val="800"/>
              </a:spcBef>
              <a:buClr>
                <a:schemeClr val="dk1"/>
              </a:buClr>
              <a:buSzPts val="1100"/>
            </a:pPr>
            <a:r>
              <a:rPr lang="fr-FR" sz="1733" b="1">
                <a:solidFill>
                  <a:schemeClr val="dk1"/>
                </a:solidFill>
              </a:rPr>
              <a:t>Applications</a:t>
            </a:r>
            <a:endParaRPr sz="1733" b="1">
              <a:solidFill>
                <a:schemeClr val="dk1"/>
              </a:solidFill>
            </a:endParaRPr>
          </a:p>
          <a:p>
            <a:pPr>
              <a:spcBef>
                <a:spcPts val="800"/>
              </a:spcBef>
              <a:buClr>
                <a:schemeClr val="dk1"/>
              </a:buClr>
              <a:buSzPts val="1100"/>
            </a:pPr>
            <a:r>
              <a:rPr lang="fr-FR" sz="1733">
                <a:solidFill>
                  <a:schemeClr val="dk1"/>
                </a:solidFill>
              </a:rPr>
              <a:t>Web search, used daily by billions of users</a:t>
            </a:r>
            <a:endParaRPr sz="1733">
              <a:solidFill>
                <a:schemeClr val="dk1"/>
              </a:solidFill>
            </a:endParaRPr>
          </a:p>
          <a:p>
            <a:pPr>
              <a:spcBef>
                <a:spcPts val="800"/>
              </a:spcBef>
              <a:buClr>
                <a:schemeClr val="dk1"/>
              </a:buClr>
              <a:buSzPts val="1100"/>
            </a:pPr>
            <a:r>
              <a:rPr lang="fr-FR" sz="1733">
                <a:solidFill>
                  <a:schemeClr val="dk1"/>
                </a:solidFill>
              </a:rPr>
              <a:t>Searching messages in your mailbox</a:t>
            </a:r>
            <a:endParaRPr sz="1733">
              <a:solidFill>
                <a:schemeClr val="dk1"/>
              </a:solidFill>
            </a:endParaRPr>
          </a:p>
          <a:p>
            <a:pPr>
              <a:spcBef>
                <a:spcPts val="800"/>
              </a:spcBef>
              <a:buClr>
                <a:schemeClr val="dk1"/>
              </a:buClr>
              <a:buSzPts val="1100"/>
            </a:pPr>
            <a:r>
              <a:rPr lang="fr-FR" sz="1733">
                <a:solidFill>
                  <a:schemeClr val="dk1"/>
                </a:solidFill>
              </a:rPr>
              <a:t>Searching for files on your computer</a:t>
            </a:r>
            <a:endParaRPr sz="1733">
              <a:solidFill>
                <a:schemeClr val="dk1"/>
              </a:solidFill>
            </a:endParaRPr>
          </a:p>
          <a:p>
            <a:pPr>
              <a:spcBef>
                <a:spcPts val="800"/>
              </a:spcBef>
            </a:pPr>
            <a:r>
              <a:rPr lang="fr-FR" sz="1733">
                <a:solidFill>
                  <a:schemeClr val="dk1"/>
                </a:solidFill>
              </a:rPr>
              <a:t>Searching for sources in a public or private document database</a:t>
            </a:r>
            <a:endParaRPr sz="1733">
              <a:solidFill>
                <a:schemeClr val="dk1"/>
              </a:solidFill>
            </a:endParaRPr>
          </a:p>
          <a:p>
            <a:pPr>
              <a:spcBef>
                <a:spcPts val="800"/>
              </a:spcBef>
              <a:buClr>
                <a:schemeClr val="dk1"/>
              </a:buClr>
              <a:buSzPts val="1100"/>
            </a:pPr>
            <a:r>
              <a:rPr lang="fr-FR" sz="1733">
                <a:solidFill>
                  <a:schemeClr val="dk1"/>
                </a:solidFill>
              </a:rPr>
              <a:t>etc.</a:t>
            </a:r>
            <a:endParaRPr sz="1733">
              <a:solidFill>
                <a:schemeClr val="dk1"/>
              </a:solidFill>
            </a:endParaRPr>
          </a:p>
        </p:txBody>
      </p:sp>
      <p:graphicFrame>
        <p:nvGraphicFramePr>
          <p:cNvPr id="946" name="Google Shape;942;g2a415273a14_0_90">
            <a:extLst>
              <a:ext uri="{FF2B5EF4-FFF2-40B4-BE49-F238E27FC236}">
                <a16:creationId xmlns:a16="http://schemas.microsoft.com/office/drawing/2014/main" id="{506D70C2-FF5C-44DA-3BE7-7B5852AE72FD}"/>
              </a:ext>
            </a:extLst>
          </p:cNvPr>
          <p:cNvGraphicFramePr/>
          <p:nvPr>
            <p:extLst>
              <p:ext uri="{D42A27DB-BD31-4B8C-83A1-F6EECF244321}">
                <p14:modId xmlns:p14="http://schemas.microsoft.com/office/powerpoint/2010/main" val="1932037366"/>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4B5C8-8309-BAB9-26E7-B29FB648E58E}"/>
              </a:ext>
            </a:extLst>
          </p:cNvPr>
          <p:cNvSpPr>
            <a:spLocks noGrp="1"/>
          </p:cNvSpPr>
          <p:nvPr>
            <p:ph type="title"/>
          </p:nvPr>
        </p:nvSpPr>
        <p:spPr>
          <a:xfrm>
            <a:off x="677334" y="573505"/>
            <a:ext cx="8596668" cy="1320800"/>
          </a:xfrm>
        </p:spPr>
        <p:txBody>
          <a:bodyPr/>
          <a:lstStyle/>
          <a:p>
            <a:r>
              <a:rPr lang="fr-FR" dirty="0" err="1"/>
              <a:t>Redefinition</a:t>
            </a:r>
            <a:r>
              <a:rPr lang="fr-FR" dirty="0"/>
              <a:t> of </a:t>
            </a:r>
            <a:r>
              <a:rPr lang="fr-FR" dirty="0" err="1"/>
              <a:t>Databases</a:t>
            </a:r>
            <a:endParaRPr lang="fr-FR" dirty="0"/>
          </a:p>
        </p:txBody>
      </p:sp>
      <p:sp>
        <p:nvSpPr>
          <p:cNvPr id="3" name="Espace réservé du contenu 2">
            <a:extLst>
              <a:ext uri="{FF2B5EF4-FFF2-40B4-BE49-F238E27FC236}">
                <a16:creationId xmlns:a16="http://schemas.microsoft.com/office/drawing/2014/main" id="{598E0280-21D7-6271-B125-02A000176613}"/>
              </a:ext>
            </a:extLst>
          </p:cNvPr>
          <p:cNvSpPr>
            <a:spLocks noGrp="1"/>
          </p:cNvSpPr>
          <p:nvPr>
            <p:ph idx="1"/>
          </p:nvPr>
        </p:nvSpPr>
        <p:spPr>
          <a:xfrm>
            <a:off x="1615797" y="1583074"/>
            <a:ext cx="8596668" cy="3880773"/>
          </a:xfrm>
        </p:spPr>
        <p:txBody>
          <a:bodyPr/>
          <a:lstStyle/>
          <a:p>
            <a:r>
              <a:rPr lang="fr-FR" dirty="0" err="1"/>
              <a:t>Redefinition</a:t>
            </a:r>
            <a:r>
              <a:rPr lang="fr-FR" dirty="0"/>
              <a:t> of ACID </a:t>
            </a:r>
            <a:r>
              <a:rPr lang="fr-FR" dirty="0" err="1"/>
              <a:t>Constraint</a:t>
            </a:r>
            <a:r>
              <a:rPr lang="fr-FR" dirty="0"/>
              <a:t> to BASE</a:t>
            </a:r>
          </a:p>
          <a:p>
            <a:pPr lvl="1"/>
            <a:r>
              <a:rPr lang="fr-FR" dirty="0"/>
              <a:t>ACID</a:t>
            </a:r>
          </a:p>
          <a:p>
            <a:pPr lvl="2"/>
            <a:r>
              <a:rPr lang="fr-FR" dirty="0" err="1"/>
              <a:t>Atomicity</a:t>
            </a:r>
            <a:endParaRPr lang="fr-FR" dirty="0"/>
          </a:p>
          <a:p>
            <a:pPr lvl="2"/>
            <a:r>
              <a:rPr lang="fr-FR" dirty="0" err="1"/>
              <a:t>Consistency</a:t>
            </a:r>
            <a:endParaRPr lang="fr-FR" dirty="0"/>
          </a:p>
          <a:p>
            <a:pPr lvl="2"/>
            <a:r>
              <a:rPr lang="fr-FR" dirty="0"/>
              <a:t>Isolation</a:t>
            </a:r>
          </a:p>
          <a:p>
            <a:pPr lvl="2"/>
            <a:r>
              <a:rPr lang="fr-FR" dirty="0" err="1"/>
              <a:t>Durability</a:t>
            </a:r>
            <a:endParaRPr lang="fr-FR" dirty="0"/>
          </a:p>
          <a:p>
            <a:pPr lvl="1"/>
            <a:r>
              <a:rPr lang="fr-FR" dirty="0"/>
              <a:t>BASE</a:t>
            </a:r>
          </a:p>
          <a:p>
            <a:pPr lvl="2"/>
            <a:r>
              <a:rPr lang="fr-FR" dirty="0" err="1"/>
              <a:t>Basically</a:t>
            </a:r>
            <a:r>
              <a:rPr lang="fr-FR" dirty="0"/>
              <a:t> </a:t>
            </a:r>
            <a:r>
              <a:rPr lang="fr-FR" dirty="0" err="1"/>
              <a:t>Available</a:t>
            </a:r>
            <a:endParaRPr lang="fr-FR" dirty="0"/>
          </a:p>
          <a:p>
            <a:pPr lvl="2"/>
            <a:r>
              <a:rPr lang="fr-FR" dirty="0"/>
              <a:t>Soft State</a:t>
            </a:r>
          </a:p>
          <a:p>
            <a:pPr lvl="2"/>
            <a:r>
              <a:rPr lang="fr-FR" dirty="0" err="1"/>
              <a:t>Eventual</a:t>
            </a:r>
            <a:r>
              <a:rPr lang="fr-FR" dirty="0"/>
              <a:t> </a:t>
            </a:r>
            <a:r>
              <a:rPr lang="fr-FR" dirty="0" err="1"/>
              <a:t>Consistency</a:t>
            </a:r>
            <a:endParaRPr lang="fr-FR" dirty="0"/>
          </a:p>
          <a:p>
            <a:pPr marL="914400" lvl="2" indent="0">
              <a:buNone/>
            </a:pPr>
            <a:endParaRPr lang="fr-FR" dirty="0"/>
          </a:p>
        </p:txBody>
      </p:sp>
      <p:sp>
        <p:nvSpPr>
          <p:cNvPr id="6" name="ZoneTexte 5">
            <a:extLst>
              <a:ext uri="{FF2B5EF4-FFF2-40B4-BE49-F238E27FC236}">
                <a16:creationId xmlns:a16="http://schemas.microsoft.com/office/drawing/2014/main" id="{C47A6A29-472C-7ADE-3E46-331BD14021C8}"/>
              </a:ext>
            </a:extLst>
          </p:cNvPr>
          <p:cNvSpPr txBox="1"/>
          <p:nvPr/>
        </p:nvSpPr>
        <p:spPr>
          <a:xfrm>
            <a:off x="821603" y="5361165"/>
            <a:ext cx="8045672" cy="923330"/>
          </a:xfrm>
          <a:prstGeom prst="rect">
            <a:avLst/>
          </a:prstGeom>
          <a:noFill/>
        </p:spPr>
        <p:txBody>
          <a:bodyPr wrap="square">
            <a:spAutoFit/>
          </a:bodyPr>
          <a:lstStyle/>
          <a:p>
            <a:pPr algn="ctr"/>
            <a:r>
              <a:rPr lang="en-US" dirty="0"/>
              <a:t>Greater flexibility and improved performance in distributed environments by somewhat sacrificing immediate consistency for availability and fault tolerance.</a:t>
            </a:r>
          </a:p>
        </p:txBody>
      </p:sp>
    </p:spTree>
    <p:extLst>
      <p:ext uri="{BB962C8B-B14F-4D97-AF65-F5344CB8AC3E}">
        <p14:creationId xmlns:p14="http://schemas.microsoft.com/office/powerpoint/2010/main" val="9340038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8"/>
        <p:cNvGrpSpPr/>
        <p:nvPr/>
      </p:nvGrpSpPr>
      <p:grpSpPr>
        <a:xfrm>
          <a:off x="0" y="0"/>
          <a:ext cx="0" cy="0"/>
          <a:chOff x="0" y="0"/>
          <a:chExt cx="0" cy="0"/>
        </a:xfrm>
      </p:grpSpPr>
      <p:grpSp>
        <p:nvGrpSpPr>
          <p:cNvPr id="974" name="Group 973">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75" name="Straight Connector 974">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6" name="Straight Connector 975">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77"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8"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9" name="Isosceles Triangle 978">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0"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1"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2"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3" name="Isosceles Triangle 982">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4" name="Isosceles Triangle 983">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986" name="Rectangle 98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Google Shape;949;g2a415273a14_0_98"/>
          <p:cNvSpPr txBox="1">
            <a:spLocks noGrp="1"/>
          </p:cNvSpPr>
          <p:nvPr>
            <p:ph type="title" idx="4294967295"/>
          </p:nvPr>
        </p:nvSpPr>
        <p:spPr>
          <a:xfrm>
            <a:off x="1286933" y="609600"/>
            <a:ext cx="10197494" cy="1099457"/>
          </a:xfrm>
          <a:prstGeom prst="rect">
            <a:avLst/>
          </a:prstGeom>
        </p:spPr>
        <p:txBody>
          <a:bodyPr spcFirstLastPara="1" vert="horz" lIns="91440" tIns="45720" rIns="91440" bIns="45720" rtlCol="0" anchor="t" anchorCtr="0">
            <a:normAutofit/>
          </a:bodyPr>
          <a:lstStyle/>
          <a:p>
            <a:r>
              <a:rPr lang="en-US"/>
              <a:t>Lemmatization &amp; Stemming</a:t>
            </a:r>
          </a:p>
        </p:txBody>
      </p:sp>
      <p:sp>
        <p:nvSpPr>
          <p:cNvPr id="988" name="Isosceles Triangle 98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51" name="Google Shape;951;g2a415273a14_0_98"/>
          <p:cNvSpPr txBox="1">
            <a:spLocks noGrp="1"/>
          </p:cNvSpPr>
          <p:nvPr>
            <p:ph type="sldNum" sz="quarter" idx="12"/>
          </p:nvPr>
        </p:nvSpPr>
        <p:spPr>
          <a:xfrm>
            <a:off x="9894532" y="6182876"/>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dirty="0"/>
              <a:pPr>
                <a:spcAft>
                  <a:spcPts val="600"/>
                </a:spcAft>
              </a:pPr>
              <a:t>60</a:t>
            </a:fld>
            <a:endParaRPr lang="en-US"/>
          </a:p>
        </p:txBody>
      </p:sp>
      <p:sp>
        <p:nvSpPr>
          <p:cNvPr id="990" name="Isosceles Triangle 98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aphicFrame>
        <p:nvGraphicFramePr>
          <p:cNvPr id="970" name="Google Shape;950;g2a415273a14_0_98">
            <a:extLst>
              <a:ext uri="{FF2B5EF4-FFF2-40B4-BE49-F238E27FC236}">
                <a16:creationId xmlns:a16="http://schemas.microsoft.com/office/drawing/2014/main" id="{A247E997-01C2-BEDC-EF7C-77853B262BF7}"/>
              </a:ext>
            </a:extLst>
          </p:cNvPr>
          <p:cNvGraphicFramePr/>
          <p:nvPr>
            <p:extLst>
              <p:ext uri="{D42A27DB-BD31-4B8C-83A1-F6EECF244321}">
                <p14:modId xmlns:p14="http://schemas.microsoft.com/office/powerpoint/2010/main" val="377619547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7" name="Google Shape;957;g2a415273a14_0_105"/>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fr-FR"/>
              <a:pPr/>
              <a:t>61</a:t>
            </a:fld>
            <a:endParaRPr/>
          </a:p>
        </p:txBody>
      </p:sp>
      <p:sp>
        <p:nvSpPr>
          <p:cNvPr id="956" name="Google Shape;956;g2a415273a14_0_105"/>
          <p:cNvSpPr txBox="1">
            <a:spLocks noGrp="1"/>
          </p:cNvSpPr>
          <p:nvPr>
            <p:ph type="title" idx="4294967295"/>
          </p:nvPr>
        </p:nvSpPr>
        <p:spPr>
          <a:xfrm>
            <a:off x="0" y="395288"/>
            <a:ext cx="9328150" cy="954087"/>
          </a:xfrm>
          <a:prstGeom prst="rect">
            <a:avLst/>
          </a:prstGeom>
        </p:spPr>
        <p:txBody>
          <a:bodyPr spcFirstLastPara="1" vert="horz" wrap="square" lIns="121900" tIns="121900" rIns="121900" bIns="121900" rtlCol="0" anchor="b" anchorCtr="0">
            <a:noAutofit/>
          </a:bodyPr>
          <a:lstStyle/>
          <a:p>
            <a:r>
              <a:rPr lang="fr-FR"/>
              <a:t>How to represent a document?</a:t>
            </a:r>
            <a:endParaRPr/>
          </a:p>
        </p:txBody>
      </p:sp>
      <p:sp>
        <p:nvSpPr>
          <p:cNvPr id="958" name="Google Shape;958;g2a415273a14_0_105"/>
          <p:cNvSpPr/>
          <p:nvPr/>
        </p:nvSpPr>
        <p:spPr>
          <a:xfrm>
            <a:off x="6889300" y="2661633"/>
            <a:ext cx="1804800" cy="17616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800"/>
              </a:spcBef>
              <a:buClr>
                <a:schemeClr val="dk1"/>
              </a:buClr>
              <a:buSzPts val="1100"/>
            </a:pPr>
            <a:r>
              <a:rPr lang="fr-FR" sz="2400">
                <a:solidFill>
                  <a:schemeClr val="dk1"/>
                </a:solidFill>
              </a:rPr>
              <a:t>Bag of Words</a:t>
            </a:r>
            <a:endParaRPr sz="2400"/>
          </a:p>
        </p:txBody>
      </p:sp>
      <p:sp>
        <p:nvSpPr>
          <p:cNvPr id="959" name="Google Shape;959;g2a415273a14_0_105"/>
          <p:cNvSpPr/>
          <p:nvPr/>
        </p:nvSpPr>
        <p:spPr>
          <a:xfrm>
            <a:off x="3857900" y="1446684"/>
            <a:ext cx="2658400" cy="27492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800"/>
              </a:spcBef>
              <a:buClr>
                <a:schemeClr val="dk1"/>
              </a:buClr>
              <a:buSzPts val="1100"/>
            </a:pPr>
            <a:r>
              <a:rPr lang="fr-FR" sz="2400">
                <a:solidFill>
                  <a:schemeClr val="dk1"/>
                </a:solidFill>
              </a:rPr>
              <a:t>One-hot vector encoding</a:t>
            </a:r>
            <a:endParaRPr sz="2400"/>
          </a:p>
        </p:txBody>
      </p:sp>
      <p:sp>
        <p:nvSpPr>
          <p:cNvPr id="960" name="Google Shape;960;g2a415273a14_0_105"/>
          <p:cNvSpPr/>
          <p:nvPr/>
        </p:nvSpPr>
        <p:spPr>
          <a:xfrm>
            <a:off x="5113433" y="4293300"/>
            <a:ext cx="2254800" cy="2281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spcBef>
                <a:spcPts val="800"/>
              </a:spcBef>
              <a:buClr>
                <a:schemeClr val="dk1"/>
              </a:buClr>
              <a:buSzPts val="1100"/>
            </a:pPr>
            <a:r>
              <a:rPr lang="fr-FR" sz="2400">
                <a:solidFill>
                  <a:schemeClr val="dk1"/>
                </a:solidFill>
              </a:rPr>
              <a:t>word2vec</a:t>
            </a:r>
            <a:endParaRPr sz="2400"/>
          </a:p>
        </p:txBody>
      </p:sp>
      <p:sp>
        <p:nvSpPr>
          <p:cNvPr id="961" name="Google Shape;961;g2a415273a14_0_105"/>
          <p:cNvSpPr/>
          <p:nvPr/>
        </p:nvSpPr>
        <p:spPr>
          <a:xfrm>
            <a:off x="2099400" y="3876600"/>
            <a:ext cx="2436400" cy="22812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800"/>
              </a:spcBef>
              <a:buClr>
                <a:schemeClr val="dk1"/>
              </a:buClr>
              <a:buSzPts val="1100"/>
            </a:pPr>
            <a:r>
              <a:rPr lang="fr-FR" sz="1733">
                <a:solidFill>
                  <a:schemeClr val="dk1"/>
                </a:solidFill>
              </a:rPr>
              <a:t>Transformers</a:t>
            </a:r>
            <a:endParaRPr sz="1200"/>
          </a:p>
        </p:txBody>
      </p:sp>
      <p:sp>
        <p:nvSpPr>
          <p:cNvPr id="962" name="Google Shape;962;g2a415273a14_0_105"/>
          <p:cNvSpPr/>
          <p:nvPr/>
        </p:nvSpPr>
        <p:spPr>
          <a:xfrm>
            <a:off x="8568333" y="1257167"/>
            <a:ext cx="1804800" cy="1761600"/>
          </a:xfrm>
          <a:prstGeom prst="ellipse">
            <a:avLst/>
          </a:prstGeom>
          <a:solidFill>
            <a:schemeClr val="accent5"/>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800"/>
              </a:spcBef>
              <a:buClr>
                <a:schemeClr val="dk1"/>
              </a:buClr>
              <a:buSzPts val="1100"/>
            </a:pPr>
            <a:r>
              <a:rPr lang="fr-FR" sz="2400">
                <a:solidFill>
                  <a:schemeClr val="dk1"/>
                </a:solidFill>
              </a:rPr>
              <a:t>TF-IDF</a:t>
            </a:r>
            <a:endParaRPr sz="2400"/>
          </a:p>
        </p:txBody>
      </p:sp>
      <p:sp>
        <p:nvSpPr>
          <p:cNvPr id="963" name="Google Shape;963;g2a415273a14_0_105"/>
          <p:cNvSpPr/>
          <p:nvPr/>
        </p:nvSpPr>
        <p:spPr>
          <a:xfrm>
            <a:off x="436633" y="1824400"/>
            <a:ext cx="2254800" cy="2281200"/>
          </a:xfrm>
          <a:prstGeom prst="ellipse">
            <a:avLst/>
          </a:prstGeom>
          <a:solidFill>
            <a:schemeClr val="accent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800"/>
              </a:spcBef>
            </a:pPr>
            <a:r>
              <a:rPr lang="fr-FR" sz="2400">
                <a:solidFill>
                  <a:schemeClr val="dk1"/>
                </a:solidFill>
              </a:rPr>
              <a:t>doc2vec</a:t>
            </a:r>
            <a:endParaRPr sz="2400"/>
          </a:p>
        </p:txBody>
      </p:sp>
      <p:sp>
        <p:nvSpPr>
          <p:cNvPr id="964" name="Google Shape;964;g2a415273a14_0_105"/>
          <p:cNvSpPr/>
          <p:nvPr/>
        </p:nvSpPr>
        <p:spPr>
          <a:xfrm>
            <a:off x="8568333" y="3685733"/>
            <a:ext cx="2658400" cy="27492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spcBef>
                <a:spcPts val="800"/>
              </a:spcBef>
            </a:pPr>
            <a:r>
              <a:rPr lang="fr-FR" sz="2400">
                <a:solidFill>
                  <a:schemeClr val="dk1"/>
                </a:solidFill>
              </a:rPr>
              <a:t>skip-though vectors</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8"/>
        <p:cNvGrpSpPr/>
        <p:nvPr/>
      </p:nvGrpSpPr>
      <p:grpSpPr>
        <a:xfrm>
          <a:off x="0" y="0"/>
          <a:ext cx="0" cy="0"/>
          <a:chOff x="0" y="0"/>
          <a:chExt cx="0" cy="0"/>
        </a:xfrm>
      </p:grpSpPr>
      <p:grpSp>
        <p:nvGrpSpPr>
          <p:cNvPr id="974" name="Group 973">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75" name="Straight Connector 974">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76" name="Straight Connector 975">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77"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8"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79" name="Isosceles Triangle 978">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0"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1"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2"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3" name="Isosceles Triangle 982">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4" name="Isosceles Triangle 983">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986" name="Rectangle 985">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Isosceles Triangle 987">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0" name="Isosceles Triangle 989">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2"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994" name="Straight Connector 99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996" name="Straight Connector 99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969" name="Google Shape;969;p105"/>
          <p:cNvSpPr txBox="1">
            <a:spLocks noGrp="1"/>
          </p:cNvSpPr>
          <p:nvPr>
            <p:ph type="ctrTitle" idx="4294967295"/>
          </p:nvPr>
        </p:nvSpPr>
        <p:spPr>
          <a:xfrm>
            <a:off x="1507066" y="1397000"/>
            <a:ext cx="9064639" cy="2653836"/>
          </a:xfrm>
          <a:prstGeom prst="rect">
            <a:avLst/>
          </a:prstGeom>
        </p:spPr>
        <p:txBody>
          <a:bodyPr spcFirstLastPara="1" vert="horz" lIns="91440" tIns="45720" rIns="91440" bIns="45720" rtlCol="0" anchor="b" anchorCtr="0">
            <a:normAutofit/>
          </a:bodyPr>
          <a:lstStyle/>
          <a:p>
            <a:pPr algn="r"/>
            <a:r>
              <a:rPr lang="en-US" sz="5400" dirty="0" err="1"/>
              <a:t>Opensearch</a:t>
            </a:r>
            <a:r>
              <a:rPr lang="en-US" sz="5400" dirty="0"/>
              <a:t> for geospatial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969"/>
                                        </p:tgtEl>
                                        <p:attrNameLst>
                                          <p:attrName>style.visibility</p:attrName>
                                        </p:attrNameLst>
                                      </p:cBhvr>
                                      <p:to>
                                        <p:strVal val="visible"/>
                                      </p:to>
                                    </p:set>
                                    <p:animEffect transition="in" filter="fade">
                                      <p:cBhvr>
                                        <p:cTn id="7" dur="1000"/>
                                        <p:tgtEl>
                                          <p:spTgt spid="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9"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0"/>
        <p:cNvGrpSpPr/>
        <p:nvPr/>
      </p:nvGrpSpPr>
      <p:grpSpPr>
        <a:xfrm>
          <a:off x="0" y="0"/>
          <a:ext cx="0" cy="0"/>
          <a:chOff x="0" y="0"/>
          <a:chExt cx="0" cy="0"/>
        </a:xfrm>
      </p:grpSpPr>
      <p:grpSp>
        <p:nvGrpSpPr>
          <p:cNvPr id="988" name="Group 98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89" name="Straight Connector 98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0" name="Straight Connector 98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9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3" name="Isosceles Triangle 99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7" name="Isosceles Triangle 99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8" name="Isosceles Triangle 99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1000" name="Rectangle 999">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Google Shape;981;g2a7b9e6392d_0_51"/>
          <p:cNvSpPr txBox="1">
            <a:spLocks noGrp="1"/>
          </p:cNvSpPr>
          <p:nvPr>
            <p:ph type="title" idx="4294967295"/>
          </p:nvPr>
        </p:nvSpPr>
        <p:spPr>
          <a:xfrm>
            <a:off x="1043950" y="1179151"/>
            <a:ext cx="3300646" cy="4463889"/>
          </a:xfrm>
          <a:prstGeom prst="rect">
            <a:avLst/>
          </a:prstGeom>
        </p:spPr>
        <p:txBody>
          <a:bodyPr spcFirstLastPara="1" vert="horz" lIns="91440" tIns="45720" rIns="91440" bIns="45720" rtlCol="0" anchor="ctr" anchorCtr="0">
            <a:normAutofit/>
          </a:bodyPr>
          <a:lstStyle/>
          <a:p>
            <a:r>
              <a:rPr lang="en-US" dirty="0"/>
              <a:t>Geospatial data representation</a:t>
            </a:r>
          </a:p>
        </p:txBody>
      </p:sp>
      <p:sp>
        <p:nvSpPr>
          <p:cNvPr id="1002" name="Isosceles Triangle 1001">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004" name="Straight Connector 1003">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982" name="Google Shape;982;g2a7b9e6392d_0_51"/>
          <p:cNvSpPr txBox="1">
            <a:spLocks noGrp="1"/>
          </p:cNvSpPr>
          <p:nvPr>
            <p:ph type="body" idx="4294967295"/>
          </p:nvPr>
        </p:nvSpPr>
        <p:spPr>
          <a:xfrm>
            <a:off x="4978918" y="1109145"/>
            <a:ext cx="6341016" cy="4603900"/>
          </a:xfrm>
          <a:prstGeom prst="rect">
            <a:avLst/>
          </a:prstGeom>
        </p:spPr>
        <p:txBody>
          <a:bodyPr spcFirstLastPara="1" vert="horz" lIns="91440" tIns="45720" rIns="91440" bIns="45720" rtlCol="0" anchor="ctr" anchorCtr="0">
            <a:normAutofit/>
          </a:bodyPr>
          <a:lstStyle/>
          <a:p>
            <a:pPr marL="0" indent="0"/>
            <a:r>
              <a:rPr lang="en-US" dirty="0">
                <a:highlight>
                  <a:srgbClr val="FFFFFF"/>
                </a:highlight>
              </a:rPr>
              <a:t>To represent </a:t>
            </a:r>
            <a:r>
              <a:rPr lang="en-US" b="1" dirty="0">
                <a:highlight>
                  <a:srgbClr val="FFFFFF"/>
                </a:highlight>
              </a:rPr>
              <a:t>geospatial </a:t>
            </a:r>
            <a:r>
              <a:rPr lang="en-US" dirty="0">
                <a:highlight>
                  <a:srgbClr val="FFFFFF"/>
                </a:highlight>
              </a:rPr>
              <a:t>data in </a:t>
            </a:r>
            <a:r>
              <a:rPr lang="en-US" dirty="0" err="1">
                <a:highlight>
                  <a:srgbClr val="FFFFFF"/>
                </a:highlight>
              </a:rPr>
              <a:t>Opensearch</a:t>
            </a:r>
            <a:r>
              <a:rPr lang="en-US" dirty="0">
                <a:highlight>
                  <a:srgbClr val="FFFFFF"/>
                </a:highlight>
              </a:rPr>
              <a:t>, you have two data types: </a:t>
            </a:r>
          </a:p>
          <a:p>
            <a:pPr lvl="1" indent="-431789"/>
            <a:r>
              <a:rPr lang="en-US" dirty="0">
                <a:highlight>
                  <a:srgbClr val="FFFFFF"/>
                </a:highlight>
              </a:rPr>
              <a:t>“</a:t>
            </a:r>
            <a:r>
              <a:rPr lang="en-US" dirty="0" err="1">
                <a:highlight>
                  <a:srgbClr val="FFFFFF"/>
                </a:highlight>
              </a:rPr>
              <a:t>geo_point</a:t>
            </a:r>
            <a:r>
              <a:rPr lang="en-US" dirty="0">
                <a:highlight>
                  <a:srgbClr val="FFFFFF"/>
                </a:highlight>
              </a:rPr>
              <a:t>” </a:t>
            </a:r>
          </a:p>
          <a:p>
            <a:pPr lvl="1" indent="-431789"/>
            <a:r>
              <a:rPr lang="en-US" dirty="0">
                <a:highlight>
                  <a:srgbClr val="FFFFFF"/>
                </a:highlight>
              </a:rPr>
              <a:t>“</a:t>
            </a:r>
            <a:r>
              <a:rPr lang="en-US" dirty="0" err="1">
                <a:highlight>
                  <a:srgbClr val="FFFFFF"/>
                </a:highlight>
              </a:rPr>
              <a:t>geo_shape</a:t>
            </a:r>
            <a:r>
              <a:rPr lang="en-US" dirty="0">
                <a:highlight>
                  <a:srgbClr val="FFFFFF"/>
                </a:highlight>
              </a:rPr>
              <a:t>”</a:t>
            </a:r>
          </a:p>
          <a:p>
            <a:pPr indent="-431789"/>
            <a:r>
              <a:rPr lang="en-US" dirty="0">
                <a:highlight>
                  <a:srgbClr val="FFFFFF"/>
                </a:highlight>
              </a:rPr>
              <a:t>In OpenSearch, the </a:t>
            </a:r>
            <a:r>
              <a:rPr lang="en-US" dirty="0" err="1">
                <a:highlight>
                  <a:srgbClr val="FFFFFF"/>
                </a:highlight>
              </a:rPr>
              <a:t>geo_distance</a:t>
            </a:r>
            <a:r>
              <a:rPr lang="en-US" dirty="0">
                <a:highlight>
                  <a:srgbClr val="FFFFFF"/>
                </a:highlight>
              </a:rPr>
              <a:t> function is based on the </a:t>
            </a:r>
            <a:r>
              <a:rPr lang="en-US" b="1" dirty="0">
                <a:highlight>
                  <a:srgbClr val="FFFFFF"/>
                </a:highlight>
              </a:rPr>
              <a:t>great-circle distance</a:t>
            </a:r>
            <a:r>
              <a:rPr lang="en-US" dirty="0">
                <a:highlight>
                  <a:srgbClr val="FFFFFF"/>
                </a:highlight>
              </a:rPr>
              <a:t>, which is calculated using the Earth's reference sphere. This distance is determined using </a:t>
            </a:r>
            <a:r>
              <a:rPr lang="en-US" b="1" dirty="0">
                <a:highlight>
                  <a:srgbClr val="FFFFFF"/>
                </a:highlight>
              </a:rPr>
              <a:t>Haversine's formula</a:t>
            </a:r>
            <a:r>
              <a:rPr lang="en-US" dirty="0">
                <a:highlight>
                  <a:srgbClr val="FFFFFF"/>
                </a:highlight>
              </a:rPr>
              <a:t> or other spherical approximations.</a:t>
            </a:r>
          </a:p>
        </p:txBody>
      </p:sp>
      <p:sp>
        <p:nvSpPr>
          <p:cNvPr id="1006" name="Isosceles Triangle 100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83" name="Google Shape;983;g2a7b9e6392d_0_51"/>
          <p:cNvSpPr txBox="1">
            <a:spLocks noGrp="1"/>
          </p:cNvSpPr>
          <p:nvPr>
            <p:ph type="sldNum" sz="quarter" idx="12"/>
          </p:nvPr>
        </p:nvSpPr>
        <p:spPr>
          <a:xfrm>
            <a:off x="8590663"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kern="1200" dirty="0">
                <a:solidFill>
                  <a:schemeClr val="accent1"/>
                </a:solidFill>
                <a:latin typeface="+mn-lt"/>
                <a:ea typeface="+mn-ea"/>
                <a:cs typeface="+mn-cs"/>
              </a:rPr>
              <a:pPr>
                <a:spcAft>
                  <a:spcPts val="600"/>
                </a:spcAft>
              </a:pPr>
              <a:t>63</a:t>
            </a:fld>
            <a:endParaRPr lang="en-US" kern="1200" dirty="0">
              <a:solidFill>
                <a:schemeClr val="accent1"/>
              </a:solidFill>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7"/>
        <p:cNvGrpSpPr/>
        <p:nvPr/>
      </p:nvGrpSpPr>
      <p:grpSpPr>
        <a:xfrm>
          <a:off x="0" y="0"/>
          <a:ext cx="0" cy="0"/>
          <a:chOff x="0" y="0"/>
          <a:chExt cx="0" cy="0"/>
        </a:xfrm>
      </p:grpSpPr>
      <p:grpSp>
        <p:nvGrpSpPr>
          <p:cNvPr id="995" name="Group 994">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96" name="Straight Connector 995">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97" name="Straight Connector 996">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98"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9"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0" name="Isosceles Triangle 999">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1"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2"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3"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4" name="Isosceles Triangle 1003">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5" name="Isosceles Triangle 1004">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1007" name="Rectangle 100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Google Shape;988;g2a7b9e6392d_0_58"/>
          <p:cNvSpPr txBox="1">
            <a:spLocks noGrp="1"/>
          </p:cNvSpPr>
          <p:nvPr>
            <p:ph type="title" idx="4294967295"/>
          </p:nvPr>
        </p:nvSpPr>
        <p:spPr>
          <a:xfrm>
            <a:off x="1333502" y="609600"/>
            <a:ext cx="8596668" cy="1320800"/>
          </a:xfrm>
          <a:prstGeom prst="rect">
            <a:avLst/>
          </a:prstGeom>
        </p:spPr>
        <p:txBody>
          <a:bodyPr spcFirstLastPara="1" vert="horz" lIns="91440" tIns="45720" rIns="91440" bIns="45720" rtlCol="0" anchor="t" anchorCtr="0">
            <a:normAutofit/>
          </a:bodyPr>
          <a:lstStyle/>
          <a:p>
            <a:r>
              <a:rPr lang="en-US"/>
              <a:t>Geo Point</a:t>
            </a:r>
          </a:p>
        </p:txBody>
      </p:sp>
      <p:sp>
        <p:nvSpPr>
          <p:cNvPr id="1009" name="Isosceles Triangle 100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0" name="Google Shape;990;g2a7b9e6392d_0_58"/>
          <p:cNvSpPr txBox="1">
            <a:spLocks noGrp="1"/>
          </p:cNvSpPr>
          <p:nvPr>
            <p:ph type="sldNum" sz="quarter" idx="12"/>
          </p:nvPr>
        </p:nvSpPr>
        <p:spPr>
          <a:xfrm>
            <a:off x="8590663"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kern="1200" dirty="0">
                <a:solidFill>
                  <a:schemeClr val="accent1"/>
                </a:solidFill>
                <a:latin typeface="+mn-lt"/>
                <a:ea typeface="+mn-ea"/>
                <a:cs typeface="+mn-cs"/>
              </a:rPr>
              <a:pPr>
                <a:spcAft>
                  <a:spcPts val="600"/>
                </a:spcAft>
              </a:pPr>
              <a:t>64</a:t>
            </a:fld>
            <a:endParaRPr lang="en-US" kern="1200" dirty="0">
              <a:solidFill>
                <a:schemeClr val="accent1"/>
              </a:solidFill>
              <a:latin typeface="+mn-lt"/>
              <a:ea typeface="+mn-ea"/>
              <a:cs typeface="+mn-cs"/>
            </a:endParaRPr>
          </a:p>
        </p:txBody>
      </p:sp>
      <p:sp>
        <p:nvSpPr>
          <p:cNvPr id="989" name="Google Shape;989;g2a7b9e6392d_0_58"/>
          <p:cNvSpPr txBox="1">
            <a:spLocks noGrp="1"/>
          </p:cNvSpPr>
          <p:nvPr>
            <p:ph type="body" idx="4294967295"/>
          </p:nvPr>
        </p:nvSpPr>
        <p:spPr>
          <a:xfrm>
            <a:off x="1333502" y="2160589"/>
            <a:ext cx="8596668" cy="3880773"/>
          </a:xfrm>
          <a:prstGeom prst="rect">
            <a:avLst/>
          </a:prstGeom>
        </p:spPr>
        <p:txBody>
          <a:bodyPr spcFirstLastPara="1" vert="horz" lIns="91440" tIns="45720" rIns="91440" bIns="45720" rtlCol="0" anchorCtr="0">
            <a:normAutofit/>
          </a:bodyPr>
          <a:lstStyle/>
          <a:p>
            <a:pPr marL="0" indent="0"/>
            <a:r>
              <a:rPr lang="en-US">
                <a:highlight>
                  <a:srgbClr val="F2F2F2"/>
                </a:highlight>
                <a:sym typeface="Courier New"/>
              </a:rPr>
              <a:t>geo_point</a:t>
            </a:r>
          </a:p>
          <a:p>
            <a:pPr marL="0" indent="0"/>
            <a:r>
              <a:rPr lang="en-US">
                <a:highlight>
                  <a:srgbClr val="FFFFFF"/>
                </a:highlight>
              </a:rPr>
              <a:t>fields accept latitude-longitude pairs, which can be used:</a:t>
            </a:r>
          </a:p>
          <a:p>
            <a:pPr marL="999042" indent="-423323"/>
            <a:r>
              <a:rPr lang="en-US">
                <a:highlight>
                  <a:srgbClr val="FFFFFF"/>
                </a:highlight>
              </a:rPr>
              <a:t>to find geo-points within a </a:t>
            </a:r>
            <a:r>
              <a:rPr lang="en-US">
                <a:highlight>
                  <a:srgbClr val="FFFFFF"/>
                </a:highlight>
                <a:uFill>
                  <a:noFill/>
                </a:uFill>
                <a:hlinkClick r:id="rId3"/>
              </a:rPr>
              <a:t>bounding box</a:t>
            </a:r>
            <a:r>
              <a:rPr lang="en-US">
                <a:highlight>
                  <a:srgbClr val="FFFFFF"/>
                </a:highlight>
              </a:rPr>
              <a:t>, within a certain </a:t>
            </a:r>
            <a:r>
              <a:rPr lang="en-US">
                <a:highlight>
                  <a:srgbClr val="FFFFFF"/>
                </a:highlight>
                <a:uFill>
                  <a:noFill/>
                </a:uFill>
                <a:hlinkClick r:id="rId4"/>
              </a:rPr>
              <a:t>distance</a:t>
            </a:r>
            <a:r>
              <a:rPr lang="en-US">
                <a:highlight>
                  <a:srgbClr val="FFFFFF"/>
                </a:highlight>
              </a:rPr>
              <a:t> of a central point, or within a </a:t>
            </a:r>
            <a:r>
              <a:rPr lang="en-US">
                <a:highlight>
                  <a:srgbClr val="FFFFFF"/>
                </a:highlight>
                <a:uFill>
                  <a:noFill/>
                </a:uFill>
                <a:hlinkClick r:id="rId5"/>
              </a:rPr>
              <a:t>polygon</a:t>
            </a:r>
            <a:r>
              <a:rPr lang="en-US">
                <a:highlight>
                  <a:srgbClr val="FFFFFF"/>
                </a:highlight>
              </a:rPr>
              <a:t>.</a:t>
            </a:r>
          </a:p>
          <a:p>
            <a:pPr marL="999042" indent="-423323"/>
            <a:r>
              <a:rPr lang="en-US">
                <a:highlight>
                  <a:srgbClr val="FFFFFF"/>
                </a:highlight>
              </a:rPr>
              <a:t>to aggregate documents </a:t>
            </a:r>
            <a:r>
              <a:rPr lang="en-US">
                <a:highlight>
                  <a:srgbClr val="FFFFFF"/>
                </a:highlight>
                <a:uFill>
                  <a:noFill/>
                </a:uFill>
                <a:hlinkClick r:id="rId6"/>
              </a:rPr>
              <a:t>geographically</a:t>
            </a:r>
            <a:r>
              <a:rPr lang="en-US">
                <a:highlight>
                  <a:srgbClr val="FFFFFF"/>
                </a:highlight>
              </a:rPr>
              <a:t> or by </a:t>
            </a:r>
            <a:r>
              <a:rPr lang="en-US">
                <a:highlight>
                  <a:srgbClr val="FFFFFF"/>
                </a:highlight>
                <a:uFill>
                  <a:noFill/>
                </a:uFill>
                <a:hlinkClick r:id="rId7"/>
              </a:rPr>
              <a:t>distance</a:t>
            </a:r>
            <a:r>
              <a:rPr lang="en-US">
                <a:highlight>
                  <a:srgbClr val="FFFFFF"/>
                </a:highlight>
              </a:rPr>
              <a:t> from a central point.</a:t>
            </a:r>
          </a:p>
          <a:p>
            <a:pPr marL="999042" indent="-423323"/>
            <a:r>
              <a:rPr lang="en-US">
                <a:highlight>
                  <a:srgbClr val="FFFFFF"/>
                </a:highlight>
              </a:rPr>
              <a:t>to integrate distance into a document’s </a:t>
            </a:r>
            <a:r>
              <a:rPr lang="en-US">
                <a:highlight>
                  <a:srgbClr val="FFFFFF"/>
                </a:highlight>
                <a:uFill>
                  <a:noFill/>
                </a:uFill>
                <a:hlinkClick r:id="rId8"/>
              </a:rPr>
              <a:t>relevance score</a:t>
            </a:r>
            <a:r>
              <a:rPr lang="en-US">
                <a:highlight>
                  <a:srgbClr val="FFFFFF"/>
                </a:highlight>
              </a:rPr>
              <a:t>.</a:t>
            </a:r>
          </a:p>
          <a:p>
            <a:pPr marL="999042" indent="-423323"/>
            <a:r>
              <a:rPr lang="en-US">
                <a:highlight>
                  <a:srgbClr val="FFFFFF"/>
                </a:highlight>
              </a:rPr>
              <a:t>to </a:t>
            </a:r>
            <a:r>
              <a:rPr lang="en-US">
                <a:highlight>
                  <a:srgbClr val="FFFFFF"/>
                </a:highlight>
                <a:uFill>
                  <a:noFill/>
                </a:uFill>
                <a:hlinkClick r:id="rId9"/>
              </a:rPr>
              <a:t>sort</a:t>
            </a:r>
            <a:r>
              <a:rPr lang="en-US">
                <a:highlight>
                  <a:srgbClr val="FFFFFF"/>
                </a:highlight>
              </a:rPr>
              <a:t> documents by distance.</a:t>
            </a:r>
          </a:p>
          <a:p>
            <a:pPr marL="0" indent="0"/>
            <a:endParaRPr lang="en-US"/>
          </a:p>
        </p:txBody>
      </p:sp>
      <p:sp>
        <p:nvSpPr>
          <p:cNvPr id="1011" name="Isosceles Triangle 101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94"/>
        <p:cNvGrpSpPr/>
        <p:nvPr/>
      </p:nvGrpSpPr>
      <p:grpSpPr>
        <a:xfrm>
          <a:off x="0" y="0"/>
          <a:ext cx="0" cy="0"/>
          <a:chOff x="0" y="0"/>
          <a:chExt cx="0" cy="0"/>
        </a:xfrm>
      </p:grpSpPr>
      <p:grpSp>
        <p:nvGrpSpPr>
          <p:cNvPr id="1002" name="Group 100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03" name="Straight Connector 100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04" name="Straight Connector 100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0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7" name="Isosceles Triangle 100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1" name="Isosceles Triangle 101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2" name="Isosceles Triangle 101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1014" name="Rectangle 1013">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Google Shape;995;g2a7b9e6392d_0_72"/>
          <p:cNvSpPr txBox="1">
            <a:spLocks noGrp="1"/>
          </p:cNvSpPr>
          <p:nvPr>
            <p:ph type="title" idx="4294967295"/>
          </p:nvPr>
        </p:nvSpPr>
        <p:spPr>
          <a:xfrm>
            <a:off x="1043950" y="1179151"/>
            <a:ext cx="3300646" cy="4463889"/>
          </a:xfrm>
          <a:prstGeom prst="rect">
            <a:avLst/>
          </a:prstGeom>
        </p:spPr>
        <p:txBody>
          <a:bodyPr spcFirstLastPara="1" vert="horz" lIns="91440" tIns="45720" rIns="91440" bIns="45720" rtlCol="0" anchor="ctr" anchorCtr="0">
            <a:normAutofit/>
          </a:bodyPr>
          <a:lstStyle/>
          <a:p>
            <a:r>
              <a:rPr lang="en-US"/>
              <a:t>Geo shape</a:t>
            </a:r>
          </a:p>
        </p:txBody>
      </p:sp>
      <p:sp>
        <p:nvSpPr>
          <p:cNvPr id="1016" name="Isosceles Triangle 1015">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018" name="Straight Connector 1017">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996" name="Google Shape;996;g2a7b9e6392d_0_72"/>
          <p:cNvSpPr txBox="1">
            <a:spLocks noGrp="1"/>
          </p:cNvSpPr>
          <p:nvPr>
            <p:ph type="body" idx="4294967295"/>
          </p:nvPr>
        </p:nvSpPr>
        <p:spPr>
          <a:xfrm>
            <a:off x="4978918" y="1109145"/>
            <a:ext cx="6341016" cy="4603900"/>
          </a:xfrm>
          <a:prstGeom prst="rect">
            <a:avLst/>
          </a:prstGeom>
        </p:spPr>
        <p:txBody>
          <a:bodyPr spcFirstLastPara="1" vert="horz" lIns="91440" tIns="45720" rIns="91440" bIns="45720" rtlCol="0" anchor="ctr" anchorCtr="0">
            <a:normAutofit/>
          </a:bodyPr>
          <a:lstStyle/>
          <a:p>
            <a:pPr marL="304792" marR="304792" indent="0">
              <a:lnSpc>
                <a:spcPct val="90000"/>
              </a:lnSpc>
            </a:pPr>
            <a:r>
              <a:rPr lang="en-US" sz="1300">
                <a:highlight>
                  <a:srgbClr val="F2F2F2"/>
                </a:highlight>
                <a:sym typeface="Courier New"/>
              </a:rPr>
              <a:t>geo_shape</a:t>
            </a:r>
          </a:p>
          <a:p>
            <a:pPr marL="304792" marR="304792" indent="0">
              <a:lnSpc>
                <a:spcPct val="90000"/>
              </a:lnSpc>
            </a:pPr>
            <a:r>
              <a:rPr lang="en-US" sz="1300">
                <a:sym typeface="Georgia"/>
              </a:rPr>
              <a:t>With this data type you can have more representation </a:t>
            </a:r>
            <a:r>
              <a:rPr lang="en-US" sz="1300" b="1">
                <a:sym typeface="Georgia"/>
              </a:rPr>
              <a:t>geospacial</a:t>
            </a:r>
            <a:r>
              <a:rPr lang="en-US" sz="1300">
                <a:sym typeface="Georgia"/>
              </a:rPr>
              <a:t> data :</a:t>
            </a:r>
          </a:p>
          <a:p>
            <a:pPr marL="1303834" marR="304792" indent="-423323">
              <a:lnSpc>
                <a:spcPct val="90000"/>
              </a:lnSpc>
            </a:pPr>
            <a:r>
              <a:rPr lang="en-US" sz="1300" b="1">
                <a:sym typeface="Georgia"/>
              </a:rPr>
              <a:t>Point</a:t>
            </a:r>
            <a:r>
              <a:rPr lang="en-US" sz="1300">
                <a:sym typeface="Georgia"/>
              </a:rPr>
              <a:t>: defined by an one point with latitude and longitude.</a:t>
            </a:r>
          </a:p>
          <a:p>
            <a:pPr marL="1303834" marR="304792" indent="-423323">
              <a:lnSpc>
                <a:spcPct val="90000"/>
              </a:lnSpc>
            </a:pPr>
            <a:r>
              <a:rPr lang="en-US" sz="1300" b="1">
                <a:sym typeface="Georgia"/>
              </a:rPr>
              <a:t>Linestring</a:t>
            </a:r>
            <a:r>
              <a:rPr lang="en-US" sz="1300">
                <a:sym typeface="Georgia"/>
              </a:rPr>
              <a:t>: defined by an array of two or more positions.</a:t>
            </a:r>
          </a:p>
          <a:p>
            <a:pPr marL="1303834" marR="304792" indent="-423323">
              <a:lnSpc>
                <a:spcPct val="90000"/>
              </a:lnSpc>
            </a:pPr>
            <a:r>
              <a:rPr lang="en-US" sz="1300" b="1">
                <a:sym typeface="Georgia"/>
              </a:rPr>
              <a:t>Polygon</a:t>
            </a:r>
            <a:r>
              <a:rPr lang="en-US" sz="1300">
                <a:sym typeface="Georgia"/>
              </a:rPr>
              <a:t>: defined by a list of a list of points.</a:t>
            </a:r>
          </a:p>
          <a:p>
            <a:pPr marL="1303834" marR="304792" indent="-423323">
              <a:lnSpc>
                <a:spcPct val="90000"/>
              </a:lnSpc>
            </a:pPr>
            <a:r>
              <a:rPr lang="en-US" sz="1300" b="1">
                <a:sym typeface="Georgia"/>
              </a:rPr>
              <a:t>Multipoint</a:t>
            </a:r>
            <a:r>
              <a:rPr lang="en-US" sz="1300">
                <a:sym typeface="Georgia"/>
              </a:rPr>
              <a:t>: a list of geojson points.</a:t>
            </a:r>
          </a:p>
          <a:p>
            <a:pPr marL="1303834" marR="304792" indent="-423323">
              <a:lnSpc>
                <a:spcPct val="90000"/>
              </a:lnSpc>
            </a:pPr>
            <a:r>
              <a:rPr lang="en-US" sz="1300" b="1">
                <a:sym typeface="Georgia"/>
              </a:rPr>
              <a:t>Multilinestring</a:t>
            </a:r>
            <a:r>
              <a:rPr lang="en-US" sz="1300">
                <a:sym typeface="Georgia"/>
              </a:rPr>
              <a:t>: is an example of a list of geojson linestrings.</a:t>
            </a:r>
          </a:p>
          <a:p>
            <a:pPr marL="1303834" marR="304792" indent="-423323">
              <a:lnSpc>
                <a:spcPct val="90000"/>
              </a:lnSpc>
            </a:pPr>
            <a:r>
              <a:rPr lang="en-US" sz="1300" b="1">
                <a:sym typeface="Georgia"/>
              </a:rPr>
              <a:t>Multipolygon</a:t>
            </a:r>
            <a:r>
              <a:rPr lang="en-US" sz="1300">
                <a:sym typeface="Georgia"/>
              </a:rPr>
              <a:t>: list of geojson polygons.</a:t>
            </a:r>
          </a:p>
          <a:p>
            <a:pPr marL="1303834" marR="304792" indent="-423323">
              <a:lnSpc>
                <a:spcPct val="90000"/>
              </a:lnSpc>
            </a:pPr>
            <a:r>
              <a:rPr lang="en-US" sz="1300" b="1">
                <a:sym typeface="Georgia"/>
              </a:rPr>
              <a:t>Geometrycollection</a:t>
            </a:r>
            <a:r>
              <a:rPr lang="en-US" sz="1300">
                <a:sym typeface="Georgia"/>
              </a:rPr>
              <a:t>: collection of geojson geometry objects.</a:t>
            </a:r>
          </a:p>
          <a:p>
            <a:pPr marL="1303834" marR="304792" indent="-423323">
              <a:lnSpc>
                <a:spcPct val="90000"/>
              </a:lnSpc>
            </a:pPr>
            <a:r>
              <a:rPr lang="en-US" sz="1300" b="1">
                <a:sym typeface="Georgia"/>
              </a:rPr>
              <a:t>Envelope</a:t>
            </a:r>
            <a:r>
              <a:rPr lang="en-US" sz="1300">
                <a:sym typeface="Georgia"/>
              </a:rPr>
              <a:t>: consists of coordinates for upper left and lower right points of the shape to represent a bounding rectangle in the format </a:t>
            </a:r>
            <a:r>
              <a:rPr lang="en-US" sz="1300">
                <a:highlight>
                  <a:srgbClr val="F2F2F2"/>
                </a:highlight>
                <a:sym typeface="Courier New"/>
              </a:rPr>
              <a:t>[[minLon, maxLat], [maxLon, minLat]]</a:t>
            </a:r>
            <a:r>
              <a:rPr lang="en-US" sz="1300">
                <a:sym typeface="Georgia"/>
              </a:rPr>
              <a:t> .</a:t>
            </a:r>
          </a:p>
          <a:p>
            <a:pPr marL="1303834" marR="304792" indent="-423323">
              <a:lnSpc>
                <a:spcPct val="90000"/>
              </a:lnSpc>
            </a:pPr>
            <a:r>
              <a:rPr lang="en-US" sz="1300" b="1">
                <a:sym typeface="Georgia"/>
              </a:rPr>
              <a:t>Circle</a:t>
            </a:r>
            <a:r>
              <a:rPr lang="en-US" sz="1300">
                <a:sym typeface="Georgia"/>
              </a:rPr>
              <a:t>: consists of a center point with a radius.</a:t>
            </a:r>
          </a:p>
          <a:p>
            <a:pPr marL="0" indent="0">
              <a:lnSpc>
                <a:spcPct val="90000"/>
              </a:lnSpc>
            </a:pPr>
            <a:endParaRPr lang="en-US" sz="1300"/>
          </a:p>
        </p:txBody>
      </p:sp>
      <p:sp>
        <p:nvSpPr>
          <p:cNvPr id="1020" name="Isosceles Triangle 1019">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997" name="Google Shape;997;g2a7b9e6392d_0_72"/>
          <p:cNvSpPr txBox="1">
            <a:spLocks noGrp="1"/>
          </p:cNvSpPr>
          <p:nvPr>
            <p:ph type="sldNum" sz="quarter" idx="12"/>
          </p:nvPr>
        </p:nvSpPr>
        <p:spPr>
          <a:xfrm>
            <a:off x="8590663"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kern="1200" dirty="0">
                <a:solidFill>
                  <a:schemeClr val="accent1"/>
                </a:solidFill>
                <a:latin typeface="+mn-lt"/>
                <a:ea typeface="+mn-ea"/>
                <a:cs typeface="+mn-cs"/>
              </a:rPr>
              <a:pPr>
                <a:spcAft>
                  <a:spcPts val="600"/>
                </a:spcAft>
              </a:pPr>
              <a:t>65</a:t>
            </a:fld>
            <a:endParaRPr lang="en-US" kern="1200" dirty="0">
              <a:solidFill>
                <a:schemeClr val="accent1"/>
              </a:solidFill>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01"/>
        <p:cNvGrpSpPr/>
        <p:nvPr/>
      </p:nvGrpSpPr>
      <p:grpSpPr>
        <a:xfrm>
          <a:off x="0" y="0"/>
          <a:ext cx="0" cy="0"/>
          <a:chOff x="0" y="0"/>
          <a:chExt cx="0" cy="0"/>
        </a:xfrm>
      </p:grpSpPr>
      <p:grpSp>
        <p:nvGrpSpPr>
          <p:cNvPr id="1009" name="Group 1008">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10" name="Straight Connector 1009">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1" name="Straight Connector 1010">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12"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3"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4" name="Isosceles Triangle 1013">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5"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6"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7"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8" name="Isosceles Triangle 1017">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19" name="Isosceles Triangle 1018">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useBgFill="1">
        <p:nvSpPr>
          <p:cNvPr id="1021" name="Rectangle 102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Google Shape;1002;g2a7b9e6392d_0_65"/>
          <p:cNvSpPr txBox="1">
            <a:spLocks noGrp="1"/>
          </p:cNvSpPr>
          <p:nvPr>
            <p:ph type="title" idx="4294967295"/>
          </p:nvPr>
        </p:nvSpPr>
        <p:spPr>
          <a:xfrm>
            <a:off x="1043950" y="1179151"/>
            <a:ext cx="3300646" cy="4463889"/>
          </a:xfrm>
          <a:prstGeom prst="rect">
            <a:avLst/>
          </a:prstGeom>
        </p:spPr>
        <p:txBody>
          <a:bodyPr spcFirstLastPara="1" vert="horz" lIns="91440" tIns="45720" rIns="91440" bIns="45720" rtlCol="0" anchor="ctr" anchorCtr="0">
            <a:normAutofit/>
          </a:bodyPr>
          <a:lstStyle/>
          <a:p>
            <a:r>
              <a:rPr lang="en-US"/>
              <a:t>Geospatial queries</a:t>
            </a:r>
          </a:p>
        </p:txBody>
      </p:sp>
      <p:sp>
        <p:nvSpPr>
          <p:cNvPr id="1023" name="Isosceles Triangle 102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cxnSp>
        <p:nvCxnSpPr>
          <p:cNvPr id="1025" name="Straight Connector 102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1003" name="Google Shape;1003;g2a7b9e6392d_0_65"/>
          <p:cNvSpPr txBox="1">
            <a:spLocks noGrp="1"/>
          </p:cNvSpPr>
          <p:nvPr>
            <p:ph type="body" idx="4294967295"/>
          </p:nvPr>
        </p:nvSpPr>
        <p:spPr>
          <a:xfrm>
            <a:off x="4978918" y="1109145"/>
            <a:ext cx="6341016" cy="4603900"/>
          </a:xfrm>
          <a:prstGeom prst="rect">
            <a:avLst/>
          </a:prstGeom>
        </p:spPr>
        <p:txBody>
          <a:bodyPr spcFirstLastPara="1" vert="horz" lIns="91440" tIns="45720" rIns="91440" bIns="45720" rtlCol="0" anchor="ctr" anchorCtr="0">
            <a:normAutofit/>
          </a:bodyPr>
          <a:lstStyle/>
          <a:p>
            <a:pPr marL="0" indent="0"/>
            <a:r>
              <a:rPr lang="en-US">
                <a:highlight>
                  <a:srgbClr val="FFFFFF"/>
                </a:highlight>
              </a:rPr>
              <a:t>You can search by:</a:t>
            </a:r>
          </a:p>
          <a:p>
            <a:pPr marL="999042" indent="-423323"/>
            <a:r>
              <a:rPr lang="en-US" b="1">
                <a:highlight>
                  <a:srgbClr val="FFFFFF"/>
                </a:highlight>
              </a:rPr>
              <a:t>geo_bounding_box</a:t>
            </a:r>
            <a:r>
              <a:rPr lang="en-US">
                <a:highlight>
                  <a:srgbClr val="FFFFFF"/>
                </a:highlight>
              </a:rPr>
              <a:t>: query to finds documents with geo-points that fall into the specified rectangle.</a:t>
            </a:r>
          </a:p>
          <a:p>
            <a:pPr marL="999042" indent="-423323"/>
            <a:r>
              <a:rPr lang="en-US" b="1">
                <a:highlight>
                  <a:srgbClr val="FFFFFF"/>
                </a:highlight>
              </a:rPr>
              <a:t>geo_distance</a:t>
            </a:r>
            <a:r>
              <a:rPr lang="en-US">
                <a:highlight>
                  <a:srgbClr val="FFFFFF"/>
                </a:highlight>
              </a:rPr>
              <a:t>: query to finds documents with geo-points within the specified distance of a central point.</a:t>
            </a:r>
          </a:p>
          <a:p>
            <a:pPr marL="999042" indent="-423323"/>
            <a:r>
              <a:rPr lang="en-US" b="1">
                <a:highlight>
                  <a:srgbClr val="FFFFFF"/>
                </a:highlight>
              </a:rPr>
              <a:t>geo_polygon</a:t>
            </a:r>
            <a:r>
              <a:rPr lang="en-US">
                <a:highlight>
                  <a:srgbClr val="FFFFFF"/>
                </a:highlight>
              </a:rPr>
              <a:t>: query to find documents with geo-points within the specified polygon.</a:t>
            </a:r>
          </a:p>
          <a:p>
            <a:pPr marL="999042" indent="-423323"/>
            <a:r>
              <a:rPr lang="en-US" b="1">
                <a:highlight>
                  <a:srgbClr val="FFFFFF"/>
                </a:highlight>
              </a:rPr>
              <a:t>geo_shape query</a:t>
            </a:r>
            <a:r>
              <a:rPr lang="en-US">
                <a:highlight>
                  <a:srgbClr val="FFFFFF"/>
                </a:highlight>
              </a:rPr>
              <a:t>: to finds documents with geo-shapes which either intersect, are contained by, or do not intersect with the specified geo-shape.</a:t>
            </a:r>
          </a:p>
          <a:p>
            <a:pPr marL="0" indent="0"/>
            <a:endParaRPr lang="en-US"/>
          </a:p>
        </p:txBody>
      </p:sp>
      <p:sp>
        <p:nvSpPr>
          <p:cNvPr id="1027" name="Isosceles Triangle 102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004" name="Google Shape;1004;g2a7b9e6392d_0_65"/>
          <p:cNvSpPr txBox="1">
            <a:spLocks noGrp="1"/>
          </p:cNvSpPr>
          <p:nvPr>
            <p:ph type="sldNum" sz="quarter" idx="12"/>
          </p:nvPr>
        </p:nvSpPr>
        <p:spPr>
          <a:xfrm>
            <a:off x="8590663" y="6041362"/>
            <a:ext cx="683339" cy="365125"/>
          </a:xfrm>
          <a:prstGeom prst="rect">
            <a:avLst/>
          </a:prstGeom>
        </p:spPr>
        <p:txBody>
          <a:bodyPr spcFirstLastPara="1" vert="horz" lIns="91440" tIns="45720" rIns="91440" bIns="45720" rtlCol="0" anchor="ctr" anchorCtr="0">
            <a:normAutofit/>
          </a:bodyPr>
          <a:lstStyle/>
          <a:p>
            <a:pPr>
              <a:spcAft>
                <a:spcPts val="600"/>
              </a:spcAft>
            </a:pPr>
            <a:fld id="{00000000-1234-1234-1234-123412341234}" type="slidenum">
              <a:rPr lang="en-US" kern="1200" dirty="0">
                <a:solidFill>
                  <a:schemeClr val="accent1"/>
                </a:solidFill>
                <a:latin typeface="+mn-lt"/>
                <a:ea typeface="+mn-ea"/>
                <a:cs typeface="+mn-cs"/>
              </a:rPr>
              <a:pPr>
                <a:spcAft>
                  <a:spcPts val="600"/>
                </a:spcAft>
              </a:pPr>
              <a:t>66</a:t>
            </a:fld>
            <a:endParaRPr lang="en-US" kern="1200" dirty="0">
              <a:solidFill>
                <a:schemeClr val="accent1"/>
              </a:solidFill>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5" name="Google Shape;1015;g2a712e30d00_0_645"/>
          <p:cNvSpPr txBox="1">
            <a:spLocks noGrp="1"/>
          </p:cNvSpPr>
          <p:nvPr>
            <p:ph type="sldNum" sz="quarter"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fr-FR"/>
              <a:pPr/>
              <a:t>67</a:t>
            </a:fld>
            <a:endParaRPr/>
          </a:p>
        </p:txBody>
      </p:sp>
      <p:sp>
        <p:nvSpPr>
          <p:cNvPr id="1010" name="Google Shape;1010;g2a712e30d00_0_645"/>
          <p:cNvSpPr txBox="1">
            <a:spLocks noGrp="1"/>
          </p:cNvSpPr>
          <p:nvPr>
            <p:ph type="body" idx="4294967295"/>
          </p:nvPr>
        </p:nvSpPr>
        <p:spPr>
          <a:xfrm>
            <a:off x="0" y="1587500"/>
            <a:ext cx="11176000" cy="3008313"/>
          </a:xfrm>
          <a:prstGeom prst="rect">
            <a:avLst/>
          </a:prstGeom>
          <a:noFill/>
          <a:ln>
            <a:noFill/>
          </a:ln>
        </p:spPr>
        <p:txBody>
          <a:bodyPr spcFirstLastPara="1" vert="horz" wrap="square" lIns="121900" tIns="121900" rIns="121900" bIns="121900" rtlCol="0" anchor="t" anchorCtr="0">
            <a:noAutofit/>
          </a:bodyPr>
          <a:lstStyle/>
          <a:p>
            <a:pPr marL="457189" indent="-294633">
              <a:lnSpc>
                <a:spcPct val="100000"/>
              </a:lnSpc>
              <a:spcBef>
                <a:spcPts val="0"/>
              </a:spcBef>
              <a:buSzPts val="1100"/>
              <a:buNone/>
            </a:pPr>
            <a:r>
              <a:rPr lang="fr-FR" sz="1467">
                <a:latin typeface="Roboto"/>
                <a:ea typeface="Roboto"/>
                <a:cs typeface="Roboto"/>
                <a:sym typeface="Roboto"/>
              </a:rPr>
              <a:t>Filtre par Geo Point</a:t>
            </a:r>
            <a:endParaRPr sz="1467">
              <a:latin typeface="Roboto"/>
              <a:ea typeface="Roboto"/>
              <a:cs typeface="Roboto"/>
              <a:sym typeface="Roboto"/>
            </a:endParaRPr>
          </a:p>
          <a:p>
            <a:pPr marL="457189" indent="-294633">
              <a:lnSpc>
                <a:spcPct val="100000"/>
              </a:lnSpc>
              <a:spcBef>
                <a:spcPts val="0"/>
              </a:spcBef>
              <a:buSzPts val="1100"/>
              <a:buNone/>
            </a:pPr>
            <a:r>
              <a:rPr lang="fr-FR" sz="1467">
                <a:latin typeface="Roboto"/>
                <a:ea typeface="Roboto"/>
                <a:cs typeface="Roboto"/>
                <a:sym typeface="Roboto"/>
              </a:rPr>
              <a:t>Geo distance, geo distance range et geo bounding box</a:t>
            </a:r>
            <a:endParaRPr sz="1467">
              <a:latin typeface="Roboto"/>
              <a:ea typeface="Roboto"/>
              <a:cs typeface="Roboto"/>
              <a:sym typeface="Roboto"/>
            </a:endParaRPr>
          </a:p>
          <a:p>
            <a:pPr marL="457189" indent="-294633">
              <a:lnSpc>
                <a:spcPct val="100000"/>
              </a:lnSpc>
              <a:spcBef>
                <a:spcPts val="0"/>
              </a:spcBef>
              <a:buSzPts val="1080"/>
              <a:buNone/>
            </a:pPr>
            <a:endParaRPr sz="1467">
              <a:latin typeface="Roboto"/>
              <a:ea typeface="Roboto"/>
              <a:cs typeface="Roboto"/>
              <a:sym typeface="Roboto"/>
            </a:endParaRPr>
          </a:p>
        </p:txBody>
      </p:sp>
      <p:sp>
        <p:nvSpPr>
          <p:cNvPr id="1011" name="Google Shape;1011;g2a712e30d00_0_645"/>
          <p:cNvSpPr txBox="1">
            <a:spLocks noGrp="1"/>
          </p:cNvSpPr>
          <p:nvPr>
            <p:ph type="title" idx="4294967295"/>
          </p:nvPr>
        </p:nvSpPr>
        <p:spPr>
          <a:xfrm>
            <a:off x="0" y="246063"/>
            <a:ext cx="9328150" cy="954087"/>
          </a:xfrm>
          <a:prstGeom prst="rect">
            <a:avLst/>
          </a:prstGeom>
          <a:noFill/>
          <a:ln>
            <a:noFill/>
          </a:ln>
        </p:spPr>
        <p:txBody>
          <a:bodyPr spcFirstLastPara="1" vert="horz" wrap="square" lIns="121900" tIns="121900" rIns="121900" bIns="121900" rtlCol="0" anchor="ctr" anchorCtr="0">
            <a:noAutofit/>
          </a:bodyPr>
          <a:lstStyle/>
          <a:p>
            <a:pPr marL="243834" indent="-6769" algn="l">
              <a:buClr>
                <a:schemeClr val="lt1"/>
              </a:buClr>
              <a:buSzPts val="4400"/>
            </a:pPr>
            <a:r>
              <a:rPr lang="fr-FR"/>
              <a:t>Geospatial search</a:t>
            </a:r>
            <a:endParaRPr/>
          </a:p>
        </p:txBody>
      </p:sp>
      <p:pic>
        <p:nvPicPr>
          <p:cNvPr id="1012" name="Google Shape;1012;g2a712e30d00_0_645"/>
          <p:cNvPicPr preferRelativeResize="0"/>
          <p:nvPr/>
        </p:nvPicPr>
        <p:blipFill rotWithShape="1">
          <a:blip r:embed="rId3">
            <a:alphaModFix/>
          </a:blip>
          <a:srcRect/>
          <a:stretch/>
        </p:blipFill>
        <p:spPr>
          <a:xfrm>
            <a:off x="4411934" y="2519853"/>
            <a:ext cx="3164951" cy="3112377"/>
          </a:xfrm>
          <a:prstGeom prst="rect">
            <a:avLst/>
          </a:prstGeom>
          <a:noFill/>
          <a:ln>
            <a:noFill/>
          </a:ln>
          <a:effectLst>
            <a:outerShdw blurRad="57150" dist="19050" dir="5400000" algn="bl" rotWithShape="0">
              <a:srgbClr val="000000">
                <a:alpha val="50000"/>
              </a:srgbClr>
            </a:outerShdw>
          </a:effectLst>
        </p:spPr>
      </p:pic>
      <p:pic>
        <p:nvPicPr>
          <p:cNvPr id="1013" name="Google Shape;1013;g2a712e30d00_0_645"/>
          <p:cNvPicPr preferRelativeResize="0"/>
          <p:nvPr/>
        </p:nvPicPr>
        <p:blipFill rotWithShape="1">
          <a:blip r:embed="rId4">
            <a:alphaModFix/>
          </a:blip>
          <a:srcRect/>
          <a:stretch/>
        </p:blipFill>
        <p:spPr>
          <a:xfrm>
            <a:off x="725500" y="2524593"/>
            <a:ext cx="3164949" cy="3102900"/>
          </a:xfrm>
          <a:prstGeom prst="rect">
            <a:avLst/>
          </a:prstGeom>
          <a:noFill/>
          <a:ln>
            <a:noFill/>
          </a:ln>
          <a:effectLst>
            <a:outerShdw blurRad="57150" dist="19050" dir="5400000" algn="bl" rotWithShape="0">
              <a:srgbClr val="000000">
                <a:alpha val="50000"/>
              </a:srgbClr>
            </a:outerShdw>
          </a:effectLst>
        </p:spPr>
      </p:pic>
      <p:pic>
        <p:nvPicPr>
          <p:cNvPr id="1014" name="Google Shape;1014;g2a712e30d00_0_645"/>
          <p:cNvPicPr preferRelativeResize="0"/>
          <p:nvPr/>
        </p:nvPicPr>
        <p:blipFill rotWithShape="1">
          <a:blip r:embed="rId5">
            <a:alphaModFix/>
          </a:blip>
          <a:srcRect/>
          <a:stretch/>
        </p:blipFill>
        <p:spPr>
          <a:xfrm>
            <a:off x="8395033" y="2519858"/>
            <a:ext cx="2505097" cy="3112401"/>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5324C501-BCD2-4B28-D5DA-55F9F0607D58}"/>
              </a:ext>
            </a:extLst>
          </p:cNvPr>
          <p:cNvSpPr>
            <a:spLocks noGrp="1"/>
          </p:cNvSpPr>
          <p:nvPr>
            <p:ph type="title"/>
          </p:nvPr>
        </p:nvSpPr>
        <p:spPr>
          <a:xfrm>
            <a:off x="643467" y="816638"/>
            <a:ext cx="3367359" cy="5224724"/>
          </a:xfrm>
        </p:spPr>
        <p:txBody>
          <a:bodyPr anchor="ctr">
            <a:normAutofit/>
          </a:bodyPr>
          <a:lstStyle/>
          <a:p>
            <a:r>
              <a:rPr lang="fr-FR"/>
              <a:t>SQL vs. NoSQL Query Language</a:t>
            </a:r>
            <a:br>
              <a:rPr lang="fr-FR"/>
            </a:br>
            <a:endParaRPr lang="fr-FR" dirty="0"/>
          </a:p>
        </p:txBody>
      </p:sp>
      <p:sp>
        <p:nvSpPr>
          <p:cNvPr id="3" name="Espace réservé du contenu 2">
            <a:extLst>
              <a:ext uri="{FF2B5EF4-FFF2-40B4-BE49-F238E27FC236}">
                <a16:creationId xmlns:a16="http://schemas.microsoft.com/office/drawing/2014/main" id="{0AF70BF8-CFE0-260D-3A04-AA52FCE13EE3}"/>
              </a:ext>
            </a:extLst>
          </p:cNvPr>
          <p:cNvSpPr>
            <a:spLocks noGrp="1"/>
          </p:cNvSpPr>
          <p:nvPr>
            <p:ph idx="1"/>
          </p:nvPr>
        </p:nvSpPr>
        <p:spPr>
          <a:xfrm>
            <a:off x="4654295" y="816638"/>
            <a:ext cx="4619706" cy="5224724"/>
          </a:xfrm>
        </p:spPr>
        <p:txBody>
          <a:bodyPr anchor="ctr">
            <a:normAutofit/>
          </a:bodyPr>
          <a:lstStyle/>
          <a:p>
            <a:r>
              <a:rPr lang="en-US" dirty="0"/>
              <a:t>SQL (Structured Query Language) in Traditional Databases</a:t>
            </a:r>
          </a:p>
          <a:p>
            <a:pPr lvl="1"/>
            <a:r>
              <a:rPr lang="en-US" dirty="0"/>
              <a:t>Complex querying</a:t>
            </a:r>
          </a:p>
          <a:p>
            <a:pPr lvl="1"/>
            <a:r>
              <a:rPr lang="en-US" dirty="0"/>
              <a:t>Data Integrity</a:t>
            </a:r>
          </a:p>
          <a:p>
            <a:pPr lvl="1"/>
            <a:r>
              <a:rPr lang="en-US" dirty="0"/>
              <a:t>Scalability and Flexibility</a:t>
            </a:r>
          </a:p>
          <a:p>
            <a:pPr lvl="1"/>
            <a:r>
              <a:rPr lang="en-US" dirty="0"/>
              <a:t>Standardization</a:t>
            </a:r>
          </a:p>
          <a:p>
            <a:pPr lvl="1"/>
            <a:r>
              <a:rPr lang="en-US" dirty="0"/>
              <a:t>Security</a:t>
            </a:r>
          </a:p>
          <a:p>
            <a:r>
              <a:rPr lang="en-US" dirty="0"/>
              <a:t>Why NoSQL Databases Do Not Always Use SQL</a:t>
            </a:r>
          </a:p>
          <a:p>
            <a:pPr lvl="1"/>
            <a:r>
              <a:rPr lang="en-US" dirty="0"/>
              <a:t>Schema-less Data</a:t>
            </a:r>
          </a:p>
          <a:p>
            <a:pPr lvl="1"/>
            <a:r>
              <a:rPr lang="en-US" dirty="0"/>
              <a:t>Scalability concerns </a:t>
            </a:r>
          </a:p>
          <a:p>
            <a:pPr lvl="1"/>
            <a:r>
              <a:rPr lang="en-US" dirty="0"/>
              <a:t>Different Data Access Patterns</a:t>
            </a:r>
          </a:p>
          <a:p>
            <a:pPr lvl="1"/>
            <a:r>
              <a:rPr lang="en-US" dirty="0"/>
              <a:t>Performance optimization</a:t>
            </a:r>
            <a:endParaRPr lang="fr-FR" dirty="0"/>
          </a:p>
        </p:txBody>
      </p:sp>
    </p:spTree>
    <p:extLst>
      <p:ext uri="{BB962C8B-B14F-4D97-AF65-F5344CB8AC3E}">
        <p14:creationId xmlns:p14="http://schemas.microsoft.com/office/powerpoint/2010/main" val="191068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83E322-18EE-C5AB-88EB-643E808C6D3B}"/>
              </a:ext>
            </a:extLst>
          </p:cNvPr>
          <p:cNvSpPr>
            <a:spLocks noGrp="1"/>
          </p:cNvSpPr>
          <p:nvPr>
            <p:ph type="title"/>
          </p:nvPr>
        </p:nvSpPr>
        <p:spPr/>
        <p:txBody>
          <a:bodyPr/>
          <a:lstStyle/>
          <a:p>
            <a:r>
              <a:rPr lang="fr-FR" dirty="0"/>
              <a:t>Requête SQL</a:t>
            </a:r>
          </a:p>
        </p:txBody>
      </p:sp>
      <p:sp>
        <p:nvSpPr>
          <p:cNvPr id="3" name="Espace réservé du contenu 2">
            <a:extLst>
              <a:ext uri="{FF2B5EF4-FFF2-40B4-BE49-F238E27FC236}">
                <a16:creationId xmlns:a16="http://schemas.microsoft.com/office/drawing/2014/main" id="{812CE522-465A-60CD-A09A-3C695CAD73B9}"/>
              </a:ext>
            </a:extLst>
          </p:cNvPr>
          <p:cNvSpPr>
            <a:spLocks noGrp="1"/>
          </p:cNvSpPr>
          <p:nvPr>
            <p:ph idx="1"/>
          </p:nvPr>
        </p:nvSpPr>
        <p:spPr>
          <a:xfrm>
            <a:off x="105834" y="1488614"/>
            <a:ext cx="7780866" cy="1320800"/>
          </a:xfrm>
        </p:spPr>
        <p:txBody>
          <a:bodyPr/>
          <a:lstStyle/>
          <a:p>
            <a:r>
              <a:rPr lang="fr-FR" dirty="0" err="1"/>
              <a:t>Database</a:t>
            </a:r>
            <a:r>
              <a:rPr lang="fr-FR" dirty="0"/>
              <a:t> </a:t>
            </a:r>
            <a:r>
              <a:rPr lang="fr-FR" dirty="0" err="1"/>
              <a:t>with</a:t>
            </a:r>
            <a:r>
              <a:rPr lang="fr-FR" dirty="0"/>
              <a:t> </a:t>
            </a:r>
            <a:r>
              <a:rPr lang="fr-FR" dirty="0" err="1"/>
              <a:t>two</a:t>
            </a:r>
            <a:r>
              <a:rPr lang="fr-FR" dirty="0"/>
              <a:t> tables</a:t>
            </a:r>
          </a:p>
          <a:p>
            <a:pPr lvl="1"/>
            <a:r>
              <a:rPr lang="fr-FR" dirty="0"/>
              <a:t>Clients (</a:t>
            </a:r>
            <a:r>
              <a:rPr lang="fr-FR" dirty="0" err="1"/>
              <a:t>id_client</a:t>
            </a:r>
            <a:r>
              <a:rPr lang="fr-FR" dirty="0"/>
              <a:t>, nom, email)</a:t>
            </a:r>
          </a:p>
          <a:p>
            <a:pPr lvl="1"/>
            <a:r>
              <a:rPr lang="fr-FR" dirty="0"/>
              <a:t>Commandes (</a:t>
            </a:r>
            <a:r>
              <a:rPr lang="fr-FR" dirty="0" err="1"/>
              <a:t>id_commande</a:t>
            </a:r>
            <a:r>
              <a:rPr lang="fr-FR" dirty="0"/>
              <a:t>, </a:t>
            </a:r>
            <a:r>
              <a:rPr lang="fr-FR" dirty="0" err="1"/>
              <a:t>id_client</a:t>
            </a:r>
            <a:r>
              <a:rPr lang="fr-FR" dirty="0"/>
              <a:t>, montant, </a:t>
            </a:r>
            <a:r>
              <a:rPr lang="fr-FR" dirty="0" err="1"/>
              <a:t>date_commande</a:t>
            </a:r>
            <a:r>
              <a:rPr lang="fr-FR" dirty="0"/>
              <a:t>)</a:t>
            </a:r>
          </a:p>
        </p:txBody>
      </p:sp>
      <p:sp>
        <p:nvSpPr>
          <p:cNvPr id="9" name="ZoneTexte 8">
            <a:extLst>
              <a:ext uri="{FF2B5EF4-FFF2-40B4-BE49-F238E27FC236}">
                <a16:creationId xmlns:a16="http://schemas.microsoft.com/office/drawing/2014/main" id="{6B80BC35-A337-598C-F0D3-B86094787A94}"/>
              </a:ext>
            </a:extLst>
          </p:cNvPr>
          <p:cNvSpPr txBox="1"/>
          <p:nvPr/>
        </p:nvSpPr>
        <p:spPr>
          <a:xfrm>
            <a:off x="282178" y="2927385"/>
            <a:ext cx="4861322" cy="3416320"/>
          </a:xfrm>
          <a:prstGeom prst="rect">
            <a:avLst/>
          </a:prstGeom>
          <a:noFill/>
        </p:spPr>
        <p:txBody>
          <a:bodyPr wrap="square">
            <a:spAutoFit/>
          </a:bodyPr>
          <a:lstStyle/>
          <a:p>
            <a:r>
              <a:rPr lang="fr-FR" dirty="0">
                <a:latin typeface="Consolas" panose="020B0609020204030204" pitchFamily="49" charset="0"/>
              </a:rPr>
              <a:t>SELECT </a:t>
            </a:r>
            <a:r>
              <a:rPr lang="fr-FR" dirty="0" err="1">
                <a:latin typeface="Consolas" panose="020B0609020204030204" pitchFamily="49" charset="0"/>
              </a:rPr>
              <a:t>p.categorie</a:t>
            </a:r>
            <a:r>
              <a:rPr lang="fr-FR" dirty="0">
                <a:latin typeface="Consolas" panose="020B0609020204030204" pitchFamily="49" charset="0"/>
              </a:rPr>
              <a:t>, COUNT(</a:t>
            </a:r>
            <a:r>
              <a:rPr lang="fr-FR" dirty="0" err="1">
                <a:latin typeface="Consolas" panose="020B0609020204030204" pitchFamily="49" charset="0"/>
              </a:rPr>
              <a:t>c.id_commande</a:t>
            </a:r>
            <a:r>
              <a:rPr lang="fr-FR" dirty="0">
                <a:latin typeface="Consolas" panose="020B0609020204030204" pitchFamily="49" charset="0"/>
              </a:rPr>
              <a:t>) AS </a:t>
            </a:r>
            <a:r>
              <a:rPr lang="fr-FR" dirty="0" err="1">
                <a:latin typeface="Consolas" panose="020B0609020204030204" pitchFamily="49" charset="0"/>
              </a:rPr>
              <a:t>nombre_commandes</a:t>
            </a:r>
            <a:r>
              <a:rPr lang="fr-FR" dirty="0">
                <a:latin typeface="Consolas" panose="020B0609020204030204" pitchFamily="49" charset="0"/>
              </a:rPr>
              <a:t>, SUM(</a:t>
            </a:r>
            <a:r>
              <a:rPr lang="fr-FR" dirty="0" err="1">
                <a:latin typeface="Consolas" panose="020B0609020204030204" pitchFamily="49" charset="0"/>
              </a:rPr>
              <a:t>c.montant</a:t>
            </a:r>
            <a:r>
              <a:rPr lang="fr-FR" dirty="0">
                <a:latin typeface="Consolas" panose="020B0609020204030204" pitchFamily="49" charset="0"/>
              </a:rPr>
              <a:t>) AS </a:t>
            </a:r>
            <a:r>
              <a:rPr lang="fr-FR" dirty="0" err="1">
                <a:latin typeface="Consolas" panose="020B0609020204030204" pitchFamily="49" charset="0"/>
              </a:rPr>
              <a:t>total_montant</a:t>
            </a:r>
            <a:endParaRPr lang="fr-FR" dirty="0">
              <a:latin typeface="Consolas" panose="020B0609020204030204" pitchFamily="49" charset="0"/>
            </a:endParaRPr>
          </a:p>
          <a:p>
            <a:r>
              <a:rPr lang="fr-FR" dirty="0">
                <a:latin typeface="Consolas" panose="020B0609020204030204" pitchFamily="49" charset="0"/>
              </a:rPr>
              <a:t>FROM Commandes c</a:t>
            </a:r>
          </a:p>
          <a:p>
            <a:r>
              <a:rPr lang="fr-FR" dirty="0">
                <a:latin typeface="Consolas" panose="020B0609020204030204" pitchFamily="49" charset="0"/>
              </a:rPr>
              <a:t>JOIN Produits p ON </a:t>
            </a:r>
            <a:r>
              <a:rPr lang="fr-FR" dirty="0" err="1">
                <a:latin typeface="Consolas" panose="020B0609020204030204" pitchFamily="49" charset="0"/>
              </a:rPr>
              <a:t>c.id_commande</a:t>
            </a:r>
            <a:r>
              <a:rPr lang="fr-FR" dirty="0">
                <a:latin typeface="Consolas" panose="020B0609020204030204" pitchFamily="49" charset="0"/>
              </a:rPr>
              <a:t> = </a:t>
            </a:r>
            <a:r>
              <a:rPr lang="fr-FR" dirty="0" err="1">
                <a:latin typeface="Consolas" panose="020B0609020204030204" pitchFamily="49" charset="0"/>
              </a:rPr>
              <a:t>p.id_commande</a:t>
            </a:r>
            <a:endParaRPr lang="fr-FR" dirty="0">
              <a:latin typeface="Consolas" panose="020B0609020204030204" pitchFamily="49" charset="0"/>
            </a:endParaRPr>
          </a:p>
          <a:p>
            <a:r>
              <a:rPr lang="fr-FR" dirty="0">
                <a:latin typeface="Consolas" panose="020B0609020204030204" pitchFamily="49" charset="0"/>
              </a:rPr>
              <a:t>WHERE </a:t>
            </a:r>
            <a:r>
              <a:rPr lang="fr-FR" dirty="0" err="1">
                <a:latin typeface="Consolas" panose="020B0609020204030204" pitchFamily="49" charset="0"/>
              </a:rPr>
              <a:t>c.status</a:t>
            </a:r>
            <a:r>
              <a:rPr lang="fr-FR" dirty="0">
                <a:latin typeface="Consolas" panose="020B0609020204030204" pitchFamily="49" charset="0"/>
              </a:rPr>
              <a:t> = 'livré'</a:t>
            </a:r>
          </a:p>
          <a:p>
            <a:r>
              <a:rPr lang="fr-FR" dirty="0">
                <a:latin typeface="Consolas" panose="020B0609020204030204" pitchFamily="49" charset="0"/>
              </a:rPr>
              <a:t>AND </a:t>
            </a:r>
            <a:r>
              <a:rPr lang="fr-FR" dirty="0" err="1">
                <a:latin typeface="Consolas" panose="020B0609020204030204" pitchFamily="49" charset="0"/>
              </a:rPr>
              <a:t>c.date_commande</a:t>
            </a:r>
            <a:r>
              <a:rPr lang="fr-FR" dirty="0">
                <a:latin typeface="Consolas" panose="020B0609020204030204" pitchFamily="49" charset="0"/>
              </a:rPr>
              <a:t> BETWEEN '2024-01-01' AND '2024-12-31'</a:t>
            </a:r>
          </a:p>
          <a:p>
            <a:r>
              <a:rPr lang="fr-FR" dirty="0">
                <a:latin typeface="Consolas" panose="020B0609020204030204" pitchFamily="49" charset="0"/>
              </a:rPr>
              <a:t>GROUP BY </a:t>
            </a:r>
            <a:r>
              <a:rPr lang="fr-FR" dirty="0" err="1">
                <a:latin typeface="Consolas" panose="020B0609020204030204" pitchFamily="49" charset="0"/>
              </a:rPr>
              <a:t>p.categorie</a:t>
            </a:r>
            <a:endParaRPr lang="fr-FR" dirty="0">
              <a:latin typeface="Consolas" panose="020B0609020204030204" pitchFamily="49" charset="0"/>
            </a:endParaRPr>
          </a:p>
          <a:p>
            <a:r>
              <a:rPr lang="fr-FR" dirty="0">
                <a:latin typeface="Consolas" panose="020B0609020204030204" pitchFamily="49" charset="0"/>
              </a:rPr>
              <a:t>ORDER BY </a:t>
            </a:r>
            <a:r>
              <a:rPr lang="fr-FR" dirty="0" err="1">
                <a:latin typeface="Consolas" panose="020B0609020204030204" pitchFamily="49" charset="0"/>
              </a:rPr>
              <a:t>total_montant</a:t>
            </a:r>
            <a:r>
              <a:rPr lang="fr-FR" dirty="0">
                <a:latin typeface="Consolas" panose="020B0609020204030204" pitchFamily="49" charset="0"/>
              </a:rPr>
              <a:t> DESC;</a:t>
            </a:r>
          </a:p>
        </p:txBody>
      </p:sp>
      <p:pic>
        <p:nvPicPr>
          <p:cNvPr id="11" name="Image 10">
            <a:extLst>
              <a:ext uri="{FF2B5EF4-FFF2-40B4-BE49-F238E27FC236}">
                <a16:creationId xmlns:a16="http://schemas.microsoft.com/office/drawing/2014/main" id="{FCF40637-9EB1-751E-38FE-A5EB0382CDDB}"/>
              </a:ext>
            </a:extLst>
          </p:cNvPr>
          <p:cNvPicPr>
            <a:picLocks noChangeAspect="1"/>
          </p:cNvPicPr>
          <p:nvPr/>
        </p:nvPicPr>
        <p:blipFill>
          <a:blip r:embed="rId2"/>
          <a:stretch>
            <a:fillRect/>
          </a:stretch>
        </p:blipFill>
        <p:spPr>
          <a:xfrm>
            <a:off x="6230720" y="799774"/>
            <a:ext cx="5283946" cy="1121199"/>
          </a:xfrm>
          <a:prstGeom prst="rect">
            <a:avLst/>
          </a:prstGeom>
        </p:spPr>
      </p:pic>
      <p:sp>
        <p:nvSpPr>
          <p:cNvPr id="12" name="Espace réservé du contenu 2">
            <a:extLst>
              <a:ext uri="{FF2B5EF4-FFF2-40B4-BE49-F238E27FC236}">
                <a16:creationId xmlns:a16="http://schemas.microsoft.com/office/drawing/2014/main" id="{7FDD8A63-3AC4-64AE-B758-28122A7F1C89}"/>
              </a:ext>
            </a:extLst>
          </p:cNvPr>
          <p:cNvSpPr txBox="1">
            <a:spLocks/>
          </p:cNvSpPr>
          <p:nvPr/>
        </p:nvSpPr>
        <p:spPr>
          <a:xfrm>
            <a:off x="5143500" y="2895292"/>
            <a:ext cx="6766322"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Join (JOIN Products p ON </a:t>
            </a:r>
            <a:r>
              <a:rPr lang="en-US" dirty="0" err="1"/>
              <a:t>c.order_id</a:t>
            </a:r>
            <a:r>
              <a:rPr lang="en-US" dirty="0"/>
              <a:t> = </a:t>
            </a:r>
            <a:r>
              <a:rPr lang="en-US" dirty="0" err="1"/>
              <a:t>p.order_id</a:t>
            </a:r>
            <a:r>
              <a:rPr lang="en-US" dirty="0"/>
              <a:t>)</a:t>
            </a:r>
          </a:p>
          <a:p>
            <a:pPr lvl="1"/>
            <a:r>
              <a:rPr lang="en-US" dirty="0"/>
              <a:t>Retrieves product categories associated with orders.</a:t>
            </a:r>
          </a:p>
          <a:p>
            <a:r>
              <a:rPr lang="en-US" dirty="0"/>
              <a:t>Filtering (WHERE </a:t>
            </a:r>
            <a:r>
              <a:rPr lang="en-US" dirty="0" err="1"/>
              <a:t>c.status</a:t>
            </a:r>
            <a:r>
              <a:rPr lang="en-US" dirty="0"/>
              <a:t> = 'delivered' AND </a:t>
            </a:r>
            <a:r>
              <a:rPr lang="en-US" dirty="0" err="1"/>
              <a:t>order_date</a:t>
            </a:r>
            <a:r>
              <a:rPr lang="en-US" dirty="0"/>
              <a:t> BETWEEN '2024-01-01' AND '2024-12-31’)</a:t>
            </a:r>
          </a:p>
          <a:p>
            <a:pPr lvl="1"/>
            <a:r>
              <a:rPr lang="en-US" dirty="0"/>
              <a:t>Selects only orders from 2024 that have been delivered.</a:t>
            </a:r>
          </a:p>
          <a:p>
            <a:r>
              <a:rPr lang="en-US" dirty="0"/>
              <a:t>Aggregation (GROUP BY </a:t>
            </a:r>
            <a:r>
              <a:rPr lang="en-US" dirty="0" err="1"/>
              <a:t>p.categorie</a:t>
            </a:r>
            <a:r>
              <a:rPr lang="en-US" dirty="0"/>
              <a:t>)Groups orders by product </a:t>
            </a:r>
            <a:r>
              <a:rPr lang="en-US" dirty="0" err="1"/>
              <a:t>category.Count</a:t>
            </a:r>
            <a:r>
              <a:rPr lang="en-US" dirty="0"/>
              <a:t> (COUNT(</a:t>
            </a:r>
            <a:r>
              <a:rPr lang="en-US" dirty="0" err="1"/>
              <a:t>c.id_commande</a:t>
            </a:r>
            <a:r>
              <a:rPr lang="en-US" dirty="0"/>
              <a:t>) AS </a:t>
            </a:r>
            <a:r>
              <a:rPr lang="en-US" dirty="0" err="1"/>
              <a:t>nombre_commandes</a:t>
            </a:r>
            <a:r>
              <a:rPr lang="en-US" dirty="0"/>
              <a:t>)</a:t>
            </a:r>
          </a:p>
          <a:p>
            <a:pPr lvl="1"/>
            <a:r>
              <a:rPr lang="en-US" dirty="0"/>
              <a:t>Returns the number of orders per category.</a:t>
            </a:r>
          </a:p>
          <a:p>
            <a:r>
              <a:rPr lang="en-US" dirty="0"/>
              <a:t>Sum (SUM(</a:t>
            </a:r>
            <a:r>
              <a:rPr lang="en-US" dirty="0" err="1"/>
              <a:t>c.amount</a:t>
            </a:r>
            <a:r>
              <a:rPr lang="en-US" dirty="0"/>
              <a:t>) AS </a:t>
            </a:r>
            <a:r>
              <a:rPr lang="en-US" dirty="0" err="1"/>
              <a:t>total_amount</a:t>
            </a:r>
            <a:r>
              <a:rPr lang="en-US" dirty="0"/>
              <a:t>)</a:t>
            </a:r>
          </a:p>
          <a:p>
            <a:pPr lvl="1"/>
            <a:r>
              <a:rPr lang="en-US" dirty="0"/>
              <a:t>Calculates total sales by category.</a:t>
            </a:r>
          </a:p>
          <a:p>
            <a:r>
              <a:rPr lang="en-US" dirty="0"/>
              <a:t>Sort (ORDER BY </a:t>
            </a:r>
            <a:r>
              <a:rPr lang="en-US" dirty="0" err="1"/>
              <a:t>total_amount</a:t>
            </a:r>
            <a:r>
              <a:rPr lang="en-US" dirty="0"/>
              <a:t> DESC)</a:t>
            </a:r>
          </a:p>
          <a:p>
            <a:pPr lvl="1"/>
            <a:r>
              <a:rPr lang="en-US" dirty="0"/>
              <a:t>Sort results from highest to lowest total </a:t>
            </a:r>
            <a:r>
              <a:rPr lang="en-US" dirty="0" err="1"/>
              <a:t>amount.Translated</a:t>
            </a:r>
            <a:r>
              <a:rPr lang="en-US" dirty="0"/>
              <a:t> with DeepL.com (free version)</a:t>
            </a:r>
            <a:endParaRPr lang="fr-FR" dirty="0"/>
          </a:p>
        </p:txBody>
      </p:sp>
    </p:spTree>
    <p:extLst>
      <p:ext uri="{BB962C8B-B14F-4D97-AF65-F5344CB8AC3E}">
        <p14:creationId xmlns:p14="http://schemas.microsoft.com/office/powerpoint/2010/main" val="2518156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1B003-EBD8-E6AB-D2F5-1A63FA707FA7}"/>
              </a:ext>
            </a:extLst>
          </p:cNvPr>
          <p:cNvSpPr>
            <a:spLocks noGrp="1"/>
          </p:cNvSpPr>
          <p:nvPr>
            <p:ph type="title"/>
          </p:nvPr>
        </p:nvSpPr>
        <p:spPr>
          <a:xfrm>
            <a:off x="4049184" y="282576"/>
            <a:ext cx="8596668" cy="1320800"/>
          </a:xfrm>
        </p:spPr>
        <p:txBody>
          <a:bodyPr/>
          <a:lstStyle/>
          <a:p>
            <a:r>
              <a:rPr lang="fr-FR"/>
              <a:t>Requête NoSQL</a:t>
            </a:r>
            <a:endParaRPr lang="fr-FR" dirty="0"/>
          </a:p>
        </p:txBody>
      </p:sp>
      <p:sp>
        <p:nvSpPr>
          <p:cNvPr id="5" name="ZoneTexte 4">
            <a:extLst>
              <a:ext uri="{FF2B5EF4-FFF2-40B4-BE49-F238E27FC236}">
                <a16:creationId xmlns:a16="http://schemas.microsoft.com/office/drawing/2014/main" id="{BC21E88E-2EC5-5770-69D9-DDD132005111}"/>
              </a:ext>
            </a:extLst>
          </p:cNvPr>
          <p:cNvSpPr txBox="1"/>
          <p:nvPr/>
        </p:nvSpPr>
        <p:spPr>
          <a:xfrm>
            <a:off x="482203" y="436018"/>
            <a:ext cx="6904435" cy="5693866"/>
          </a:xfrm>
          <a:prstGeom prst="rect">
            <a:avLst/>
          </a:prstGeom>
          <a:noFill/>
        </p:spPr>
        <p:txBody>
          <a:bodyPr wrap="square">
            <a:spAutoFit/>
          </a:bodyPr>
          <a:lstStyle/>
          <a:p>
            <a:r>
              <a:rPr lang="fr-FR" sz="1400" dirty="0"/>
              <a:t>{</a:t>
            </a:r>
          </a:p>
          <a:p>
            <a:r>
              <a:rPr lang="fr-FR" sz="1400" dirty="0"/>
              <a:t>  "size": 0,</a:t>
            </a:r>
          </a:p>
          <a:p>
            <a:r>
              <a:rPr lang="fr-FR" sz="1400" dirty="0"/>
              <a:t>  "</a:t>
            </a:r>
            <a:r>
              <a:rPr lang="fr-FR" sz="1400" dirty="0" err="1"/>
              <a:t>query</a:t>
            </a:r>
            <a:r>
              <a:rPr lang="fr-FR" sz="1400" dirty="0"/>
              <a:t>": {</a:t>
            </a:r>
          </a:p>
          <a:p>
            <a:r>
              <a:rPr lang="fr-FR" sz="1400" dirty="0"/>
              <a:t>    "</a:t>
            </a:r>
            <a:r>
              <a:rPr lang="fr-FR" sz="1400" dirty="0" err="1"/>
              <a:t>bool</a:t>
            </a:r>
            <a:r>
              <a:rPr lang="fr-FR" sz="1400" dirty="0"/>
              <a:t>": {</a:t>
            </a:r>
          </a:p>
          <a:p>
            <a:r>
              <a:rPr lang="fr-FR" sz="1400" dirty="0"/>
              <a:t>      "</a:t>
            </a:r>
            <a:r>
              <a:rPr lang="fr-FR" sz="1400" dirty="0" err="1"/>
              <a:t>filter</a:t>
            </a:r>
            <a:r>
              <a:rPr lang="fr-FR" sz="1400" dirty="0"/>
              <a:t>": [</a:t>
            </a:r>
          </a:p>
          <a:p>
            <a:r>
              <a:rPr lang="fr-FR" sz="1400" dirty="0"/>
              <a:t>        { "</a:t>
            </a:r>
            <a:r>
              <a:rPr lang="fr-FR" sz="1400" dirty="0" err="1"/>
              <a:t>term</a:t>
            </a:r>
            <a:r>
              <a:rPr lang="fr-FR" sz="1400" dirty="0"/>
              <a:t>": { "</a:t>
            </a:r>
            <a:r>
              <a:rPr lang="fr-FR" sz="1400" dirty="0" err="1"/>
              <a:t>status</a:t>
            </a:r>
            <a:r>
              <a:rPr lang="fr-FR" sz="1400" dirty="0"/>
              <a:t>": "livré" } },</a:t>
            </a:r>
          </a:p>
          <a:p>
            <a:r>
              <a:rPr lang="fr-FR" sz="1400" dirty="0"/>
              <a:t>        { "range": { "</a:t>
            </a:r>
            <a:r>
              <a:rPr lang="fr-FR" sz="1400" dirty="0" err="1"/>
              <a:t>date_commande</a:t>
            </a:r>
            <a:r>
              <a:rPr lang="fr-FR" sz="1400" dirty="0"/>
              <a:t>": { "</a:t>
            </a:r>
            <a:r>
              <a:rPr lang="fr-FR" sz="1400" dirty="0" err="1"/>
              <a:t>gte</a:t>
            </a:r>
            <a:r>
              <a:rPr lang="fr-FR" sz="1400" dirty="0"/>
              <a:t>": "2024-01-01", "</a:t>
            </a:r>
            <a:r>
              <a:rPr lang="fr-FR" sz="1400" dirty="0" err="1"/>
              <a:t>lte</a:t>
            </a:r>
            <a:r>
              <a:rPr lang="fr-FR" sz="1400" dirty="0"/>
              <a:t>": "2024-12-31" } } }</a:t>
            </a:r>
          </a:p>
          <a:p>
            <a:r>
              <a:rPr lang="fr-FR" sz="1400" dirty="0"/>
              <a:t>      ]</a:t>
            </a:r>
          </a:p>
          <a:p>
            <a:r>
              <a:rPr lang="fr-FR" sz="1400" dirty="0"/>
              <a:t>    }</a:t>
            </a:r>
          </a:p>
          <a:p>
            <a:r>
              <a:rPr lang="fr-FR" sz="1400" dirty="0"/>
              <a:t>  },</a:t>
            </a:r>
          </a:p>
          <a:p>
            <a:r>
              <a:rPr lang="fr-FR" sz="1400" dirty="0"/>
              <a:t>  "</a:t>
            </a:r>
            <a:r>
              <a:rPr lang="fr-FR" sz="1400" dirty="0" err="1"/>
              <a:t>aggs</a:t>
            </a:r>
            <a:r>
              <a:rPr lang="fr-FR" sz="1400" dirty="0"/>
              <a:t>": {</a:t>
            </a:r>
          </a:p>
          <a:p>
            <a:r>
              <a:rPr lang="fr-FR" sz="1400" dirty="0"/>
              <a:t>    "</a:t>
            </a:r>
            <a:r>
              <a:rPr lang="fr-FR" sz="1400" dirty="0" err="1"/>
              <a:t>par_categorie</a:t>
            </a:r>
            <a:r>
              <a:rPr lang="fr-FR" sz="1400" dirty="0"/>
              <a:t>": {</a:t>
            </a:r>
          </a:p>
          <a:p>
            <a:r>
              <a:rPr lang="fr-FR" sz="1400" dirty="0"/>
              <a:t>      "</a:t>
            </a:r>
            <a:r>
              <a:rPr lang="fr-FR" sz="1400" dirty="0" err="1"/>
              <a:t>terms</a:t>
            </a:r>
            <a:r>
              <a:rPr lang="fr-FR" sz="1400" dirty="0"/>
              <a:t>": {</a:t>
            </a:r>
          </a:p>
          <a:p>
            <a:r>
              <a:rPr lang="fr-FR" sz="1400" dirty="0"/>
              <a:t>        "</a:t>
            </a:r>
            <a:r>
              <a:rPr lang="fr-FR" sz="1400" dirty="0" err="1"/>
              <a:t>field</a:t>
            </a:r>
            <a:r>
              <a:rPr lang="fr-FR" sz="1400" dirty="0"/>
              <a:t>": "</a:t>
            </a:r>
            <a:r>
              <a:rPr lang="fr-FR" sz="1400" dirty="0" err="1"/>
              <a:t>produits.categorie.keyword</a:t>
            </a:r>
            <a:r>
              <a:rPr lang="fr-FR" sz="1400" dirty="0"/>
              <a:t>",</a:t>
            </a:r>
          </a:p>
          <a:p>
            <a:r>
              <a:rPr lang="fr-FR" sz="1400" dirty="0"/>
              <a:t>        "size": 10</a:t>
            </a:r>
          </a:p>
          <a:p>
            <a:r>
              <a:rPr lang="fr-FR" sz="1400" dirty="0"/>
              <a:t>      },</a:t>
            </a:r>
          </a:p>
          <a:p>
            <a:r>
              <a:rPr lang="fr-FR" sz="1400" dirty="0"/>
              <a:t>      "</a:t>
            </a:r>
            <a:r>
              <a:rPr lang="fr-FR" sz="1400" dirty="0" err="1"/>
              <a:t>aggs</a:t>
            </a:r>
            <a:r>
              <a:rPr lang="fr-FR" sz="1400" dirty="0"/>
              <a:t>": {</a:t>
            </a:r>
          </a:p>
          <a:p>
            <a:r>
              <a:rPr lang="fr-FR" sz="1400" dirty="0"/>
              <a:t>        "</a:t>
            </a:r>
            <a:r>
              <a:rPr lang="fr-FR" sz="1400" dirty="0" err="1"/>
              <a:t>total_montant</a:t>
            </a:r>
            <a:r>
              <a:rPr lang="fr-FR" sz="1400" dirty="0"/>
              <a:t>": {</a:t>
            </a:r>
          </a:p>
          <a:p>
            <a:r>
              <a:rPr lang="fr-FR" sz="1400" dirty="0"/>
              <a:t>          "</a:t>
            </a:r>
            <a:r>
              <a:rPr lang="fr-FR" sz="1400" dirty="0" err="1"/>
              <a:t>sum</a:t>
            </a:r>
            <a:r>
              <a:rPr lang="fr-FR" sz="1400" dirty="0"/>
              <a:t>": {</a:t>
            </a:r>
          </a:p>
          <a:p>
            <a:r>
              <a:rPr lang="fr-FR" sz="1400" dirty="0"/>
              <a:t>            "</a:t>
            </a:r>
            <a:r>
              <a:rPr lang="fr-FR" sz="1400" dirty="0" err="1"/>
              <a:t>field</a:t>
            </a:r>
            <a:r>
              <a:rPr lang="fr-FR" sz="1400" dirty="0"/>
              <a:t>": "montant"</a:t>
            </a:r>
          </a:p>
          <a:p>
            <a:r>
              <a:rPr lang="fr-FR" sz="1400" dirty="0"/>
              <a:t>          }</a:t>
            </a:r>
          </a:p>
          <a:p>
            <a:r>
              <a:rPr lang="fr-FR" sz="1400" dirty="0"/>
              <a:t>        }</a:t>
            </a:r>
          </a:p>
          <a:p>
            <a:r>
              <a:rPr lang="fr-FR" sz="1400" dirty="0"/>
              <a:t>      }</a:t>
            </a:r>
          </a:p>
          <a:p>
            <a:r>
              <a:rPr lang="fr-FR" sz="1400" dirty="0"/>
              <a:t>    }</a:t>
            </a:r>
          </a:p>
          <a:p>
            <a:r>
              <a:rPr lang="fr-FR" sz="1400" dirty="0"/>
              <a:t>  }</a:t>
            </a:r>
          </a:p>
          <a:p>
            <a:r>
              <a:rPr lang="fr-FR" sz="1400" dirty="0"/>
              <a:t>}</a:t>
            </a:r>
          </a:p>
        </p:txBody>
      </p:sp>
      <p:pic>
        <p:nvPicPr>
          <p:cNvPr id="7" name="Image 6">
            <a:extLst>
              <a:ext uri="{FF2B5EF4-FFF2-40B4-BE49-F238E27FC236}">
                <a16:creationId xmlns:a16="http://schemas.microsoft.com/office/drawing/2014/main" id="{958243A8-54E8-1DFC-BFEB-05610BA5FEF8}"/>
              </a:ext>
            </a:extLst>
          </p:cNvPr>
          <p:cNvPicPr>
            <a:picLocks noChangeAspect="1"/>
          </p:cNvPicPr>
          <p:nvPr/>
        </p:nvPicPr>
        <p:blipFill>
          <a:blip r:embed="rId2"/>
          <a:stretch>
            <a:fillRect/>
          </a:stretch>
        </p:blipFill>
        <p:spPr>
          <a:xfrm>
            <a:off x="4348757" y="3575049"/>
            <a:ext cx="7658100" cy="3000375"/>
          </a:xfrm>
          <a:prstGeom prst="rect">
            <a:avLst/>
          </a:prstGeom>
        </p:spPr>
      </p:pic>
      <p:pic>
        <p:nvPicPr>
          <p:cNvPr id="4098" name="Picture 2" descr="OpenSearch Project · GitHub">
            <a:extLst>
              <a:ext uri="{FF2B5EF4-FFF2-40B4-BE49-F238E27FC236}">
                <a16:creationId xmlns:a16="http://schemas.microsoft.com/office/drawing/2014/main" id="{80155C0C-A5C6-C541-E1C3-2C0478058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613" y="1261021"/>
            <a:ext cx="4671220" cy="186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2161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1758</TotalTime>
  <Words>7061</Words>
  <Application>Microsoft Office PowerPoint</Application>
  <PresentationFormat>Grand écran</PresentationFormat>
  <Paragraphs>899</Paragraphs>
  <Slides>67</Slides>
  <Notes>50</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67</vt:i4>
      </vt:variant>
    </vt:vector>
  </HeadingPairs>
  <TitlesOfParts>
    <vt:vector size="81" baseType="lpstr">
      <vt:lpstr>Aptos</vt:lpstr>
      <vt:lpstr>Arial</vt:lpstr>
      <vt:lpstr>Calibri</vt:lpstr>
      <vt:lpstr>Consolas</vt:lpstr>
      <vt:lpstr>Courier New</vt:lpstr>
      <vt:lpstr>EB Garamond</vt:lpstr>
      <vt:lpstr>Georgia</vt:lpstr>
      <vt:lpstr>Open Sans</vt:lpstr>
      <vt:lpstr>Oswald</vt:lpstr>
      <vt:lpstr>Roboto</vt:lpstr>
      <vt:lpstr>Trebuchet MS</vt:lpstr>
      <vt:lpstr>Ubuntu Mono</vt:lpstr>
      <vt:lpstr>Wingdings 3</vt:lpstr>
      <vt:lpstr>Facette</vt:lpstr>
      <vt:lpstr>Agenda</vt:lpstr>
      <vt:lpstr>Understanding NoSQL Databases</vt:lpstr>
      <vt:lpstr>Introduction to NoSQL Databases</vt:lpstr>
      <vt:lpstr>Centralized / Versus Distributed</vt:lpstr>
      <vt:lpstr>Scalability</vt:lpstr>
      <vt:lpstr>Redefinition of Databases</vt:lpstr>
      <vt:lpstr>SQL vs. NoSQL Query Language </vt:lpstr>
      <vt:lpstr>Requête SQL</vt:lpstr>
      <vt:lpstr>Requête NoSQL</vt:lpstr>
      <vt:lpstr>Differences from Relational Databases</vt:lpstr>
      <vt:lpstr>Database Structure : Traditionnal</vt:lpstr>
      <vt:lpstr>Database Structure : NoSQL</vt:lpstr>
      <vt:lpstr>How to choose the correct database ?</vt:lpstr>
      <vt:lpstr>Key-Value Databases (Redis)</vt:lpstr>
      <vt:lpstr>Graph Databases (Neo4j)</vt:lpstr>
      <vt:lpstr>Time-Series Databases (InfluxDB)</vt:lpstr>
      <vt:lpstr>Document Database : OpenSearch</vt:lpstr>
      <vt:lpstr>Focus on Opensearch</vt:lpstr>
      <vt:lpstr>History &amp; Origin</vt:lpstr>
      <vt:lpstr>Key Differences Between OpenSearch &amp; Elasticsearch</vt:lpstr>
      <vt:lpstr>OpenSearch Roadmap</vt:lpstr>
      <vt:lpstr>When and Where to Use OpenSearch</vt:lpstr>
      <vt:lpstr>Opensearch Platform</vt:lpstr>
      <vt:lpstr>Opensearch Platform</vt:lpstr>
      <vt:lpstr>What is a document</vt:lpstr>
      <vt:lpstr>Index</vt:lpstr>
      <vt:lpstr>Opensearch Cluster</vt:lpstr>
      <vt:lpstr>OpenSearch Cluster</vt:lpstr>
      <vt:lpstr>OpenSearch Cluster</vt:lpstr>
      <vt:lpstr>OpenSearch Cluster</vt:lpstr>
      <vt:lpstr>OpenSearch Cluster</vt:lpstr>
      <vt:lpstr>OpenSearch Cluster</vt:lpstr>
      <vt:lpstr>Opensearch Cluster</vt:lpstr>
      <vt:lpstr>Interact With the Cluster</vt:lpstr>
      <vt:lpstr>CRUD operations </vt:lpstr>
      <vt:lpstr>CRUD operations </vt:lpstr>
      <vt:lpstr>CRUD operations </vt:lpstr>
      <vt:lpstr>CRUD operations </vt:lpstr>
      <vt:lpstr>CRUD operations </vt:lpstr>
      <vt:lpstr>CRUD operations </vt:lpstr>
      <vt:lpstr>CRUD operations </vt:lpstr>
      <vt:lpstr>Queries</vt:lpstr>
      <vt:lpstr>Queries</vt:lpstr>
      <vt:lpstr>Query structures</vt:lpstr>
      <vt:lpstr>Create complex queries</vt:lpstr>
      <vt:lpstr>Présentation PowerPoint</vt:lpstr>
      <vt:lpstr>Query vs Filter</vt:lpstr>
      <vt:lpstr>Most common queries and filters</vt:lpstr>
      <vt:lpstr>Most common queries and filters</vt:lpstr>
      <vt:lpstr>Most common queries and filters</vt:lpstr>
      <vt:lpstr>Most common queries and filters</vt:lpstr>
      <vt:lpstr>Most common queries and filters</vt:lpstr>
      <vt:lpstr>Search for information</vt:lpstr>
      <vt:lpstr>Queries</vt:lpstr>
      <vt:lpstr>Index mappings</vt:lpstr>
      <vt:lpstr>Mapping</vt:lpstr>
      <vt:lpstr>Mapping</vt:lpstr>
      <vt:lpstr>Full text queries</vt:lpstr>
      <vt:lpstr>Information Retrieval</vt:lpstr>
      <vt:lpstr>Lemmatization &amp; Stemming</vt:lpstr>
      <vt:lpstr>How to represent a document?</vt:lpstr>
      <vt:lpstr>Opensearch for geospatial data</vt:lpstr>
      <vt:lpstr>Geospatial data representation</vt:lpstr>
      <vt:lpstr>Geo Point</vt:lpstr>
      <vt:lpstr>Geo shape</vt:lpstr>
      <vt:lpstr>Geospatial queries</vt:lpstr>
      <vt:lpstr>Geospatial search</vt:lpstr>
    </vt:vector>
  </TitlesOfParts>
  <Company>IFP Energies Nouvelles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LECOMTE Jean-Francois</dc:creator>
  <cp:lastModifiedBy>LECOMTE Jean-Francois</cp:lastModifiedBy>
  <cp:revision>21</cp:revision>
  <dcterms:created xsi:type="dcterms:W3CDTF">2025-01-06T10:02:56Z</dcterms:created>
  <dcterms:modified xsi:type="dcterms:W3CDTF">2025-02-10T15:13:30Z</dcterms:modified>
</cp:coreProperties>
</file>