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65" r:id="rId4"/>
    <p:sldId id="266" r:id="rId5"/>
    <p:sldId id="258" r:id="rId6"/>
    <p:sldId id="267" r:id="rId7"/>
    <p:sldId id="259" r:id="rId8"/>
    <p:sldId id="260" r:id="rId9"/>
    <p:sldId id="268"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6/8/2024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58533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6/8/2024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95857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6/8/2024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159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6/8/2024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67990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6/8/2024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82867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6/8/2024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52680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6/8/2024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2837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6/8/2024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32154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6/8/2024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57958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6/8/2024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96542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6/8/2024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06818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6/8/2024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18656302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1" r:id="rId6"/>
    <p:sldLayoutId id="2147483772" r:id="rId7"/>
    <p:sldLayoutId id="2147483771" r:id="rId8"/>
    <p:sldLayoutId id="2147483770" r:id="rId9"/>
    <p:sldLayoutId id="2147483769" r:id="rId10"/>
    <p:sldLayoutId id="2147483762"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32274B4-B001-4088-B01D-E6999509E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D34DA8-1B73-0CCA-264A-E08D567DA1E5}"/>
              </a:ext>
            </a:extLst>
          </p:cNvPr>
          <p:cNvSpPr>
            <a:spLocks noGrp="1"/>
          </p:cNvSpPr>
          <p:nvPr>
            <p:ph type="ctrTitle"/>
          </p:nvPr>
        </p:nvSpPr>
        <p:spPr>
          <a:xfrm>
            <a:off x="192923" y="108078"/>
            <a:ext cx="5038645" cy="4778715"/>
          </a:xfrm>
        </p:spPr>
        <p:txBody>
          <a:bodyPr>
            <a:noAutofit/>
          </a:bodyPr>
          <a:lstStyle/>
          <a:p>
            <a:pPr>
              <a:lnSpc>
                <a:spcPct val="90000"/>
              </a:lnSpc>
            </a:pPr>
            <a:r>
              <a:rPr lang="en-US" sz="6000" dirty="0">
                <a:latin typeface="ADLaM Display" panose="02010000000000000000" pitchFamily="2" charset="0"/>
                <a:ea typeface="ADLaM Display" panose="02010000000000000000" pitchFamily="2" charset="0"/>
                <a:cs typeface="ADLaM Display" panose="02010000000000000000" pitchFamily="2" charset="0"/>
              </a:rPr>
              <a:t>PHISHING AWARENESS TRAINING </a:t>
            </a:r>
            <a:endParaRPr lang="en-IN" sz="60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3" name="Picture 2">
            <a:extLst>
              <a:ext uri="{FF2B5EF4-FFF2-40B4-BE49-F238E27FC236}">
                <a16:creationId xmlns:a16="http://schemas.microsoft.com/office/drawing/2014/main" id="{43132BCA-0AB7-2052-F24C-18B6F66173A8}"/>
              </a:ext>
            </a:extLst>
          </p:cNvPr>
          <p:cNvPicPr>
            <a:picLocks noChangeAspect="1"/>
          </p:cNvPicPr>
          <p:nvPr/>
        </p:nvPicPr>
        <p:blipFill rotWithShape="1">
          <a:blip r:embed="rId2"/>
          <a:srcRect l="34159" r="156"/>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1102131824"/>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0E8DE-59FB-C132-082D-39FD771C2382}"/>
              </a:ext>
            </a:extLst>
          </p:cNvPr>
          <p:cNvSpPr>
            <a:spLocks noGrp="1"/>
          </p:cNvSpPr>
          <p:nvPr>
            <p:ph type="title"/>
          </p:nvPr>
        </p:nvSpPr>
        <p:spPr/>
        <p:txBody>
          <a:bodyPr/>
          <a:lstStyle/>
          <a:p>
            <a:r>
              <a:rPr lang="en-US" b="0" i="0" dirty="0">
                <a:solidFill>
                  <a:srgbClr val="242424"/>
                </a:solidFill>
                <a:effectLst/>
                <a:highlight>
                  <a:srgbClr val="FFFFFF"/>
                </a:highlight>
                <a:latin typeface="Segoe UI" panose="020B0502040204020203" pitchFamily="34" charset="0"/>
              </a:rPr>
              <a:t>Best Practices for Avoiding Phishing Attacks</a:t>
            </a:r>
            <a:endParaRPr lang="en-IN" dirty="0"/>
          </a:p>
        </p:txBody>
      </p:sp>
      <p:sp>
        <p:nvSpPr>
          <p:cNvPr id="3" name="Content Placeholder 2">
            <a:extLst>
              <a:ext uri="{FF2B5EF4-FFF2-40B4-BE49-F238E27FC236}">
                <a16:creationId xmlns:a16="http://schemas.microsoft.com/office/drawing/2014/main" id="{FEEED518-8F54-DAFE-C933-5D95CB95BDC4}"/>
              </a:ext>
            </a:extLst>
          </p:cNvPr>
          <p:cNvSpPr>
            <a:spLocks noGrp="1"/>
          </p:cNvSpPr>
          <p:nvPr>
            <p:ph idx="1"/>
          </p:nvPr>
        </p:nvSpPr>
        <p:spPr/>
        <p:txBody>
          <a:bodyPr>
            <a:normAutofit lnSpcReduction="10000"/>
          </a:bodyPr>
          <a:lstStyle/>
          <a:p>
            <a:pPr marL="342900" indent="-342900" algn="just" fontAlgn="base">
              <a:buFont typeface="Arial" panose="020B0604020202020204" pitchFamily="34" charset="0"/>
              <a:buChar char="•"/>
            </a:pPr>
            <a:r>
              <a:rPr lang="en-US" sz="2200" i="0" dirty="0">
                <a:effectLst/>
                <a:highlight>
                  <a:srgbClr val="FFFFFF"/>
                </a:highlight>
                <a:latin typeface="Arial" panose="020B0604020202020204" pitchFamily="34" charset="0"/>
                <a:cs typeface="Arial" panose="020B0604020202020204" pitchFamily="34" charset="0"/>
              </a:rPr>
              <a:t>Verify sender identities.</a:t>
            </a:r>
          </a:p>
          <a:p>
            <a:pPr marL="342900" indent="-342900" algn="just" fontAlgn="base">
              <a:buFont typeface="Arial" panose="020B0604020202020204" pitchFamily="34" charset="0"/>
              <a:buChar char="•"/>
            </a:pPr>
            <a:r>
              <a:rPr lang="en-US" sz="2200" i="0" dirty="0">
                <a:effectLst/>
                <a:highlight>
                  <a:srgbClr val="FFFFFF"/>
                </a:highlight>
                <a:latin typeface="Arial" panose="020B0604020202020204" pitchFamily="34" charset="0"/>
                <a:cs typeface="Arial" panose="020B0604020202020204" pitchFamily="34" charset="0"/>
              </a:rPr>
              <a:t>Hover over links to check their destination URLs.</a:t>
            </a:r>
          </a:p>
          <a:p>
            <a:pPr marL="342900" indent="-342900" algn="just" fontAlgn="base">
              <a:buFont typeface="Arial" panose="020B0604020202020204" pitchFamily="34" charset="0"/>
              <a:buChar char="•"/>
            </a:pPr>
            <a:r>
              <a:rPr lang="en-US" sz="2200" i="0" dirty="0">
                <a:effectLst/>
                <a:highlight>
                  <a:srgbClr val="FFFFFF"/>
                </a:highlight>
                <a:latin typeface="Arial" panose="020B0604020202020204" pitchFamily="34" charset="0"/>
                <a:cs typeface="Arial" panose="020B0604020202020204" pitchFamily="34" charset="0"/>
              </a:rPr>
              <a:t>Avoid providing personal or financial information in response to unsolicited requests.</a:t>
            </a:r>
          </a:p>
          <a:p>
            <a:pPr marL="342900" indent="-342900" algn="just" fontAlgn="base">
              <a:buFont typeface="Arial" panose="020B0604020202020204" pitchFamily="34" charset="0"/>
              <a:buChar char="•"/>
            </a:pPr>
            <a:r>
              <a:rPr lang="en-US" sz="2200" i="0" dirty="0">
                <a:effectLst/>
                <a:highlight>
                  <a:srgbClr val="FFFFFF"/>
                </a:highlight>
                <a:latin typeface="Arial" panose="020B0604020202020204" pitchFamily="34" charset="0"/>
                <a:cs typeface="Arial" panose="020B0604020202020204" pitchFamily="34" charset="0"/>
              </a:rPr>
              <a:t>Enable multi-factor authentication whenever possible.</a:t>
            </a:r>
          </a:p>
          <a:p>
            <a:pPr marL="342900" indent="-342900" algn="just">
              <a:buFont typeface="Arial" panose="020B0604020202020204" pitchFamily="34" charset="0"/>
              <a:buChar char="•"/>
            </a:pPr>
            <a:r>
              <a:rPr lang="en-US" sz="2200" i="0" dirty="0">
                <a:effectLst/>
                <a:latin typeface="Arial" panose="020B0604020202020204" pitchFamily="34" charset="0"/>
                <a:cs typeface="Arial" panose="020B0604020202020204" pitchFamily="34" charset="0"/>
              </a:rPr>
              <a:t>Check the link, before you click — make sure the links start with https:// and not http://</a:t>
            </a:r>
          </a:p>
          <a:p>
            <a:pPr marL="342900" indent="-342900" algn="just">
              <a:buFont typeface="Arial" panose="020B0604020202020204" pitchFamily="34" charset="0"/>
              <a:buChar char="•"/>
            </a:pPr>
            <a:r>
              <a:rPr lang="en-US" sz="2200" i="0" dirty="0">
                <a:effectLst/>
                <a:latin typeface="Arial" panose="020B0604020202020204" pitchFamily="34" charset="0"/>
                <a:cs typeface="Arial" panose="020B0604020202020204" pitchFamily="34" charset="0"/>
              </a:rPr>
              <a:t>Do not rush or panic react — scammers use this in order to pressure you into clicking links or opening attachments.</a:t>
            </a:r>
          </a:p>
          <a:p>
            <a:pPr marL="342900" indent="-342900" algn="just">
              <a:buFont typeface="Arial" panose="020B0604020202020204" pitchFamily="34" charset="0"/>
              <a:buChar char="•"/>
            </a:pPr>
            <a:r>
              <a:rPr lang="en-IN" sz="2200" dirty="0">
                <a:latin typeface="Arial" panose="020B0604020202020204" pitchFamily="34" charset="0"/>
                <a:cs typeface="Arial" panose="020B0604020202020204" pitchFamily="34" charset="0"/>
              </a:rPr>
              <a:t>Report all scams.</a:t>
            </a:r>
          </a:p>
        </p:txBody>
      </p:sp>
    </p:spTree>
    <p:extLst>
      <p:ext uri="{BB962C8B-B14F-4D97-AF65-F5344CB8AC3E}">
        <p14:creationId xmlns:p14="http://schemas.microsoft.com/office/powerpoint/2010/main" val="2762794035"/>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928EF-51C5-A2AB-406F-F5A66710A987}"/>
              </a:ext>
            </a:extLst>
          </p:cNvPr>
          <p:cNvSpPr>
            <a:spLocks noGrp="1"/>
          </p:cNvSpPr>
          <p:nvPr>
            <p:ph type="title"/>
          </p:nvPr>
        </p:nvSpPr>
        <p:spPr>
          <a:xfrm>
            <a:off x="609600" y="-116773"/>
            <a:ext cx="10972800" cy="1325563"/>
          </a:xfrm>
        </p:spPr>
        <p:txBody>
          <a:bodyPr/>
          <a:lstStyle/>
          <a:p>
            <a:r>
              <a:rPr lang="en-IN" b="0" i="0" dirty="0">
                <a:solidFill>
                  <a:srgbClr val="242424"/>
                </a:solidFill>
                <a:effectLst/>
                <a:highlight>
                  <a:srgbClr val="FFFFFF"/>
                </a:highlight>
                <a:latin typeface="Segoe UI" panose="020B0502040204020203" pitchFamily="34" charset="0"/>
              </a:rPr>
              <a:t>Training Exercises</a:t>
            </a:r>
            <a:endParaRPr lang="en-IN" dirty="0"/>
          </a:p>
        </p:txBody>
      </p:sp>
      <p:sp>
        <p:nvSpPr>
          <p:cNvPr id="3" name="Content Placeholder 2">
            <a:extLst>
              <a:ext uri="{FF2B5EF4-FFF2-40B4-BE49-F238E27FC236}">
                <a16:creationId xmlns:a16="http://schemas.microsoft.com/office/drawing/2014/main" id="{82E1A7AA-8B88-127A-6978-4F12C5CE7722}"/>
              </a:ext>
            </a:extLst>
          </p:cNvPr>
          <p:cNvSpPr>
            <a:spLocks noGrp="1"/>
          </p:cNvSpPr>
          <p:nvPr>
            <p:ph idx="1"/>
          </p:nvPr>
        </p:nvSpPr>
        <p:spPr>
          <a:xfrm>
            <a:off x="609600" y="1208790"/>
            <a:ext cx="10972800" cy="4036534"/>
          </a:xfrm>
        </p:spPr>
        <p:txBody>
          <a:bodyPr>
            <a:noAutofit/>
          </a:bodyPr>
          <a:lstStyle/>
          <a:p>
            <a:pPr algn="l" fontAlgn="base"/>
            <a:r>
              <a:rPr lang="en-US" sz="2200" b="0" i="0" dirty="0">
                <a:effectLst/>
                <a:latin typeface="Arial" panose="020B0604020202020204" pitchFamily="34" charset="0"/>
                <a:cs typeface="Arial" panose="020B0604020202020204" pitchFamily="34" charset="0"/>
              </a:rPr>
              <a:t>	Generally, the following features are common among phishing emails and should raise red flags:</a:t>
            </a:r>
          </a:p>
          <a:p>
            <a:pPr marL="342900" indent="-342900" algn="l" fontAlgn="base">
              <a:buFont typeface="Arial" panose="020B0604020202020204" pitchFamily="34" charset="0"/>
              <a:buChar char="•"/>
            </a:pPr>
            <a:r>
              <a:rPr lang="en-US" sz="2200" b="0" i="0" dirty="0">
                <a:effectLst/>
                <a:latin typeface="Arial" panose="020B0604020202020204" pitchFamily="34" charset="0"/>
                <a:cs typeface="Arial" panose="020B0604020202020204" pitchFamily="34" charset="0"/>
              </a:rPr>
              <a:t>Attachments or links</a:t>
            </a:r>
          </a:p>
          <a:p>
            <a:pPr marL="342900" indent="-342900" algn="l" fontAlgn="base">
              <a:buFont typeface="Arial" panose="020B0604020202020204" pitchFamily="34" charset="0"/>
              <a:buChar char="•"/>
            </a:pPr>
            <a:r>
              <a:rPr lang="en-US" sz="2200" b="0" i="0" dirty="0">
                <a:effectLst/>
                <a:latin typeface="Arial" panose="020B0604020202020204" pitchFamily="34" charset="0"/>
                <a:cs typeface="Arial" panose="020B0604020202020204" pitchFamily="34" charset="0"/>
              </a:rPr>
              <a:t>Spelling errors</a:t>
            </a:r>
          </a:p>
          <a:p>
            <a:pPr marL="342900" indent="-342900" algn="l" fontAlgn="base">
              <a:buFont typeface="Arial" panose="020B0604020202020204" pitchFamily="34" charset="0"/>
              <a:buChar char="•"/>
            </a:pPr>
            <a:r>
              <a:rPr lang="en-US" sz="2200" b="0" i="0" dirty="0">
                <a:effectLst/>
                <a:latin typeface="Arial" panose="020B0604020202020204" pitchFamily="34" charset="0"/>
                <a:cs typeface="Arial" panose="020B0604020202020204" pitchFamily="34" charset="0"/>
              </a:rPr>
              <a:t>Poor grammar</a:t>
            </a:r>
          </a:p>
          <a:p>
            <a:pPr marL="342900" indent="-342900" algn="l" fontAlgn="base">
              <a:buFont typeface="Arial" panose="020B0604020202020204" pitchFamily="34" charset="0"/>
              <a:buChar char="•"/>
            </a:pPr>
            <a:r>
              <a:rPr lang="en-US" sz="2200" b="0" i="0" dirty="0">
                <a:effectLst/>
                <a:latin typeface="Arial" panose="020B0604020202020204" pitchFamily="34" charset="0"/>
                <a:cs typeface="Arial" panose="020B0604020202020204" pitchFamily="34" charset="0"/>
              </a:rPr>
              <a:t>Unprofessional graphics</a:t>
            </a:r>
          </a:p>
          <a:p>
            <a:pPr marL="342900" indent="-342900" algn="l" fontAlgn="base">
              <a:buFont typeface="Arial" panose="020B0604020202020204" pitchFamily="34" charset="0"/>
              <a:buChar char="•"/>
            </a:pPr>
            <a:r>
              <a:rPr lang="en-US" sz="2200" b="0" i="0" dirty="0">
                <a:effectLst/>
                <a:latin typeface="Arial" panose="020B0604020202020204" pitchFamily="34" charset="0"/>
                <a:cs typeface="Arial" panose="020B0604020202020204" pitchFamily="34" charset="0"/>
              </a:rPr>
              <a:t>Unnecessary urgency about verifying your email address or other personal information immediately</a:t>
            </a:r>
          </a:p>
          <a:p>
            <a:pPr marL="342900" indent="-342900" algn="l" fontAlgn="base">
              <a:buFont typeface="Arial" panose="020B0604020202020204" pitchFamily="34" charset="0"/>
              <a:buChar char="•"/>
            </a:pPr>
            <a:r>
              <a:rPr lang="en-US" sz="2200" b="0" i="0" dirty="0">
                <a:effectLst/>
                <a:latin typeface="Arial" panose="020B0604020202020204" pitchFamily="34" charset="0"/>
                <a:cs typeface="Arial" panose="020B0604020202020204" pitchFamily="34" charset="0"/>
              </a:rPr>
              <a:t>Generic greetings like "Dear Customer" instead of your name.</a:t>
            </a:r>
          </a:p>
          <a:p>
            <a:pPr marL="342900" indent="-342900" algn="l" fontAlgn="base">
              <a:buFont typeface="Arial" panose="020B0604020202020204" pitchFamily="34" charset="0"/>
              <a:buChar char="•"/>
            </a:pPr>
            <a:r>
              <a:rPr lang="en-US" sz="2200" b="0" i="0" dirty="0">
                <a:effectLst/>
                <a:latin typeface="Arial" panose="020B0604020202020204" pitchFamily="34" charset="0"/>
                <a:cs typeface="Arial" panose="020B0604020202020204" pitchFamily="34" charset="0"/>
              </a:rPr>
              <a:t>Hackers often rush to get phishing sites up, so some of them will look significantly different from the original company. You can use these traits to pick a malicious email out of your inbox.</a:t>
            </a:r>
          </a:p>
        </p:txBody>
      </p:sp>
    </p:spTree>
    <p:extLst>
      <p:ext uri="{BB962C8B-B14F-4D97-AF65-F5344CB8AC3E}">
        <p14:creationId xmlns:p14="http://schemas.microsoft.com/office/powerpoint/2010/main" val="4248996"/>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A7ABB-4257-CD38-0A2F-155003278AA2}"/>
              </a:ext>
            </a:extLst>
          </p:cNvPr>
          <p:cNvSpPr>
            <a:spLocks noGrp="1"/>
          </p:cNvSpPr>
          <p:nvPr>
            <p:ph type="title"/>
          </p:nvPr>
        </p:nvSpPr>
        <p:spPr/>
        <p:txBody>
          <a:bodyPr/>
          <a:lstStyle/>
          <a:p>
            <a:r>
              <a:rPr lang="en-IN" b="0" i="0" dirty="0">
                <a:solidFill>
                  <a:srgbClr val="242424"/>
                </a:solidFill>
                <a:effectLst/>
                <a:highlight>
                  <a:srgbClr val="FFFFFF"/>
                </a:highlight>
                <a:latin typeface="Segoe UI" panose="020B0502040204020203" pitchFamily="34" charset="0"/>
              </a:rPr>
              <a:t>Reporting Phishing Attempts</a:t>
            </a:r>
            <a:endParaRPr lang="en-IN" dirty="0"/>
          </a:p>
        </p:txBody>
      </p:sp>
      <p:sp>
        <p:nvSpPr>
          <p:cNvPr id="3" name="Content Placeholder 2">
            <a:extLst>
              <a:ext uri="{FF2B5EF4-FFF2-40B4-BE49-F238E27FC236}">
                <a16:creationId xmlns:a16="http://schemas.microsoft.com/office/drawing/2014/main" id="{16C91D4D-6333-0052-E9A6-17A58C0A2D27}"/>
              </a:ext>
            </a:extLst>
          </p:cNvPr>
          <p:cNvSpPr>
            <a:spLocks noGrp="1"/>
          </p:cNvSpPr>
          <p:nvPr>
            <p:ph idx="1"/>
          </p:nvPr>
        </p:nvSpPr>
        <p:spPr/>
        <p:txBody>
          <a:bodyPr>
            <a:normAutofit/>
          </a:bodyPr>
          <a:lstStyle/>
          <a:p>
            <a:pPr marL="342900" indent="-342900" fontAlgn="base">
              <a:buFont typeface="Arial" panose="020B0604020202020204" pitchFamily="34" charset="0"/>
              <a:buChar char="•"/>
            </a:pPr>
            <a:r>
              <a:rPr lang="en-US" sz="2200" dirty="0">
                <a:effectLst/>
                <a:latin typeface="Arial" panose="020B0604020202020204" pitchFamily="34" charset="0"/>
                <a:cs typeface="Arial" panose="020B0604020202020204" pitchFamily="34" charset="0"/>
              </a:rPr>
              <a:t>Encourage participants to report suspicious emails or websites to their organization's IT/security team.</a:t>
            </a:r>
          </a:p>
          <a:p>
            <a:pPr marL="342900" indent="-342900" fontAlgn="base">
              <a:buFont typeface="Arial" panose="020B0604020202020204" pitchFamily="34" charset="0"/>
              <a:buChar char="•"/>
            </a:pPr>
            <a:r>
              <a:rPr lang="en-US" sz="2200" dirty="0">
                <a:effectLst/>
                <a:latin typeface="Arial" panose="020B0604020202020204" pitchFamily="34" charset="0"/>
                <a:cs typeface="Arial" panose="020B0604020202020204" pitchFamily="34" charset="0"/>
              </a:rPr>
              <a:t>Provide guidance on how to report phishing incidents effectively.</a:t>
            </a:r>
          </a:p>
          <a:p>
            <a:br>
              <a:rPr lang="en-US" sz="2200" dirty="0">
                <a:effectLst/>
                <a:latin typeface="Arial" panose="020B0604020202020204" pitchFamily="34" charset="0"/>
                <a:cs typeface="Arial" panose="020B0604020202020204" pitchFamily="34" charset="0"/>
              </a:rPr>
            </a:b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3439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D091F-8F05-D804-A1A8-B56FB117ED48}"/>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6C49D30E-C0CF-86A1-BA00-BA8668E6A9DC}"/>
              </a:ext>
            </a:extLst>
          </p:cNvPr>
          <p:cNvSpPr>
            <a:spLocks noGrp="1"/>
          </p:cNvSpPr>
          <p:nvPr>
            <p:ph idx="1"/>
          </p:nvPr>
        </p:nvSpPr>
        <p:spPr/>
        <p:txBody>
          <a:bodyPr>
            <a:normAutofit/>
          </a:bodyPr>
          <a:lstStyle/>
          <a:p>
            <a:pPr marL="342900" indent="-342900" algn="l" fontAlgn="base">
              <a:buFont typeface="Arial" panose="020B0604020202020204" pitchFamily="34" charset="0"/>
              <a:buChar char="•"/>
            </a:pPr>
            <a:r>
              <a:rPr lang="en-US" sz="2200" dirty="0">
                <a:latin typeface="Arial" panose="020B0604020202020204" pitchFamily="34" charset="0"/>
                <a:cs typeface="Arial" panose="020B0604020202020204" pitchFamily="34" charset="0"/>
              </a:rPr>
              <a:t>P</a:t>
            </a:r>
            <a:r>
              <a:rPr lang="en-US" sz="2200" b="0" i="0" dirty="0">
                <a:effectLst/>
                <a:latin typeface="Arial" panose="020B0604020202020204" pitchFamily="34" charset="0"/>
                <a:cs typeface="Arial" panose="020B0604020202020204" pitchFamily="34" charset="0"/>
              </a:rPr>
              <a:t>hishing can be a difficult area to tackle at times, by following the simple tips and advice outlined in this article (and embracing proper phishing prevention tools) — you can greatly minimize your risk of falling victim to digital scammers.</a:t>
            </a:r>
          </a:p>
          <a:p>
            <a:pPr marL="342900" indent="-342900" algn="l" fontAlgn="base">
              <a:buFont typeface="Arial" panose="020B0604020202020204" pitchFamily="34" charset="0"/>
              <a:buChar char="•"/>
            </a:pPr>
            <a:r>
              <a:rPr lang="en-US" sz="2200" dirty="0">
                <a:latin typeface="Arial" panose="020B0604020202020204" pitchFamily="34" charset="0"/>
                <a:cs typeface="Arial" panose="020B0604020202020204" pitchFamily="34" charset="0"/>
              </a:rPr>
              <a:t>For more information visit : </a:t>
            </a:r>
            <a:r>
              <a:rPr lang="en-US" sz="2200" b="0" i="0" dirty="0">
                <a:effectLst/>
                <a:latin typeface="Arial" panose="020B0604020202020204" pitchFamily="34" charset="0"/>
                <a:cs typeface="Arial" panose="020B0604020202020204" pitchFamily="34" charset="0"/>
              </a:rPr>
              <a:t>https://www.kaspersky.com/resource-center/preemptive-safety/phishing-prevention-tips, https://en.wikipedia.org/wiki/Phishing</a:t>
            </a:r>
          </a:p>
          <a:p>
            <a:pPr marL="342900" indent="-342900" algn="l" fontAlgn="base">
              <a:buFont typeface="Arial" panose="020B0604020202020204" pitchFamily="34" charset="0"/>
              <a:buChar char="•"/>
            </a:pP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978670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FDA18-D709-DB84-08F9-09C77FD46C56}"/>
              </a:ext>
            </a:extLst>
          </p:cNvPr>
          <p:cNvSpPr>
            <a:spLocks noGrp="1"/>
          </p:cNvSpPr>
          <p:nvPr>
            <p:ph type="title"/>
          </p:nvPr>
        </p:nvSpPr>
        <p:spPr/>
        <p:txBody>
          <a:bodyPr/>
          <a:lstStyle/>
          <a:p>
            <a:r>
              <a:rPr lang="en-IN" b="0" i="0" dirty="0">
                <a:solidFill>
                  <a:srgbClr val="242424"/>
                </a:solidFill>
                <a:effectLst/>
                <a:highlight>
                  <a:srgbClr val="FFFFFF"/>
                </a:highlight>
                <a:latin typeface="Segoe UI" panose="020B0502040204020203" pitchFamily="34" charset="0"/>
              </a:rPr>
              <a:t>Introduction to Phishing</a:t>
            </a:r>
            <a:endParaRPr lang="en-IN" dirty="0"/>
          </a:p>
        </p:txBody>
      </p:sp>
      <p:sp>
        <p:nvSpPr>
          <p:cNvPr id="3" name="Content Placeholder 2">
            <a:extLst>
              <a:ext uri="{FF2B5EF4-FFF2-40B4-BE49-F238E27FC236}">
                <a16:creationId xmlns:a16="http://schemas.microsoft.com/office/drawing/2014/main" id="{B259E45C-12EB-666F-F009-BE22171DEF6E}"/>
              </a:ext>
            </a:extLst>
          </p:cNvPr>
          <p:cNvSpPr>
            <a:spLocks noGrp="1"/>
          </p:cNvSpPr>
          <p:nvPr>
            <p:ph idx="1"/>
          </p:nvPr>
        </p:nvSpPr>
        <p:spPr/>
        <p:txBody>
          <a:bodyPr>
            <a:normAutofit/>
          </a:bodyPr>
          <a:lstStyle/>
          <a:p>
            <a:pPr marL="342900" indent="-342900" algn="just" fontAlgn="base">
              <a:buFont typeface="Arial" panose="020B0604020202020204" pitchFamily="34" charset="0"/>
              <a:buChar char="•"/>
            </a:pPr>
            <a:r>
              <a:rPr lang="en-US" sz="2200" b="1" i="0" dirty="0">
                <a:solidFill>
                  <a:srgbClr val="202122"/>
                </a:solidFill>
                <a:effectLst/>
                <a:highlight>
                  <a:srgbClr val="FFFFFF"/>
                </a:highlight>
                <a:latin typeface="Arial" panose="020B0604020202020204" pitchFamily="34" charset="0"/>
              </a:rPr>
              <a:t>Phishing</a:t>
            </a:r>
            <a:r>
              <a:rPr lang="en-US" sz="2200" b="0" i="0" dirty="0">
                <a:solidFill>
                  <a:srgbClr val="202122"/>
                </a:solidFill>
                <a:effectLst/>
                <a:highlight>
                  <a:srgbClr val="FFFFFF"/>
                </a:highlight>
                <a:latin typeface="Arial" panose="020B0604020202020204" pitchFamily="34" charset="0"/>
              </a:rPr>
              <a:t> is a form of </a:t>
            </a:r>
            <a:r>
              <a:rPr lang="en-US" sz="2200" dirty="0">
                <a:solidFill>
                  <a:srgbClr val="202122"/>
                </a:solidFill>
                <a:highlight>
                  <a:srgbClr val="FFFFFF"/>
                </a:highlight>
                <a:latin typeface="Arial" panose="020B0604020202020204" pitchFamily="34" charset="0"/>
              </a:rPr>
              <a:t>social engineering </a:t>
            </a:r>
            <a:r>
              <a:rPr lang="en-US" sz="2200" b="0" i="0" dirty="0">
                <a:solidFill>
                  <a:srgbClr val="202122"/>
                </a:solidFill>
                <a:effectLst/>
                <a:highlight>
                  <a:srgbClr val="FFFFFF"/>
                </a:highlight>
                <a:latin typeface="Arial" panose="020B0604020202020204" pitchFamily="34" charset="0"/>
              </a:rPr>
              <a:t>and </a:t>
            </a:r>
            <a:r>
              <a:rPr lang="en-US" sz="2200" b="0" i="0" u="none" strike="noStrike" dirty="0">
                <a:effectLst/>
                <a:highlight>
                  <a:srgbClr val="FFFFFF"/>
                </a:highlight>
                <a:latin typeface="Arial" panose="020B0604020202020204" pitchFamily="34" charset="0"/>
              </a:rPr>
              <a:t>scam</a:t>
            </a:r>
            <a:r>
              <a:rPr lang="en-US" sz="2200" b="0" i="0" dirty="0">
                <a:solidFill>
                  <a:srgbClr val="202122"/>
                </a:solidFill>
                <a:effectLst/>
                <a:highlight>
                  <a:srgbClr val="FFFFFF"/>
                </a:highlight>
                <a:latin typeface="Arial" panose="020B0604020202020204" pitchFamily="34" charset="0"/>
              </a:rPr>
              <a:t> where attackers deceive people into revealing </a:t>
            </a:r>
            <a:r>
              <a:rPr lang="en-US" sz="2200" dirty="0">
                <a:highlight>
                  <a:srgbClr val="FFFFFF"/>
                </a:highlight>
                <a:latin typeface="Arial" panose="020B0604020202020204" pitchFamily="34" charset="0"/>
              </a:rPr>
              <a:t>sensitive information </a:t>
            </a:r>
            <a:r>
              <a:rPr lang="en-US" sz="2200" b="0" i="0" dirty="0">
                <a:solidFill>
                  <a:srgbClr val="202122"/>
                </a:solidFill>
                <a:effectLst/>
                <a:highlight>
                  <a:srgbClr val="FFFFFF"/>
                </a:highlight>
                <a:latin typeface="Arial" panose="020B0604020202020204" pitchFamily="34" charset="0"/>
              </a:rPr>
              <a:t>or installing malware such as </a:t>
            </a:r>
            <a:r>
              <a:rPr lang="en-US" sz="2200" b="0" i="0" u="none" strike="noStrike" dirty="0">
                <a:effectLst/>
                <a:highlight>
                  <a:srgbClr val="FFFFFF"/>
                </a:highlight>
                <a:latin typeface="Arial" panose="020B0604020202020204" pitchFamily="34" charset="0"/>
              </a:rPr>
              <a:t>ransomware.</a:t>
            </a:r>
          </a:p>
          <a:p>
            <a:pPr marL="342900" indent="-342900" algn="just" fontAlgn="base">
              <a:buFont typeface="Arial" panose="020B0604020202020204" pitchFamily="34" charset="0"/>
              <a:buChar char="•"/>
            </a:pPr>
            <a:r>
              <a:rPr lang="en-US" sz="2200" b="0" i="0" dirty="0">
                <a:solidFill>
                  <a:srgbClr val="202122"/>
                </a:solidFill>
                <a:effectLst/>
                <a:highlight>
                  <a:srgbClr val="FFFFFF"/>
                </a:highlight>
                <a:latin typeface="Arial" panose="020B0604020202020204" pitchFamily="34" charset="0"/>
              </a:rPr>
              <a:t>Phishing attacks have become increasingly sophisticated and often transparently mirror the site being targeted, allowing the attacker to observe everything while the victim is navigating the site, and transverse any additional security boundaries with the victim.</a:t>
            </a:r>
            <a:endParaRPr lang="en-US" sz="2200" dirty="0">
              <a:solidFill>
                <a:srgbClr val="202122"/>
              </a:solidFill>
              <a:highlight>
                <a:srgbClr val="FFFFFF"/>
              </a:highlight>
              <a:latin typeface="Arial" panose="020B0604020202020204" pitchFamily="34" charset="0"/>
            </a:endParaRPr>
          </a:p>
          <a:p>
            <a:pPr marL="342900" indent="-342900" algn="just" fontAlgn="base">
              <a:buFont typeface="Arial" panose="020B0604020202020204" pitchFamily="34" charset="0"/>
              <a:buChar char="•"/>
            </a:pPr>
            <a:r>
              <a:rPr lang="en-US" sz="2200" b="0" i="0" dirty="0">
                <a:solidFill>
                  <a:srgbClr val="202122"/>
                </a:solidFill>
                <a:effectLst/>
                <a:highlight>
                  <a:srgbClr val="FFFFFF"/>
                </a:highlight>
                <a:latin typeface="Arial" panose="020B0604020202020204" pitchFamily="34" charset="0"/>
              </a:rPr>
              <a:t>As of 2020, it is the most common type of cybercrime, with the </a:t>
            </a:r>
            <a:r>
              <a:rPr lang="en-US" sz="2200" dirty="0">
                <a:highlight>
                  <a:srgbClr val="FFFFFF"/>
                </a:highlight>
                <a:latin typeface="Arial" panose="020B0604020202020204" pitchFamily="34" charset="0"/>
              </a:rPr>
              <a:t>FBI</a:t>
            </a:r>
            <a:r>
              <a:rPr lang="en-US" sz="2200" b="0" i="0" dirty="0">
                <a:solidFill>
                  <a:srgbClr val="202122"/>
                </a:solidFill>
                <a:effectLst/>
                <a:highlight>
                  <a:srgbClr val="FFFFFF"/>
                </a:highlight>
                <a:latin typeface="Arial" panose="020B0604020202020204" pitchFamily="34" charset="0"/>
              </a:rPr>
              <a:t>'s </a:t>
            </a:r>
            <a:r>
              <a:rPr lang="en-US" sz="2200" dirty="0">
                <a:highlight>
                  <a:srgbClr val="FFFFFF"/>
                </a:highlight>
                <a:latin typeface="Arial" panose="020B0604020202020204" pitchFamily="34" charset="0"/>
              </a:rPr>
              <a:t>Internet Crime Complaint Center</a:t>
            </a:r>
            <a:r>
              <a:rPr lang="en-US" sz="2200" b="0" i="0" dirty="0">
                <a:solidFill>
                  <a:srgbClr val="202122"/>
                </a:solidFill>
                <a:effectLst/>
                <a:highlight>
                  <a:srgbClr val="FFFFFF"/>
                </a:highlight>
                <a:latin typeface="Arial" panose="020B0604020202020204" pitchFamily="34" charset="0"/>
              </a:rPr>
              <a:t> reporting more incidents of phishing than any other type of computer crime.</a:t>
            </a:r>
            <a:endParaRPr lang="en-IN" sz="2200" dirty="0"/>
          </a:p>
        </p:txBody>
      </p:sp>
    </p:spTree>
    <p:extLst>
      <p:ext uri="{BB962C8B-B14F-4D97-AF65-F5344CB8AC3E}">
        <p14:creationId xmlns:p14="http://schemas.microsoft.com/office/powerpoint/2010/main" val="23453570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020B73-698A-A036-52A1-ED657FA0217B}"/>
              </a:ext>
            </a:extLst>
          </p:cNvPr>
          <p:cNvSpPr>
            <a:spLocks noGrp="1"/>
          </p:cNvSpPr>
          <p:nvPr>
            <p:ph idx="1"/>
          </p:nvPr>
        </p:nvSpPr>
        <p:spPr>
          <a:xfrm>
            <a:off x="314792" y="374754"/>
            <a:ext cx="11392525" cy="9983534"/>
          </a:xfrm>
        </p:spPr>
        <p:txBody>
          <a:bodyPr>
            <a:normAutofit/>
          </a:bodyPr>
          <a:lstStyle/>
          <a:p>
            <a:pPr fontAlgn="base"/>
            <a:r>
              <a:rPr lang="en-US" sz="2200" b="1" dirty="0">
                <a:latin typeface="Arial" panose="020B0604020202020204" pitchFamily="34" charset="0"/>
                <a:cs typeface="Arial" panose="020B0604020202020204" pitchFamily="34" charset="0"/>
              </a:rPr>
              <a:t> How does Phishing work?</a:t>
            </a:r>
          </a:p>
          <a:p>
            <a:pPr fontAlgn="base"/>
            <a:r>
              <a:rPr lang="en-US" sz="2200" dirty="0">
                <a:latin typeface="Arial" panose="020B0604020202020204" pitchFamily="34" charset="0"/>
                <a:cs typeface="Arial" panose="020B0604020202020204" pitchFamily="34" charset="0"/>
              </a:rPr>
              <a:t> 	 Anyone who uses the internet or phones can be a target for phishing scammers.</a:t>
            </a:r>
          </a:p>
          <a:p>
            <a:pPr fontAlgn="base"/>
            <a:r>
              <a:rPr lang="en-US" sz="2200" dirty="0">
                <a:latin typeface="Arial" panose="020B0604020202020204" pitchFamily="34" charset="0"/>
                <a:cs typeface="Arial" panose="020B0604020202020204" pitchFamily="34" charset="0"/>
              </a:rPr>
              <a:t>      Phishing scams normally try to:</a:t>
            </a:r>
          </a:p>
          <a:p>
            <a:pPr fontAlgn="base"/>
            <a:r>
              <a:rPr lang="en-US" sz="2200" dirty="0">
                <a:latin typeface="Arial" panose="020B0604020202020204" pitchFamily="34" charset="0"/>
                <a:cs typeface="Arial" panose="020B0604020202020204" pitchFamily="34" charset="0"/>
              </a:rPr>
              <a:t>      1. Infect your device with malware.</a:t>
            </a:r>
          </a:p>
          <a:p>
            <a:pPr lvl="1" fontAlgn="base"/>
            <a:r>
              <a:rPr lang="en-US" sz="2200" dirty="0">
                <a:latin typeface="Arial" panose="020B0604020202020204" pitchFamily="34" charset="0"/>
                <a:cs typeface="Arial" panose="020B0604020202020204" pitchFamily="34" charset="0"/>
              </a:rPr>
              <a:t>   2. Steal your private credentials to get your money or identity.</a:t>
            </a:r>
          </a:p>
          <a:p>
            <a:pPr lvl="1" fontAlgn="base"/>
            <a:r>
              <a:rPr lang="en-US" sz="2200" dirty="0">
                <a:latin typeface="Arial" panose="020B0604020202020204" pitchFamily="34" charset="0"/>
                <a:cs typeface="Arial" panose="020B0604020202020204" pitchFamily="34" charset="0"/>
              </a:rPr>
              <a:t>   3. Obtain control of your online accounts.</a:t>
            </a:r>
          </a:p>
          <a:p>
            <a:pPr lvl="1" fontAlgn="base"/>
            <a:r>
              <a:rPr lang="en-US" sz="2200" dirty="0">
                <a:latin typeface="Arial" panose="020B0604020202020204" pitchFamily="34" charset="0"/>
                <a:cs typeface="Arial" panose="020B0604020202020204" pitchFamily="34" charset="0"/>
              </a:rPr>
              <a:t>   4. Convince you to willingly send money or valuables.</a:t>
            </a:r>
          </a:p>
          <a:p>
            <a:pPr fontAlgn="base"/>
            <a:r>
              <a:rPr lang="en-US" sz="2200" dirty="0">
                <a:latin typeface="Arial" panose="020B0604020202020204" pitchFamily="34" charset="0"/>
                <a:cs typeface="Arial" panose="020B0604020202020204" pitchFamily="34" charset="0"/>
              </a:rPr>
              <a:t>			</a:t>
            </a:r>
          </a:p>
          <a:p>
            <a:pPr fontAlgn="base"/>
            <a:r>
              <a:rPr lang="en-US" sz="2200" dirty="0">
                <a:latin typeface="Arial" panose="020B0604020202020204" pitchFamily="34" charset="0"/>
                <a:cs typeface="Arial" panose="020B0604020202020204" pitchFamily="34" charset="0"/>
              </a:rPr>
              <a:t>	Sometimes these threats don’t stop with just you. If a hacker gets into your email, contact list, or social media, they can spam people you know with phishing messages seemingly from you.</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793887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25545-F6BA-4956-5F57-95A4552A2524}"/>
              </a:ext>
            </a:extLst>
          </p:cNvPr>
          <p:cNvSpPr>
            <a:spLocks noGrp="1"/>
          </p:cNvSpPr>
          <p:nvPr>
            <p:ph idx="1"/>
          </p:nvPr>
        </p:nvSpPr>
        <p:spPr>
          <a:xfrm>
            <a:off x="381000" y="571500"/>
            <a:ext cx="11201400" cy="5571238"/>
          </a:xfrm>
        </p:spPr>
        <p:txBody>
          <a:bodyPr>
            <a:normAutofit/>
          </a:bodyPr>
          <a:lstStyle/>
          <a:p>
            <a:pPr marL="342900" indent="-342900" algn="just" fontAlgn="base">
              <a:buFont typeface="Arial" panose="020B0604020202020204" pitchFamily="34" charset="0"/>
              <a:buChar char="•"/>
            </a:pPr>
            <a:r>
              <a:rPr lang="en-US" sz="2200" b="0" i="0" dirty="0">
                <a:effectLst/>
                <a:latin typeface="Arial" panose="020B0604020202020204" pitchFamily="34" charset="0"/>
                <a:cs typeface="Arial" panose="020B0604020202020204" pitchFamily="34" charset="0"/>
              </a:rPr>
              <a:t>Phishing prevention has become essential as more criminals turn towards online scams to steal personal information. </a:t>
            </a:r>
          </a:p>
          <a:p>
            <a:pPr marL="342900" indent="-342900" algn="just" fontAlgn="base">
              <a:buFont typeface="Arial" panose="020B0604020202020204" pitchFamily="34" charset="0"/>
              <a:buChar char="•"/>
            </a:pPr>
            <a:r>
              <a:rPr lang="en-US" sz="2200" b="0" i="0" dirty="0">
                <a:effectLst/>
                <a:latin typeface="Arial" panose="020B0604020202020204" pitchFamily="34" charset="0"/>
                <a:cs typeface="Arial" panose="020B0604020202020204" pitchFamily="34" charset="0"/>
              </a:rPr>
              <a:t>We know to dodge spam emails, but phishing emails can look deceivingly credible. Some are even personalized specifically. </a:t>
            </a:r>
          </a:p>
          <a:p>
            <a:pPr marL="342900" indent="-342900" algn="just" fontAlgn="base">
              <a:buFont typeface="Arial" panose="020B0604020202020204" pitchFamily="34" charset="0"/>
              <a:buChar char="•"/>
            </a:pPr>
            <a:r>
              <a:rPr lang="en-US" sz="2200" b="0" i="0" dirty="0">
                <a:effectLst/>
                <a:latin typeface="Arial" panose="020B0604020202020204" pitchFamily="34" charset="0"/>
                <a:cs typeface="Arial" panose="020B0604020202020204" pitchFamily="34" charset="0"/>
              </a:rPr>
              <a:t>Scams are nothing new on the web, but phishing is harder to spot than you might think.</a:t>
            </a:r>
          </a:p>
          <a:p>
            <a:pPr marL="342900" indent="-342900" algn="just" fontAlgn="base">
              <a:buFont typeface="Arial" panose="020B0604020202020204" pitchFamily="34" charset="0"/>
              <a:buChar char="•"/>
            </a:pPr>
            <a:r>
              <a:rPr lang="en-US" sz="2200" b="0" i="0" dirty="0">
                <a:effectLst/>
                <a:latin typeface="Arial" panose="020B0604020202020204" pitchFamily="34" charset="0"/>
                <a:cs typeface="Arial" panose="020B0604020202020204" pitchFamily="34" charset="0"/>
              </a:rPr>
              <a:t>Across the web, phishing attacks have baited unsuspecting victims into handing over bank info, social security numbers, and more. Plus, cybercriminals have become even savvier with their disguises. </a:t>
            </a:r>
          </a:p>
          <a:p>
            <a:pPr marL="342900" indent="-342900" algn="just" fontAlgn="base">
              <a:buFont typeface="Arial" panose="020B0604020202020204" pitchFamily="34" charset="0"/>
              <a:buChar char="•"/>
            </a:pPr>
            <a:r>
              <a:rPr lang="en-US" sz="2200" b="0" i="0" dirty="0">
                <a:effectLst/>
                <a:latin typeface="Arial" panose="020B0604020202020204" pitchFamily="34" charset="0"/>
                <a:cs typeface="Arial" panose="020B0604020202020204" pitchFamily="34" charset="0"/>
              </a:rPr>
              <a:t>Sometimes these scams hide behind voices you know and trust, like your coworkers, your bank, or even your government. </a:t>
            </a:r>
          </a:p>
          <a:p>
            <a:pPr marL="342900" indent="-342900" algn="just" fontAlgn="base">
              <a:buFont typeface="Arial" panose="020B0604020202020204" pitchFamily="34" charset="0"/>
              <a:buChar char="•"/>
            </a:pPr>
            <a:r>
              <a:rPr lang="en-US" sz="2200" b="0" i="0" dirty="0">
                <a:effectLst/>
                <a:latin typeface="Arial" panose="020B0604020202020204" pitchFamily="34" charset="0"/>
                <a:cs typeface="Arial" panose="020B0604020202020204" pitchFamily="34" charset="0"/>
              </a:rPr>
              <a:t>If you so much as click a link, you could be the scammer’s next victim.</a:t>
            </a:r>
          </a:p>
        </p:txBody>
      </p:sp>
    </p:spTree>
    <p:extLst>
      <p:ext uri="{BB962C8B-B14F-4D97-AF65-F5344CB8AC3E}">
        <p14:creationId xmlns:p14="http://schemas.microsoft.com/office/powerpoint/2010/main" val="60521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4" end="4"/>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E4DC-00F0-0E92-0A66-E2471FC15F75}"/>
              </a:ext>
            </a:extLst>
          </p:cNvPr>
          <p:cNvSpPr>
            <a:spLocks noGrp="1"/>
          </p:cNvSpPr>
          <p:nvPr>
            <p:ph type="title"/>
          </p:nvPr>
        </p:nvSpPr>
        <p:spPr>
          <a:xfrm>
            <a:off x="489679" y="52480"/>
            <a:ext cx="10972800" cy="1325563"/>
          </a:xfrm>
        </p:spPr>
        <p:txBody>
          <a:bodyPr/>
          <a:lstStyle/>
          <a:p>
            <a:r>
              <a:rPr lang="en-IN" b="0" i="0" dirty="0">
                <a:solidFill>
                  <a:srgbClr val="242424"/>
                </a:solidFill>
                <a:effectLst/>
                <a:highlight>
                  <a:srgbClr val="FFFFFF"/>
                </a:highlight>
                <a:latin typeface="Segoe UI" panose="020B0502040204020203" pitchFamily="34" charset="0"/>
              </a:rPr>
              <a:t>Types of Phishing Attacks</a:t>
            </a:r>
            <a:endParaRPr lang="en-IN" dirty="0"/>
          </a:p>
        </p:txBody>
      </p:sp>
      <p:sp>
        <p:nvSpPr>
          <p:cNvPr id="3" name="Content Placeholder 2">
            <a:extLst>
              <a:ext uri="{FF2B5EF4-FFF2-40B4-BE49-F238E27FC236}">
                <a16:creationId xmlns:a16="http://schemas.microsoft.com/office/drawing/2014/main" id="{A61F5C9D-AD4B-3DDD-4200-072CDF386FDA}"/>
              </a:ext>
            </a:extLst>
          </p:cNvPr>
          <p:cNvSpPr>
            <a:spLocks noGrp="1"/>
          </p:cNvSpPr>
          <p:nvPr>
            <p:ph idx="1"/>
          </p:nvPr>
        </p:nvSpPr>
        <p:spPr>
          <a:xfrm>
            <a:off x="489679" y="1731450"/>
            <a:ext cx="10972800" cy="4036534"/>
          </a:xfrm>
        </p:spPr>
        <p:txBody>
          <a:bodyPr>
            <a:noAutofit/>
          </a:bodyPr>
          <a:lstStyle/>
          <a:p>
            <a:pPr algn="just" fontAlgn="base">
              <a:buFont typeface="Arial" panose="020B0604020202020204" pitchFamily="34" charset="0"/>
              <a:buChar char="•"/>
            </a:pPr>
            <a:r>
              <a:rPr lang="en-US" sz="2200" b="1" i="0" dirty="0">
                <a:effectLst/>
                <a:latin typeface="Arial" panose="020B0604020202020204" pitchFamily="34" charset="0"/>
                <a:cs typeface="Arial" panose="020B0604020202020204" pitchFamily="34" charset="0"/>
              </a:rPr>
              <a:t> Phishing email</a:t>
            </a:r>
            <a:r>
              <a:rPr lang="en-US" sz="2200" b="0" i="0" dirty="0">
                <a:effectLst/>
                <a:latin typeface="Arial" panose="020B0604020202020204" pitchFamily="34" charset="0"/>
                <a:cs typeface="Arial" panose="020B0604020202020204" pitchFamily="34" charset="0"/>
              </a:rPr>
              <a:t> appears in your email inbox, usually with a request to follow a link, send a payment, reply with private info, or open an attachment. The sender’s email might be tailored to closely resemble a valid one and may contain info that feels personal to you.</a:t>
            </a:r>
          </a:p>
          <a:p>
            <a:pPr algn="just" fontAlgn="base">
              <a:buFont typeface="Arial" panose="020B0604020202020204" pitchFamily="34" charset="0"/>
              <a:buChar char="•"/>
            </a:pPr>
            <a:r>
              <a:rPr lang="en-US" sz="2200" b="1" i="0" dirty="0">
                <a:effectLst/>
                <a:latin typeface="Arial" panose="020B0604020202020204" pitchFamily="34" charset="0"/>
                <a:cs typeface="Arial" panose="020B0604020202020204" pitchFamily="34" charset="0"/>
              </a:rPr>
              <a:t> Domain spoofing</a:t>
            </a:r>
            <a:r>
              <a:rPr lang="en-US" sz="2200" b="0" i="0" dirty="0">
                <a:effectLst/>
                <a:latin typeface="Arial" panose="020B0604020202020204" pitchFamily="34" charset="0"/>
                <a:cs typeface="Arial" panose="020B0604020202020204" pitchFamily="34" charset="0"/>
              </a:rPr>
              <a:t> is a popular way an email phisher might mimic valid email addresses. These scams take a real company’s domain (ex: @america.com) and modify it. You might engage with an address like “@arneria.com” and fall victim to the scheme.</a:t>
            </a:r>
          </a:p>
          <a:p>
            <a:pPr algn="just" fontAlgn="base">
              <a:buFont typeface="Arial" panose="020B0604020202020204" pitchFamily="34" charset="0"/>
              <a:buChar char="•"/>
            </a:pPr>
            <a:r>
              <a:rPr lang="en-US" sz="2200" b="1" dirty="0">
                <a:latin typeface="Arial" panose="020B0604020202020204" pitchFamily="34" charset="0"/>
                <a:cs typeface="Arial" panose="020B0604020202020204" pitchFamily="34" charset="0"/>
              </a:rPr>
              <a:t> Voice phishing (vishing):</a:t>
            </a:r>
            <a:r>
              <a:rPr lang="en-US" sz="2200" b="0" i="0" dirty="0">
                <a:effectLst/>
                <a:latin typeface="Arial" panose="020B0604020202020204" pitchFamily="34" charset="0"/>
                <a:cs typeface="Arial" panose="020B0604020202020204" pitchFamily="34" charset="0"/>
              </a:rPr>
              <a:t> scammers call you and impersonate a valid person or company to deceive you. They might redirect you from an automated message and mask their phone number. </a:t>
            </a:r>
            <a:r>
              <a:rPr lang="en-US" sz="2200" b="0" i="0" dirty="0" err="1">
                <a:effectLst/>
                <a:latin typeface="Arial" panose="020B0604020202020204" pitchFamily="34" charset="0"/>
                <a:cs typeface="Arial" panose="020B0604020202020204" pitchFamily="34" charset="0"/>
              </a:rPr>
              <a:t>Vishers</a:t>
            </a:r>
            <a:r>
              <a:rPr lang="en-US" sz="2200" b="0" i="0" dirty="0">
                <a:effectLst/>
                <a:latin typeface="Arial" panose="020B0604020202020204" pitchFamily="34" charset="0"/>
                <a:cs typeface="Arial" panose="020B0604020202020204" pitchFamily="34" charset="0"/>
              </a:rPr>
              <a:t> will try to keep you on the phone and urge you to act.</a:t>
            </a:r>
          </a:p>
          <a:p>
            <a:pPr algn="just" fontAlgn="base">
              <a:buFont typeface="Arial" panose="020B0604020202020204" pitchFamily="34" charset="0"/>
              <a:buChar char="•"/>
            </a:pPr>
            <a:endParaRPr lang="en-US" sz="2200" b="0" i="0" dirty="0">
              <a:effectLst/>
              <a:latin typeface="Arial" panose="020B0604020202020204" pitchFamily="34" charset="0"/>
              <a:cs typeface="Arial" panose="020B0604020202020204" pitchFamily="34" charset="0"/>
            </a:endParaRPr>
          </a:p>
          <a:p>
            <a:pPr algn="just"/>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93614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16AAD0-9A99-4255-4882-66FE05BED211}"/>
              </a:ext>
            </a:extLst>
          </p:cNvPr>
          <p:cNvSpPr>
            <a:spLocks noGrp="1"/>
          </p:cNvSpPr>
          <p:nvPr>
            <p:ph idx="1"/>
          </p:nvPr>
        </p:nvSpPr>
        <p:spPr>
          <a:xfrm>
            <a:off x="285750" y="533400"/>
            <a:ext cx="11296650" cy="5609338"/>
          </a:xfrm>
        </p:spPr>
        <p:txBody>
          <a:bodyPr>
            <a:normAutofit/>
          </a:bodyPr>
          <a:lstStyle/>
          <a:p>
            <a:pPr algn="just" fontAlgn="base">
              <a:buFont typeface="Arial" panose="020B0604020202020204" pitchFamily="34" charset="0"/>
              <a:buChar char="•"/>
            </a:pPr>
            <a:r>
              <a:rPr lang="en-US" sz="2200" b="1" i="0" dirty="0">
                <a:solidFill>
                  <a:srgbClr val="535353"/>
                </a:solidFill>
                <a:effectLst/>
                <a:latin typeface="Arial" panose="020B0604020202020204" pitchFamily="34" charset="0"/>
                <a:cs typeface="Arial" panose="020B0604020202020204" pitchFamily="34" charset="0"/>
              </a:rPr>
              <a:t> SMS phishing (smishing)</a:t>
            </a:r>
            <a:r>
              <a:rPr lang="en-US" sz="2200" b="0" i="0" dirty="0">
                <a:solidFill>
                  <a:srgbClr val="535353"/>
                </a:solidFill>
                <a:effectLst/>
                <a:latin typeface="Arial" panose="020B0604020202020204" pitchFamily="34" charset="0"/>
                <a:cs typeface="Arial" panose="020B0604020202020204" pitchFamily="34" charset="0"/>
              </a:rPr>
              <a:t> similarly to vishing, this scheme will imitate a valid organization, using urgency in a short text message to fool you. In the message, you’ll usually find a link or a phone number they want you to use</a:t>
            </a:r>
            <a:r>
              <a:rPr lang="en-US" sz="2200" b="1" i="0" dirty="0">
                <a:solidFill>
                  <a:srgbClr val="535353"/>
                </a:solidFill>
                <a:effectLst/>
                <a:latin typeface="Arial" panose="020B0604020202020204" pitchFamily="34" charset="0"/>
                <a:cs typeface="Arial" panose="020B0604020202020204" pitchFamily="34" charset="0"/>
              </a:rPr>
              <a:t>.</a:t>
            </a:r>
            <a:r>
              <a:rPr lang="en-US" sz="2200" b="0" i="0" dirty="0">
                <a:solidFill>
                  <a:srgbClr val="535353"/>
                </a:solidFill>
                <a:effectLst/>
                <a:latin typeface="Arial" panose="020B0604020202020204" pitchFamily="34" charset="0"/>
                <a:cs typeface="Arial" panose="020B0604020202020204" pitchFamily="34" charset="0"/>
              </a:rPr>
              <a:t> Mobile messaging services are also at risk of this.</a:t>
            </a:r>
          </a:p>
          <a:p>
            <a:pPr algn="just" fontAlgn="base">
              <a:buFont typeface="Arial" panose="020B0604020202020204" pitchFamily="34" charset="0"/>
              <a:buChar char="•"/>
            </a:pPr>
            <a:r>
              <a:rPr lang="en-US" sz="2200" b="1" i="0" dirty="0">
                <a:solidFill>
                  <a:srgbClr val="535353"/>
                </a:solidFill>
                <a:effectLst/>
                <a:latin typeface="Arial" panose="020B0604020202020204" pitchFamily="34" charset="0"/>
                <a:cs typeface="Arial" panose="020B0604020202020204" pitchFamily="34" charset="0"/>
              </a:rPr>
              <a:t> Social media phishing</a:t>
            </a:r>
            <a:r>
              <a:rPr lang="en-US" sz="2200" b="0" i="0" dirty="0">
                <a:solidFill>
                  <a:srgbClr val="535353"/>
                </a:solidFill>
                <a:effectLst/>
                <a:latin typeface="Arial" panose="020B0604020202020204" pitchFamily="34" charset="0"/>
                <a:cs typeface="Arial" panose="020B0604020202020204" pitchFamily="34" charset="0"/>
              </a:rPr>
              <a:t> involves criminals using posts or direct messages to persuade you into a trap. Some are blatant like free giveaways or sketchy “official” organization pages with an urgent request. Others might impersonate your friends or build a relationship with you long-term before ‘attacking’ to seal the deal.</a:t>
            </a:r>
          </a:p>
          <a:p>
            <a:pPr algn="just" fontAlgn="base">
              <a:buFont typeface="Arial" panose="020B0604020202020204" pitchFamily="34" charset="0"/>
              <a:buChar char="•"/>
            </a:pPr>
            <a:r>
              <a:rPr lang="en-US" sz="2200" b="1" i="0" dirty="0">
                <a:solidFill>
                  <a:srgbClr val="535353"/>
                </a:solidFill>
                <a:effectLst/>
                <a:latin typeface="Arial" panose="020B0604020202020204" pitchFamily="34" charset="0"/>
                <a:cs typeface="Arial" panose="020B0604020202020204" pitchFamily="34" charset="0"/>
              </a:rPr>
              <a:t> Clone phishing</a:t>
            </a:r>
            <a:r>
              <a:rPr lang="en-US" sz="2200" b="0" i="0" dirty="0">
                <a:solidFill>
                  <a:srgbClr val="535353"/>
                </a:solidFill>
                <a:effectLst/>
                <a:latin typeface="Arial" panose="020B0604020202020204" pitchFamily="34" charset="0"/>
                <a:cs typeface="Arial" panose="020B0604020202020204" pitchFamily="34" charset="0"/>
              </a:rPr>
              <a:t> duplicates a real message that was sent previously, with legitimate attachments and links replaced with malicious ones. This appears in email but may also show up in other means like fake social media accounts and text messages.</a:t>
            </a:r>
          </a:p>
          <a:p>
            <a:pPr algn="just"/>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268290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24126-A8EB-B03C-DDDF-3D6FEFEAB5CE}"/>
              </a:ext>
            </a:extLst>
          </p:cNvPr>
          <p:cNvSpPr>
            <a:spLocks noGrp="1"/>
          </p:cNvSpPr>
          <p:nvPr>
            <p:ph type="title"/>
          </p:nvPr>
        </p:nvSpPr>
        <p:spPr/>
        <p:txBody>
          <a:bodyPr/>
          <a:lstStyle/>
          <a:p>
            <a:r>
              <a:rPr lang="en-IN" b="0" i="0" dirty="0">
                <a:solidFill>
                  <a:srgbClr val="242424"/>
                </a:solidFill>
                <a:effectLst/>
                <a:highlight>
                  <a:srgbClr val="FFFFFF"/>
                </a:highlight>
                <a:latin typeface="Segoe UI" panose="020B0502040204020203" pitchFamily="34" charset="0"/>
              </a:rPr>
              <a:t>Common Signs of Phishing</a:t>
            </a:r>
            <a:endParaRPr lang="en-IN" dirty="0"/>
          </a:p>
        </p:txBody>
      </p:sp>
      <p:sp>
        <p:nvSpPr>
          <p:cNvPr id="3" name="Content Placeholder 2">
            <a:extLst>
              <a:ext uri="{FF2B5EF4-FFF2-40B4-BE49-F238E27FC236}">
                <a16:creationId xmlns:a16="http://schemas.microsoft.com/office/drawing/2014/main" id="{99AAF8BF-620B-9BE5-FABA-F5D882C13EFD}"/>
              </a:ext>
            </a:extLst>
          </p:cNvPr>
          <p:cNvSpPr>
            <a:spLocks noGrp="1"/>
          </p:cNvSpPr>
          <p:nvPr>
            <p:ph idx="1"/>
          </p:nvPr>
        </p:nvSpPr>
        <p:spPr/>
        <p:txBody>
          <a:bodyPr>
            <a:normAutofit/>
          </a:bodyPr>
          <a:lstStyle/>
          <a:p>
            <a:pPr marL="342900" indent="-342900" algn="l" fontAlgn="base">
              <a:buFont typeface="Arial" panose="020B0604020202020204" pitchFamily="34" charset="0"/>
              <a:buChar char="•"/>
            </a:pPr>
            <a:r>
              <a:rPr lang="en-US" sz="2200" b="0" i="0" dirty="0">
                <a:solidFill>
                  <a:srgbClr val="242424"/>
                </a:solidFill>
                <a:effectLst/>
                <a:highlight>
                  <a:srgbClr val="FFFFFF"/>
                </a:highlight>
                <a:latin typeface="Arial" panose="020B0604020202020204" pitchFamily="34" charset="0"/>
                <a:cs typeface="Arial" panose="020B0604020202020204" pitchFamily="34" charset="0"/>
              </a:rPr>
              <a:t>Misspelled or suspicious sender email addresses.</a:t>
            </a:r>
          </a:p>
          <a:p>
            <a:pPr marL="342900" indent="-342900" algn="l" fontAlgn="base">
              <a:buFont typeface="Arial" panose="020B0604020202020204" pitchFamily="34" charset="0"/>
              <a:buChar char="•"/>
            </a:pPr>
            <a:r>
              <a:rPr lang="en-US" sz="2200" b="0" i="0" dirty="0">
                <a:solidFill>
                  <a:srgbClr val="242424"/>
                </a:solidFill>
                <a:effectLst/>
                <a:highlight>
                  <a:srgbClr val="FFFFFF"/>
                </a:highlight>
                <a:latin typeface="Arial" panose="020B0604020202020204" pitchFamily="34" charset="0"/>
                <a:cs typeface="Arial" panose="020B0604020202020204" pitchFamily="34" charset="0"/>
              </a:rPr>
              <a:t>Urgent or threatening language.</a:t>
            </a:r>
          </a:p>
          <a:p>
            <a:pPr marL="342900" indent="-342900" algn="l" fontAlgn="base">
              <a:buFont typeface="Arial" panose="020B0604020202020204" pitchFamily="34" charset="0"/>
              <a:buChar char="•"/>
            </a:pPr>
            <a:r>
              <a:rPr lang="en-US" sz="2200" b="0" i="0" dirty="0">
                <a:solidFill>
                  <a:srgbClr val="242424"/>
                </a:solidFill>
                <a:effectLst/>
                <a:highlight>
                  <a:srgbClr val="FFFFFF"/>
                </a:highlight>
                <a:latin typeface="Arial" panose="020B0604020202020204" pitchFamily="34" charset="0"/>
                <a:cs typeface="Arial" panose="020B0604020202020204" pitchFamily="34" charset="0"/>
              </a:rPr>
              <a:t>Requests for sensitive information.</a:t>
            </a:r>
          </a:p>
          <a:p>
            <a:pPr marL="342900" indent="-342900" algn="l" fontAlgn="base">
              <a:buFont typeface="Arial" panose="020B0604020202020204" pitchFamily="34" charset="0"/>
              <a:buChar char="•"/>
            </a:pPr>
            <a:r>
              <a:rPr lang="en-US" sz="2200" b="0" i="0" dirty="0">
                <a:solidFill>
                  <a:srgbClr val="242424"/>
                </a:solidFill>
                <a:effectLst/>
                <a:highlight>
                  <a:srgbClr val="FFFFFF"/>
                </a:highlight>
                <a:latin typeface="Arial" panose="020B0604020202020204" pitchFamily="34" charset="0"/>
                <a:cs typeface="Arial" panose="020B0604020202020204" pitchFamily="34" charset="0"/>
              </a:rPr>
              <a:t>Suspicious attachments or links.</a:t>
            </a:r>
            <a:endParaRPr lang="en-IN" sz="2200" b="0" i="0" dirty="0">
              <a:solidFill>
                <a:srgbClr val="242424"/>
              </a:solidFill>
              <a:effectLst/>
              <a:highlight>
                <a:srgbClr val="FFFFFF"/>
              </a:highlight>
              <a:latin typeface="Arial" panose="020B0604020202020204" pitchFamily="34" charset="0"/>
              <a:cs typeface="Arial" panose="020B0604020202020204" pitchFamily="34" charset="0"/>
            </a:endParaRPr>
          </a:p>
          <a:p>
            <a:pPr marL="342900" indent="-342900" algn="l" fontAlgn="base">
              <a:buFont typeface="Arial" panose="020B0604020202020204" pitchFamily="34" charset="0"/>
              <a:buChar char="•"/>
            </a:pPr>
            <a:r>
              <a:rPr lang="en-IN" sz="2200" dirty="0">
                <a:solidFill>
                  <a:srgbClr val="242424"/>
                </a:solidFill>
                <a:highlight>
                  <a:srgbClr val="FFFFFF"/>
                </a:highlight>
                <a:latin typeface="Arial" panose="020B0604020202020204" pitchFamily="34" charset="0"/>
                <a:cs typeface="Arial" panose="020B0604020202020204" pitchFamily="34" charset="0"/>
              </a:rPr>
              <a:t>Notice from bank.</a:t>
            </a:r>
          </a:p>
          <a:p>
            <a:pPr marL="342900" indent="-342900" algn="l" fontAlgn="base">
              <a:buFont typeface="Arial" panose="020B0604020202020204" pitchFamily="34" charset="0"/>
              <a:buChar char="•"/>
            </a:pPr>
            <a:r>
              <a:rPr lang="en-IN" sz="2200" b="0" i="0" dirty="0">
                <a:solidFill>
                  <a:srgbClr val="242424"/>
                </a:solidFill>
                <a:effectLst/>
                <a:highlight>
                  <a:srgbClr val="FFFFFF"/>
                </a:highlight>
                <a:latin typeface="Arial" panose="020B0604020202020204" pitchFamily="34" charset="0"/>
                <a:cs typeface="Arial" panose="020B0604020202020204" pitchFamily="34" charset="0"/>
              </a:rPr>
              <a:t>Email from a “friend”.</a:t>
            </a:r>
          </a:p>
          <a:p>
            <a:pPr marL="342900" indent="-342900" algn="l" fontAlgn="base">
              <a:buFont typeface="Arial" panose="020B0604020202020204" pitchFamily="34" charset="0"/>
              <a:buChar char="•"/>
            </a:pPr>
            <a:r>
              <a:rPr lang="en-IN" sz="2200" dirty="0">
                <a:solidFill>
                  <a:srgbClr val="242424"/>
                </a:solidFill>
                <a:highlight>
                  <a:srgbClr val="FFFFFF"/>
                </a:highlight>
                <a:latin typeface="Arial" panose="020B0604020202020204" pitchFamily="34" charset="0"/>
                <a:cs typeface="Arial" panose="020B0604020202020204" pitchFamily="34" charset="0"/>
              </a:rPr>
              <a:t>Contest winner/Inheritance email.</a:t>
            </a:r>
          </a:p>
          <a:p>
            <a:pPr marL="342900" indent="-342900" algn="l" fontAlgn="base">
              <a:buFont typeface="Arial" panose="020B0604020202020204" pitchFamily="34" charset="0"/>
              <a:buChar char="•"/>
            </a:pPr>
            <a:r>
              <a:rPr lang="en-IN" sz="2200" b="0" i="0" dirty="0">
                <a:solidFill>
                  <a:srgbClr val="242424"/>
                </a:solidFill>
                <a:effectLst/>
                <a:highlight>
                  <a:srgbClr val="FFFFFF"/>
                </a:highlight>
                <a:latin typeface="Arial" panose="020B0604020202020204" pitchFamily="34" charset="0"/>
                <a:cs typeface="Arial" panose="020B0604020202020204" pitchFamily="34" charset="0"/>
              </a:rPr>
              <a:t>Tax refund/rebate.</a:t>
            </a:r>
          </a:p>
          <a:p>
            <a:pPr marL="342900" indent="-342900" algn="l" fontAlgn="base">
              <a:buFont typeface="Arial" panose="020B0604020202020204" pitchFamily="34" charset="0"/>
              <a:buChar char="•"/>
            </a:pPr>
            <a:endParaRPr lang="en-US" sz="2200" b="0" i="0" dirty="0">
              <a:solidFill>
                <a:srgbClr val="242424"/>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028959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FB86-5F80-C8C3-541A-623371B1C05E}"/>
              </a:ext>
            </a:extLst>
          </p:cNvPr>
          <p:cNvSpPr>
            <a:spLocks noGrp="1"/>
          </p:cNvSpPr>
          <p:nvPr>
            <p:ph type="title"/>
          </p:nvPr>
        </p:nvSpPr>
        <p:spPr/>
        <p:txBody>
          <a:bodyPr>
            <a:normAutofit fontScale="90000"/>
          </a:bodyPr>
          <a:lstStyle/>
          <a:p>
            <a:pPr fontAlgn="base"/>
            <a:r>
              <a:rPr lang="en-US" b="0" i="0" dirty="0">
                <a:solidFill>
                  <a:srgbClr val="242424"/>
                </a:solidFill>
                <a:effectLst/>
                <a:highlight>
                  <a:srgbClr val="FFFFFF"/>
                </a:highlight>
                <a:latin typeface="Segoe UI" panose="020B0502040204020203" pitchFamily="34" charset="0"/>
              </a:rPr>
              <a:t> </a:t>
            </a:r>
            <a:r>
              <a:rPr lang="en-IN" b="0" i="0" dirty="0">
                <a:solidFill>
                  <a:srgbClr val="242424"/>
                </a:solidFill>
                <a:effectLst/>
                <a:highlight>
                  <a:srgbClr val="FFFFFF"/>
                </a:highlight>
                <a:latin typeface="Segoe UI" panose="020B0502040204020203" pitchFamily="34" charset="0"/>
              </a:rPr>
              <a:t>Examples of Phishing Scenarios</a:t>
            </a:r>
            <a:br>
              <a:rPr lang="en-US" b="0" i="0" dirty="0">
                <a:solidFill>
                  <a:srgbClr val="242424"/>
                </a:solidFill>
                <a:effectLst/>
                <a:highlight>
                  <a:srgbClr val="FFFFFF"/>
                </a:highligh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233C817F-B107-3DF1-DBDB-D942674C4162}"/>
              </a:ext>
            </a:extLst>
          </p:cNvPr>
          <p:cNvSpPr>
            <a:spLocks noGrp="1"/>
          </p:cNvSpPr>
          <p:nvPr>
            <p:ph idx="1"/>
          </p:nvPr>
        </p:nvSpPr>
        <p:spPr>
          <a:xfrm>
            <a:off x="400050" y="1428750"/>
            <a:ext cx="11182350" cy="4713988"/>
          </a:xfrm>
        </p:spPr>
        <p:txBody>
          <a:bodyPr>
            <a:noAutofit/>
          </a:bodyPr>
          <a:lstStyle/>
          <a:p>
            <a:pPr algn="just" fontAlgn="base"/>
            <a:r>
              <a:rPr lang="en-US" sz="2200" b="1" i="0" dirty="0">
                <a:effectLst/>
                <a:latin typeface="Arial" panose="020B0604020202020204" pitchFamily="34" charset="0"/>
                <a:cs typeface="Arial" panose="020B0604020202020204" pitchFamily="34" charset="0"/>
              </a:rPr>
              <a:t>Iran Cyberattack phishing scams</a:t>
            </a:r>
            <a:r>
              <a:rPr lang="en-US" sz="2200" b="0" i="0" dirty="0">
                <a:effectLst/>
                <a:latin typeface="Arial" panose="020B0604020202020204" pitchFamily="34" charset="0"/>
                <a:cs typeface="Arial" panose="020B0604020202020204" pitchFamily="34" charset="0"/>
              </a:rPr>
              <a:t> use an illegitimate Microsoft email, prompting a login to restore your data in attempts to steal your Microsoft credentials. Scammers use your fear of being locked out of Windows and the relevance of a current news story to make it believable.</a:t>
            </a:r>
          </a:p>
          <a:p>
            <a:pPr algn="just" fontAlgn="base"/>
            <a:r>
              <a:rPr lang="en-US" sz="2200" b="1" i="0" dirty="0">
                <a:effectLst/>
                <a:latin typeface="Arial" panose="020B0604020202020204" pitchFamily="34" charset="0"/>
                <a:cs typeface="Arial" panose="020B0604020202020204" pitchFamily="34" charset="0"/>
              </a:rPr>
              <a:t>Notice from bank.</a:t>
            </a:r>
            <a:r>
              <a:rPr lang="en-US" sz="2200" b="0" i="0" dirty="0">
                <a:effectLst/>
                <a:latin typeface="Arial" panose="020B0604020202020204" pitchFamily="34" charset="0"/>
                <a:cs typeface="Arial" panose="020B0604020202020204" pitchFamily="34" charset="0"/>
              </a:rPr>
              <a:t> This scam tricks you with a fake account notification. These emails normally give you a convenient link which leads to a web form, asking for your bank details “for verification purposes.” Do not give them your details. Instead, give your bank a call as they may want to act on the malicious email.</a:t>
            </a:r>
          </a:p>
          <a:p>
            <a:pPr algn="just" fontAlgn="base"/>
            <a:r>
              <a:rPr lang="en-US" sz="2200" b="1" i="0" dirty="0">
                <a:effectLst/>
                <a:latin typeface="Arial" panose="020B0604020202020204" pitchFamily="34" charset="0"/>
                <a:cs typeface="Arial" panose="020B0604020202020204" pitchFamily="34" charset="0"/>
              </a:rPr>
              <a:t>Email from a ‘friend’.</a:t>
            </a:r>
            <a:r>
              <a:rPr lang="en-US" sz="2200" b="0" i="0" dirty="0">
                <a:effectLst/>
                <a:latin typeface="Arial" panose="020B0604020202020204" pitchFamily="34" charset="0"/>
                <a:cs typeface="Arial" panose="020B0604020202020204" pitchFamily="34" charset="0"/>
              </a:rPr>
              <a:t> This scam takes the form of a known friend who is in a foreign country and needs your help. This ‘help’ normally involves sending money to them. So, before you send your ‘friend’ money, give them a call first to verify whether it’s true or not.</a:t>
            </a:r>
          </a:p>
          <a:p>
            <a:pPr algn="just" fontAlgn="base"/>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69078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00AD70-DE9F-62B7-59E5-29ECDC6BB6D5}"/>
              </a:ext>
            </a:extLst>
          </p:cNvPr>
          <p:cNvSpPr>
            <a:spLocks noGrp="1"/>
          </p:cNvSpPr>
          <p:nvPr>
            <p:ph idx="1"/>
          </p:nvPr>
        </p:nvSpPr>
        <p:spPr>
          <a:xfrm>
            <a:off x="400050" y="685800"/>
            <a:ext cx="11182350" cy="5456938"/>
          </a:xfrm>
        </p:spPr>
        <p:txBody>
          <a:bodyPr>
            <a:normAutofit/>
          </a:bodyPr>
          <a:lstStyle/>
          <a:p>
            <a:pPr algn="just" fontAlgn="base"/>
            <a:r>
              <a:rPr lang="en-US" sz="2200" b="1" i="0" dirty="0">
                <a:effectLst/>
                <a:latin typeface="Arial" panose="020B0604020202020204" pitchFamily="34" charset="0"/>
                <a:cs typeface="Arial" panose="020B0604020202020204" pitchFamily="34" charset="0"/>
              </a:rPr>
              <a:t>Contest winner/Inheritance email: </a:t>
            </a:r>
            <a:r>
              <a:rPr lang="en-US" sz="2200" b="0" i="0" dirty="0">
                <a:effectLst/>
                <a:latin typeface="Arial" panose="020B0604020202020204" pitchFamily="34" charset="0"/>
                <a:cs typeface="Arial" panose="020B0604020202020204" pitchFamily="34" charset="0"/>
              </a:rPr>
              <a:t>If you’ve won something unexpectedly or received an inheritance from a relative you've never heard of — don’t get too excited. Because most of the time these emails are scams that require you click on a link to enter your info for prize shipment or inheritance ‘verification’.</a:t>
            </a:r>
          </a:p>
          <a:p>
            <a:pPr algn="just" fontAlgn="base"/>
            <a:r>
              <a:rPr lang="en-US" sz="2200" b="1" i="0" dirty="0">
                <a:effectLst/>
                <a:latin typeface="Arial" panose="020B0604020202020204" pitchFamily="34" charset="0"/>
                <a:cs typeface="Arial" panose="020B0604020202020204" pitchFamily="34" charset="0"/>
              </a:rPr>
              <a:t>The tax refund/rebate: </a:t>
            </a:r>
            <a:r>
              <a:rPr lang="en-US" sz="2200" b="0" i="0" dirty="0">
                <a:effectLst/>
                <a:latin typeface="Arial" panose="020B0604020202020204" pitchFamily="34" charset="0"/>
                <a:cs typeface="Arial" panose="020B0604020202020204" pitchFamily="34" charset="0"/>
              </a:rPr>
              <a:t> This is a popular phishing scam as many people have annual taxes which they pay or must submit payment to. These phishing messages normally say that you are either eligible to receive a tax refund, or you have been selected to be audited. It then requests that you submit a tax refund request or tax form (asking for your full details), which scammers then use to either steal your money and/or sell your data on.</a:t>
            </a:r>
          </a:p>
          <a:p>
            <a:pPr algn="just"/>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6214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theme/theme1.xml><?xml version="1.0" encoding="utf-8"?>
<a:theme xmlns:a="http://schemas.openxmlformats.org/drawingml/2006/main" name="SplashVTI">
  <a:themeElements>
    <a:clrScheme name="AnalogousFromDarkSeedLeftStep">
      <a:dk1>
        <a:srgbClr val="000000"/>
      </a:dk1>
      <a:lt1>
        <a:srgbClr val="FFFFFF"/>
      </a:lt1>
      <a:dk2>
        <a:srgbClr val="30201B"/>
      </a:dk2>
      <a:lt2>
        <a:srgbClr val="F0F3F3"/>
      </a:lt2>
      <a:accent1>
        <a:srgbClr val="C3684D"/>
      </a:accent1>
      <a:accent2>
        <a:srgbClr val="B13B51"/>
      </a:accent2>
      <a:accent3>
        <a:srgbClr val="C34D94"/>
      </a:accent3>
      <a:accent4>
        <a:srgbClr val="AF3BB1"/>
      </a:accent4>
      <a:accent5>
        <a:srgbClr val="904DC3"/>
      </a:accent5>
      <a:accent6>
        <a:srgbClr val="5140B3"/>
      </a:accent6>
      <a:hlink>
        <a:srgbClr val="9C3FBF"/>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emplate>TM04033925[[fn=Droplet]]</Template>
  <TotalTime>72</TotalTime>
  <Words>1317</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ADLaM Display</vt:lpstr>
      <vt:lpstr>Arial</vt:lpstr>
      <vt:lpstr>Avenir Next LT Pro</vt:lpstr>
      <vt:lpstr>Posterama</vt:lpstr>
      <vt:lpstr>Segoe UI</vt:lpstr>
      <vt:lpstr>SplashVTI</vt:lpstr>
      <vt:lpstr>PHISHING AWARENESS TRAINING </vt:lpstr>
      <vt:lpstr>Introduction to Phishing</vt:lpstr>
      <vt:lpstr>PowerPoint Presentation</vt:lpstr>
      <vt:lpstr>PowerPoint Presentation</vt:lpstr>
      <vt:lpstr>Types of Phishing Attacks</vt:lpstr>
      <vt:lpstr>PowerPoint Presentation</vt:lpstr>
      <vt:lpstr>Common Signs of Phishing</vt:lpstr>
      <vt:lpstr> Examples of Phishing Scenarios </vt:lpstr>
      <vt:lpstr>PowerPoint Presentation</vt:lpstr>
      <vt:lpstr>Best Practices for Avoiding Phishing Attacks</vt:lpstr>
      <vt:lpstr>Training Exercises</vt:lpstr>
      <vt:lpstr>Reporting Phishing Attempts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Ramesh</dc:creator>
  <cp:lastModifiedBy>S Ramesh</cp:lastModifiedBy>
  <cp:revision>2</cp:revision>
  <dcterms:created xsi:type="dcterms:W3CDTF">2024-06-08T06:09:47Z</dcterms:created>
  <dcterms:modified xsi:type="dcterms:W3CDTF">2024-06-08T07:22:15Z</dcterms:modified>
</cp:coreProperties>
</file>