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0" r:id="rId2"/>
    <p:sldId id="271" r:id="rId3"/>
    <p:sldId id="256" r:id="rId4"/>
    <p:sldId id="276" r:id="rId5"/>
    <p:sldId id="257" r:id="rId6"/>
    <p:sldId id="258" r:id="rId7"/>
    <p:sldId id="259" r:id="rId8"/>
    <p:sldId id="260" r:id="rId9"/>
    <p:sldId id="272" r:id="rId10"/>
    <p:sldId id="269" r:id="rId11"/>
    <p:sldId id="268" r:id="rId12"/>
    <p:sldId id="273" r:id="rId13"/>
    <p:sldId id="261" r:id="rId14"/>
    <p:sldId id="262" r:id="rId15"/>
    <p:sldId id="263" r:id="rId16"/>
    <p:sldId id="264" r:id="rId17"/>
    <p:sldId id="274" r:id="rId18"/>
    <p:sldId id="266" r:id="rId19"/>
    <p:sldId id="267" r:id="rId20"/>
    <p:sldId id="275" r:id="rId21"/>
    <p:sldId id="265"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C1130F19-67F3-4121-8FC7-64AFC215D289}" type="datetimeFigureOut">
              <a:rPr lang="es-ES" smtClean="0"/>
              <a:t>15/06/2015</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9224AF6-980E-46E2-A360-A82CE7A63003}"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1130F19-67F3-4121-8FC7-64AFC215D289}" type="datetimeFigureOut">
              <a:rPr lang="es-ES" smtClean="0"/>
              <a:t>15/06/2015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9224AF6-980E-46E2-A360-A82CE7A6300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1130F19-67F3-4121-8FC7-64AFC215D289}" type="datetimeFigureOut">
              <a:rPr lang="es-ES" smtClean="0"/>
              <a:t>15/06/2015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9224AF6-980E-46E2-A360-A82CE7A6300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1130F19-67F3-4121-8FC7-64AFC215D289}" type="datetimeFigureOut">
              <a:rPr lang="es-ES" smtClean="0"/>
              <a:t>15/06/2015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9224AF6-980E-46E2-A360-A82CE7A63003}" type="slidenum">
              <a:rPr lang="es-ES" smtClean="0"/>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C1130F19-67F3-4121-8FC7-64AFC215D289}" type="datetimeFigureOut">
              <a:rPr lang="es-ES" smtClean="0"/>
              <a:t>15/06/2015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9224AF6-980E-46E2-A360-A82CE7A63003}" type="slidenum">
              <a:rPr lang="es-ES" smtClean="0"/>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C1130F19-67F3-4121-8FC7-64AFC215D289}" type="datetimeFigureOut">
              <a:rPr lang="es-ES" smtClean="0"/>
              <a:t>15/06/2015</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9224AF6-980E-46E2-A360-A82CE7A63003}" type="slidenum">
              <a:rPr lang="es-ES" smtClean="0"/>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C1130F19-67F3-4121-8FC7-64AFC215D289}" type="datetimeFigureOut">
              <a:rPr lang="es-ES" smtClean="0"/>
              <a:t>15/06/2015</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9224AF6-980E-46E2-A360-A82CE7A63003}"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C1130F19-67F3-4121-8FC7-64AFC215D289}" type="datetimeFigureOut">
              <a:rPr lang="es-ES" smtClean="0"/>
              <a:t>15/06/2015</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9224AF6-980E-46E2-A360-A82CE7A63003}" type="slidenum">
              <a:rPr lang="es-ES" smtClean="0"/>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C1130F19-67F3-4121-8FC7-64AFC215D289}" type="datetimeFigureOut">
              <a:rPr lang="es-ES" smtClean="0"/>
              <a:t>15/06/2015</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9224AF6-980E-46E2-A360-A82CE7A6300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C1130F19-67F3-4121-8FC7-64AFC215D289}" type="datetimeFigureOut">
              <a:rPr lang="es-ES" smtClean="0"/>
              <a:t>15/06/2015</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9224AF6-980E-46E2-A360-A82CE7A63003}"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C1130F19-67F3-4121-8FC7-64AFC215D289}" type="datetimeFigureOut">
              <a:rPr lang="es-ES" smtClean="0"/>
              <a:t>15/06/2015</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9224AF6-980E-46E2-A360-A82CE7A63003}" type="slidenum">
              <a:rPr lang="es-ES" smtClean="0"/>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1130F19-67F3-4121-8FC7-64AFC215D289}" type="datetimeFigureOut">
              <a:rPr lang="es-ES" smtClean="0"/>
              <a:t>15/06/2015</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9224AF6-980E-46E2-A360-A82CE7A63003}"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smtClean="0"/>
              <a:t>Advanced Scapy</a:t>
            </a:r>
            <a:endParaRPr lang="es-ES"/>
          </a:p>
        </p:txBody>
      </p:sp>
      <p:sp>
        <p:nvSpPr>
          <p:cNvPr id="3" name="2 Subtítulo"/>
          <p:cNvSpPr>
            <a:spLocks noGrp="1"/>
          </p:cNvSpPr>
          <p:nvPr>
            <p:ph type="subTitle" idx="1"/>
          </p:nvPr>
        </p:nvSpPr>
        <p:spPr/>
        <p:txBody>
          <a:bodyPr/>
          <a:lstStyle/>
          <a:p>
            <a:r>
              <a:rPr lang="es-ES" smtClean="0"/>
              <a:t>Simple protocol creation</a:t>
            </a:r>
            <a:endParaRPr lang="es-ES"/>
          </a:p>
        </p:txBody>
      </p:sp>
    </p:spTree>
    <p:extLst>
      <p:ext uri="{BB962C8B-B14F-4D97-AF65-F5344CB8AC3E}">
        <p14:creationId xmlns:p14="http://schemas.microsoft.com/office/powerpoint/2010/main" val="1373400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10000"/>
          </a:bodyPr>
          <a:lstStyle/>
          <a:p>
            <a:r>
              <a:rPr lang="es-ES" smtClean="0"/>
              <a:t>Layer__init__()</a:t>
            </a:r>
          </a:p>
          <a:p>
            <a:pPr lvl="1"/>
            <a:r>
              <a:rPr lang="es-ES" smtClean="0"/>
              <a:t>Lots of uninteresting stuff</a:t>
            </a:r>
          </a:p>
          <a:p>
            <a:pPr lvl="1"/>
            <a:r>
              <a:rPr lang="es-ES" smtClean="0"/>
              <a:t>Creates attributes like default_fields, fieldtype</a:t>
            </a:r>
          </a:p>
          <a:p>
            <a:pPr lvl="1"/>
            <a:r>
              <a:rPr lang="es-ES" smtClean="0"/>
              <a:t>Calls init_fields() (will be important in the next session, for now let’s just know it’s there)</a:t>
            </a:r>
          </a:p>
          <a:p>
            <a:pPr lvl="1"/>
            <a:r>
              <a:rPr lang="es-ES" smtClean="0"/>
              <a:t>Calls dissect()</a:t>
            </a:r>
          </a:p>
          <a:p>
            <a:pPr lvl="2"/>
            <a:r>
              <a:rPr lang="es-ES" smtClean="0"/>
              <a:t>Calls pre_dissect() and post_dissect which do virtually nothing</a:t>
            </a:r>
          </a:p>
          <a:p>
            <a:pPr lvl="2"/>
            <a:r>
              <a:rPr lang="es-ES" smtClean="0"/>
              <a:t>Calls do_dissect()</a:t>
            </a:r>
          </a:p>
          <a:p>
            <a:pPr lvl="3"/>
            <a:r>
              <a:rPr lang="es-ES" smtClean="0"/>
              <a:t>Loops through the defined fields and tries to slice their bytes and bits from the octet received string. Fills the fields structure with the values.</a:t>
            </a:r>
          </a:p>
          <a:p>
            <a:pPr lvl="3"/>
            <a:r>
              <a:rPr lang="es-ES" smtClean="0"/>
              <a:t>Returns the chopped string</a:t>
            </a:r>
          </a:p>
          <a:p>
            <a:pPr lvl="2"/>
            <a:r>
              <a:rPr lang="es-ES" smtClean="0"/>
              <a:t>Calls do_dissect_payload()</a:t>
            </a:r>
          </a:p>
          <a:p>
            <a:pPr lvl="3"/>
            <a:r>
              <a:rPr lang="es-ES" smtClean="0"/>
              <a:t>If there are any octets left in the string, tries to figure out what class the next layer will be and calls its __init__() with the remaining octets</a:t>
            </a:r>
          </a:p>
          <a:p>
            <a:pPr lvl="3"/>
            <a:endParaRPr lang="es-ES" smtClean="0"/>
          </a:p>
          <a:p>
            <a:pPr lvl="2"/>
            <a:endParaRPr lang="es-ES"/>
          </a:p>
        </p:txBody>
      </p:sp>
      <p:sp>
        <p:nvSpPr>
          <p:cNvPr id="3" name="2 Título"/>
          <p:cNvSpPr>
            <a:spLocks noGrp="1"/>
          </p:cNvSpPr>
          <p:nvPr>
            <p:ph type="title"/>
          </p:nvPr>
        </p:nvSpPr>
        <p:spPr/>
        <p:txBody>
          <a:bodyPr>
            <a:normAutofit fontScale="90000"/>
          </a:bodyPr>
          <a:lstStyle/>
          <a:p>
            <a:r>
              <a:rPr lang="es-ES" smtClean="0"/>
              <a:t>Packet dissectiong call sequence on scapy</a:t>
            </a:r>
            <a:endParaRPr lang="es-ES"/>
          </a:p>
        </p:txBody>
      </p:sp>
    </p:spTree>
    <p:extLst>
      <p:ext uri="{BB962C8B-B14F-4D97-AF65-F5344CB8AC3E}">
        <p14:creationId xmlns:p14="http://schemas.microsoft.com/office/powerpoint/2010/main" val="454726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mtClean="0"/>
              <a:t>Scapy uses three types of representations:</a:t>
            </a:r>
          </a:p>
          <a:p>
            <a:pPr lvl="1"/>
            <a:r>
              <a:rPr lang="es-ES" smtClean="0"/>
              <a:t>Human, what we see</a:t>
            </a:r>
          </a:p>
          <a:p>
            <a:pPr lvl="1"/>
            <a:r>
              <a:rPr lang="es-ES" smtClean="0"/>
              <a:t>Machine, what it injects and writes to a file (the “realworld” representation)</a:t>
            </a:r>
          </a:p>
          <a:p>
            <a:pPr lvl="1"/>
            <a:r>
              <a:rPr lang="es-ES" smtClean="0"/>
              <a:t>Internal, for its internal use</a:t>
            </a:r>
          </a:p>
          <a:p>
            <a:r>
              <a:rPr lang="es-ES" smtClean="0"/>
              <a:t>When we write to a file or use the show2() method, scapy builds all the information from what it has stored, and translates it from internal to machine.</a:t>
            </a:r>
          </a:p>
          <a:p>
            <a:r>
              <a:rPr lang="es-ES" smtClean="0"/>
              <a:t>For this, it uses the i2m() method.</a:t>
            </a:r>
          </a:p>
          <a:p>
            <a:pPr lvl="1"/>
            <a:endParaRPr lang="es-ES"/>
          </a:p>
        </p:txBody>
      </p:sp>
      <p:sp>
        <p:nvSpPr>
          <p:cNvPr id="2" name="1 Título"/>
          <p:cNvSpPr>
            <a:spLocks noGrp="1"/>
          </p:cNvSpPr>
          <p:nvPr>
            <p:ph type="title"/>
          </p:nvPr>
        </p:nvSpPr>
        <p:spPr/>
        <p:txBody>
          <a:bodyPr>
            <a:normAutofit fontScale="90000"/>
          </a:bodyPr>
          <a:lstStyle/>
          <a:p>
            <a:r>
              <a:rPr lang="es-ES" smtClean="0"/>
              <a:t>The show2() method and the three representations</a:t>
            </a:r>
            <a:endParaRPr lang="es-ES"/>
          </a:p>
        </p:txBody>
      </p:sp>
    </p:spTree>
    <p:extLst>
      <p:ext uri="{BB962C8B-B14F-4D97-AF65-F5344CB8AC3E}">
        <p14:creationId xmlns:p14="http://schemas.microsoft.com/office/powerpoint/2010/main" val="3967618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smtClean="0"/>
              <a:t>Creating a new layer</a:t>
            </a:r>
            <a:endParaRPr lang="es-ES"/>
          </a:p>
        </p:txBody>
      </p:sp>
      <p:sp>
        <p:nvSpPr>
          <p:cNvPr id="3" name="2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1035332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mtClean="0"/>
              <a:t>Absolute minimums for a new layer:</a:t>
            </a:r>
          </a:p>
          <a:p>
            <a:pPr lvl="1"/>
            <a:r>
              <a:rPr lang="es-ES" smtClean="0"/>
              <a:t>Name, in the </a:t>
            </a:r>
            <a:r>
              <a:rPr lang="es-ES" i="1" smtClean="0"/>
              <a:t>name</a:t>
            </a:r>
            <a:r>
              <a:rPr lang="es-ES" smtClean="0"/>
              <a:t> attribute</a:t>
            </a:r>
          </a:p>
          <a:p>
            <a:pPr lvl="1"/>
            <a:r>
              <a:rPr lang="es-ES" smtClean="0"/>
              <a:t>Fields that the layer will contain, in the </a:t>
            </a:r>
            <a:r>
              <a:rPr lang="es-ES" i="1" smtClean="0"/>
              <a:t>fields_desc[]</a:t>
            </a:r>
            <a:endParaRPr lang="es-ES"/>
          </a:p>
          <a:p>
            <a:pPr lvl="1"/>
            <a:r>
              <a:rPr lang="es-ES" smtClean="0"/>
              <a:t>A method to attach it to another layer:</a:t>
            </a:r>
          </a:p>
          <a:p>
            <a:pPr lvl="2"/>
            <a:r>
              <a:rPr lang="es-ES" smtClean="0"/>
              <a:t>bind_layers(upperLayer, myLayer, conditions)</a:t>
            </a:r>
          </a:p>
          <a:p>
            <a:pPr lvl="2"/>
            <a:r>
              <a:rPr lang="es-ES" smtClean="0"/>
              <a:t>It serves to tell scapy what to do with the extra bytes in the payload of the upperLayer</a:t>
            </a:r>
            <a:endParaRPr lang="es-ES"/>
          </a:p>
        </p:txBody>
      </p:sp>
      <p:sp>
        <p:nvSpPr>
          <p:cNvPr id="2" name="1 Título"/>
          <p:cNvSpPr>
            <a:spLocks noGrp="1"/>
          </p:cNvSpPr>
          <p:nvPr>
            <p:ph type="title"/>
          </p:nvPr>
        </p:nvSpPr>
        <p:spPr/>
        <p:txBody>
          <a:bodyPr/>
          <a:lstStyle/>
          <a:p>
            <a:r>
              <a:rPr lang="es-ES" smtClean="0"/>
              <a:t>Creating a new protocol</a:t>
            </a:r>
            <a:endParaRPr lang="es-ES"/>
          </a:p>
        </p:txBody>
      </p:sp>
    </p:spTree>
    <p:extLst>
      <p:ext uri="{BB962C8B-B14F-4D97-AF65-F5344CB8AC3E}">
        <p14:creationId xmlns:p14="http://schemas.microsoft.com/office/powerpoint/2010/main" val="1262149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0000" lnSpcReduction="20000"/>
          </a:bodyPr>
          <a:lstStyle/>
          <a:p>
            <a:r>
              <a:rPr lang="es-ES" sz="2800" smtClean="0"/>
              <a:t>From scapy import * (don’t kill me just yet)</a:t>
            </a:r>
            <a:br>
              <a:rPr lang="es-ES" sz="2800" smtClean="0"/>
            </a:br>
            <a:r>
              <a:rPr lang="es-ES" sz="2800" smtClean="0"/>
              <a:t/>
            </a:r>
            <a:br>
              <a:rPr lang="es-ES" sz="2800" smtClean="0"/>
            </a:br>
            <a:r>
              <a:rPr lang="es-ES" sz="2800" smtClean="0"/>
              <a:t>class className(Packet):</a:t>
            </a:r>
            <a:br>
              <a:rPr lang="es-ES" sz="2800" smtClean="0"/>
            </a:br>
            <a:r>
              <a:rPr lang="es-ES" sz="2800" smtClean="0"/>
              <a:t>    name = “layerName”</a:t>
            </a:r>
            <a:br>
              <a:rPr lang="es-ES" sz="2800" smtClean="0"/>
            </a:br>
            <a:r>
              <a:rPr lang="es-ES" sz="2800" smtClean="0"/>
              <a:t>    fields_desc = [BitField(“fieldName”, 0, 32</a:t>
            </a:r>
            <a:r>
              <a:rPr lang="es-ES" sz="2800" smtClean="0"/>
              <a:t>),</a:t>
            </a:r>
            <a:br>
              <a:rPr lang="es-ES" sz="2800" smtClean="0"/>
            </a:br>
            <a:r>
              <a:rPr lang="es-ES" sz="2800" smtClean="0"/>
              <a:t>                          CertDataField(“aloha”, 0)]</a:t>
            </a:r>
            <a:r>
              <a:rPr lang="es-ES" sz="2800" smtClean="0"/>
              <a:t/>
            </a:r>
            <a:br>
              <a:rPr lang="es-ES" sz="2800" smtClean="0"/>
            </a:br>
            <a:r>
              <a:rPr lang="es-ES" sz="2800" smtClean="0"/>
              <a:t/>
            </a:r>
            <a:br>
              <a:rPr lang="es-ES" sz="2800" smtClean="0"/>
            </a:br>
            <a:r>
              <a:rPr lang="es-ES" sz="2800" smtClean="0"/>
              <a:t>bind_layers(TCP, </a:t>
            </a:r>
            <a:r>
              <a:rPr lang="es-ES" sz="2800" smtClean="0"/>
              <a:t>className, sport=351</a:t>
            </a:r>
            <a:r>
              <a:rPr lang="es-ES" sz="2800" smtClean="0"/>
              <a:t>)</a:t>
            </a:r>
            <a:br>
              <a:rPr lang="es-ES" sz="2800" smtClean="0"/>
            </a:br>
            <a:endParaRPr lang="es-ES" sz="2800" smtClean="0"/>
          </a:p>
          <a:p>
            <a:r>
              <a:rPr lang="es-ES" sz="2800" smtClean="0"/>
              <a:t>You can also use the {sport:351} syntax, and add more conditions in a dictionary fashion inside. It would work as an AND operation of all the conditions</a:t>
            </a:r>
          </a:p>
          <a:p>
            <a:r>
              <a:rPr lang="es-ES" sz="2800" smtClean="0"/>
              <a:t>You may also want to have OR conditions. In that case the appropriate syntax would be to have to lines of bind_layers() commands with the different conditions you want to </a:t>
            </a:r>
            <a:r>
              <a:rPr lang="es-ES" sz="2800" smtClean="0"/>
              <a:t>use</a:t>
            </a:r>
          </a:p>
          <a:p>
            <a:r>
              <a:rPr lang="es-ES" sz="2800" smtClean="0"/>
              <a:t>sys.path.append(“nombre de mi directorio”)</a:t>
            </a:r>
          </a:p>
          <a:p>
            <a:r>
              <a:rPr lang="es-ES" sz="2800"/>
              <a:t>f</a:t>
            </a:r>
            <a:r>
              <a:rPr lang="es-ES" sz="2800" smtClean="0"/>
              <a:t>rom fileName import *</a:t>
            </a:r>
            <a:endParaRPr lang="es-ES" sz="2800" smtClean="0"/>
          </a:p>
        </p:txBody>
      </p:sp>
      <p:sp>
        <p:nvSpPr>
          <p:cNvPr id="2" name="1 Título"/>
          <p:cNvSpPr>
            <a:spLocks noGrp="1"/>
          </p:cNvSpPr>
          <p:nvPr>
            <p:ph type="title"/>
          </p:nvPr>
        </p:nvSpPr>
        <p:spPr/>
        <p:txBody>
          <a:bodyPr>
            <a:normAutofit/>
          </a:bodyPr>
          <a:lstStyle/>
          <a:p>
            <a:r>
              <a:rPr lang="es-ES" smtClean="0"/>
              <a:t>First example</a:t>
            </a:r>
            <a:endParaRPr lang="es-ES"/>
          </a:p>
        </p:txBody>
      </p:sp>
    </p:spTree>
    <p:extLst>
      <p:ext uri="{BB962C8B-B14F-4D97-AF65-F5344CB8AC3E}">
        <p14:creationId xmlns:p14="http://schemas.microsoft.com/office/powerpoint/2010/main" val="3571862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0000" lnSpcReduction="20000"/>
          </a:bodyPr>
          <a:lstStyle/>
          <a:p>
            <a:r>
              <a:rPr lang="es-ES" smtClean="0"/>
              <a:t>Regular fields like BitField, ByteField, X3ByteField, etc… usually have a name, a default value and might have a length if not determined by the type.</a:t>
            </a:r>
          </a:p>
          <a:p>
            <a:pPr lvl="1"/>
            <a:r>
              <a:rPr lang="es-ES" smtClean="0"/>
              <a:t>Example as seen in the previous slide</a:t>
            </a:r>
          </a:p>
          <a:p>
            <a:r>
              <a:rPr lang="es-ES" smtClean="0"/>
              <a:t>Conditional fields have a declaration consisting of a ConditionalField() constructor with the following arguments:</a:t>
            </a:r>
          </a:p>
          <a:p>
            <a:pPr lvl="1"/>
            <a:r>
              <a:rPr lang="es-ES" smtClean="0"/>
              <a:t>Field that might be created</a:t>
            </a:r>
          </a:p>
          <a:p>
            <a:pPr lvl="1"/>
            <a:r>
              <a:rPr lang="es-ES" smtClean="0"/>
              <a:t>Condition in a lambda/incomplete function fashion that will be used in the eval_cond() method as an argument and applied to the packet</a:t>
            </a:r>
          </a:p>
          <a:p>
            <a:pPr lvl="1"/>
            <a:r>
              <a:rPr lang="es-ES" smtClean="0"/>
              <a:t>Example:</a:t>
            </a:r>
            <a:br>
              <a:rPr lang="es-ES" smtClean="0"/>
            </a:br>
            <a:r>
              <a:rPr lang="es-ES" smtClean="0"/>
              <a:t>ConditionalField(ByteField(“aloha”,0), lambda pkt: pkt.nombreCampo &amp; 128 = 128)</a:t>
            </a:r>
          </a:p>
          <a:p>
            <a:r>
              <a:rPr lang="es-ES" smtClean="0"/>
              <a:t>You can even create a ConditionalField() over a condition based on another ConditionalField although this kind of “Inceptionism” usually ends up in many hours of debugging</a:t>
            </a:r>
          </a:p>
        </p:txBody>
      </p:sp>
      <p:sp>
        <p:nvSpPr>
          <p:cNvPr id="2" name="1 Título"/>
          <p:cNvSpPr>
            <a:spLocks noGrp="1"/>
          </p:cNvSpPr>
          <p:nvPr>
            <p:ph type="title"/>
          </p:nvPr>
        </p:nvSpPr>
        <p:spPr/>
        <p:txBody>
          <a:bodyPr/>
          <a:lstStyle/>
          <a:p>
            <a:r>
              <a:rPr lang="es-ES" smtClean="0"/>
              <a:t>Types of fields I</a:t>
            </a:r>
            <a:endParaRPr lang="es-ES"/>
          </a:p>
        </p:txBody>
      </p:sp>
    </p:spTree>
    <p:extLst>
      <p:ext uri="{BB962C8B-B14F-4D97-AF65-F5344CB8AC3E}">
        <p14:creationId xmlns:p14="http://schemas.microsoft.com/office/powerpoint/2010/main" val="3222688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mtClean="0"/>
              <a:t>Length fields:</a:t>
            </a:r>
          </a:p>
          <a:p>
            <a:pPr lvl="1"/>
            <a:r>
              <a:rPr lang="es-ES" smtClean="0"/>
              <a:t>Documentation is, well, quite a mindfuck.</a:t>
            </a:r>
          </a:p>
          <a:p>
            <a:pPr lvl="1"/>
            <a:r>
              <a:rPr lang="es-ES" smtClean="0"/>
              <a:t>What you can get out of it is, if it fits the usual problem you can get away with a simple implementation using a lengthfield</a:t>
            </a:r>
          </a:p>
          <a:p>
            <a:pPr lvl="1"/>
            <a:r>
              <a:rPr lang="es-ES" smtClean="0"/>
              <a:t>If your problem is even in the slightest bit out of the envisioned path, you are most likely better off implementing your own field.</a:t>
            </a:r>
          </a:p>
          <a:p>
            <a:pPr lvl="1"/>
            <a:r>
              <a:rPr lang="es-ES" smtClean="0"/>
              <a:t>Examples on the webpage</a:t>
            </a:r>
            <a:endParaRPr lang="es-ES"/>
          </a:p>
        </p:txBody>
      </p:sp>
      <p:sp>
        <p:nvSpPr>
          <p:cNvPr id="2" name="1 Título"/>
          <p:cNvSpPr>
            <a:spLocks noGrp="1"/>
          </p:cNvSpPr>
          <p:nvPr>
            <p:ph type="title"/>
          </p:nvPr>
        </p:nvSpPr>
        <p:spPr/>
        <p:txBody>
          <a:bodyPr/>
          <a:lstStyle/>
          <a:p>
            <a:r>
              <a:rPr lang="es-ES" smtClean="0"/>
              <a:t>Types of fields II</a:t>
            </a:r>
            <a:endParaRPr lang="es-ES"/>
          </a:p>
        </p:txBody>
      </p:sp>
    </p:spTree>
    <p:extLst>
      <p:ext uri="{BB962C8B-B14F-4D97-AF65-F5344CB8AC3E}">
        <p14:creationId xmlns:p14="http://schemas.microsoft.com/office/powerpoint/2010/main" val="1056446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smtClean="0"/>
              <a:t>Creating a new Field</a:t>
            </a:r>
            <a:endParaRPr lang="es-ES"/>
          </a:p>
        </p:txBody>
      </p:sp>
      <p:sp>
        <p:nvSpPr>
          <p:cNvPr id="3" name="2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3484850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smtClean="0"/>
              <a:t>It must inherit either from Field or from any of the child classes</a:t>
            </a:r>
          </a:p>
          <a:p>
            <a:r>
              <a:rPr lang="es-ES" smtClean="0"/>
              <a:t>The most important parts are:</a:t>
            </a:r>
          </a:p>
          <a:p>
            <a:pPr lvl="1"/>
            <a:r>
              <a:rPr lang="es-ES" smtClean="0"/>
              <a:t>The __init__() method, where you should send at least, the name of the field, so we can reference it in our layer. Other valuable information is the default values and any other argument you might need in the future, like the size.</a:t>
            </a:r>
          </a:p>
          <a:p>
            <a:pPr lvl="1"/>
            <a:r>
              <a:rPr lang="es-ES" smtClean="0"/>
              <a:t>The getfield() method that allows scapy to take the piece of octets needed</a:t>
            </a:r>
          </a:p>
          <a:p>
            <a:pPr lvl="1"/>
            <a:r>
              <a:rPr lang="es-ES" smtClean="0"/>
              <a:t>The i2m() method that allows scapy to translate back into machine format the values stored in the packet</a:t>
            </a:r>
            <a:endParaRPr lang="es-ES"/>
          </a:p>
        </p:txBody>
      </p:sp>
      <p:sp>
        <p:nvSpPr>
          <p:cNvPr id="2" name="1 Título"/>
          <p:cNvSpPr>
            <a:spLocks noGrp="1"/>
          </p:cNvSpPr>
          <p:nvPr>
            <p:ph type="title"/>
          </p:nvPr>
        </p:nvSpPr>
        <p:spPr/>
        <p:txBody>
          <a:bodyPr/>
          <a:lstStyle/>
          <a:p>
            <a:r>
              <a:rPr lang="es-ES" smtClean="0"/>
              <a:t>Creating your own Field</a:t>
            </a:r>
            <a:endParaRPr lang="es-ES"/>
          </a:p>
        </p:txBody>
      </p:sp>
    </p:spTree>
    <p:extLst>
      <p:ext uri="{BB962C8B-B14F-4D97-AF65-F5344CB8AC3E}">
        <p14:creationId xmlns:p14="http://schemas.microsoft.com/office/powerpoint/2010/main" val="792768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 smtClean="0"/>
              <a:t>class CertDataField(Field):</a:t>
            </a:r>
            <a:br>
              <a:rPr lang="es-ES" smtClean="0"/>
            </a:br>
            <a:r>
              <a:rPr lang="es-ES" smtClean="0"/>
              <a:t>    def __init__(self, name, </a:t>
            </a:r>
            <a:r>
              <a:rPr lang="es-ES" smtClean="0"/>
              <a:t>default):</a:t>
            </a:r>
            <a:r>
              <a:rPr lang="es-ES" smtClean="0"/>
              <a:t/>
            </a:r>
            <a:br>
              <a:rPr lang="es-ES" smtClean="0"/>
            </a:br>
            <a:r>
              <a:rPr lang="es-ES" smtClean="0"/>
              <a:t>        Field.__init__(self, name, default)</a:t>
            </a:r>
            <a:br>
              <a:rPr lang="es-ES" smtClean="0"/>
            </a:br>
            <a:r>
              <a:rPr lang="es-ES" smtClean="0"/>
              <a:t/>
            </a:r>
            <a:br>
              <a:rPr lang="es-ES" smtClean="0"/>
            </a:br>
            <a:r>
              <a:rPr lang="es-ES" smtClean="0"/>
              <a:t>    def addfield(self, pkt, s, val):</a:t>
            </a:r>
            <a:br>
              <a:rPr lang="es-ES" smtClean="0"/>
            </a:br>
            <a:r>
              <a:rPr lang="es-ES" smtClean="0"/>
              <a:t>        return s + self.i2m(pkt, val)</a:t>
            </a:r>
            <a:br>
              <a:rPr lang="es-ES" smtClean="0"/>
            </a:br>
            <a:r>
              <a:rPr lang="es-ES" smtClean="0"/>
              <a:t/>
            </a:r>
            <a:br>
              <a:rPr lang="es-ES" smtClean="0"/>
            </a:br>
            <a:r>
              <a:rPr lang="es-ES" smtClean="0"/>
              <a:t>    def i2m(self, pkt, x):</a:t>
            </a:r>
            <a:br>
              <a:rPr lang="es-ES" smtClean="0"/>
            </a:br>
            <a:r>
              <a:rPr lang="es-ES" smtClean="0"/>
              <a:t>        if x is None:</a:t>
            </a:r>
            <a:br>
              <a:rPr lang="es-ES" smtClean="0"/>
            </a:br>
            <a:r>
              <a:rPr lang="es-ES" smtClean="0"/>
              <a:t>            x=0</a:t>
            </a:r>
            <a:br>
              <a:rPr lang="es-ES" smtClean="0"/>
            </a:br>
            <a:r>
              <a:rPr lang="es-ES" smtClean="0"/>
              <a:t>        return str(x)</a:t>
            </a:r>
            <a:br>
              <a:rPr lang="es-ES" smtClean="0"/>
            </a:br>
            <a:r>
              <a:rPr lang="es-ES" smtClean="0"/>
              <a:t/>
            </a:r>
            <a:br>
              <a:rPr lang="es-ES" smtClean="0"/>
            </a:br>
            <a:r>
              <a:rPr lang="es-ES" smtClean="0"/>
              <a:t>    def getfield(self, pkt, s):</a:t>
            </a:r>
            <a:br>
              <a:rPr lang="es-ES" smtClean="0"/>
            </a:br>
            <a:r>
              <a:rPr lang="es-ES" smtClean="0"/>
              <a:t>        return str2field(s, </a:t>
            </a:r>
            <a:r>
              <a:rPr lang="es-ES" smtClean="0"/>
              <a:t>4)</a:t>
            </a:r>
            <a:endParaRPr lang="es-ES"/>
          </a:p>
        </p:txBody>
      </p:sp>
      <p:sp>
        <p:nvSpPr>
          <p:cNvPr id="2" name="1 Título"/>
          <p:cNvSpPr>
            <a:spLocks noGrp="1"/>
          </p:cNvSpPr>
          <p:nvPr>
            <p:ph type="title"/>
          </p:nvPr>
        </p:nvSpPr>
        <p:spPr/>
        <p:txBody>
          <a:bodyPr/>
          <a:lstStyle/>
          <a:p>
            <a:r>
              <a:rPr lang="es-ES" smtClean="0"/>
              <a:t>Field example</a:t>
            </a:r>
            <a:endParaRPr lang="es-ES"/>
          </a:p>
        </p:txBody>
      </p:sp>
    </p:spTree>
    <p:extLst>
      <p:ext uri="{BB962C8B-B14F-4D97-AF65-F5344CB8AC3E}">
        <p14:creationId xmlns:p14="http://schemas.microsoft.com/office/powerpoint/2010/main" val="547714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smtClean="0"/>
              <a:t>Scapy Basics review</a:t>
            </a:r>
          </a:p>
          <a:p>
            <a:r>
              <a:rPr lang="es-ES" smtClean="0"/>
              <a:t>How does Scapy dissect</a:t>
            </a:r>
          </a:p>
          <a:p>
            <a:r>
              <a:rPr lang="es-ES" smtClean="0"/>
              <a:t>Creating a new layer</a:t>
            </a:r>
          </a:p>
          <a:p>
            <a:r>
              <a:rPr lang="es-ES" smtClean="0"/>
              <a:t>Creating a new packet</a:t>
            </a:r>
          </a:p>
          <a:p>
            <a:r>
              <a:rPr lang="es-ES" smtClean="0"/>
              <a:t>What’s next</a:t>
            </a:r>
            <a:endParaRPr lang="es-ES"/>
          </a:p>
        </p:txBody>
      </p:sp>
      <p:sp>
        <p:nvSpPr>
          <p:cNvPr id="3" name="2 Título"/>
          <p:cNvSpPr>
            <a:spLocks noGrp="1"/>
          </p:cNvSpPr>
          <p:nvPr>
            <p:ph type="title"/>
          </p:nvPr>
        </p:nvSpPr>
        <p:spPr/>
        <p:txBody>
          <a:bodyPr/>
          <a:lstStyle/>
          <a:p>
            <a:r>
              <a:rPr lang="es-ES" smtClean="0"/>
              <a:t>Roadmap</a:t>
            </a:r>
            <a:endParaRPr lang="es-ES"/>
          </a:p>
        </p:txBody>
      </p:sp>
    </p:spTree>
    <p:extLst>
      <p:ext uri="{BB962C8B-B14F-4D97-AF65-F5344CB8AC3E}">
        <p14:creationId xmlns:p14="http://schemas.microsoft.com/office/powerpoint/2010/main" val="690019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smtClean="0"/>
              <a:t>What’s next</a:t>
            </a:r>
            <a:endParaRPr lang="es-ES"/>
          </a:p>
        </p:txBody>
      </p:sp>
      <p:sp>
        <p:nvSpPr>
          <p:cNvPr id="3" name="2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684449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mtClean="0"/>
              <a:t>Protocols with a variable number of fields</a:t>
            </a:r>
          </a:p>
          <a:p>
            <a:r>
              <a:rPr lang="es-ES" smtClean="0"/>
              <a:t>Protocols that need to support a state between packets</a:t>
            </a:r>
          </a:p>
          <a:p>
            <a:r>
              <a:rPr lang="es-ES" smtClean="0"/>
              <a:t>Protocols that need to reassemble packets</a:t>
            </a:r>
          </a:p>
          <a:p>
            <a:r>
              <a:rPr lang="es-ES" smtClean="0"/>
              <a:t>Protocols with weird conditions for the fields</a:t>
            </a:r>
          </a:p>
          <a:p>
            <a:r>
              <a:rPr lang="es-ES" smtClean="0"/>
              <a:t>Traffic injection</a:t>
            </a:r>
          </a:p>
          <a:p>
            <a:r>
              <a:rPr lang="es-ES" smtClean="0"/>
              <a:t>Traffic sniffing</a:t>
            </a:r>
          </a:p>
        </p:txBody>
      </p:sp>
      <p:sp>
        <p:nvSpPr>
          <p:cNvPr id="2" name="1 Título"/>
          <p:cNvSpPr>
            <a:spLocks noGrp="1"/>
          </p:cNvSpPr>
          <p:nvPr>
            <p:ph type="title"/>
          </p:nvPr>
        </p:nvSpPr>
        <p:spPr/>
        <p:txBody>
          <a:bodyPr/>
          <a:lstStyle/>
          <a:p>
            <a:r>
              <a:rPr lang="es-ES" smtClean="0"/>
              <a:t>What was left out?</a:t>
            </a:r>
            <a:endParaRPr lang="es-ES"/>
          </a:p>
        </p:txBody>
      </p:sp>
    </p:spTree>
    <p:extLst>
      <p:ext uri="{BB962C8B-B14F-4D97-AF65-F5344CB8AC3E}">
        <p14:creationId xmlns:p14="http://schemas.microsoft.com/office/powerpoint/2010/main" val="4124664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err="1" smtClean="0"/>
              <a:t>Scapy</a:t>
            </a:r>
            <a:r>
              <a:rPr lang="es-ES" smtClean="0"/>
              <a:t> </a:t>
            </a:r>
            <a:r>
              <a:rPr lang="es-ES" err="1" smtClean="0"/>
              <a:t>basics</a:t>
            </a:r>
            <a:endParaRPr lang="es-ES"/>
          </a:p>
        </p:txBody>
      </p:sp>
      <p:sp>
        <p:nvSpPr>
          <p:cNvPr id="3" name="2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560164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196752"/>
            <a:ext cx="8229600" cy="2451728"/>
          </a:xfrm>
        </p:spPr>
        <p:txBody>
          <a:bodyPr>
            <a:normAutofit fontScale="92500" lnSpcReduction="20000"/>
          </a:bodyPr>
          <a:lstStyle/>
          <a:p>
            <a:r>
              <a:rPr lang="es-ES" smtClean="0"/>
              <a:t>Protocols that are well established in the market (community add-ons)</a:t>
            </a:r>
          </a:p>
          <a:p>
            <a:r>
              <a:rPr lang="es-ES" smtClean="0"/>
              <a:t>Protocols with fixed packet structures</a:t>
            </a:r>
          </a:p>
          <a:p>
            <a:r>
              <a:rPr lang="es-ES" smtClean="0"/>
              <a:t>Protocols with simple conditions for fields to exist</a:t>
            </a:r>
          </a:p>
          <a:p>
            <a:r>
              <a:rPr lang="es-ES" smtClean="0"/>
              <a:t>Protocols that don’t need states</a:t>
            </a:r>
          </a:p>
          <a:p>
            <a:r>
              <a:rPr lang="es-ES" smtClean="0"/>
              <a:t>Protocols that don’t need reassembly</a:t>
            </a:r>
          </a:p>
          <a:p>
            <a:pPr marL="109728" indent="0">
              <a:buNone/>
            </a:pPr>
            <a:endParaRPr lang="es-ES" smtClean="0"/>
          </a:p>
          <a:p>
            <a:pPr marL="109728" indent="0">
              <a:buNone/>
            </a:pPr>
            <a:endParaRPr lang="es-ES"/>
          </a:p>
        </p:txBody>
      </p:sp>
      <p:sp>
        <p:nvSpPr>
          <p:cNvPr id="3" name="2 Título"/>
          <p:cNvSpPr>
            <a:spLocks noGrp="1"/>
          </p:cNvSpPr>
          <p:nvPr>
            <p:ph type="title"/>
          </p:nvPr>
        </p:nvSpPr>
        <p:spPr/>
        <p:txBody>
          <a:bodyPr/>
          <a:lstStyle/>
          <a:p>
            <a:r>
              <a:rPr lang="es-ES" smtClean="0"/>
              <a:t>What is Scapy good for</a:t>
            </a:r>
            <a:endParaRPr lang="es-ES"/>
          </a:p>
        </p:txBody>
      </p:sp>
      <p:sp>
        <p:nvSpPr>
          <p:cNvPr id="4" name="2 Título"/>
          <p:cNvSpPr txBox="1">
            <a:spLocks/>
          </p:cNvSpPr>
          <p:nvPr/>
        </p:nvSpPr>
        <p:spPr>
          <a:xfrm>
            <a:off x="467544" y="3284984"/>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s-ES" smtClean="0"/>
              <a:t>What is Scapy not good for</a:t>
            </a:r>
            <a:endParaRPr lang="es-ES"/>
          </a:p>
        </p:txBody>
      </p:sp>
      <p:sp>
        <p:nvSpPr>
          <p:cNvPr id="5" name="1 Marcador de contenido"/>
          <p:cNvSpPr txBox="1">
            <a:spLocks/>
          </p:cNvSpPr>
          <p:nvPr/>
        </p:nvSpPr>
        <p:spPr>
          <a:xfrm>
            <a:off x="251520" y="4221088"/>
            <a:ext cx="8229600" cy="2451728"/>
          </a:xfrm>
          <a:prstGeom prst="rect">
            <a:avLst/>
          </a:prstGeom>
        </p:spPr>
        <p:txBody>
          <a:bodyPr vert="horz">
            <a:normAutofit fontScale="850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s-ES" smtClean="0"/>
              <a:t>Protocols that are new to the market</a:t>
            </a:r>
          </a:p>
          <a:p>
            <a:r>
              <a:rPr lang="es-ES" smtClean="0"/>
              <a:t>Protocols with variable packet structures</a:t>
            </a:r>
          </a:p>
          <a:p>
            <a:r>
              <a:rPr lang="es-ES" smtClean="0"/>
              <a:t>Protocols with complex conditions for fields</a:t>
            </a:r>
          </a:p>
          <a:p>
            <a:r>
              <a:rPr lang="es-ES" smtClean="0"/>
              <a:t>Protocols that require reassembly</a:t>
            </a:r>
          </a:p>
          <a:p>
            <a:r>
              <a:rPr lang="es-ES" smtClean="0"/>
              <a:t>Protocols that have subprotocols (TLS)</a:t>
            </a:r>
          </a:p>
          <a:p>
            <a:r>
              <a:rPr lang="es-ES" smtClean="0"/>
              <a:t>Protocols that need some kind of state persistence</a:t>
            </a:r>
          </a:p>
          <a:p>
            <a:pPr marL="109728" indent="0">
              <a:buFont typeface="Wingdings 3"/>
              <a:buNone/>
            </a:pPr>
            <a:endParaRPr lang="es-ES"/>
          </a:p>
        </p:txBody>
      </p:sp>
    </p:spTree>
    <p:extLst>
      <p:ext uri="{BB962C8B-B14F-4D97-AF65-F5344CB8AC3E}">
        <p14:creationId xmlns:p14="http://schemas.microsoft.com/office/powerpoint/2010/main" val="2799719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ES" sz="2400" i="1" smtClean="0"/>
              <a:t>&gt;&gt;&gt;mycapture = </a:t>
            </a:r>
            <a:r>
              <a:rPr lang="es-ES" sz="2400" i="1" err="1" smtClean="0"/>
              <a:t>rdpcap</a:t>
            </a:r>
            <a:r>
              <a:rPr lang="es-ES" sz="2400" i="1" smtClean="0"/>
              <a:t>(“</a:t>
            </a:r>
            <a:r>
              <a:rPr lang="es-ES" sz="2400" i="1" err="1" smtClean="0"/>
              <a:t>myfile.pcap</a:t>
            </a:r>
            <a:r>
              <a:rPr lang="es-ES" sz="2400" i="1" smtClean="0"/>
              <a:t>”)</a:t>
            </a:r>
          </a:p>
          <a:p>
            <a:r>
              <a:rPr lang="es-ES" sz="2400" i="1" smtClean="0"/>
              <a:t>&gt;&gt;&gt;mycapture</a:t>
            </a:r>
            <a:r>
              <a:rPr lang="es-ES" sz="2400" smtClean="0"/>
              <a:t> shows the number and type of packets in the capture</a:t>
            </a:r>
          </a:p>
          <a:p>
            <a:r>
              <a:rPr lang="es-ES" sz="2400" i="1" smtClean="0"/>
              <a:t>&gt;&gt;&gt;mycapture.show()</a:t>
            </a:r>
            <a:r>
              <a:rPr lang="es-ES" sz="2400" smtClean="0"/>
              <a:t> shows a small amount of information regarding each packet, equivalent to that of the wireshark main window</a:t>
            </a:r>
          </a:p>
          <a:p>
            <a:r>
              <a:rPr lang="es-ES" sz="2400" i="1" smtClean="0"/>
              <a:t>&gt;&gt;&gt;mycapture[num]</a:t>
            </a:r>
            <a:r>
              <a:rPr lang="es-ES" sz="2400" smtClean="0"/>
              <a:t> to address a certain packet in the list</a:t>
            </a:r>
          </a:p>
          <a:p>
            <a:r>
              <a:rPr lang="es-ES" sz="2400" i="1" smtClean="0"/>
              <a:t>&gt;&gt;&gt;mycapture[num].field </a:t>
            </a:r>
            <a:r>
              <a:rPr lang="es-ES" sz="2400" smtClean="0"/>
              <a:t>to address a certain field in a certain packet</a:t>
            </a:r>
          </a:p>
          <a:p>
            <a:r>
              <a:rPr lang="es-ES" sz="2400" i="1" smtClean="0"/>
              <a:t>&gt;&gt;&gt;mycapture[num][layername]</a:t>
            </a:r>
            <a:r>
              <a:rPr lang="es-ES" sz="2400" smtClean="0"/>
              <a:t> to address a certain layer</a:t>
            </a:r>
          </a:p>
          <a:p>
            <a:r>
              <a:rPr lang="es-ES" sz="2400" i="1" smtClean="0"/>
              <a:t>&gt;&gt;&gt;mycapture[num][layername].field</a:t>
            </a:r>
            <a:r>
              <a:rPr lang="es-ES" sz="2400" smtClean="0"/>
              <a:t> to address a certain field inside a certain layer (useful when fields like the chksum appear in two layers)</a:t>
            </a:r>
          </a:p>
          <a:p>
            <a:r>
              <a:rPr lang="es-ES" sz="2400" smtClean="0"/>
              <a:t>The capture is just like a list, so we can iterate through it</a:t>
            </a:r>
          </a:p>
          <a:p>
            <a:r>
              <a:rPr lang="es-ES" sz="2400" smtClean="0"/>
              <a:t>We can also inquire any packet for information on the layers as in</a:t>
            </a:r>
            <a:br>
              <a:rPr lang="es-ES" sz="2400" smtClean="0"/>
            </a:br>
            <a:r>
              <a:rPr lang="es-ES" sz="2400" i="1" smtClean="0"/>
              <a:t>&gt;&gt;&gt;if TCP in mycapture[15]</a:t>
            </a:r>
          </a:p>
          <a:p>
            <a:endParaRPr lang="es-ES" sz="2400"/>
          </a:p>
        </p:txBody>
      </p:sp>
      <p:sp>
        <p:nvSpPr>
          <p:cNvPr id="2" name="1 Título"/>
          <p:cNvSpPr>
            <a:spLocks noGrp="1"/>
          </p:cNvSpPr>
          <p:nvPr>
            <p:ph type="title"/>
          </p:nvPr>
        </p:nvSpPr>
        <p:spPr/>
        <p:txBody>
          <a:bodyPr>
            <a:normAutofit/>
          </a:bodyPr>
          <a:lstStyle/>
          <a:p>
            <a:r>
              <a:rPr lang="es-ES" smtClean="0"/>
              <a:t>Capture </a:t>
            </a:r>
            <a:r>
              <a:rPr lang="es-ES" err="1" smtClean="0"/>
              <a:t>reading</a:t>
            </a:r>
            <a:r>
              <a:rPr lang="es-ES" smtClean="0"/>
              <a:t> and </a:t>
            </a:r>
            <a:r>
              <a:rPr lang="es-ES" err="1" smtClean="0"/>
              <a:t>browsing</a:t>
            </a:r>
            <a:endParaRPr lang="es-ES"/>
          </a:p>
        </p:txBody>
      </p:sp>
    </p:spTree>
    <p:extLst>
      <p:ext uri="{BB962C8B-B14F-4D97-AF65-F5344CB8AC3E}">
        <p14:creationId xmlns:p14="http://schemas.microsoft.com/office/powerpoint/2010/main" val="62272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mtClean="0"/>
              <a:t>We can slice of append the capture as any list</a:t>
            </a:r>
          </a:p>
          <a:p>
            <a:r>
              <a:rPr lang="es-ES" smtClean="0"/>
              <a:t>We can replace certain items of the list</a:t>
            </a:r>
          </a:p>
          <a:p>
            <a:r>
              <a:rPr lang="es-ES" smtClean="0"/>
              <a:t>We can change the values of the fields by simply addressing it as in </a:t>
            </a:r>
            <a:r>
              <a:rPr lang="es-ES" i="1" smtClean="0"/>
              <a:t>&gt;&gt;&gt;mycapture[5].myfield = myvalue </a:t>
            </a:r>
            <a:r>
              <a:rPr lang="es-ES" smtClean="0"/>
              <a:t>or </a:t>
            </a:r>
            <a:r>
              <a:rPr lang="es-ES" i="1" smtClean="0"/>
              <a:t>&gt;&gt;&gt;mycapture[5][TCP].myfield = myvalue</a:t>
            </a:r>
          </a:p>
          <a:p>
            <a:r>
              <a:rPr lang="es-ES" smtClean="0"/>
              <a:t>We can change the value of a whole layer by replacing it as in </a:t>
            </a:r>
            <a:r>
              <a:rPr lang="es-ES" i="1" smtClean="0"/>
              <a:t>&gt;&gt;&gt;mycapture[TCP] = b </a:t>
            </a:r>
            <a:r>
              <a:rPr lang="es-ES" smtClean="0"/>
              <a:t>where </a:t>
            </a:r>
            <a:r>
              <a:rPr lang="es-ES" i="1" smtClean="0"/>
              <a:t>&gt;&gt;&gt;b = TCP()</a:t>
            </a:r>
            <a:r>
              <a:rPr lang="es-ES" smtClean="0"/>
              <a:t> or </a:t>
            </a:r>
            <a:r>
              <a:rPr lang="es-ES" i="1" smtClean="0"/>
              <a:t>&gt;&gt;&gt;b = TCP(“something”)</a:t>
            </a:r>
            <a:endParaRPr lang="es-ES" i="1"/>
          </a:p>
        </p:txBody>
      </p:sp>
      <p:sp>
        <p:nvSpPr>
          <p:cNvPr id="2" name="1 Título"/>
          <p:cNvSpPr>
            <a:spLocks noGrp="1"/>
          </p:cNvSpPr>
          <p:nvPr>
            <p:ph type="title"/>
          </p:nvPr>
        </p:nvSpPr>
        <p:spPr/>
        <p:txBody>
          <a:bodyPr/>
          <a:lstStyle/>
          <a:p>
            <a:r>
              <a:rPr lang="es-ES" smtClean="0"/>
              <a:t>Modifying a capture</a:t>
            </a:r>
            <a:endParaRPr lang="es-ES"/>
          </a:p>
        </p:txBody>
      </p:sp>
    </p:spTree>
    <p:extLst>
      <p:ext uri="{BB962C8B-B14F-4D97-AF65-F5344CB8AC3E}">
        <p14:creationId xmlns:p14="http://schemas.microsoft.com/office/powerpoint/2010/main" val="1092426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mtClean="0"/>
              <a:t>Stacking layers as in</a:t>
            </a:r>
            <a:br>
              <a:rPr lang="es-ES" smtClean="0"/>
            </a:br>
            <a:r>
              <a:rPr lang="es-ES" i="1" smtClean="0"/>
              <a:t>&gt;&gt;&gt;b = Ether() / IP() / TCP()</a:t>
            </a:r>
          </a:p>
          <a:p>
            <a:r>
              <a:rPr lang="es-ES" smtClean="0"/>
              <a:t>Creating from a string of bytes as in</a:t>
            </a:r>
            <a:br>
              <a:rPr lang="es-ES" smtClean="0"/>
            </a:br>
            <a:r>
              <a:rPr lang="es-ES" i="1" smtClean="0"/>
              <a:t>&gt;&gt;&gt;b = Ether(“XXXXXXXXXXXXXXXXXXXXX”)</a:t>
            </a:r>
          </a:p>
          <a:p>
            <a:r>
              <a:rPr lang="es-ES" smtClean="0"/>
              <a:t>Creating a default layer and stacking it as in</a:t>
            </a:r>
            <a:br>
              <a:rPr lang="es-ES" smtClean="0"/>
            </a:br>
            <a:r>
              <a:rPr lang="es-ES" i="1" smtClean="0"/>
              <a:t>&gt;&gt;&gt;b = IP(“XXXXXXXX”) /TCP(“XXXXXXXX”)</a:t>
            </a:r>
            <a:br>
              <a:rPr lang="es-ES" i="1" smtClean="0"/>
            </a:br>
            <a:r>
              <a:rPr lang="es-ES" i="1" smtClean="0"/>
              <a:t>&gt;&gt;&gt;c = Ether(“XXXXXXX”) / b</a:t>
            </a:r>
          </a:p>
          <a:p>
            <a:r>
              <a:rPr lang="es-ES" smtClean="0"/>
              <a:t>This packets can be then appended to the capture or used to replace any of the existing values</a:t>
            </a:r>
          </a:p>
        </p:txBody>
      </p:sp>
      <p:sp>
        <p:nvSpPr>
          <p:cNvPr id="2" name="1 Título"/>
          <p:cNvSpPr>
            <a:spLocks noGrp="1"/>
          </p:cNvSpPr>
          <p:nvPr>
            <p:ph type="title"/>
          </p:nvPr>
        </p:nvSpPr>
        <p:spPr/>
        <p:txBody>
          <a:bodyPr/>
          <a:lstStyle/>
          <a:p>
            <a:r>
              <a:rPr lang="es-ES" smtClean="0"/>
              <a:t>Creating new packets</a:t>
            </a:r>
            <a:endParaRPr lang="es-ES"/>
          </a:p>
        </p:txBody>
      </p:sp>
    </p:spTree>
    <p:extLst>
      <p:ext uri="{BB962C8B-B14F-4D97-AF65-F5344CB8AC3E}">
        <p14:creationId xmlns:p14="http://schemas.microsoft.com/office/powerpoint/2010/main" val="3475360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ES" smtClean="0"/>
              <a:t>&gt;&gt;&gt;wrpcap(“destination.pcap”, mycapture)</a:t>
            </a:r>
          </a:p>
          <a:p>
            <a:r>
              <a:rPr lang="es-ES" smtClean="0"/>
              <a:t>When you modify a capture you MUST lookout for problems with:</a:t>
            </a:r>
          </a:p>
          <a:p>
            <a:pPr lvl="1"/>
            <a:r>
              <a:rPr lang="es-ES" smtClean="0"/>
              <a:t>Timestamps</a:t>
            </a:r>
          </a:p>
          <a:p>
            <a:pPr lvl="1"/>
            <a:r>
              <a:rPr lang="es-ES" smtClean="0"/>
              <a:t>Sequence and ack numbers</a:t>
            </a:r>
          </a:p>
          <a:p>
            <a:pPr lvl="1"/>
            <a:r>
              <a:rPr lang="es-ES" smtClean="0"/>
              <a:t>Checksums at TCP and IPv4</a:t>
            </a:r>
          </a:p>
          <a:p>
            <a:pPr lvl="1"/>
            <a:r>
              <a:rPr lang="es-ES" smtClean="0"/>
              <a:t>IP length value</a:t>
            </a:r>
          </a:p>
          <a:p>
            <a:pPr lvl="1"/>
            <a:r>
              <a:rPr lang="es-ES" smtClean="0"/>
              <a:t>General structure of a conversation (protocol handshakes, MTU’s etc)</a:t>
            </a:r>
          </a:p>
          <a:p>
            <a:r>
              <a:rPr lang="es-ES" smtClean="0"/>
              <a:t>Scapy can actually calculate the checksums if you do</a:t>
            </a:r>
            <a:br>
              <a:rPr lang="es-ES" smtClean="0"/>
            </a:br>
            <a:r>
              <a:rPr lang="es-ES" i="1" smtClean="0"/>
              <a:t>&gt;&gt;&gt;del mycapture[num][IP].chksum</a:t>
            </a:r>
            <a:r>
              <a:rPr lang="es-ES" smtClean="0"/>
              <a:t> or </a:t>
            </a:r>
            <a:br>
              <a:rPr lang="es-ES" smtClean="0"/>
            </a:br>
            <a:r>
              <a:rPr lang="es-ES" i="1" smtClean="0"/>
              <a:t>&gt;&gt;&gt;del mycapture[num][TCP].chksum </a:t>
            </a:r>
            <a:r>
              <a:rPr lang="es-ES" smtClean="0"/>
              <a:t>and then</a:t>
            </a:r>
          </a:p>
          <a:p>
            <a:r>
              <a:rPr lang="es-ES" i="1" smtClean="0"/>
              <a:t>&gt;&gt;&gt;mycapture.show2()</a:t>
            </a:r>
          </a:p>
          <a:p>
            <a:r>
              <a:rPr lang="es-ES" smtClean="0"/>
              <a:t>Your best allies are Wireshark and pdb (cause Scapy’s terminal has the disgusting habbit of swallowing up many exceptions without warning)</a:t>
            </a:r>
          </a:p>
        </p:txBody>
      </p:sp>
      <p:sp>
        <p:nvSpPr>
          <p:cNvPr id="2" name="1 Título"/>
          <p:cNvSpPr>
            <a:spLocks noGrp="1"/>
          </p:cNvSpPr>
          <p:nvPr>
            <p:ph type="title"/>
          </p:nvPr>
        </p:nvSpPr>
        <p:spPr/>
        <p:txBody>
          <a:bodyPr/>
          <a:lstStyle/>
          <a:p>
            <a:r>
              <a:rPr lang="es-ES" smtClean="0"/>
              <a:t>Saving a capture and pitfalls</a:t>
            </a:r>
            <a:endParaRPr lang="es-ES"/>
          </a:p>
        </p:txBody>
      </p:sp>
    </p:spTree>
    <p:extLst>
      <p:ext uri="{BB962C8B-B14F-4D97-AF65-F5344CB8AC3E}">
        <p14:creationId xmlns:p14="http://schemas.microsoft.com/office/powerpoint/2010/main" val="93550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smtClean="0"/>
              <a:t>How does Scapy Dissect</a:t>
            </a:r>
            <a:endParaRPr lang="es-ES"/>
          </a:p>
        </p:txBody>
      </p:sp>
      <p:sp>
        <p:nvSpPr>
          <p:cNvPr id="3" name="2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39790834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1112</TotalTime>
  <Words>990</Words>
  <Application>Microsoft Office PowerPoint</Application>
  <PresentationFormat>Presentación en pantalla (4:3)</PresentationFormat>
  <Paragraphs>118</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Concurrencia</vt:lpstr>
      <vt:lpstr>Advanced Scapy</vt:lpstr>
      <vt:lpstr>Roadmap</vt:lpstr>
      <vt:lpstr>Scapy basics</vt:lpstr>
      <vt:lpstr>What is Scapy good for</vt:lpstr>
      <vt:lpstr>Capture reading and browsing</vt:lpstr>
      <vt:lpstr>Modifying a capture</vt:lpstr>
      <vt:lpstr>Creating new packets</vt:lpstr>
      <vt:lpstr>Saving a capture and pitfalls</vt:lpstr>
      <vt:lpstr>How does Scapy Dissect</vt:lpstr>
      <vt:lpstr>Packet dissectiong call sequence on scapy</vt:lpstr>
      <vt:lpstr>The show2() method and the three representations</vt:lpstr>
      <vt:lpstr>Creating a new layer</vt:lpstr>
      <vt:lpstr>Creating a new protocol</vt:lpstr>
      <vt:lpstr>First example</vt:lpstr>
      <vt:lpstr>Types of fields I</vt:lpstr>
      <vt:lpstr>Types of fields II</vt:lpstr>
      <vt:lpstr>Creating a new Field</vt:lpstr>
      <vt:lpstr>Creating your own Field</vt:lpstr>
      <vt:lpstr>Field example</vt:lpstr>
      <vt:lpstr>What’s next</vt:lpstr>
      <vt:lpstr>What was left out?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Scapy basics</dc:title>
  <dc:creator>Jesus Pedrosa Guerrero</dc:creator>
  <cp:lastModifiedBy>Jesus Pedrosa Guerrero</cp:lastModifiedBy>
  <cp:revision>33</cp:revision>
  <dcterms:created xsi:type="dcterms:W3CDTF">2015-06-14T15:14:26Z</dcterms:created>
  <dcterms:modified xsi:type="dcterms:W3CDTF">2015-06-15T10:32:00Z</dcterms:modified>
</cp:coreProperties>
</file>