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302" r:id="rId2"/>
    <p:sldId id="303" r:id="rId3"/>
    <p:sldId id="304" r:id="rId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544400"/>
    <a:srgbClr val="008000"/>
    <a:srgbClr val="808080"/>
    <a:srgbClr val="5F5F5F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753" autoAdjust="0"/>
  </p:normalViewPr>
  <p:slideViewPr>
    <p:cSldViewPr>
      <p:cViewPr varScale="1">
        <p:scale>
          <a:sx n="97" d="100"/>
          <a:sy n="97" d="100"/>
        </p:scale>
        <p:origin x="1403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23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6283D9-FF37-45E2-9CA3-E319DCF232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7F268F3-F0CC-4359-ADD3-F90B61B2EC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73177283-3321-4642-83BD-1724B179CC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C363483-6958-4598-AFF4-DC9570A5176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C5F4B934-C51B-4277-98A8-42571A152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12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EC3C8C8-44C5-47D0-97CF-44877636AE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6AD52E5-3D8E-4693-A8A9-427D141AD9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F9281E-C0B3-4E56-A61D-0373A6DE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385693DA-367B-46FD-88CE-2E5940A44B4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9F7ECBE6-68AB-40BD-ACCB-769086C5AC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53D7CF3B-D7C4-4BF0-B405-1311C8627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/>
            </a:lvl1pPr>
          </a:lstStyle>
          <a:p>
            <a:pPr>
              <a:defRPr/>
            </a:pPr>
            <a:fld id="{4079BBBE-2611-4017-8B57-91D5517000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705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xjtuwill@163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 descr="xiaohui">
            <a:extLst>
              <a:ext uri="{FF2B5EF4-FFF2-40B4-BE49-F238E27FC236}">
                <a16:creationId xmlns:a16="http://schemas.microsoft.com/office/drawing/2014/main" id="{5CAE4EDF-B423-47A7-BC19-A09F6E143C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8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260350"/>
            <a:ext cx="633730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BBA26913-F9C5-445B-BDF8-15030D4FB198}"/>
              </a:ext>
            </a:extLst>
          </p:cNvPr>
          <p:cNvGrpSpPr>
            <a:grpSpLocks/>
          </p:cNvGrpSpPr>
          <p:nvPr/>
        </p:nvGrpSpPr>
        <p:grpSpPr bwMode="auto">
          <a:xfrm>
            <a:off x="0" y="1527175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D0E70B1-6914-4906-8EBC-55BA33A92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34EBCFED-55BC-4281-A67A-AB0752A3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B5865B11-53D9-4011-8EC1-78DC1B53A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2B0490D-4DC3-4BBC-AE20-A5E390248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0C93C09-ED21-4A9E-BA77-8B9971685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670CA21-90C0-4CB8-9F11-62B436671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84B2C3A-30AF-4E9D-AC69-EA112B1C5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17723E-A48C-40BA-978D-37099972B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1EB900F-D697-4973-9C11-3FB49F18B3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55D958EB-F461-4D84-81A8-BAF7E60C11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0113" y="2965450"/>
            <a:ext cx="75596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Xiaoyan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Zhu (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朱晓燕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algn="ctr" eaLnBrk="1" hangingPunct="1"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Dept. of Computer Science &amp; Technology</a:t>
            </a:r>
          </a:p>
          <a:p>
            <a:pPr algn="ctr" eaLnBrk="1" hangingPunct="1"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Xi’an </a:t>
            </a: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Jiaotong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 University</a:t>
            </a:r>
          </a:p>
          <a:p>
            <a:pPr algn="ctr" eaLnBrk="1" hangingPunct="1">
              <a:defRPr/>
            </a:pP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E-Mail</a:t>
            </a:r>
            <a:r>
              <a: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hlinkClick r:id="rId3"/>
              </a:rPr>
              <a:t>xjtuwill@163.com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</a:rPr>
              <a:t>Office: Room B-559, Xi-Yi House, Main Campus</a:t>
            </a:r>
          </a:p>
          <a:p>
            <a:pPr algn="ctr" eaLnBrk="1" hangingPunct="1">
              <a:defRPr/>
            </a:pP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765175"/>
            <a:ext cx="7772400" cy="146208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3434860"/>
      </p:ext>
    </p:extLst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1909161767"/>
      </p:ext>
    </p:extLst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3688" y="188913"/>
            <a:ext cx="2033587" cy="6192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951538" cy="6192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706061172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104673498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4167308672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270000"/>
            <a:ext cx="39909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270000"/>
            <a:ext cx="3992563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2715622094"/>
      </p:ext>
    </p:extLst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931976050"/>
      </p:ext>
    </p:extLst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3773903577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3508547976"/>
      </p:ext>
    </p:extLst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2416656727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E9925F-8F94-44F0-B294-77EB9A36C0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2" y="6597352"/>
            <a:ext cx="6880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fld id="{91DA8DE5-846D-4065-8186-25ADBAB3198A}" type="slidenum">
              <a:rPr lang="zh-CN" altLang="en-US" sz="1600" b="0" smtClean="0">
                <a:latin typeface="+mn-lt"/>
              </a:rPr>
              <a:pPr eaLnBrk="1" hangingPunct="1">
                <a:defRPr/>
              </a:pPr>
              <a:t>‹#›</a:t>
            </a:fld>
            <a:r>
              <a:rPr lang="en-US" altLang="zh-CN" sz="1600" b="0" dirty="0">
                <a:latin typeface="+mn-lt"/>
              </a:rPr>
              <a:t>/43</a:t>
            </a:r>
            <a:endParaRPr lang="zh-CN" altLang="en-US" sz="1600" b="0" dirty="0">
              <a:latin typeface="+mn-lt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FEA8500-2173-4A90-AD88-6F3D23889E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524692" y="6637804"/>
            <a:ext cx="4968875" cy="238208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1387566963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0816F7-A68A-4071-A7A3-F087ECAB486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66725" y="5064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 b="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250073-24B6-4DB0-B4AB-8E0035F6DF7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00113" y="506413"/>
            <a:ext cx="328612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 b="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31076A8-AC44-4853-B513-6DF1F421F5D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36588" y="8731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 b="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B5A561E-2BF2-4636-AC94-3E23C4F391D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63613" y="8731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 b="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91F5C1-A08A-41DA-9DD1-813DA5EA54D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266700" y="7747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 b="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5E74EBB-4319-415D-AE6C-300AE5D7CC9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14375" y="3333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 b="0">
              <a:latin typeface="Tahoma" panose="020B0604030504040204" pitchFamily="34" charset="0"/>
            </a:endParaRP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36C6BA80-DC8E-4AB8-9C9F-9D63D89AB03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50825" y="1125538"/>
            <a:ext cx="8586788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en-US" altLang="zh-CN" sz="2400" b="0">
              <a:latin typeface="Tahoma" panose="020B0604030504040204" pitchFamily="34" charset="0"/>
            </a:endParaRPr>
          </a:p>
        </p:txBody>
      </p:sp>
      <p:sp>
        <p:nvSpPr>
          <p:cNvPr id="117769" name="Rectangle 9">
            <a:extLst>
              <a:ext uri="{FF2B5EF4-FFF2-40B4-BE49-F238E27FC236}">
                <a16:creationId xmlns:a16="http://schemas.microsoft.com/office/drawing/2014/main" id="{5E8FA1D9-E920-40B2-B625-1F21D9439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81375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17770" name="Rectangle 10">
            <a:extLst>
              <a:ext uri="{FF2B5EF4-FFF2-40B4-BE49-F238E27FC236}">
                <a16:creationId xmlns:a16="http://schemas.microsoft.com/office/drawing/2014/main" id="{4F0C3E17-009C-4FFD-8A8A-4F18A2995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70000"/>
            <a:ext cx="8135938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17771" name="Rectangle 11">
            <a:extLst>
              <a:ext uri="{FF2B5EF4-FFF2-40B4-BE49-F238E27FC236}">
                <a16:creationId xmlns:a16="http://schemas.microsoft.com/office/drawing/2014/main" id="{637B3F3E-8D7B-4A75-88FB-696142C56D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2850" y="6284913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Machine Learning &amp; Data Mining</a:t>
            </a:r>
          </a:p>
        </p:txBody>
      </p:sp>
      <p:pic>
        <p:nvPicPr>
          <p:cNvPr id="1036" name="Picture 14" descr="xiaohui">
            <a:extLst>
              <a:ext uri="{FF2B5EF4-FFF2-40B4-BE49-F238E27FC236}">
                <a16:creationId xmlns:a16="http://schemas.microsoft.com/office/drawing/2014/main" id="{388A6807-51FB-41AC-BFDF-B66BC1EF82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56000" contrast="-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88913"/>
            <a:ext cx="1008062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5">
            <a:extLst>
              <a:ext uri="{FF2B5EF4-FFF2-40B4-BE49-F238E27FC236}">
                <a16:creationId xmlns:a16="http://schemas.microsoft.com/office/drawing/2014/main" id="{86A7719A-46FA-445A-94CE-EAC1CF9AAD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3"/>
            <a:ext cx="118745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7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7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117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7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7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117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17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7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117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7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7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9" grpId="0"/>
      <p:bldP spid="117770" grpId="0" build="p">
        <p:tmplLst>
          <p:tmpl lvl="1">
            <p:tnLst>
              <p:par>
                <p:cTn presetID="17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7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7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7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17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7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7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7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770" grpId="1" build="p" bldLvl="4">
        <p:tmplLst>
          <p:tmpl lvl="1">
            <p:tnLst>
              <p:par>
                <p:cTn presetID="16" presetClass="emph" presetSubtype="0" fill="hold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500" fill="hold"/>
                        <p:tgtEl>
                          <p:spTgt spid="117770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folHlink"/>
                        </p:clrVal>
                      </p:to>
                    </p:set>
                    <p:set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fillcolor</p:attrName>
                        </p:attrNameLst>
                      </p:cBhvr>
                      <p:to>
                        <p:clrVal>
                          <a:schemeClr val="folHlink"/>
                        </p:clrVal>
                      </p:to>
                    </p:set>
                    <p:set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777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6" presetClass="emph" presetSubtype="0" fill="hold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500" fill="hold"/>
                        <p:tgtEl>
                          <p:spTgt spid="117770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folHlink"/>
                        </p:clrVal>
                      </p:to>
                    </p:set>
                    <p:set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fillcolor</p:attrName>
                        </p:attrNameLst>
                      </p:cBhvr>
                      <p:to>
                        <p:clrVal>
                          <a:schemeClr val="folHlink"/>
                        </p:clrVal>
                      </p:to>
                    </p:set>
                    <p:set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777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6" presetClass="emph" presetSubtype="0" fill="hold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500" fill="hold"/>
                        <p:tgtEl>
                          <p:spTgt spid="117770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folHlink"/>
                        </p:clrVal>
                      </p:to>
                    </p:set>
                    <p:set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fillcolor</p:attrName>
                        </p:attrNameLst>
                      </p:cBhvr>
                      <p:to>
                        <p:clrVal>
                          <a:schemeClr val="folHlink"/>
                        </p:clrVal>
                      </p:to>
                    </p:set>
                    <p:set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777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6" presetClass="emph" presetSubtype="0" fill="hold" nodeType="clickEffect">
                  <p:stCondLst>
                    <p:cond delay="0"/>
                  </p:stCondLst>
                  <p:childTnLst>
                    <p:set>
                      <p:cBhvr override="childStyle">
                        <p:cTn dur="500" fill="hold"/>
                        <p:tgtEl>
                          <p:spTgt spid="117770"/>
                        </p:tgtEl>
                        <p:attrNameLst>
                          <p:attrName>style.color</p:attrName>
                        </p:attrNameLst>
                      </p:cBhvr>
                      <p:to>
                        <p:clrVal>
                          <a:schemeClr val="folHlink"/>
                        </p:clrVal>
                      </p:to>
                    </p:set>
                    <p:set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fillcolor</p:attrName>
                        </p:attrNameLst>
                      </p:cBhvr>
                      <p:to>
                        <p:clrVal>
                          <a:schemeClr val="folHlink"/>
                        </p:clrVal>
                      </p:to>
                    </p:set>
                    <p:set>
                      <p:cBhvr>
                        <p:cTn dur="500" fill="hold"/>
                        <p:tgtEl>
                          <p:spTgt spid="117770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1777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anose="05000000000000000000" pitchFamily="2" charset="2"/>
        <a:buChar char="n"/>
        <a:defRPr sz="32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u"/>
        <a:defRPr sz="2800">
          <a:solidFill>
            <a:srgbClr val="80808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80000"/>
        <a:buFont typeface="Wingdings" panose="05000000000000000000" pitchFamily="2" charset="2"/>
        <a:buChar char="ª"/>
        <a:defRPr sz="2400">
          <a:solidFill>
            <a:srgbClr val="80808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2000">
          <a:solidFill>
            <a:srgbClr val="80808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 Very Small Project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43" y="1319938"/>
            <a:ext cx="8424738" cy="51117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dirty="0"/>
              <a:t>Description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dirty="0"/>
              <a:t>Let us create our own target function </a:t>
            </a:r>
            <a:r>
              <a:rPr lang="en-US" altLang="zh-CN" i="1" dirty="0"/>
              <a:t>f</a:t>
            </a:r>
            <a:r>
              <a:rPr lang="en-US" altLang="zh-CN" dirty="0"/>
              <a:t> and data set </a:t>
            </a:r>
            <a:r>
              <a:rPr lang="en-US" altLang="zh-CN" i="1" dirty="0"/>
              <a:t>D</a:t>
            </a:r>
            <a:r>
              <a:rPr lang="en-US" altLang="zh-CN" dirty="0"/>
              <a:t> and see how the perceptron learning algorithm works. Take </a:t>
            </a:r>
            <a:r>
              <a:rPr lang="en-US" altLang="zh-CN" i="1" dirty="0"/>
              <a:t>d</a:t>
            </a:r>
            <a:r>
              <a:rPr lang="en-US" altLang="zh-CN" dirty="0"/>
              <a:t> = 2 so you can visualize the problem, and choose a random line in the plane as your target function, where one side of the line maps to +1 and the other maps to -1. Choose the input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of the data set as random points in the plane, and evaluate the target function on each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to get the corresponding out put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.</a:t>
            </a:r>
            <a:endParaRPr lang="en-US" altLang="zh-CN" dirty="0">
              <a:solidFill>
                <a:srgbClr val="969696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Machine Learning &amp; Data Mining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6208518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 Very Small Project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43" y="1306083"/>
            <a:ext cx="8424738" cy="51117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dirty="0">
                <a:solidFill>
                  <a:srgbClr val="969696"/>
                </a:solidFill>
              </a:rPr>
              <a:t>Request:</a:t>
            </a:r>
          </a:p>
          <a:p>
            <a:pPr marL="360363" lvl="1" indent="-277813" eaLnBrk="1" hangingPunct="1">
              <a:spcBef>
                <a:spcPct val="400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969696"/>
                </a:solidFill>
              </a:rPr>
              <a:t>Generate a linearly separable data set of size 20. Plot the examples {(</a:t>
            </a:r>
            <a:r>
              <a:rPr lang="en-US" altLang="zh-CN" i="1" dirty="0" err="1">
                <a:solidFill>
                  <a:srgbClr val="969696"/>
                </a:solidFill>
              </a:rPr>
              <a:t>x</a:t>
            </a:r>
            <a:r>
              <a:rPr lang="en-US" altLang="zh-CN" i="1" baseline="-25000" dirty="0" err="1">
                <a:solidFill>
                  <a:srgbClr val="969696"/>
                </a:solidFill>
              </a:rPr>
              <a:t>n</a:t>
            </a:r>
            <a:r>
              <a:rPr lang="en-US" altLang="zh-CN" dirty="0">
                <a:solidFill>
                  <a:srgbClr val="969696"/>
                </a:solidFill>
              </a:rPr>
              <a:t>, </a:t>
            </a:r>
            <a:r>
              <a:rPr lang="en-US" altLang="zh-CN" i="1" dirty="0" err="1">
                <a:solidFill>
                  <a:srgbClr val="969696"/>
                </a:solidFill>
              </a:rPr>
              <a:t>y</a:t>
            </a:r>
            <a:r>
              <a:rPr lang="en-US" altLang="zh-CN" i="1" baseline="-25000" dirty="0" err="1">
                <a:solidFill>
                  <a:srgbClr val="969696"/>
                </a:solidFill>
              </a:rPr>
              <a:t>n</a:t>
            </a:r>
            <a:r>
              <a:rPr lang="en-US" altLang="zh-CN" dirty="0">
                <a:solidFill>
                  <a:srgbClr val="969696"/>
                </a:solidFill>
              </a:rPr>
              <a:t>)} as well as the target function </a:t>
            </a:r>
            <a:r>
              <a:rPr lang="en-US" altLang="zh-CN" i="1" dirty="0">
                <a:solidFill>
                  <a:srgbClr val="969696"/>
                </a:solidFill>
              </a:rPr>
              <a:t>f</a:t>
            </a:r>
            <a:r>
              <a:rPr lang="en-US" altLang="zh-CN" dirty="0">
                <a:solidFill>
                  <a:srgbClr val="969696"/>
                </a:solidFill>
              </a:rPr>
              <a:t> on a plane. Be sure to mark the examples from different classes differently, and add labels to the axes of the plot.</a:t>
            </a:r>
          </a:p>
          <a:p>
            <a:pPr marL="360363" lvl="1" indent="-277813" eaLnBrk="1" hangingPunct="1">
              <a:spcBef>
                <a:spcPct val="400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969696"/>
                </a:solidFill>
              </a:rPr>
              <a:t>Run the perceptron learning algorithm with learning rate  ƞ=1 on the data set above. Report the number of updates that the algorithm takes before converging. Plot the examples {(</a:t>
            </a:r>
            <a:r>
              <a:rPr lang="en-US" altLang="zh-CN" i="1" dirty="0" err="1">
                <a:solidFill>
                  <a:srgbClr val="969696"/>
                </a:solidFill>
              </a:rPr>
              <a:t>x</a:t>
            </a:r>
            <a:r>
              <a:rPr lang="en-US" altLang="zh-CN" i="1" baseline="-25000" dirty="0" err="1">
                <a:solidFill>
                  <a:srgbClr val="969696"/>
                </a:solidFill>
              </a:rPr>
              <a:t>n</a:t>
            </a:r>
            <a:r>
              <a:rPr lang="en-US" altLang="zh-CN" dirty="0">
                <a:solidFill>
                  <a:srgbClr val="969696"/>
                </a:solidFill>
              </a:rPr>
              <a:t>, </a:t>
            </a:r>
            <a:r>
              <a:rPr lang="en-US" altLang="zh-CN" i="1" dirty="0" err="1">
                <a:solidFill>
                  <a:srgbClr val="969696"/>
                </a:solidFill>
              </a:rPr>
              <a:t>y</a:t>
            </a:r>
            <a:r>
              <a:rPr lang="en-US" altLang="zh-CN" i="1" baseline="-25000" dirty="0" err="1">
                <a:solidFill>
                  <a:srgbClr val="969696"/>
                </a:solidFill>
              </a:rPr>
              <a:t>n</a:t>
            </a:r>
            <a:r>
              <a:rPr lang="en-US" altLang="zh-CN" dirty="0">
                <a:solidFill>
                  <a:srgbClr val="969696"/>
                </a:solidFill>
              </a:rPr>
              <a:t>)}, the target function </a:t>
            </a:r>
            <a:r>
              <a:rPr lang="en-US" altLang="zh-CN" i="1" dirty="0">
                <a:solidFill>
                  <a:srgbClr val="969696"/>
                </a:solidFill>
              </a:rPr>
              <a:t>f</a:t>
            </a:r>
            <a:r>
              <a:rPr lang="en-US" altLang="zh-CN" dirty="0">
                <a:solidFill>
                  <a:srgbClr val="969696"/>
                </a:solidFill>
              </a:rPr>
              <a:t>, the final hypothesis </a:t>
            </a:r>
            <a:r>
              <a:rPr lang="en-US" altLang="zh-CN" i="1" dirty="0">
                <a:solidFill>
                  <a:srgbClr val="969696"/>
                </a:solidFill>
              </a:rPr>
              <a:t>g </a:t>
            </a:r>
            <a:r>
              <a:rPr lang="en-US" altLang="zh-CN" dirty="0">
                <a:solidFill>
                  <a:srgbClr val="969696"/>
                </a:solidFill>
              </a:rPr>
              <a:t>in the same figure. Comment on whether </a:t>
            </a:r>
            <a:r>
              <a:rPr lang="en-US" altLang="zh-CN" i="1" dirty="0">
                <a:solidFill>
                  <a:srgbClr val="969696"/>
                </a:solidFill>
              </a:rPr>
              <a:t>f</a:t>
            </a:r>
            <a:r>
              <a:rPr lang="en-US" altLang="zh-CN" dirty="0">
                <a:solidFill>
                  <a:srgbClr val="969696"/>
                </a:solidFill>
              </a:rPr>
              <a:t> is close to </a:t>
            </a:r>
            <a:r>
              <a:rPr lang="en-US" altLang="zh-CN" i="1" dirty="0">
                <a:solidFill>
                  <a:srgbClr val="969696"/>
                </a:solidFill>
              </a:rPr>
              <a:t>g</a:t>
            </a:r>
            <a:r>
              <a:rPr lang="en-US" altLang="zh-CN" dirty="0">
                <a:solidFill>
                  <a:srgbClr val="969696"/>
                </a:solidFill>
              </a:rPr>
              <a:t>.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Machine Learning &amp; Data Mining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5441936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A Very Small Project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43" y="1306083"/>
            <a:ext cx="8424738" cy="51117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dirty="0">
                <a:solidFill>
                  <a:srgbClr val="969696"/>
                </a:solidFill>
              </a:rPr>
              <a:t>Request:</a:t>
            </a:r>
          </a:p>
          <a:p>
            <a:pPr marL="360363" lvl="1" indent="-277813" eaLnBrk="1" hangingPunct="1">
              <a:spcBef>
                <a:spcPct val="40000"/>
              </a:spcBef>
              <a:buFont typeface="+mj-lt"/>
              <a:buAutoNum type="arabicPeriod" startAt="3"/>
            </a:pPr>
            <a:r>
              <a:rPr lang="en-US" altLang="zh-CN" dirty="0">
                <a:solidFill>
                  <a:srgbClr val="969696"/>
                </a:solidFill>
              </a:rPr>
              <a:t>Repeat everything in request 2 with another randomly generated data set of size 20. Compare your results with request 2.</a:t>
            </a:r>
          </a:p>
          <a:p>
            <a:pPr marL="360363" lvl="1" indent="-277813" eaLnBrk="1" hangingPunct="1">
              <a:spcBef>
                <a:spcPct val="40000"/>
              </a:spcBef>
              <a:buFont typeface="+mj-lt"/>
              <a:buAutoNum type="arabicPeriod" startAt="3"/>
            </a:pPr>
            <a:r>
              <a:rPr lang="en-US" altLang="zh-CN" dirty="0">
                <a:solidFill>
                  <a:srgbClr val="969696"/>
                </a:solidFill>
              </a:rPr>
              <a:t>Repeat everything in request 2 with another randomly generated data set of size 100 and 1000. Compare your results with request 2.</a:t>
            </a:r>
          </a:p>
          <a:p>
            <a:pPr marL="360363" lvl="1" indent="-277813" eaLnBrk="1" hangingPunct="1">
              <a:spcBef>
                <a:spcPct val="40000"/>
              </a:spcBef>
              <a:buFont typeface="+mj-lt"/>
              <a:buAutoNum type="arabicPeriod" startAt="3"/>
            </a:pPr>
            <a:r>
              <a:rPr lang="en-US" altLang="zh-CN" dirty="0">
                <a:solidFill>
                  <a:srgbClr val="969696"/>
                </a:solidFill>
              </a:rPr>
              <a:t>Redo 2, 3 and 4 </a:t>
            </a:r>
            <a:r>
              <a:rPr lang="en-US" altLang="zh-CN">
                <a:solidFill>
                  <a:srgbClr val="969696"/>
                </a:solidFill>
              </a:rPr>
              <a:t>with ƞ=0.01 and ƞ=0.0001.</a:t>
            </a:r>
            <a:endParaRPr lang="en-US" altLang="zh-CN" dirty="0">
              <a:solidFill>
                <a:srgbClr val="969696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Machine Learning &amp; Data Mining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650316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SimSun"/>
        <a:cs typeface=""/>
      </a:majorFont>
      <a:minorFont>
        <a:latin typeface="Times New Roma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3817</TotalTime>
  <Words>291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SimSun</vt:lpstr>
      <vt:lpstr>Arial</vt:lpstr>
      <vt:lpstr>Tahoma</vt:lpstr>
      <vt:lpstr>Times New Roman</vt:lpstr>
      <vt:lpstr>Wingdings</vt:lpstr>
      <vt:lpstr>1_Blends</vt:lpstr>
      <vt:lpstr>A Very Small Project</vt:lpstr>
      <vt:lpstr>A Very Small Project</vt:lpstr>
      <vt:lpstr>A Very Small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Qsong</dc:creator>
  <cp:lastModifiedBy>User</cp:lastModifiedBy>
  <cp:revision>286</cp:revision>
  <dcterms:created xsi:type="dcterms:W3CDTF">2007-04-27T00:35:05Z</dcterms:created>
  <dcterms:modified xsi:type="dcterms:W3CDTF">2020-10-21T01:24:28Z</dcterms:modified>
  <cp:contentStatus/>
</cp:coreProperties>
</file>