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303" r:id="rId3"/>
    <p:sldId id="297" r:id="rId4"/>
    <p:sldId id="298" r:id="rId5"/>
    <p:sldId id="302" r:id="rId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DEEBF6"/>
    <a:srgbClr val="0066FF"/>
    <a:srgbClr val="B9D4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1117" autoAdjust="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D691742-B200-46C5-A834-F19760C8EBA7}" type="datetimeFigureOut">
              <a:rPr lang="en-US"/>
              <a:pPr>
                <a:defRPr/>
              </a:pPr>
              <a:t>12/15/2021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31370FD7-F5DA-48DB-A8DB-599C241BFFE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14351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730432C-6F27-4A37-8757-DB5688C01228}" type="slidenum">
              <a:rPr lang="en-US" altLang="zh-CN" smtClean="0">
                <a:latin typeface="Calibri" panose="020F0502020204030204" pitchFamily="34" charset="0"/>
              </a:rPr>
              <a:pPr/>
              <a:t>3</a:t>
            </a:fld>
            <a:endParaRPr lang="en-US" altLang="zh-CN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587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1BB6FDF-3C7B-42F8-8B35-5A431D9E3F39}" type="slidenum">
              <a:rPr lang="en-US" altLang="zh-CN" smtClean="0">
                <a:latin typeface="Calibri" panose="020F0502020204030204" pitchFamily="34" charset="0"/>
              </a:rPr>
              <a:pPr/>
              <a:t>4</a:t>
            </a:fld>
            <a:endParaRPr lang="en-US" altLang="zh-CN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543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50F326C-D368-4DD3-B475-A0A49A60B0DE}" type="slidenum">
              <a:rPr lang="en-US" altLang="zh-CN" smtClean="0">
                <a:latin typeface="Calibri" panose="020F0502020204030204" pitchFamily="34" charset="0"/>
              </a:rPr>
              <a:pPr/>
              <a:t>5</a:t>
            </a:fld>
            <a:endParaRPr lang="en-US" altLang="zh-CN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269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3E7B5B-2C9C-4296-A4D8-F8DE577FE8A5}" type="datetimeFigureOut">
              <a:rPr lang="en-US"/>
              <a:pPr>
                <a:defRPr/>
              </a:pPr>
              <a:t>12/15/2021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9C7705-FB39-4E02-A374-D3619380B8A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3498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06B998-4F40-46B5-8555-568B65E779BE}" type="datetimeFigureOut">
              <a:rPr lang="en-US"/>
              <a:pPr>
                <a:defRPr/>
              </a:pPr>
              <a:t>12/15/2021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B9F45D-8A07-45B0-B53A-DE7AD66572C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7344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D1CAA2-3592-4D14-AC45-F9E37FE3789A}" type="datetimeFigureOut">
              <a:rPr lang="en-US"/>
              <a:pPr>
                <a:defRPr/>
              </a:pPr>
              <a:t>12/15/2021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7EE0A7-4D5D-4B00-B7F6-6AD17410AE8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8662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794AAF-1AE1-4D0C-A3B4-A59B2D6C3BBF}" type="datetimeFigureOut">
              <a:rPr lang="en-US"/>
              <a:pPr>
                <a:defRPr/>
              </a:pPr>
              <a:t>12/15/2021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492DA0-2834-4E4F-B90F-DD3E252BD0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6639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91C97-CEE7-440D-884B-CC0F544B293E}" type="datetimeFigureOut">
              <a:rPr lang="en-US"/>
              <a:pPr>
                <a:defRPr/>
              </a:pPr>
              <a:t>12/15/2021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044AF8-9A51-4E38-AF4B-2044BDC4ABC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9037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873AD3-F136-4FCB-8C01-D0F519BA28FE}" type="datetimeFigureOut">
              <a:rPr lang="en-US"/>
              <a:pPr>
                <a:defRPr/>
              </a:pPr>
              <a:t>12/15/2021</a:t>
            </a:fld>
            <a:endParaRPr 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92BEF5-0851-4B96-96C1-087A9F6193B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2776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4A77E0-6FE1-408F-A561-163082E50219}" type="datetimeFigureOut">
              <a:rPr lang="en-US"/>
              <a:pPr>
                <a:defRPr/>
              </a:pPr>
              <a:t>12/15/2021</a:t>
            </a:fld>
            <a:endParaRPr 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6F2992-CD68-4FC8-881B-0FA480F5476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8744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90D7E8-50E2-4A80-B10B-15EA283D29AE}" type="datetimeFigureOut">
              <a:rPr lang="en-US"/>
              <a:pPr>
                <a:defRPr/>
              </a:pPr>
              <a:t>12/15/2021</a:t>
            </a:fld>
            <a:endParaRPr 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EC20F5-A2AB-4E15-9914-6C46160A3DA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918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A4979B-99CA-4B39-99D2-8CD462BB876E}" type="datetimeFigureOut">
              <a:rPr lang="en-US"/>
              <a:pPr>
                <a:defRPr/>
              </a:pPr>
              <a:t>12/15/2021</a:t>
            </a:fld>
            <a:endParaRPr 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EAC719-9B39-48F4-B54E-A4457691E06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0344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CCC4D5-23A2-4F84-9F50-C773B6CF2F50}" type="datetimeFigureOut">
              <a:rPr lang="en-US"/>
              <a:pPr>
                <a:defRPr/>
              </a:pPr>
              <a:t>12/15/2021</a:t>
            </a:fld>
            <a:endParaRPr 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F5BC37-51EF-4C3F-9360-31D06118279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7130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E64A7-B1FD-42BC-B315-6258BBF789F9}" type="datetimeFigureOut">
              <a:rPr lang="en-US"/>
              <a:pPr>
                <a:defRPr/>
              </a:pPr>
              <a:t>12/15/2021</a:t>
            </a:fld>
            <a:endParaRPr 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51D249-10DE-4B92-8C9E-4A6204B0751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0260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E2382C5-E13D-40D0-8A5A-1DFA21D919ED}" type="datetimeFigureOut">
              <a:rPr lang="en-US"/>
              <a:pPr>
                <a:defRPr/>
              </a:pPr>
              <a:t>12/15/2021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2A721B65-1245-42D0-9C24-A9DF14D2F3D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ctrTitle"/>
          </p:nvPr>
        </p:nvSpPr>
        <p:spPr>
          <a:xfrm>
            <a:off x="1509713" y="1797050"/>
            <a:ext cx="9144000" cy="238760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函数式编程原理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实验四</a:t>
            </a:r>
            <a:endParaRPr lang="zh-CN" altLang="en-US" dirty="0" smtClean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920917" y="1433905"/>
            <a:ext cx="5381601" cy="7375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3200" kern="1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lang="zh-CN" altLang="zh-CN" sz="3200" kern="1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函数</a:t>
            </a:r>
            <a:r>
              <a:rPr lang="pt-BR" altLang="zh-CN" sz="32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map</a:t>
            </a:r>
            <a:r>
              <a:rPr lang="zh-CN" altLang="zh-CN" sz="32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pt-BR" altLang="zh-CN" sz="32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filter</a:t>
            </a:r>
            <a:r>
              <a:rPr lang="zh-CN" altLang="zh-CN" sz="32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定义如下：</a:t>
            </a:r>
            <a:endParaRPr lang="zh-CN" altLang="zh-CN" sz="2400" kern="1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5454" y="2681740"/>
            <a:ext cx="46648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6695" indent="266700" algn="just"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</a:rPr>
              <a:t>(* map: ('a -&gt; 'b) -&gt; 'a list -&gt; 'b list *)</a:t>
            </a:r>
            <a:endParaRPr lang="zh-CN" altLang="zh-CN" sz="1600" kern="100" dirty="0">
              <a:latin typeface="Times New Roman" panose="02020603050405020304" pitchFamily="18" charset="0"/>
            </a:endParaRPr>
          </a:p>
          <a:p>
            <a:pPr marL="226695" indent="266700" algn="just"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</a:rPr>
              <a:t>fun map f [ ] = [ ]</a:t>
            </a:r>
            <a:endParaRPr lang="zh-CN" altLang="zh-CN" sz="1600" kern="100" dirty="0">
              <a:latin typeface="Times New Roman" panose="02020603050405020304" pitchFamily="18" charset="0"/>
            </a:endParaRPr>
          </a:p>
          <a:p>
            <a:pPr marL="226695" indent="266700" algn="just">
              <a:spcAft>
                <a:spcPts val="0"/>
              </a:spcAft>
            </a:pPr>
            <a:r>
              <a:rPr lang="en-US" altLang="zh-CN" sz="2000" kern="100" dirty="0" smtClean="0">
                <a:latin typeface="Times New Roman" panose="02020603050405020304" pitchFamily="18" charset="0"/>
              </a:rPr>
              <a:t>    | </a:t>
            </a:r>
            <a:r>
              <a:rPr lang="en-US" altLang="zh-CN" sz="2000" kern="100" dirty="0">
                <a:latin typeface="Times New Roman" panose="02020603050405020304" pitchFamily="18" charset="0"/>
              </a:rPr>
              <a:t>map f (x::</a:t>
            </a:r>
            <a:r>
              <a:rPr lang="en-US" altLang="zh-CN" sz="2000" kern="100" dirty="0" err="1">
                <a:latin typeface="Times New Roman" panose="02020603050405020304" pitchFamily="18" charset="0"/>
              </a:rPr>
              <a:t>xs</a:t>
            </a:r>
            <a:r>
              <a:rPr lang="en-US" altLang="zh-CN" sz="2000" kern="100" dirty="0">
                <a:latin typeface="Times New Roman" panose="02020603050405020304" pitchFamily="18" charset="0"/>
              </a:rPr>
              <a:t>) = (f x) :: (map f </a:t>
            </a:r>
            <a:r>
              <a:rPr lang="en-US" altLang="zh-CN" sz="2000" kern="100" dirty="0" err="1">
                <a:latin typeface="Times New Roman" panose="02020603050405020304" pitchFamily="18" charset="0"/>
              </a:rPr>
              <a:t>xs</a:t>
            </a:r>
            <a:r>
              <a:rPr lang="en-US" altLang="zh-CN" sz="2000" kern="100" dirty="0">
                <a:latin typeface="Times New Roman" panose="02020603050405020304" pitchFamily="18" charset="0"/>
              </a:rPr>
              <a:t>)</a:t>
            </a:r>
            <a:endParaRPr lang="zh-CN" altLang="zh-CN" sz="1600" kern="100" dirty="0">
              <a:latin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57800" y="2681740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6695" indent="266700" algn="just"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</a:rPr>
              <a:t>(* filter: ('a -&gt; bool) -&gt; 'a list -&gt; 'a list *)</a:t>
            </a:r>
            <a:endParaRPr lang="zh-CN" altLang="zh-CN" sz="1600" kern="100" dirty="0">
              <a:latin typeface="Times New Roman" panose="02020603050405020304" pitchFamily="18" charset="0"/>
            </a:endParaRPr>
          </a:p>
          <a:p>
            <a:pPr marL="226695" indent="266700" algn="just"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</a:rPr>
              <a:t>fun filter f [] = []</a:t>
            </a:r>
            <a:endParaRPr lang="zh-CN" altLang="zh-CN" sz="1600" kern="100" dirty="0">
              <a:latin typeface="Times New Roman" panose="02020603050405020304" pitchFamily="18" charset="0"/>
            </a:endParaRPr>
          </a:p>
          <a:p>
            <a:pPr marL="226695" indent="266700" algn="just">
              <a:spcAft>
                <a:spcPts val="0"/>
              </a:spcAft>
            </a:pPr>
            <a:r>
              <a:rPr lang="en-US" altLang="zh-CN" sz="2000" kern="100" dirty="0" smtClean="0">
                <a:latin typeface="Times New Roman" panose="02020603050405020304" pitchFamily="18" charset="0"/>
              </a:rPr>
              <a:t>    | </a:t>
            </a:r>
            <a:r>
              <a:rPr lang="en-US" altLang="zh-CN" sz="2000" kern="100" dirty="0">
                <a:latin typeface="Times New Roman" panose="02020603050405020304" pitchFamily="18" charset="0"/>
              </a:rPr>
              <a:t>filter f (x::</a:t>
            </a:r>
            <a:r>
              <a:rPr lang="en-US" altLang="zh-CN" sz="2000" kern="100" dirty="0" err="1">
                <a:latin typeface="Times New Roman" panose="02020603050405020304" pitchFamily="18" charset="0"/>
              </a:rPr>
              <a:t>xs</a:t>
            </a:r>
            <a:r>
              <a:rPr lang="en-US" altLang="zh-CN" sz="2000" kern="100" dirty="0">
                <a:latin typeface="Times New Roman" panose="02020603050405020304" pitchFamily="18" charset="0"/>
              </a:rPr>
              <a:t>) = if f x then x :: (filter f </a:t>
            </a:r>
            <a:r>
              <a:rPr lang="en-US" altLang="zh-CN" sz="2000" kern="100" dirty="0" err="1">
                <a:latin typeface="Times New Roman" panose="02020603050405020304" pitchFamily="18" charset="0"/>
              </a:rPr>
              <a:t>xs</a:t>
            </a:r>
            <a:r>
              <a:rPr lang="en-US" altLang="zh-CN" sz="2000" kern="100" dirty="0">
                <a:latin typeface="Times New Roman" panose="02020603050405020304" pitchFamily="18" charset="0"/>
              </a:rPr>
              <a:t>)</a:t>
            </a:r>
            <a:endParaRPr lang="zh-CN" altLang="zh-CN" sz="1600" kern="100" dirty="0">
              <a:latin typeface="Times New Roman" panose="02020603050405020304" pitchFamily="18" charset="0"/>
            </a:endParaRPr>
          </a:p>
          <a:p>
            <a:pPr marL="226695" indent="266700" algn="just">
              <a:spcAft>
                <a:spcPts val="0"/>
              </a:spcAft>
            </a:pPr>
            <a:r>
              <a:rPr lang="en-US" altLang="zh-CN" sz="2000" kern="100" dirty="0" smtClean="0">
                <a:latin typeface="Times New Roman" panose="02020603050405020304" pitchFamily="18" charset="0"/>
              </a:rPr>
              <a:t>			     else </a:t>
            </a:r>
            <a:r>
              <a:rPr lang="en-US" altLang="zh-CN" sz="2000" kern="100" dirty="0">
                <a:latin typeface="Times New Roman" panose="02020603050405020304" pitchFamily="18" charset="0"/>
              </a:rPr>
              <a:t>filter f </a:t>
            </a:r>
            <a:r>
              <a:rPr lang="en-US" altLang="zh-CN" sz="2000" kern="100" dirty="0" err="1">
                <a:latin typeface="Times New Roman" panose="02020603050405020304" pitchFamily="18" charset="0"/>
              </a:rPr>
              <a:t>xs</a:t>
            </a:r>
            <a:endParaRPr lang="zh-CN" altLang="zh-CN" sz="1600" kern="100" dirty="0">
              <a:latin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7551" y="4583807"/>
            <a:ext cx="1013323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6695" indent="266700" algn="just">
              <a:spcAft>
                <a:spcPts val="0"/>
              </a:spcAft>
            </a:pPr>
            <a:r>
              <a:rPr lang="zh-CN" altLang="zh-CN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推导</a:t>
            </a:r>
            <a:r>
              <a:rPr lang="zh-CN" altLang="zh-CN" sz="2000" kern="1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下列表达式</a:t>
            </a:r>
            <a:r>
              <a:rPr lang="zh-CN" altLang="zh-CN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的类型和计算结果</a:t>
            </a:r>
            <a:r>
              <a:rPr lang="zh-CN" altLang="zh-CN" sz="2000" kern="1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000" kern="1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并</a:t>
            </a:r>
            <a:r>
              <a:rPr lang="zh-CN" altLang="zh-CN" sz="2000" kern="1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描述</a:t>
            </a:r>
            <a:r>
              <a:rPr lang="zh-CN" altLang="zh-CN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其功能。</a:t>
            </a:r>
            <a:endParaRPr lang="zh-CN" altLang="zh-CN" sz="1600" kern="1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26695" indent="266700" algn="just"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map (filter (</a:t>
            </a:r>
            <a:r>
              <a:rPr lang="en-US" altLang="zh-CN" sz="2000" kern="1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fn</a:t>
            </a:r>
            <a:r>
              <a:rPr lang="en-US" altLang="zh-CN" sz="20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a =&gt; size a = 4)) [[“Sunday”, “Monday”], [“one”, “two”, “three”, “four”, “five”], [“year”, “month”, “day</a:t>
            </a:r>
            <a:r>
              <a:rPr lang="en-US" altLang="zh-CN" sz="2000" kern="1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”]]</a:t>
            </a:r>
            <a:endParaRPr lang="zh-CN" altLang="zh-CN" sz="1600" kern="1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Rectang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实验内容：</a:t>
            </a:r>
          </a:p>
        </p:txBody>
      </p:sp>
    </p:spTree>
    <p:extLst>
      <p:ext uri="{BB962C8B-B14F-4D97-AF65-F5344CB8AC3E}">
        <p14:creationId xmlns:p14="http://schemas.microsoft.com/office/powerpoint/2010/main" val="207038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实验内容：</a:t>
            </a:r>
          </a:p>
        </p:txBody>
      </p:sp>
      <p:sp>
        <p:nvSpPr>
          <p:cNvPr id="8195" name="Rectangle 3"/>
          <p:cNvSpPr>
            <a:spLocks noGrp="1"/>
          </p:cNvSpPr>
          <p:nvPr>
            <p:ph type="body" idx="1"/>
          </p:nvPr>
        </p:nvSpPr>
        <p:spPr>
          <a:xfrm>
            <a:off x="838200" y="1792288"/>
            <a:ext cx="10515600" cy="2020057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zh-CN" sz="3200" dirty="0" smtClean="0">
                <a:ea typeface="黑体" panose="02010609060101010101" pitchFamily="49" charset="-122"/>
              </a:rPr>
              <a:t>2. </a:t>
            </a:r>
            <a:r>
              <a:rPr lang="zh-CN" altLang="en-US" sz="3200" dirty="0" smtClean="0">
                <a:ea typeface="黑体" panose="02010609060101010101" pitchFamily="49" charset="-122"/>
              </a:rPr>
              <a:t>编写</a:t>
            </a:r>
            <a:r>
              <a:rPr lang="zh-CN" altLang="en-US" sz="3200" dirty="0" smtClean="0">
                <a:ea typeface="黑体" panose="02010609060101010101" pitchFamily="49" charset="-122"/>
              </a:rPr>
              <a:t>函数</a:t>
            </a:r>
            <a:r>
              <a:rPr lang="en-US" altLang="zh-CN" sz="3200" dirty="0" err="1" smtClean="0">
                <a:ea typeface="黑体" panose="02010609060101010101" pitchFamily="49" charset="-122"/>
              </a:rPr>
              <a:t>thenAddOne</a:t>
            </a:r>
            <a:r>
              <a:rPr lang="zh-CN" altLang="en-US" sz="3200" dirty="0" smtClean="0">
                <a:ea typeface="黑体" panose="02010609060101010101" pitchFamily="49" charset="-122"/>
              </a:rPr>
              <a:t>，要求：</a:t>
            </a:r>
            <a:endParaRPr lang="en-US" altLang="zh-CN" sz="3200" dirty="0" smtClean="0">
              <a:ea typeface="黑体" panose="02010609060101010101" pitchFamily="49" charset="-122"/>
            </a:endParaRPr>
          </a:p>
          <a:p>
            <a:pPr marL="971550" lvl="1" indent="-514350">
              <a:buFont typeface="+mj-ea"/>
              <a:buAutoNum type="circleNumDbPlain"/>
              <a:defRPr/>
            </a:pPr>
            <a:r>
              <a:rPr lang="zh-CN" altLang="en-US" sz="3200" dirty="0">
                <a:ea typeface="黑体" panose="02010609060101010101" pitchFamily="49" charset="-122"/>
                <a:cs typeface="+mj-cs"/>
              </a:rPr>
              <a:t>函数</a:t>
            </a:r>
            <a:r>
              <a:rPr lang="zh-CN" altLang="en-US" sz="3200" dirty="0" smtClean="0">
                <a:ea typeface="黑体" panose="02010609060101010101" pitchFamily="49" charset="-122"/>
                <a:cs typeface="+mj-cs"/>
              </a:rPr>
              <a:t>类型为</a:t>
            </a:r>
            <a:r>
              <a:rPr lang="en-US" altLang="zh-CN" sz="3200" dirty="0" smtClean="0">
                <a:ea typeface="黑体" panose="02010609060101010101" pitchFamily="49" charset="-122"/>
                <a:cs typeface="+mj-cs"/>
                <a:sym typeface="Wingdings" panose="05000000000000000000" pitchFamily="2" charset="2"/>
              </a:rPr>
              <a:t>: ((</a:t>
            </a:r>
            <a:r>
              <a:rPr lang="en-US" altLang="zh-CN" sz="3200" dirty="0" err="1" smtClean="0">
                <a:ea typeface="黑体" panose="02010609060101010101" pitchFamily="49" charset="-122"/>
                <a:cs typeface="+mj-cs"/>
                <a:sym typeface="Wingdings" panose="05000000000000000000" pitchFamily="2" charset="2"/>
              </a:rPr>
              <a:t>int</a:t>
            </a:r>
            <a:r>
              <a:rPr lang="en-US" altLang="zh-CN" sz="3200" dirty="0" smtClean="0">
                <a:ea typeface="黑体" panose="02010609060101010101" pitchFamily="49" charset="-122"/>
                <a:cs typeface="+mj-cs"/>
                <a:sym typeface="Wingdings" panose="05000000000000000000" pitchFamily="2" charset="2"/>
              </a:rPr>
              <a:t> -&gt;</a:t>
            </a:r>
            <a:r>
              <a:rPr lang="en-US" altLang="zh-CN" sz="3200" dirty="0" err="1" smtClean="0">
                <a:ea typeface="黑体" panose="02010609060101010101" pitchFamily="49" charset="-122"/>
                <a:cs typeface="+mj-cs"/>
              </a:rPr>
              <a:t>int</a:t>
            </a:r>
            <a:r>
              <a:rPr lang="en-US" altLang="zh-CN" sz="3200" dirty="0" smtClean="0">
                <a:ea typeface="黑体" panose="02010609060101010101" pitchFamily="49" charset="-122"/>
                <a:cs typeface="+mj-cs"/>
              </a:rPr>
              <a:t>) * </a:t>
            </a:r>
            <a:r>
              <a:rPr lang="en-US" altLang="zh-CN" sz="3200" dirty="0" err="1" smtClean="0">
                <a:ea typeface="黑体" panose="02010609060101010101" pitchFamily="49" charset="-122"/>
                <a:cs typeface="+mj-cs"/>
              </a:rPr>
              <a:t>int</a:t>
            </a:r>
            <a:r>
              <a:rPr lang="en-US" altLang="zh-CN" sz="3200" dirty="0" smtClean="0">
                <a:ea typeface="黑体" panose="02010609060101010101" pitchFamily="49" charset="-122"/>
                <a:cs typeface="+mj-cs"/>
              </a:rPr>
              <a:t>) -&gt; </a:t>
            </a:r>
            <a:r>
              <a:rPr lang="en-US" altLang="zh-CN" sz="3200" dirty="0" err="1" smtClean="0">
                <a:ea typeface="黑体" panose="02010609060101010101" pitchFamily="49" charset="-122"/>
                <a:cs typeface="+mj-cs"/>
              </a:rPr>
              <a:t>int</a:t>
            </a:r>
            <a:r>
              <a:rPr lang="zh-CN" altLang="en-US" sz="3200" dirty="0" smtClean="0">
                <a:ea typeface="黑体" panose="02010609060101010101" pitchFamily="49" charset="-122"/>
                <a:cs typeface="+mj-cs"/>
              </a:rPr>
              <a:t>；</a:t>
            </a:r>
            <a:endParaRPr lang="en-US" altLang="zh-CN" sz="3200" dirty="0">
              <a:ea typeface="黑体" panose="02010609060101010101" pitchFamily="49" charset="-122"/>
              <a:cs typeface="+mj-cs"/>
            </a:endParaRPr>
          </a:p>
          <a:p>
            <a:pPr marL="971550" lvl="1" indent="-514350">
              <a:buFont typeface="Arial" panose="020B0604020202020204" pitchFamily="34" charset="0"/>
              <a:buAutoNum type="circleNumDbPlain"/>
              <a:defRPr/>
            </a:pPr>
            <a:r>
              <a:rPr lang="zh-CN" altLang="en-US" sz="3200" dirty="0" smtClean="0">
                <a:ea typeface="黑体" panose="02010609060101010101" pitchFamily="49" charset="-122"/>
                <a:cs typeface="+mj-cs"/>
              </a:rPr>
              <a:t>功能为将一个整数通过函数变换</a:t>
            </a:r>
            <a:r>
              <a:rPr lang="en-US" altLang="zh-CN" sz="3200" dirty="0" smtClean="0">
                <a:ea typeface="黑体" panose="02010609060101010101" pitchFamily="49" charset="-122"/>
                <a:cs typeface="+mj-cs"/>
              </a:rPr>
              <a:t>(</a:t>
            </a:r>
            <a:r>
              <a:rPr lang="zh-CN" altLang="en-US" sz="3200" dirty="0" smtClean="0">
                <a:ea typeface="黑体" panose="02010609060101010101" pitchFamily="49" charset="-122"/>
                <a:cs typeface="+mj-cs"/>
              </a:rPr>
              <a:t>如翻倍、求平方或求阶乘</a:t>
            </a:r>
            <a:r>
              <a:rPr lang="en-US" altLang="zh-CN" sz="3200" dirty="0" smtClean="0">
                <a:ea typeface="黑体" panose="02010609060101010101" pitchFamily="49" charset="-122"/>
                <a:cs typeface="+mj-cs"/>
              </a:rPr>
              <a:t>)</a:t>
            </a:r>
            <a:r>
              <a:rPr lang="zh-CN" altLang="en-US" sz="3200" dirty="0" smtClean="0">
                <a:ea typeface="黑体" panose="02010609060101010101" pitchFamily="49" charset="-122"/>
                <a:cs typeface="+mj-cs"/>
              </a:rPr>
              <a:t>后再加</a:t>
            </a:r>
            <a:r>
              <a:rPr lang="en-US" altLang="zh-CN" sz="3200" dirty="0" smtClean="0">
                <a:ea typeface="黑体" panose="02010609060101010101" pitchFamily="49" charset="-122"/>
                <a:cs typeface="+mj-cs"/>
              </a:rPr>
              <a:t>1</a:t>
            </a:r>
            <a:r>
              <a:rPr lang="zh-CN" altLang="en-US" sz="3200" dirty="0" smtClean="0">
                <a:ea typeface="黑体" panose="02010609060101010101" pitchFamily="49" charset="-122"/>
                <a:cs typeface="+mj-cs"/>
              </a:rPr>
              <a:t>。</a:t>
            </a:r>
            <a:endParaRPr lang="en-US" altLang="zh-CN" sz="3200" dirty="0" smtClean="0">
              <a:ea typeface="黑体" panose="02010609060101010101" pitchFamily="49" charset="-122"/>
              <a:cs typeface="+mj-cs"/>
            </a:endParaRPr>
          </a:p>
        </p:txBody>
      </p:sp>
      <p:sp>
        <p:nvSpPr>
          <p:cNvPr id="4" name="Rectangle 3"/>
          <p:cNvSpPr txBox="1">
            <a:spLocks/>
          </p:cNvSpPr>
          <p:nvPr/>
        </p:nvSpPr>
        <p:spPr bwMode="auto">
          <a:xfrm>
            <a:off x="838200" y="4253401"/>
            <a:ext cx="10515600" cy="196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3</a:t>
            </a:r>
            <a:r>
              <a:rPr lang="en-US" altLang="zh-CN" sz="3200" dirty="0" smtClean="0">
                <a:ea typeface="黑体" panose="02010609060101010101" pitchFamily="49" charset="-122"/>
                <a:cs typeface="+mj-cs"/>
              </a:rPr>
              <a:t>. </a:t>
            </a:r>
            <a:r>
              <a:rPr lang="zh-CN" altLang="zh-CN" sz="3200" dirty="0" smtClean="0">
                <a:ea typeface="黑体" panose="02010609060101010101" pitchFamily="49" charset="-122"/>
                <a:cs typeface="+mj-cs"/>
              </a:rPr>
              <a:t>编写函数</a:t>
            </a:r>
            <a:r>
              <a:rPr lang="en-US" altLang="zh-CN" sz="3200" dirty="0" err="1" smtClean="0">
                <a:ea typeface="黑体" panose="02010609060101010101" pitchFamily="49" charset="-122"/>
                <a:cs typeface="+mj-cs"/>
              </a:rPr>
              <a:t>mapList</a:t>
            </a:r>
            <a:r>
              <a:rPr lang="zh-CN" altLang="en-US" sz="3200" dirty="0" smtClean="0">
                <a:ea typeface="黑体" panose="02010609060101010101" pitchFamily="49" charset="-122"/>
                <a:cs typeface="+mj-cs"/>
              </a:rPr>
              <a:t>，</a:t>
            </a:r>
            <a:r>
              <a:rPr lang="zh-CN" altLang="en-US" sz="3200" dirty="0" smtClean="0">
                <a:ea typeface="黑体" panose="02010609060101010101" pitchFamily="49" charset="-122"/>
              </a:rPr>
              <a:t>要求：</a:t>
            </a:r>
            <a:endParaRPr lang="en-US" altLang="zh-CN" sz="3200" dirty="0" smtClean="0">
              <a:ea typeface="黑体" panose="02010609060101010101" pitchFamily="49" charset="-122"/>
            </a:endParaRPr>
          </a:p>
          <a:p>
            <a:pPr marL="971550" lvl="1" indent="-514350">
              <a:buFont typeface="+mj-ea"/>
              <a:buAutoNum type="circleNumDbPlain"/>
              <a:defRPr/>
            </a:pPr>
            <a:r>
              <a:rPr lang="zh-CN" altLang="en-US" sz="3200" dirty="0" smtClean="0">
                <a:ea typeface="黑体" panose="02010609060101010101" pitchFamily="49" charset="-122"/>
              </a:rPr>
              <a:t>函数类型为</a:t>
            </a:r>
            <a:r>
              <a:rPr lang="en-US" altLang="zh-CN" sz="3200" dirty="0" smtClean="0">
                <a:ea typeface="黑体" panose="02010609060101010101" pitchFamily="49" charset="-122"/>
                <a:sym typeface="Wingdings" panose="05000000000000000000" pitchFamily="2" charset="2"/>
              </a:rPr>
              <a:t>: ((‘a -&gt; ‘b</a:t>
            </a:r>
            <a:r>
              <a:rPr lang="en-US" altLang="zh-CN" sz="3200" dirty="0" smtClean="0">
                <a:ea typeface="黑体" panose="02010609060101010101" pitchFamily="49" charset="-122"/>
              </a:rPr>
              <a:t>) * ‘a list) -&gt; ‘b list</a:t>
            </a:r>
            <a:r>
              <a:rPr lang="zh-CN" altLang="en-US" sz="3200" dirty="0" smtClean="0">
                <a:ea typeface="黑体" panose="02010609060101010101" pitchFamily="49" charset="-122"/>
              </a:rPr>
              <a:t>；</a:t>
            </a:r>
            <a:endParaRPr lang="en-US" altLang="zh-CN" sz="3200" dirty="0" smtClean="0">
              <a:ea typeface="黑体" panose="02010609060101010101" pitchFamily="49" charset="-122"/>
            </a:endParaRPr>
          </a:p>
          <a:p>
            <a:pPr marL="971550" lvl="1" indent="-514350">
              <a:buFont typeface="Arial" panose="020B0604020202020204" pitchFamily="34" charset="0"/>
              <a:buAutoNum type="circleNumDbPlain"/>
              <a:defRPr/>
            </a:pPr>
            <a:r>
              <a:rPr lang="zh-CN" altLang="en-US" sz="3200" dirty="0" smtClean="0">
                <a:ea typeface="黑体" panose="02010609060101010101" pitchFamily="49" charset="-122"/>
              </a:rPr>
              <a:t>功能为实现整数集的数学变换</a:t>
            </a:r>
            <a:r>
              <a:rPr lang="en-US" altLang="zh-CN" sz="3200" dirty="0" smtClean="0">
                <a:ea typeface="黑体" panose="02010609060101010101" pitchFamily="49" charset="-122"/>
              </a:rPr>
              <a:t>(</a:t>
            </a:r>
            <a:r>
              <a:rPr lang="zh-CN" altLang="en-US" sz="3200" dirty="0" smtClean="0">
                <a:ea typeface="黑体" panose="02010609060101010101" pitchFamily="49" charset="-122"/>
              </a:rPr>
              <a:t>如翻倍、求平方或求阶乘</a:t>
            </a:r>
            <a:r>
              <a:rPr lang="en-US" altLang="zh-CN" sz="3200" dirty="0" smtClean="0">
                <a:ea typeface="黑体" panose="02010609060101010101" pitchFamily="49" charset="-122"/>
              </a:rPr>
              <a:t>)</a:t>
            </a:r>
            <a:r>
              <a:rPr lang="zh-CN" altLang="en-US" sz="3200" dirty="0" smtClean="0">
                <a:ea typeface="黑体" panose="02010609060101010101" pitchFamily="49" charset="-122"/>
              </a:rPr>
              <a:t>。</a:t>
            </a:r>
            <a:endParaRPr lang="en-US" altLang="zh-CN" sz="3200" dirty="0" smtClean="0">
              <a:ea typeface="黑体" panose="02010609060101010101" pitchFamily="49" charset="-122"/>
              <a:cs typeface="+mj-cs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zh-CN" sz="3200" dirty="0">
              <a:ea typeface="黑体" panose="02010609060101010101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6801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/>
          </p:cNvSpPr>
          <p:nvPr/>
        </p:nvSpPr>
        <p:spPr bwMode="auto">
          <a:xfrm>
            <a:off x="162448" y="194482"/>
            <a:ext cx="11621623" cy="225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200" dirty="0">
                <a:latin typeface="Calibri Light" panose="020F0302020204030204" pitchFamily="34" charset="0"/>
                <a:ea typeface="黑体" panose="02010609060101010101" pitchFamily="49" charset="-122"/>
              </a:rPr>
              <a:t>4</a:t>
            </a:r>
            <a:r>
              <a:rPr lang="en-US" altLang="zh-CN" sz="3200" dirty="0" smtClean="0">
                <a:latin typeface="Calibri Light" panose="020F0302020204030204" pitchFamily="34" charset="0"/>
                <a:ea typeface="黑体" panose="02010609060101010101" pitchFamily="49" charset="-122"/>
              </a:rPr>
              <a:t>.</a:t>
            </a:r>
            <a:r>
              <a:rPr lang="zh-CN" altLang="zh-CN" sz="3200" dirty="0">
                <a:latin typeface="Calibri Light" panose="020F0302020204030204" pitchFamily="34" charset="0"/>
                <a:ea typeface="黑体" panose="02010609060101010101" pitchFamily="49" charset="-122"/>
              </a:rPr>
              <a:t>编写函数</a:t>
            </a:r>
            <a:r>
              <a:rPr lang="en-US" altLang="zh-CN" sz="3200" dirty="0" err="1">
                <a:latin typeface="Calibri Light" panose="020F0302020204030204" pitchFamily="34" charset="0"/>
                <a:ea typeface="黑体" panose="02010609060101010101" pitchFamily="49" charset="-122"/>
              </a:rPr>
              <a:t>mapList</a:t>
            </a:r>
            <a:r>
              <a:rPr lang="en-US" altLang="zh-CN" sz="3200" dirty="0">
                <a:latin typeface="Calibri Light" panose="020F0302020204030204" pitchFamily="34" charset="0"/>
                <a:ea typeface="黑体" panose="02010609060101010101" pitchFamily="49" charset="-122"/>
              </a:rPr>
              <a:t>’</a:t>
            </a:r>
            <a:r>
              <a:rPr lang="zh-CN" altLang="en-US" sz="3200" dirty="0">
                <a:latin typeface="Calibri Light" panose="020F0302020204030204" pitchFamily="34" charset="0"/>
                <a:ea typeface="黑体" panose="02010609060101010101" pitchFamily="49" charset="-122"/>
              </a:rPr>
              <a:t>，要求：</a:t>
            </a:r>
            <a:r>
              <a:rPr lang="en-US" altLang="zh-CN" sz="3200" dirty="0">
                <a:latin typeface="Calibri Light" panose="020F0302020204030204" pitchFamily="34" charset="0"/>
                <a:ea typeface="黑体" panose="02010609060101010101" pitchFamily="49" charset="-122"/>
              </a:rPr>
              <a:t/>
            </a:r>
            <a:br>
              <a:rPr lang="en-US" altLang="zh-CN" sz="3200" dirty="0">
                <a:latin typeface="Calibri Light" panose="020F0302020204030204" pitchFamily="34" charset="0"/>
                <a:ea typeface="黑体" panose="02010609060101010101" pitchFamily="49" charset="-122"/>
              </a:rPr>
            </a:br>
            <a:r>
              <a:rPr lang="en-US" altLang="zh-CN" sz="3200" dirty="0">
                <a:latin typeface="Calibri Light" panose="020F0302020204030204" pitchFamily="34" charset="0"/>
                <a:ea typeface="黑体" panose="02010609060101010101" pitchFamily="49" charset="-122"/>
              </a:rPr>
              <a:t>   ① </a:t>
            </a:r>
            <a:r>
              <a:rPr lang="zh-CN" altLang="en-US" sz="3200" dirty="0">
                <a:latin typeface="Calibri Light" panose="020F0302020204030204" pitchFamily="34" charset="0"/>
                <a:ea typeface="黑体" panose="02010609060101010101" pitchFamily="49" charset="-122"/>
              </a:rPr>
              <a:t>函数类型为</a:t>
            </a:r>
            <a:r>
              <a:rPr lang="en-US" altLang="zh-CN" sz="3200" dirty="0">
                <a:latin typeface="Calibri Light" panose="020F0302020204030204" pitchFamily="34" charset="0"/>
                <a:ea typeface="黑体" panose="02010609060101010101" pitchFamily="49" charset="-122"/>
                <a:sym typeface="Wingdings" panose="05000000000000000000" pitchFamily="2" charset="2"/>
              </a:rPr>
              <a:t>: (‘a -&gt; ‘b</a:t>
            </a:r>
            <a:r>
              <a:rPr lang="en-US" altLang="zh-CN" sz="3200" dirty="0">
                <a:latin typeface="Calibri Light" panose="020F0302020204030204" pitchFamily="34" charset="0"/>
                <a:ea typeface="黑体" panose="02010609060101010101" pitchFamily="49" charset="-122"/>
              </a:rPr>
              <a:t>) -&gt; (‘a list -&gt; ‘b list)</a:t>
            </a:r>
            <a:r>
              <a:rPr lang="zh-CN" altLang="en-US" sz="3200" dirty="0">
                <a:latin typeface="Calibri Light" panose="020F0302020204030204" pitchFamily="34" charset="0"/>
                <a:ea typeface="黑体" panose="02010609060101010101" pitchFamily="49" charset="-122"/>
              </a:rPr>
              <a:t>；</a:t>
            </a:r>
            <a:r>
              <a:rPr lang="en-US" altLang="zh-CN" sz="3200" dirty="0">
                <a:latin typeface="Calibri Light" panose="020F0302020204030204" pitchFamily="34" charset="0"/>
                <a:ea typeface="黑体" panose="02010609060101010101" pitchFamily="49" charset="-122"/>
              </a:rPr>
              <a:t/>
            </a:r>
            <a:br>
              <a:rPr lang="en-US" altLang="zh-CN" sz="3200" dirty="0">
                <a:latin typeface="Calibri Light" panose="020F0302020204030204" pitchFamily="34" charset="0"/>
                <a:ea typeface="黑体" panose="02010609060101010101" pitchFamily="49" charset="-122"/>
              </a:rPr>
            </a:br>
            <a:r>
              <a:rPr lang="en-US" altLang="zh-CN" sz="3200" dirty="0">
                <a:latin typeface="Calibri Light" panose="020F0302020204030204" pitchFamily="34" charset="0"/>
                <a:ea typeface="黑体" panose="02010609060101010101" pitchFamily="49" charset="-122"/>
              </a:rPr>
              <a:t>   ② </a:t>
            </a:r>
            <a:r>
              <a:rPr lang="zh-CN" altLang="en-US" sz="3200" dirty="0">
                <a:latin typeface="Calibri Light" panose="020F0302020204030204" pitchFamily="34" charset="0"/>
                <a:ea typeface="黑体" panose="02010609060101010101" pitchFamily="49" charset="-122"/>
              </a:rPr>
              <a:t>功能为实现整数集的数学变换</a:t>
            </a:r>
            <a:r>
              <a:rPr lang="en-US" altLang="zh-CN" sz="3200" dirty="0">
                <a:latin typeface="Calibri Light" panose="020F0302020204030204" pitchFamily="34" charset="0"/>
                <a:ea typeface="黑体" panose="02010609060101010101" pitchFamily="49" charset="-122"/>
              </a:rPr>
              <a:t>(</a:t>
            </a:r>
            <a:r>
              <a:rPr lang="zh-CN" altLang="en-US" sz="3200" dirty="0">
                <a:latin typeface="Calibri Light" panose="020F0302020204030204" pitchFamily="34" charset="0"/>
                <a:ea typeface="黑体" panose="02010609060101010101" pitchFamily="49" charset="-122"/>
              </a:rPr>
              <a:t>如翻倍、求平方或求阶乘</a:t>
            </a:r>
            <a:r>
              <a:rPr lang="en-US" altLang="zh-CN" sz="3200" dirty="0">
                <a:latin typeface="Calibri Light" panose="020F0302020204030204" pitchFamily="34" charset="0"/>
                <a:ea typeface="黑体" panose="02010609060101010101" pitchFamily="49" charset="-122"/>
              </a:rPr>
              <a:t>)</a:t>
            </a:r>
            <a:r>
              <a:rPr lang="zh-CN" altLang="en-US" sz="3200" dirty="0">
                <a:latin typeface="Calibri Light" panose="020F0302020204030204" pitchFamily="34" charset="0"/>
                <a:ea typeface="黑体" panose="02010609060101010101" pitchFamily="49" charset="-122"/>
              </a:rPr>
              <a:t>。</a:t>
            </a:r>
            <a:r>
              <a:rPr lang="en-US" altLang="zh-CN" sz="3200" dirty="0">
                <a:latin typeface="Calibri Light" panose="020F0302020204030204" pitchFamily="34" charset="0"/>
                <a:ea typeface="黑体" panose="02010609060101010101" pitchFamily="49" charset="-122"/>
              </a:rPr>
              <a:t/>
            </a:r>
            <a:br>
              <a:rPr lang="en-US" altLang="zh-CN" sz="3200" dirty="0">
                <a:latin typeface="Calibri Light" panose="020F0302020204030204" pitchFamily="34" charset="0"/>
                <a:ea typeface="黑体" panose="02010609060101010101" pitchFamily="49" charset="-122"/>
              </a:rPr>
            </a:br>
            <a:r>
              <a:rPr lang="en-US" altLang="zh-CN" sz="3200" dirty="0">
                <a:latin typeface="Calibri Light" panose="020F0302020204030204" pitchFamily="34" charset="0"/>
                <a:ea typeface="黑体" panose="02010609060101010101" pitchFamily="49" charset="-122"/>
              </a:rPr>
              <a:t>   </a:t>
            </a:r>
            <a:r>
              <a:rPr lang="zh-CN" altLang="zh-CN" sz="3200" dirty="0">
                <a:latin typeface="Calibri Light" panose="020F0302020204030204" pitchFamily="34" charset="0"/>
                <a:ea typeface="黑体" panose="02010609060101010101" pitchFamily="49" charset="-122"/>
              </a:rPr>
              <a:t>③</a:t>
            </a:r>
            <a:r>
              <a:rPr lang="en-US" altLang="zh-CN" sz="3200" dirty="0">
                <a:latin typeface="Calibri Light" panose="020F030202020403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3200" dirty="0">
                <a:latin typeface="Calibri Light" panose="020F0302020204030204" pitchFamily="34" charset="0"/>
                <a:ea typeface="黑体" panose="02010609060101010101" pitchFamily="49" charset="-122"/>
              </a:rPr>
              <a:t>比较函数</a:t>
            </a:r>
            <a:r>
              <a:rPr lang="en-US" altLang="zh-CN" sz="3200" dirty="0" err="1">
                <a:latin typeface="Calibri Light" panose="020F0302020204030204" pitchFamily="34" charset="0"/>
                <a:ea typeface="黑体" panose="02010609060101010101" pitchFamily="49" charset="-122"/>
              </a:rPr>
              <a:t>mapList</a:t>
            </a:r>
            <a:r>
              <a:rPr lang="en-US" altLang="zh-CN" sz="3200" dirty="0">
                <a:latin typeface="Calibri Light" panose="020F0302020204030204" pitchFamily="34" charset="0"/>
                <a:ea typeface="黑体" panose="02010609060101010101" pitchFamily="49" charset="-122"/>
              </a:rPr>
              <a:t>’</a:t>
            </a:r>
            <a:r>
              <a:rPr lang="zh-CN" altLang="en-US" sz="3200" dirty="0">
                <a:latin typeface="Calibri Light" panose="020F0302020204030204" pitchFamily="34" charset="0"/>
                <a:ea typeface="黑体" panose="02010609060101010101" pitchFamily="49" charset="-122"/>
              </a:rPr>
              <a:t>和</a:t>
            </a:r>
            <a:r>
              <a:rPr lang="en-US" altLang="zh-CN" sz="3200" dirty="0" err="1">
                <a:latin typeface="Calibri Light" panose="020F0302020204030204" pitchFamily="34" charset="0"/>
                <a:ea typeface="黑体" panose="02010609060101010101" pitchFamily="49" charset="-122"/>
              </a:rPr>
              <a:t>mapList</a:t>
            </a:r>
            <a:r>
              <a:rPr lang="zh-CN" altLang="en-US" sz="3200" dirty="0">
                <a:latin typeface="Calibri Light" panose="020F0302020204030204" pitchFamily="34" charset="0"/>
                <a:ea typeface="黑体" panose="02010609060101010101" pitchFamily="49" charset="-122"/>
              </a:rPr>
              <a:t>，分析、体会它们有什么不同。</a:t>
            </a:r>
            <a:endParaRPr lang="zh-CN" altLang="zh-CN" sz="3200" dirty="0">
              <a:latin typeface="Calibri Light" panose="020F03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Rectangle 3"/>
          <p:cNvSpPr txBox="1">
            <a:spLocks/>
          </p:cNvSpPr>
          <p:nvPr/>
        </p:nvSpPr>
        <p:spPr bwMode="auto">
          <a:xfrm>
            <a:off x="279641" y="2778368"/>
            <a:ext cx="11190287" cy="4079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500"/>
              </a:lnSpc>
              <a:buFont typeface="Arial" panose="020B0604020202020204" pitchFamily="34" charset="0"/>
              <a:buNone/>
              <a:defRPr/>
            </a:pP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5</a:t>
            </a:r>
            <a:r>
              <a:rPr lang="en-US" altLang="zh-CN" sz="3200" dirty="0" smtClean="0">
                <a:ea typeface="黑体" panose="02010609060101010101" pitchFamily="49" charset="-122"/>
                <a:cs typeface="+mj-cs"/>
              </a:rPr>
              <a:t>. </a:t>
            </a:r>
            <a:r>
              <a:rPr lang="zh-CN" altLang="zh-CN" sz="3200" dirty="0" smtClean="0">
                <a:ea typeface="黑体" panose="02010609060101010101" pitchFamily="49" charset="-122"/>
                <a:cs typeface="+mj-cs"/>
              </a:rPr>
              <a:t>编写函数</a:t>
            </a:r>
            <a:r>
              <a:rPr lang="zh-CN" altLang="en-US" sz="3200" dirty="0" smtClean="0">
                <a:ea typeface="黑体" panose="02010609060101010101" pitchFamily="49" charset="-122"/>
                <a:cs typeface="+mj-cs"/>
              </a:rPr>
              <a:t>：</a:t>
            </a:r>
            <a:endParaRPr lang="en-US" altLang="zh-CN" sz="3200" dirty="0" smtClean="0">
              <a:ea typeface="黑体" panose="02010609060101010101" pitchFamily="49" charset="-122"/>
              <a:cs typeface="+mj-cs"/>
            </a:endParaRPr>
          </a:p>
          <a:p>
            <a:pPr marL="0" indent="0">
              <a:lnSpc>
                <a:spcPts val="2500"/>
              </a:lnSpc>
              <a:buFont typeface="Arial" panose="020B0604020202020204" pitchFamily="34" charset="0"/>
              <a:buNone/>
              <a:defRPr/>
            </a:pPr>
            <a:r>
              <a:rPr lang="en-US" altLang="zh-CN" sz="3200" dirty="0" smtClean="0">
                <a:ea typeface="黑体" panose="02010609060101010101" pitchFamily="49" charset="-122"/>
                <a:cs typeface="+mj-cs"/>
              </a:rPr>
              <a:t>	exists: (‘a -&gt; bool) -&gt; ‘a list -&gt; bool</a:t>
            </a:r>
          </a:p>
          <a:p>
            <a:pPr marL="0" indent="0">
              <a:lnSpc>
                <a:spcPts val="2500"/>
              </a:lnSpc>
              <a:buFont typeface="Arial" panose="020B0604020202020204" pitchFamily="34" charset="0"/>
              <a:buNone/>
              <a:defRPr/>
            </a:pPr>
            <a:r>
              <a:rPr lang="en-US" altLang="zh-CN" sz="3200" dirty="0" smtClean="0">
                <a:ea typeface="黑体" panose="02010609060101010101" pitchFamily="49" charset="-122"/>
                <a:cs typeface="+mj-cs"/>
              </a:rPr>
              <a:t>	</a:t>
            </a:r>
            <a:r>
              <a:rPr lang="en-US" altLang="zh-CN" sz="3200" dirty="0" err="1" smtClean="0">
                <a:ea typeface="黑体" panose="02010609060101010101" pitchFamily="49" charset="-122"/>
                <a:cs typeface="+mj-cs"/>
              </a:rPr>
              <a:t>forall</a:t>
            </a:r>
            <a:r>
              <a:rPr lang="en-US" altLang="zh-CN" sz="3200" dirty="0" smtClean="0">
                <a:ea typeface="黑体" panose="02010609060101010101" pitchFamily="49" charset="-122"/>
                <a:cs typeface="+mj-cs"/>
              </a:rPr>
              <a:t>: (‘a -&gt; bool) -&gt; ‘a list -&gt; bool</a:t>
            </a:r>
          </a:p>
          <a:p>
            <a:pPr marL="0" indent="0">
              <a:lnSpc>
                <a:spcPts val="2500"/>
              </a:lnSpc>
              <a:buFont typeface="Arial" panose="020B0604020202020204" pitchFamily="34" charset="0"/>
              <a:buNone/>
              <a:defRPr/>
            </a:pPr>
            <a:r>
              <a:rPr lang="en-US" altLang="zh-CN" sz="3200" dirty="0" smtClean="0">
                <a:ea typeface="黑体" panose="02010609060101010101" pitchFamily="49" charset="-122"/>
                <a:cs typeface="+mj-cs"/>
              </a:rPr>
              <a:t>   </a:t>
            </a:r>
            <a:r>
              <a:rPr lang="zh-CN" altLang="en-US" sz="3200" dirty="0" smtClean="0">
                <a:ea typeface="黑体" panose="02010609060101010101" pitchFamily="49" charset="-122"/>
                <a:cs typeface="+mj-cs"/>
              </a:rPr>
              <a:t>对函数</a:t>
            </a:r>
            <a:r>
              <a:rPr lang="en-US" altLang="zh-CN" sz="3200" dirty="0" smtClean="0">
                <a:ea typeface="黑体" panose="02010609060101010101" pitchFamily="49" charset="-122"/>
                <a:cs typeface="+mj-cs"/>
              </a:rPr>
              <a:t>p: t -&gt; bool, </a:t>
            </a:r>
            <a:r>
              <a:rPr lang="zh-CN" altLang="en-US" sz="3200" dirty="0" smtClean="0">
                <a:ea typeface="黑体" panose="02010609060101010101" pitchFamily="49" charset="-122"/>
                <a:cs typeface="+mj-cs"/>
              </a:rPr>
              <a:t>整数集</a:t>
            </a:r>
            <a:r>
              <a:rPr lang="en-US" altLang="zh-CN" sz="3200" dirty="0" smtClean="0">
                <a:ea typeface="黑体" panose="02010609060101010101" pitchFamily="49" charset="-122"/>
                <a:cs typeface="+mj-cs"/>
              </a:rPr>
              <a:t>L: t list,</a:t>
            </a:r>
          </a:p>
          <a:p>
            <a:pPr marL="0" indent="0">
              <a:lnSpc>
                <a:spcPts val="2500"/>
              </a:lnSpc>
              <a:buFont typeface="Arial" panose="020B0604020202020204" pitchFamily="34" charset="0"/>
              <a:buNone/>
              <a:defRPr/>
            </a:pPr>
            <a:r>
              <a:rPr lang="en-US" altLang="zh-CN" sz="3200" dirty="0" smtClean="0">
                <a:ea typeface="黑体" panose="02010609060101010101" pitchFamily="49" charset="-122"/>
                <a:cs typeface="+mj-cs"/>
              </a:rPr>
              <a:t>	</a:t>
            </a:r>
            <a:r>
              <a:rPr lang="zh-CN" altLang="en-US" sz="3200" dirty="0" smtClean="0">
                <a:ea typeface="黑体" panose="02010609060101010101" pitchFamily="49" charset="-122"/>
                <a:cs typeface="+mj-cs"/>
              </a:rPr>
              <a:t>有：</a:t>
            </a:r>
            <a:r>
              <a:rPr lang="en-US" altLang="zh-CN" sz="3200" dirty="0" smtClean="0">
                <a:ea typeface="黑体" panose="02010609060101010101" pitchFamily="49" charset="-122"/>
                <a:cs typeface="+mj-cs"/>
              </a:rPr>
              <a:t>exist p L =&gt;* true </a:t>
            </a:r>
            <a:r>
              <a:rPr lang="en-US" altLang="zh-CN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if there is an </a:t>
            </a:r>
            <a:r>
              <a:rPr lang="en-US" altLang="zh-CN" sz="3200" dirty="0" smtClean="0">
                <a:ea typeface="黑体" panose="02010609060101010101" pitchFamily="49" charset="-122"/>
                <a:cs typeface="+mj-cs"/>
              </a:rPr>
              <a:t>x </a:t>
            </a:r>
            <a:r>
              <a:rPr lang="en-US" altLang="zh-CN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</a:t>
            </a:r>
            <a:r>
              <a:rPr lang="en-US" altLang="zh-CN" sz="3200" dirty="0" smtClean="0">
                <a:ea typeface="黑体" panose="02010609060101010101" pitchFamily="49" charset="-122"/>
                <a:cs typeface="+mj-cs"/>
              </a:rPr>
              <a:t> L </a:t>
            </a:r>
            <a:r>
              <a:rPr lang="en-US" altLang="zh-CN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such that </a:t>
            </a:r>
            <a:r>
              <a:rPr lang="en-US" altLang="zh-CN" sz="3200" dirty="0" smtClean="0">
                <a:ea typeface="黑体" panose="02010609060101010101" pitchFamily="49" charset="-122"/>
                <a:cs typeface="+mj-cs"/>
              </a:rPr>
              <a:t>p x=true;</a:t>
            </a:r>
          </a:p>
          <a:p>
            <a:pPr marL="0" indent="0">
              <a:lnSpc>
                <a:spcPts val="2500"/>
              </a:lnSpc>
              <a:buFont typeface="Arial" panose="020B0604020202020204" pitchFamily="34" charset="0"/>
              <a:buNone/>
              <a:defRPr/>
            </a:pPr>
            <a:r>
              <a:rPr lang="en-US" altLang="zh-CN" sz="3200" dirty="0" smtClean="0">
                <a:ea typeface="黑体" panose="02010609060101010101" pitchFamily="49" charset="-122"/>
                <a:cs typeface="+mj-cs"/>
              </a:rPr>
              <a:t>	         exits p L =&gt;* false </a:t>
            </a:r>
            <a:r>
              <a:rPr lang="en-US" altLang="zh-CN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otherwise</a:t>
            </a:r>
            <a:r>
              <a:rPr lang="en-US" altLang="zh-CN" sz="3200" dirty="0" smtClean="0">
                <a:ea typeface="黑体" panose="02010609060101010101" pitchFamily="49" charset="-122"/>
                <a:cs typeface="+mj-cs"/>
              </a:rPr>
              <a:t>.</a:t>
            </a:r>
          </a:p>
          <a:p>
            <a:pPr marL="0" indent="0">
              <a:lnSpc>
                <a:spcPts val="2500"/>
              </a:lnSpc>
              <a:buFont typeface="Arial" panose="020B0604020202020204" pitchFamily="34" charset="0"/>
              <a:buNone/>
              <a:defRPr/>
            </a:pPr>
            <a:r>
              <a:rPr lang="en-US" altLang="zh-CN" sz="3200" dirty="0" smtClean="0">
                <a:ea typeface="黑体" panose="02010609060101010101" pitchFamily="49" charset="-122"/>
                <a:cs typeface="+mj-cs"/>
              </a:rPr>
              <a:t>	         </a:t>
            </a:r>
            <a:r>
              <a:rPr lang="en-US" altLang="zh-CN" sz="3200" dirty="0" err="1" smtClean="0">
                <a:ea typeface="黑体" panose="02010609060101010101" pitchFamily="49" charset="-122"/>
                <a:cs typeface="+mj-cs"/>
              </a:rPr>
              <a:t>forall</a:t>
            </a:r>
            <a:r>
              <a:rPr lang="en-US" altLang="zh-CN" sz="3200" dirty="0" smtClean="0">
                <a:ea typeface="黑体" panose="02010609060101010101" pitchFamily="49" charset="-122"/>
                <a:cs typeface="+mj-cs"/>
              </a:rPr>
              <a:t> p L =&gt;* true </a:t>
            </a:r>
            <a:r>
              <a:rPr lang="en-US" altLang="zh-CN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3200" dirty="0" smtClean="0">
                <a:ea typeface="黑体" panose="02010609060101010101" pitchFamily="49" charset="-122"/>
                <a:cs typeface="+mj-cs"/>
              </a:rPr>
              <a:t> p x = true </a:t>
            </a:r>
            <a:r>
              <a:rPr lang="en-US" altLang="zh-CN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for every item </a:t>
            </a:r>
            <a:r>
              <a:rPr lang="en-US" altLang="zh-CN" sz="3200" dirty="0" smtClean="0">
                <a:ea typeface="黑体" panose="02010609060101010101" pitchFamily="49" charset="-122"/>
                <a:cs typeface="+mj-cs"/>
              </a:rPr>
              <a:t>x</a:t>
            </a:r>
            <a:r>
              <a:rPr lang="en-US" altLang="zh-CN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in </a:t>
            </a:r>
            <a:r>
              <a:rPr lang="en-US" altLang="zh-CN" sz="3200" dirty="0" smtClean="0">
                <a:ea typeface="黑体" panose="02010609060101010101" pitchFamily="49" charset="-122"/>
                <a:cs typeface="+mj-cs"/>
              </a:rPr>
              <a:t>L;</a:t>
            </a:r>
          </a:p>
          <a:p>
            <a:pPr marL="0" indent="0">
              <a:lnSpc>
                <a:spcPts val="2500"/>
              </a:lnSpc>
              <a:buFont typeface="Arial" panose="020B0604020202020204" pitchFamily="34" charset="0"/>
              <a:buNone/>
              <a:defRPr/>
            </a:pPr>
            <a:r>
              <a:rPr lang="en-US" altLang="zh-CN" sz="3200" dirty="0" smtClean="0">
                <a:ea typeface="黑体" panose="02010609060101010101" pitchFamily="49" charset="-122"/>
                <a:cs typeface="+mj-cs"/>
              </a:rPr>
              <a:t>	         </a:t>
            </a:r>
            <a:r>
              <a:rPr lang="en-US" altLang="zh-CN" sz="3200" dirty="0" err="1" smtClean="0">
                <a:ea typeface="黑体" panose="02010609060101010101" pitchFamily="49" charset="-122"/>
                <a:cs typeface="+mj-cs"/>
              </a:rPr>
              <a:t>forall</a:t>
            </a:r>
            <a:r>
              <a:rPr lang="en-US" altLang="zh-CN" sz="3200" dirty="0" smtClean="0">
                <a:ea typeface="黑体" panose="02010609060101010101" pitchFamily="49" charset="-122"/>
                <a:cs typeface="+mj-cs"/>
              </a:rPr>
              <a:t> p L =&gt;* false </a:t>
            </a:r>
            <a:r>
              <a:rPr lang="en-US" altLang="zh-CN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otherwise</a:t>
            </a:r>
            <a:r>
              <a:rPr lang="en-US" altLang="zh-CN" sz="3200" dirty="0" smtClean="0">
                <a:ea typeface="黑体" panose="02010609060101010101" pitchFamily="49" charset="-122"/>
                <a:cs typeface="+mj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1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/>
          </p:cNvSpPr>
          <p:nvPr>
            <p:ph type="body" idx="1"/>
          </p:nvPr>
        </p:nvSpPr>
        <p:spPr>
          <a:xfrm>
            <a:off x="617538" y="377825"/>
            <a:ext cx="11190287" cy="607060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sz="3200" dirty="0" smtClean="0">
                <a:ea typeface="黑体" panose="02010609060101010101" pitchFamily="49" charset="-122"/>
                <a:cs typeface="+mj-cs"/>
              </a:rPr>
              <a:t>6</a:t>
            </a:r>
            <a:r>
              <a:rPr lang="en-US" altLang="zh-CN" sz="3200" dirty="0" smtClean="0">
                <a:ea typeface="黑体" panose="02010609060101010101" pitchFamily="49" charset="-122"/>
                <a:cs typeface="+mj-cs"/>
              </a:rPr>
              <a:t>. </a:t>
            </a:r>
            <a:r>
              <a:rPr lang="zh-CN" altLang="zh-CN" sz="3200" dirty="0" smtClean="0">
                <a:ea typeface="黑体" panose="02010609060101010101" pitchFamily="49" charset="-122"/>
                <a:cs typeface="+mj-cs"/>
              </a:rPr>
              <a:t>编写函数</a:t>
            </a:r>
            <a:r>
              <a:rPr lang="zh-CN" altLang="en-US" sz="3200" dirty="0" smtClean="0">
                <a:ea typeface="黑体" panose="02010609060101010101" pitchFamily="49" charset="-122"/>
                <a:cs typeface="+mj-cs"/>
              </a:rPr>
              <a:t>：</a:t>
            </a:r>
            <a:endParaRPr lang="en-US" altLang="zh-CN" sz="3200" dirty="0" smtClean="0">
              <a:ea typeface="黑体" panose="02010609060101010101" pitchFamily="49" charset="-122"/>
              <a:cs typeface="+mj-cs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	</a:t>
            </a:r>
            <a:r>
              <a:rPr lang="en-US" altLang="zh-CN" sz="3200" dirty="0" err="1" smtClean="0">
                <a:ea typeface="黑体" panose="02010609060101010101" pitchFamily="49" charset="-122"/>
                <a:cs typeface="+mj-cs"/>
              </a:rPr>
              <a:t>treeFilter</a:t>
            </a:r>
            <a:r>
              <a:rPr lang="en-US" altLang="zh-CN" sz="3200" dirty="0" smtClean="0">
                <a:ea typeface="黑体" panose="02010609060101010101" pitchFamily="49" charset="-122"/>
                <a:cs typeface="+mj-cs"/>
              </a:rPr>
              <a:t>: (‘a -&gt; </a:t>
            </a:r>
            <a:r>
              <a:rPr lang="en-US" altLang="zh-CN" sz="3200" dirty="0" err="1" smtClean="0">
                <a:ea typeface="黑体" panose="02010609060101010101" pitchFamily="49" charset="-122"/>
                <a:cs typeface="+mj-cs"/>
              </a:rPr>
              <a:t>bool</a:t>
            </a:r>
            <a:r>
              <a:rPr lang="en-US" altLang="zh-CN" sz="3200" dirty="0" smtClean="0">
                <a:ea typeface="黑体" panose="02010609060101010101" pitchFamily="49" charset="-122"/>
                <a:cs typeface="+mj-cs"/>
              </a:rPr>
              <a:t>) -&gt; ‘a tree -&gt; ‘a option tree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sz="3200" dirty="0" smtClean="0">
                <a:ea typeface="黑体" panose="02010609060101010101" pitchFamily="49" charset="-122"/>
                <a:cs typeface="+mj-cs"/>
              </a:rPr>
              <a:t>    </a:t>
            </a:r>
            <a:r>
              <a:rPr lang="zh-CN" altLang="en-US" sz="3200" dirty="0" smtClean="0">
                <a:ea typeface="黑体" panose="02010609060101010101" pitchFamily="49" charset="-122"/>
                <a:cs typeface="+mj-cs"/>
              </a:rPr>
              <a:t>将树中满足条件</a:t>
            </a:r>
            <a:r>
              <a:rPr lang="en-US" altLang="zh-CN" sz="3200" dirty="0" smtClean="0">
                <a:ea typeface="黑体" panose="02010609060101010101" pitchFamily="49" charset="-122"/>
                <a:cs typeface="+mj-cs"/>
              </a:rPr>
              <a:t>P</a:t>
            </a:r>
            <a:r>
              <a:rPr lang="zh-CN" altLang="en-US" sz="3200" dirty="0" smtClean="0">
                <a:ea typeface="黑体" panose="02010609060101010101" pitchFamily="49" charset="-122"/>
                <a:cs typeface="+mj-cs"/>
              </a:rPr>
              <a:t>（</a:t>
            </a:r>
            <a:r>
              <a:rPr lang="en-US" altLang="zh-CN" sz="3200" dirty="0">
                <a:ea typeface="黑体" panose="02010609060101010101" pitchFamily="49" charset="-122"/>
              </a:rPr>
              <a:t> </a:t>
            </a:r>
            <a:r>
              <a:rPr lang="en-US" altLang="zh-CN" sz="3200" dirty="0" smtClean="0">
                <a:ea typeface="黑体" panose="02010609060101010101" pitchFamily="49" charset="-122"/>
              </a:rPr>
              <a:t>‘</a:t>
            </a:r>
            <a:r>
              <a:rPr lang="en-US" altLang="zh-CN" sz="3200" dirty="0">
                <a:ea typeface="黑体" panose="02010609060101010101" pitchFamily="49" charset="-122"/>
              </a:rPr>
              <a:t>a -&gt; </a:t>
            </a:r>
            <a:r>
              <a:rPr lang="en-US" altLang="zh-CN" sz="3200" dirty="0" err="1">
                <a:ea typeface="黑体" panose="02010609060101010101" pitchFamily="49" charset="-122"/>
              </a:rPr>
              <a:t>bool</a:t>
            </a:r>
            <a:r>
              <a:rPr lang="en-US" altLang="zh-CN" sz="3200" dirty="0">
                <a:ea typeface="黑体" panose="02010609060101010101" pitchFamily="49" charset="-122"/>
              </a:rPr>
              <a:t> </a:t>
            </a:r>
            <a:r>
              <a:rPr lang="zh-CN" altLang="en-US" sz="3200" dirty="0" smtClean="0">
                <a:ea typeface="黑体" panose="02010609060101010101" pitchFamily="49" charset="-122"/>
                <a:cs typeface="+mj-cs"/>
              </a:rPr>
              <a:t>）的节点封装成</a:t>
            </a:r>
            <a:r>
              <a:rPr lang="en-US" altLang="zh-CN" sz="3200" dirty="0" smtClean="0">
                <a:ea typeface="黑体" panose="02010609060101010101" pitchFamily="49" charset="-122"/>
                <a:cs typeface="+mj-cs"/>
              </a:rPr>
              <a:t>option</a:t>
            </a:r>
            <a:r>
              <a:rPr lang="zh-CN" altLang="en-US" sz="3200" dirty="0" smtClean="0">
                <a:ea typeface="黑体" panose="02010609060101010101" pitchFamily="49" charset="-122"/>
                <a:cs typeface="+mj-cs"/>
              </a:rPr>
              <a:t>类型保留，否则替换成</a:t>
            </a:r>
            <a:r>
              <a:rPr lang="en-US" altLang="zh-CN" sz="3200" dirty="0" smtClean="0">
                <a:ea typeface="黑体" panose="02010609060101010101" pitchFamily="49" charset="-122"/>
                <a:cs typeface="+mj-cs"/>
              </a:rPr>
              <a:t>NONE</a:t>
            </a:r>
            <a:r>
              <a:rPr lang="zh-CN" altLang="en-US" sz="3200" dirty="0" smtClean="0">
                <a:ea typeface="黑体" panose="02010609060101010101" pitchFamily="49" charset="-122"/>
                <a:cs typeface="+mj-cs"/>
              </a:rPr>
              <a:t>。</a:t>
            </a:r>
            <a:endParaRPr lang="en-US" altLang="zh-CN" sz="3200" dirty="0" smtClean="0">
              <a:ea typeface="黑体" panose="02010609060101010101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6107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2533</TotalTime>
  <Words>276</Words>
  <Application>Microsoft Office PowerPoint</Application>
  <PresentationFormat>宽屏</PresentationFormat>
  <Paragraphs>34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黑体</vt:lpstr>
      <vt:lpstr>宋体</vt:lpstr>
      <vt:lpstr>Arial</vt:lpstr>
      <vt:lpstr>Calibri</vt:lpstr>
      <vt:lpstr>Calibri Light</vt:lpstr>
      <vt:lpstr>Times New Roman</vt:lpstr>
      <vt:lpstr>Wingdings</vt:lpstr>
      <vt:lpstr>Office 主题</vt:lpstr>
      <vt:lpstr>函数式编程原理  实验四</vt:lpstr>
      <vt:lpstr>实验内容：</vt:lpstr>
      <vt:lpstr>实验内容：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泛函程序设计原理</dc:title>
  <dc:creator>Ran Zheng</dc:creator>
  <cp:lastModifiedBy>郑然</cp:lastModifiedBy>
  <cp:revision>153</cp:revision>
  <dcterms:created xsi:type="dcterms:W3CDTF">2014-04-28T16:36:39Z</dcterms:created>
  <dcterms:modified xsi:type="dcterms:W3CDTF">2021-12-15T02:46:57Z</dcterms:modified>
</cp:coreProperties>
</file>