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499" r:id="rId3"/>
    <p:sldId id="259" r:id="rId4"/>
    <p:sldId id="260" r:id="rId5"/>
    <p:sldId id="257" r:id="rId6"/>
    <p:sldId id="266" r:id="rId7"/>
    <p:sldId id="268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6" autoAdjust="0"/>
    <p:restoredTop sz="82108" autoAdjust="0"/>
  </p:normalViewPr>
  <p:slideViewPr>
    <p:cSldViewPr showGuides="1">
      <p:cViewPr varScale="1">
        <p:scale>
          <a:sx n="79" d="100"/>
          <a:sy n="79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2FD6-ABA7-4B6A-8780-F2EE6042C5F4}" type="datetimeFigureOut">
              <a:rPr lang="pl-PL" smtClean="0"/>
              <a:t>30.01.2019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57D2-D6AA-4C54-B9F6-9EEFFC0E60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4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0C23D9-5284-4DE9-B503-7317433DBFB2}" type="slidenum">
              <a:t>2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6234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71036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830293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58498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366316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8474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022758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415686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927179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82517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03932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9D3F81-7A7E-47EB-A5A4-8CBEE84CED0F}" type="slidenum">
              <a:t>3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3080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56313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4CD6E1-7BCC-4650-A0B7-80DABA36DD6B}" type="slidenum">
              <a:t>4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2910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0C23D9-5284-4DE9-B503-7317433DBFB2}" type="slidenum">
              <a:t>5</a:t>
            </a:fld>
            <a:endParaRPr lang="pl-PL"/>
          </a:p>
        </p:txBody>
      </p:sp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4801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58363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80035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429021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221159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FE255-374B-40F2-9582-4420A0F35E87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/>
              </a:rPr>
              <a:t>20489B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Creating Robust and Efficient Apps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171602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krakow@altkom.pl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na tytuł i 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pawlinska\Desktop\intraaa korety\stopk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068832"/>
            <a:ext cx="3384376" cy="6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34" y="-1"/>
            <a:ext cx="5915055" cy="334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1777">
            <a:off x="-294601" y="2363254"/>
            <a:ext cx="9499033" cy="366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2123728" y="3342010"/>
            <a:ext cx="5832648" cy="2205087"/>
          </a:xfrm>
        </p:spPr>
        <p:txBody>
          <a:bodyPr/>
          <a:lstStyle>
            <a:lvl1pPr>
              <a:defRPr sz="3200"/>
            </a:lvl1pPr>
          </a:lstStyle>
          <a:p>
            <a:br>
              <a:rPr lang="pl-PL" dirty="0"/>
            </a:br>
            <a:r>
              <a:rPr lang="pl-PL" dirty="0"/>
              <a:t>Altkom Akademia S.A.</a:t>
            </a:r>
            <a:br>
              <a:rPr lang="pl-PL" dirty="0"/>
            </a:br>
            <a:br>
              <a:rPr lang="pl-PL" dirty="0"/>
            </a:br>
            <a:r>
              <a:rPr lang="pl-PL" sz="2600" dirty="0"/>
              <a:t>Oferta edukacyjna</a:t>
            </a:r>
            <a:br>
              <a:rPr lang="pl-PL" sz="2600" dirty="0"/>
            </a:br>
            <a:br>
              <a:rPr lang="pl-PL" dirty="0"/>
            </a:br>
            <a:endParaRPr lang="pl-PL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388225" y="6309320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2000" b="1" kern="1200">
                <a:solidFill>
                  <a:srgbClr val="E13C40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717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48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89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86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6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kontak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pawlinska\Desktop\intraaa korety\stopk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068832"/>
            <a:ext cx="3384376" cy="6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1777">
            <a:off x="-294602" y="2363253"/>
            <a:ext cx="9499033" cy="366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2123728" y="3342010"/>
            <a:ext cx="5832648" cy="2205087"/>
          </a:xfrm>
        </p:spPr>
        <p:txBody>
          <a:bodyPr/>
          <a:lstStyle>
            <a:lvl1pPr algn="ctr">
              <a:defRPr sz="2200" b="0"/>
            </a:lvl1pPr>
          </a:lstStyle>
          <a:p>
            <a:pPr marL="0" indent="0"/>
            <a:br>
              <a:rPr lang="pl-PL" sz="2200" dirty="0"/>
            </a:br>
            <a:r>
              <a:rPr lang="pl-PL" sz="2200" dirty="0"/>
              <a:t>Altkom Akademia S.A. </a:t>
            </a:r>
            <a:br>
              <a:rPr lang="pl-PL" sz="2200" dirty="0"/>
            </a:br>
            <a:r>
              <a:rPr lang="pl-PL" sz="2200" b="0" dirty="0"/>
              <a:t>ul. Mogilska 65, 31-545 Kraków</a:t>
            </a:r>
            <a:br>
              <a:rPr lang="pl-PL" sz="2200" b="0" dirty="0"/>
            </a:br>
            <a:r>
              <a:rPr lang="pl-PL" sz="2200" b="0" dirty="0"/>
              <a:t>Tel: +48 12 298 44 44</a:t>
            </a:r>
            <a:br>
              <a:rPr lang="pl-PL" sz="2200" b="0" dirty="0"/>
            </a:br>
            <a:r>
              <a:rPr lang="pl-PL" sz="2200" b="0" dirty="0"/>
              <a:t>Fax: +48 12 298 44 45</a:t>
            </a:r>
            <a:br>
              <a:rPr lang="pl-PL" sz="2200" b="0" dirty="0"/>
            </a:br>
            <a:r>
              <a:rPr lang="pl-PL" sz="2200" b="0" dirty="0"/>
              <a:t>E-mail: </a:t>
            </a:r>
            <a:r>
              <a:rPr lang="pl-PL" sz="2200" b="0" dirty="0">
                <a:hlinkClick r:id="rId4"/>
              </a:rPr>
              <a:t>krakow@altkom.pl</a:t>
            </a:r>
            <a:endParaRPr lang="en-GB" sz="2200" b="0" u="sng" dirty="0">
              <a:solidFill>
                <a:srgbClr val="F4192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34" y="-1"/>
            <a:ext cx="5915055" cy="334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388225" y="6309320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2000" b="1" kern="1200">
                <a:solidFill>
                  <a:srgbClr val="E13C40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52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93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785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1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2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6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623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E13C40"/>
                </a:solidFill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1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8094"/>
            <a:ext cx="5647371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308725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rgbClr val="E13C40"/>
                </a:solidFill>
                <a:latin typeface="Arial Narrow" pitchFamily="34" charset="0"/>
              </a:defRPr>
            </a:lvl1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8388225" y="6309320"/>
            <a:ext cx="5762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2000" b="1" kern="1200">
                <a:solidFill>
                  <a:srgbClr val="E13C40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C4D8-4674-4F17-A789-EAB6F68CCCD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61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 txBox="1">
            <a:spLocks/>
          </p:cNvSpPr>
          <p:nvPr/>
        </p:nvSpPr>
        <p:spPr>
          <a:xfrm>
            <a:off x="683568" y="3573016"/>
            <a:ext cx="792088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/>
              <a:t>C#17_2</a:t>
            </a:r>
          </a:p>
          <a:p>
            <a:pPr marL="0" indent="0">
              <a:buNone/>
            </a:pPr>
            <a:r>
              <a:rPr lang="pl-PL" b="1" dirty="0"/>
              <a:t>Programowanie na platformie </a:t>
            </a:r>
            <a:r>
              <a:rPr lang="pl-PL" b="1" dirty="0" err="1"/>
              <a:t>.net</a:t>
            </a:r>
            <a:r>
              <a:rPr lang="pl-PL" b="1" dirty="0"/>
              <a:t> za pomocą języka C#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18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Dostęp do baz danych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7866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omówienie bibliotek dostępu do danych </a:t>
            </a:r>
            <a:br>
              <a:rPr lang="pl-PL" dirty="0"/>
            </a:br>
            <a:r>
              <a:rPr lang="pl-PL" dirty="0"/>
              <a:t>ADO.NET i </a:t>
            </a:r>
            <a:r>
              <a:rPr lang="pl-PL" dirty="0" err="1"/>
              <a:t>EntityFramework</a:t>
            </a:r>
            <a:endParaRPr lang="pl-PL" dirty="0"/>
          </a:p>
          <a:p>
            <a:pPr lvl="0"/>
            <a:r>
              <a:rPr lang="pl-PL" dirty="0"/>
              <a:t>tworzenie klas encji i modeli danych</a:t>
            </a:r>
          </a:p>
          <a:p>
            <a:pPr lvl="0"/>
            <a:r>
              <a:rPr lang="pl-PL" dirty="0"/>
              <a:t>tworzenie klas kontekstu</a:t>
            </a:r>
          </a:p>
          <a:p>
            <a:pPr lvl="0"/>
            <a:r>
              <a:rPr lang="pl-PL" dirty="0"/>
              <a:t>pobieranie danych z baz danych</a:t>
            </a:r>
          </a:p>
          <a:p>
            <a:pPr lvl="0"/>
            <a:r>
              <a:rPr lang="pl-PL" dirty="0"/>
              <a:t>wykorzystanie LINQ do wyboru danych</a:t>
            </a:r>
          </a:p>
          <a:p>
            <a:pPr lvl="0"/>
            <a:r>
              <a:rPr lang="pl-PL" dirty="0"/>
              <a:t>manipulacja na danych</a:t>
            </a:r>
          </a:p>
        </p:txBody>
      </p:sp>
    </p:spTree>
    <p:extLst>
      <p:ext uri="{BB962C8B-B14F-4D97-AF65-F5344CB8AC3E}">
        <p14:creationId xmlns:p14="http://schemas.microsoft.com/office/powerpoint/2010/main" val="282026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Odczyt i zapis danych lokalnych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2706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odczyt i zapis plików</a:t>
            </a:r>
          </a:p>
          <a:p>
            <a:pPr lvl="0"/>
            <a:r>
              <a:rPr lang="pl-PL" dirty="0"/>
              <a:t>podstawowe operacje na XML przy użyciu </a:t>
            </a:r>
            <a:br>
              <a:rPr lang="pl-PL" dirty="0"/>
            </a:br>
            <a:r>
              <a:rPr lang="pl-PL" dirty="0" err="1"/>
              <a:t>Linq</a:t>
            </a:r>
            <a:r>
              <a:rPr lang="pl-PL" dirty="0"/>
              <a:t> to XML</a:t>
            </a:r>
          </a:p>
          <a:p>
            <a:pPr lvl="0"/>
            <a:r>
              <a:rPr lang="pl-PL" dirty="0"/>
              <a:t>podstawowe operacje na JSON</a:t>
            </a:r>
          </a:p>
          <a:p>
            <a:pPr lvl="0"/>
            <a:r>
              <a:rPr lang="pl-PL" dirty="0"/>
              <a:t>wykorzystanie klas strumieniowych</a:t>
            </a:r>
          </a:p>
        </p:txBody>
      </p:sp>
    </p:spTree>
    <p:extLst>
      <p:ext uri="{BB962C8B-B14F-4D97-AF65-F5344CB8AC3E}">
        <p14:creationId xmlns:p14="http://schemas.microsoft.com/office/powerpoint/2010/main" val="42713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Praca z serwisami sieciowymi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68824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podstawy tworzenia serwisów sieciowych</a:t>
            </a:r>
          </a:p>
          <a:p>
            <a:pPr lvl="0"/>
            <a:r>
              <a:rPr lang="pl-PL" dirty="0"/>
              <a:t>serwisy Web API</a:t>
            </a:r>
          </a:p>
          <a:p>
            <a:pPr lvl="0"/>
            <a:r>
              <a:rPr lang="pl-PL" dirty="0"/>
              <a:t>serwisy WCF</a:t>
            </a:r>
          </a:p>
          <a:p>
            <a:pPr lvl="0"/>
            <a:r>
              <a:rPr lang="pl-PL" dirty="0"/>
              <a:t>dostęp do danych przez sieć web za pomocą </a:t>
            </a:r>
            <a:br>
              <a:rPr lang="pl-PL" dirty="0"/>
            </a:br>
            <a:r>
              <a:rPr lang="pl-PL" dirty="0"/>
              <a:t>http, </a:t>
            </a:r>
            <a:r>
              <a:rPr lang="pl-PL" dirty="0" err="1"/>
              <a:t>soap</a:t>
            </a:r>
            <a:r>
              <a:rPr lang="pl-PL" dirty="0"/>
              <a:t>, </a:t>
            </a:r>
            <a:r>
              <a:rPr lang="pl-PL" dirty="0" err="1"/>
              <a:t>odata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695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Operacje asynchroniczne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34164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wprowadzenie do operacji równoległych </a:t>
            </a:r>
            <a:br>
              <a:rPr lang="pl-PL" dirty="0"/>
            </a:br>
            <a:r>
              <a:rPr lang="pl-PL" dirty="0"/>
              <a:t>za pomocą TPL</a:t>
            </a:r>
          </a:p>
          <a:p>
            <a:pPr lvl="0"/>
            <a:r>
              <a:rPr lang="pl-PL" dirty="0"/>
              <a:t>wykorzystanie klasy </a:t>
            </a:r>
            <a:r>
              <a:rPr lang="pl-PL" dirty="0" err="1"/>
              <a:t>Task</a:t>
            </a:r>
            <a:r>
              <a:rPr lang="pl-PL" dirty="0"/>
              <a:t> i instrukcji </a:t>
            </a:r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await</a:t>
            </a:r>
            <a:endParaRPr lang="pl-PL" dirty="0"/>
          </a:p>
          <a:p>
            <a:r>
              <a:rPr lang="pl-PL" dirty="0"/>
              <a:t>operacje asynchroniczne</a:t>
            </a:r>
          </a:p>
        </p:txBody>
      </p:sp>
    </p:spTree>
    <p:extLst>
      <p:ext uri="{BB962C8B-B14F-4D97-AF65-F5344CB8AC3E}">
        <p14:creationId xmlns:p14="http://schemas.microsoft.com/office/powerpoint/2010/main" val="24553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Szyfrowanie danych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47578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Wykorzystanie klas do szyfrowania symetrycznego</a:t>
            </a:r>
          </a:p>
          <a:p>
            <a:r>
              <a:rPr lang="pl-PL" dirty="0"/>
              <a:t>Wykorzystanie klas do szyfrowania asymetrycznego</a:t>
            </a:r>
          </a:p>
        </p:txBody>
      </p:sp>
    </p:spTree>
    <p:extLst>
      <p:ext uri="{BB962C8B-B14F-4D97-AF65-F5344CB8AC3E}">
        <p14:creationId xmlns:p14="http://schemas.microsoft.com/office/powerpoint/2010/main" val="269982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1A329440-6864-4FF2-BD08-AF86867AD54A}" type="slidenum">
              <a:t>2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268321" y="1844824"/>
            <a:ext cx="8326080" cy="4245120"/>
          </a:xfrm>
        </p:spPr>
        <p:txBody>
          <a:bodyPr anchor="t" anchorCtr="0">
            <a:normAutofit/>
          </a:bodyPr>
          <a:lstStyle/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Godziny szkolenia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Co, gdzie, którędy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Parkingi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Przerwy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WIFI: </a:t>
            </a:r>
          </a:p>
          <a:p>
            <a:pPr>
              <a:buSzPct val="100000"/>
            </a:pPr>
            <a:r>
              <a:rPr lang="pl-PL" b="0" dirty="0">
                <a:latin typeface="Source Sans Pro Light" pitchFamily="34"/>
              </a:rPr>
              <a:t> Login i hasło do komputerów</a:t>
            </a: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186241" y="620688"/>
            <a:ext cx="8490240" cy="816480"/>
          </a:xfrm>
        </p:spPr>
        <p:txBody>
          <a:bodyPr/>
          <a:lstStyle/>
          <a:p>
            <a:pPr lvl="0"/>
            <a:r>
              <a:rPr lang="pl-PL" sz="3628" b="0" dirty="0">
                <a:latin typeface="Liberation Sans" pitchFamily="34"/>
              </a:rPr>
              <a:t>Witamy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  <p:extLst>
      <p:ext uri="{BB962C8B-B14F-4D97-AF65-F5344CB8AC3E}">
        <p14:creationId xmlns:p14="http://schemas.microsoft.com/office/powerpoint/2010/main" val="208791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8" y="4365104"/>
            <a:ext cx="6845300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Wykorzystanie kodu niezarządzanego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60088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Dostęp do bibliotek binarnych </a:t>
            </a:r>
            <a:r>
              <a:rPr lang="pl-PL" dirty="0" err="1"/>
              <a:t>niezarządzalnych</a:t>
            </a:r>
            <a:r>
              <a:rPr lang="pl-PL" dirty="0"/>
              <a:t> (WinApi32, COM+)</a:t>
            </a:r>
          </a:p>
          <a:p>
            <a:pPr lvl="0"/>
            <a:r>
              <a:rPr lang="pl-PL" dirty="0"/>
              <a:t>Wykorzystanie obiektów dynamicznych do pracy z kodem </a:t>
            </a:r>
            <a:r>
              <a:rPr lang="pl-PL" dirty="0" err="1"/>
              <a:t>niezarządzalnym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54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338D9077-2339-490F-A92C-31ABB10DDBF1}" type="slidenum">
              <a:t>3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165202" y="1795364"/>
            <a:ext cx="8326080" cy="4245120"/>
          </a:xfrm>
        </p:spPr>
        <p:txBody>
          <a:bodyPr anchor="t" anchorCtr="0"/>
          <a:lstStyle/>
          <a:p>
            <a:pPr marL="0" lvl="0" indent="0">
              <a:buSzPct val="100000"/>
              <a:buNone/>
            </a:pPr>
            <a:r>
              <a:rPr lang="pl-PL" b="0" dirty="0">
                <a:latin typeface="Source Sans Pro Light" pitchFamily="34"/>
              </a:rPr>
              <a:t>Nabycie praktycznych umiejętności </a:t>
            </a:r>
            <a:r>
              <a:rPr lang="pl-PL" dirty="0">
                <a:latin typeface="Source Sans Pro Light" pitchFamily="34"/>
              </a:rPr>
              <a:t>programowania zorientowanego obiektowo i posługiwania się kluczowymi bibliotekami .NET Framework przy użyciu języka C# i Visual Studio 2017</a:t>
            </a: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166056" y="713352"/>
            <a:ext cx="8490240" cy="816480"/>
          </a:xfrm>
        </p:spPr>
        <p:txBody>
          <a:bodyPr/>
          <a:lstStyle/>
          <a:p>
            <a:pPr lvl="0"/>
            <a:r>
              <a:rPr lang="pl-PL" sz="3628" b="0">
                <a:latin typeface="Liberation Sans" pitchFamily="34"/>
              </a:rPr>
              <a:t>Cel szkolenia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63E104D8-9C35-43E7-A4D6-B28F47FFAB2D}" type="slidenum">
              <a:t>4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220128" y="1790177"/>
            <a:ext cx="8326080" cy="4245120"/>
          </a:xfrm>
        </p:spPr>
        <p:txBody>
          <a:bodyPr anchor="t" anchorCtr="0"/>
          <a:lstStyle/>
          <a:p>
            <a:pPr>
              <a:buSzPct val="100000"/>
            </a:pPr>
            <a:r>
              <a:rPr lang="pl-PL" dirty="0">
                <a:latin typeface="Source Sans Pro Light" pitchFamily="34"/>
              </a:rPr>
              <a:t>Znajomość składni języka C# i środowiska Visual Studio.</a:t>
            </a:r>
          </a:p>
          <a:p>
            <a:pPr>
              <a:buSzPct val="100000"/>
            </a:pPr>
            <a:r>
              <a:rPr lang="pl-PL" dirty="0">
                <a:latin typeface="Source Sans Pro Light" pitchFamily="34"/>
              </a:rPr>
              <a:t>Co najmniej teoretyczne podstawy projektowania obiektowego.</a:t>
            </a:r>
            <a:endParaRPr lang="pl-PL" b="0" dirty="0">
              <a:latin typeface="Source Sans Pro Light" pitchFamily="34"/>
            </a:endParaRP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217044" y="702979"/>
            <a:ext cx="8490240" cy="816480"/>
          </a:xfrm>
        </p:spPr>
        <p:txBody>
          <a:bodyPr/>
          <a:lstStyle/>
          <a:p>
            <a:pPr lvl="0"/>
            <a:r>
              <a:rPr lang="pl-PL" sz="3628" b="0" dirty="0">
                <a:latin typeface="Liberation Sans" pitchFamily="34"/>
              </a:rPr>
              <a:t>Przygotowanie uczestników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1A329440-6864-4FF2-BD08-AF86867AD54A}" type="slidenum">
              <a:t>5</a:t>
            </a:fld>
            <a:endParaRPr lang="pl-PL"/>
          </a:p>
        </p:txBody>
      </p:sp>
      <p:sp>
        <p:nvSpPr>
          <p:cNvPr id="2" name="Podtytuł 1"/>
          <p:cNvSpPr txBox="1">
            <a:spLocks noGrp="1"/>
          </p:cNvSpPr>
          <p:nvPr>
            <p:ph type="subTitle" idx="4294967295"/>
          </p:nvPr>
        </p:nvSpPr>
        <p:spPr>
          <a:xfrm>
            <a:off x="199835" y="1751417"/>
            <a:ext cx="8326080" cy="4245120"/>
          </a:xfrm>
        </p:spPr>
        <p:txBody>
          <a:bodyPr anchor="t" anchorCtr="0">
            <a:normAutofit fontScale="92500" lnSpcReduction="20000"/>
          </a:bodyPr>
          <a:lstStyle/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Tworzenie własnych typów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Elementy programowania zorientowanego obiektowo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Dostęp do baz danych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Odczyt i zapis danych lokalnych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Praca z serwisami sieciowymi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Operacje asynchroniczne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Szyfrowanie danych</a:t>
            </a:r>
          </a:p>
          <a:p>
            <a:pPr lvl="0">
              <a:buSzPct val="100000"/>
              <a:buAutoNum type="arabicPeriod"/>
            </a:pPr>
            <a:r>
              <a:rPr lang="pl-PL" dirty="0">
                <a:latin typeface="Source Sans Pro Light" pitchFamily="34"/>
              </a:rPr>
              <a:t>Wykorzystanie kodu niezarządzanego</a:t>
            </a:r>
            <a:endParaRPr lang="pl-PL" b="0" dirty="0">
              <a:latin typeface="Source Sans Pro Light" pitchFamily="34"/>
            </a:endParaRPr>
          </a:p>
        </p:txBody>
      </p:sp>
      <p:sp>
        <p:nvSpPr>
          <p:cNvPr id="3" name="Tytuł 2"/>
          <p:cNvSpPr txBox="1">
            <a:spLocks noGrp="1"/>
          </p:cNvSpPr>
          <p:nvPr>
            <p:ph type="title" idx="4294967295"/>
          </p:nvPr>
        </p:nvSpPr>
        <p:spPr>
          <a:xfrm>
            <a:off x="186241" y="620688"/>
            <a:ext cx="8490240" cy="816480"/>
          </a:xfrm>
        </p:spPr>
        <p:txBody>
          <a:bodyPr/>
          <a:lstStyle/>
          <a:p>
            <a:pPr lvl="0"/>
            <a:r>
              <a:rPr lang="pl-PL" sz="3628" b="0" dirty="0">
                <a:latin typeface="Liberation Sans" pitchFamily="34"/>
              </a:rPr>
              <a:t>Zakres materiału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82015" y="6307370"/>
            <a:ext cx="7583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pl-PL" sz="1633"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 Unicode MS" pitchFamily="2"/>
              </a:rPr>
              <a:t>Wstęp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9" y="4365104"/>
            <a:ext cx="5776912" cy="1103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Tworzenie własnych typów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3337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457200"/>
            <a:r>
              <a:rPr lang="pl-PL" dirty="0"/>
              <a:t>tworzenie i wykorzystanie </a:t>
            </a:r>
            <a:r>
              <a:rPr lang="pl-PL" dirty="0" err="1"/>
              <a:t>enumeratorów</a:t>
            </a:r>
            <a:r>
              <a:rPr lang="pl-PL" dirty="0"/>
              <a:t>, struktur, klas</a:t>
            </a:r>
          </a:p>
          <a:p>
            <a:pPr marL="514350" indent="-457200"/>
            <a:r>
              <a:rPr lang="pl-PL" dirty="0"/>
              <a:t>metody konstrukcyjne i ich przeciążanie</a:t>
            </a:r>
          </a:p>
          <a:p>
            <a:pPr marL="514350" indent="-457200"/>
            <a:r>
              <a:rPr lang="pl-PL" dirty="0"/>
              <a:t>tworzenie i używanie właściwości</a:t>
            </a:r>
          </a:p>
          <a:p>
            <a:pPr marL="514350" indent="-457200"/>
            <a:r>
              <a:rPr lang="pl-PL" dirty="0"/>
              <a:t>tworzenie i używanie </a:t>
            </a:r>
            <a:r>
              <a:rPr lang="pl-PL" dirty="0" err="1"/>
              <a:t>indeksatorów</a:t>
            </a:r>
            <a:endParaRPr lang="pl-PL" dirty="0"/>
          </a:p>
          <a:p>
            <a:pPr marL="514350" indent="-457200"/>
            <a:r>
              <a:rPr lang="pl-PL" dirty="0"/>
              <a:t>elementy statyczne </a:t>
            </a:r>
          </a:p>
          <a:p>
            <a:pPr marL="514350" indent="-457200"/>
            <a:r>
              <a:rPr lang="pl-PL" dirty="0"/>
              <a:t>przeciążanie operatorów.</a:t>
            </a:r>
          </a:p>
          <a:p>
            <a:pPr marL="514350" indent="-457200"/>
            <a:r>
              <a:rPr lang="pl-PL" dirty="0"/>
              <a:t>deklarowanie i używanie delegatów</a:t>
            </a:r>
          </a:p>
          <a:p>
            <a:pPr marL="514350" indent="-457200"/>
            <a:r>
              <a:rPr lang="pl-PL" dirty="0"/>
              <a:t>używanie wyrażeń lambda</a:t>
            </a:r>
          </a:p>
          <a:p>
            <a:pPr marL="514350" indent="-457200"/>
            <a:r>
              <a:rPr lang="pl-PL" dirty="0"/>
              <a:t>obsługa zdarzeń </a:t>
            </a:r>
          </a:p>
          <a:p>
            <a:pPr marL="514350" indent="-457200"/>
            <a:r>
              <a:rPr lang="pl-PL" dirty="0"/>
              <a:t>cykl życia obiektu i zarządzanie pamięcią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Garbage</a:t>
            </a:r>
            <a:r>
              <a:rPr lang="pl-PL" dirty="0"/>
              <a:t> Collection)</a:t>
            </a:r>
          </a:p>
        </p:txBody>
      </p:sp>
    </p:spTree>
    <p:extLst>
      <p:ext uri="{BB962C8B-B14F-4D97-AF65-F5344CB8AC3E}">
        <p14:creationId xmlns:p14="http://schemas.microsoft.com/office/powerpoint/2010/main" val="362924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453" y="3056284"/>
            <a:ext cx="5832648" cy="2205087"/>
          </a:xfrm>
        </p:spPr>
        <p:txBody>
          <a:bodyPr>
            <a:normAutofit/>
          </a:bodyPr>
          <a:lstStyle/>
          <a:p>
            <a:r>
              <a:rPr lang="pl-PL" dirty="0"/>
              <a:t>Moduł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4294967295"/>
          </p:nvPr>
        </p:nvSpPr>
        <p:spPr>
          <a:xfrm>
            <a:off x="2119189" y="4365104"/>
            <a:ext cx="5776912" cy="11033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4100" dirty="0"/>
              <a:t>Elementy programowania zorientowanego obiektowo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6777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modułu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pl-PL" dirty="0"/>
              <a:t>hermetyzacja</a:t>
            </a:r>
          </a:p>
          <a:p>
            <a:pPr marL="514350" indent="-457200"/>
            <a:r>
              <a:rPr lang="pl-PL" dirty="0"/>
              <a:t>tworzenie hierarchii klas przy użyciu dziedziczenia i polimorfizmu</a:t>
            </a:r>
          </a:p>
          <a:p>
            <a:pPr marL="514350" indent="-457200"/>
            <a:r>
              <a:rPr lang="pl-PL" dirty="0"/>
              <a:t>klasy i metody abstrakcyjne </a:t>
            </a:r>
          </a:p>
          <a:p>
            <a:pPr marL="514350" indent="-457200"/>
            <a:r>
              <a:rPr lang="pl-PL" dirty="0"/>
              <a:t>tworzenie i wykorzystywanie interfejsów</a:t>
            </a:r>
          </a:p>
          <a:p>
            <a:pPr marL="514350" indent="-457200"/>
            <a:r>
              <a:rPr lang="pl-PL" dirty="0"/>
              <a:t>tworzenie hierarchii interfejsów</a:t>
            </a:r>
          </a:p>
          <a:p>
            <a:pPr marL="514350" indent="-457200"/>
            <a:r>
              <a:rPr lang="pl-PL" dirty="0"/>
              <a:t>wstęp do wzorców projektowych</a:t>
            </a:r>
          </a:p>
        </p:txBody>
      </p:sp>
    </p:spTree>
    <p:extLst>
      <p:ext uri="{BB962C8B-B14F-4D97-AF65-F5344CB8AC3E}">
        <p14:creationId xmlns:p14="http://schemas.microsoft.com/office/powerpoint/2010/main" val="529216486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_prezentacji_edukacyjnej_AA_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485</Words>
  <Application>Microsoft Office PowerPoint</Application>
  <PresentationFormat>Pokaz na ekranie (4:3)</PresentationFormat>
  <Paragraphs>152</Paragraphs>
  <Slides>21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Liberation Sans</vt:lpstr>
      <vt:lpstr>Source Sans Pro</vt:lpstr>
      <vt:lpstr>Source Sans Pro Light</vt:lpstr>
      <vt:lpstr>Szablon_prezentacji_edukacyjnej_AA_</vt:lpstr>
      <vt:lpstr>Prezentacja programu PowerPoint</vt:lpstr>
      <vt:lpstr>Witamy</vt:lpstr>
      <vt:lpstr>Cel szkolenia</vt:lpstr>
      <vt:lpstr>Przygotowanie uczestników</vt:lpstr>
      <vt:lpstr>Zakres materiału</vt:lpstr>
      <vt:lpstr>Moduł 1</vt:lpstr>
      <vt:lpstr>Zakres modułu</vt:lpstr>
      <vt:lpstr>Moduł 2</vt:lpstr>
      <vt:lpstr>Zakres modułu</vt:lpstr>
      <vt:lpstr>Moduł 3</vt:lpstr>
      <vt:lpstr>Zakres modułu</vt:lpstr>
      <vt:lpstr>Moduł 4</vt:lpstr>
      <vt:lpstr>Zakres modułu</vt:lpstr>
      <vt:lpstr>Moduł 5</vt:lpstr>
      <vt:lpstr>Zakres modułu</vt:lpstr>
      <vt:lpstr>Moduł 6</vt:lpstr>
      <vt:lpstr>Zakres modułu</vt:lpstr>
      <vt:lpstr>Moduł 7</vt:lpstr>
      <vt:lpstr>Zakres modułu</vt:lpstr>
      <vt:lpstr>Moduł 8</vt:lpstr>
      <vt:lpstr>Zakres modułu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Ewa Stolarczyk</dc:creator>
  <cp:lastModifiedBy>Marcin Związek</cp:lastModifiedBy>
  <cp:revision>20</cp:revision>
  <dcterms:created xsi:type="dcterms:W3CDTF">2017-10-25T12:10:38Z</dcterms:created>
  <dcterms:modified xsi:type="dcterms:W3CDTF">2019-01-31T09:48:29Z</dcterms:modified>
</cp:coreProperties>
</file>