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99" r:id="rId3"/>
    <p:sldId id="259" r:id="rId4"/>
    <p:sldId id="260" r:id="rId5"/>
    <p:sldId id="257" r:id="rId6"/>
    <p:sldId id="266" r:id="rId7"/>
    <p:sldId id="268" r:id="rId8"/>
    <p:sldId id="500" r:id="rId9"/>
    <p:sldId id="501" r:id="rId10"/>
    <p:sldId id="504" r:id="rId11"/>
    <p:sldId id="505" r:id="rId12"/>
    <p:sldId id="502" r:id="rId13"/>
    <p:sldId id="503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6" autoAdjust="0"/>
    <p:restoredTop sz="82108" autoAdjust="0"/>
  </p:normalViewPr>
  <p:slideViewPr>
    <p:cSldViewPr showGuides="1">
      <p:cViewPr varScale="1">
        <p:scale>
          <a:sx n="63" d="100"/>
          <a:sy n="63" d="100"/>
        </p:scale>
        <p:origin x="8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2FD6-ABA7-4B6A-8780-F2EE6042C5F4}" type="datetimeFigureOut">
              <a:rPr lang="pl-PL" smtClean="0"/>
              <a:t>27.02.2019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57D2-D6AA-4C54-B9F6-9EEFFC0E60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4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0C23D9-5284-4DE9-B503-7317433DBFB2}" type="slidenum">
              <a:t>2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6234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4238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71602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71036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9477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43113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093106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585309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09143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310242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2067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9D3F81-7A7E-47EB-A5A4-8CBEE84CED0F}" type="slidenum">
              <a:t>3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3080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687486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081914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1883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807406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989881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0070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9627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4CD6E1-7BCC-4650-A0B7-80DABA36DD6B}" type="slidenum">
              <a:t>4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2910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0C23D9-5284-4DE9-B503-7317433DBFB2}" type="slidenum">
              <a:t>5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4801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58363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80035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429021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21159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76201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krakow@altkom.pl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na tytuł i 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pawlinska\Desktop\intraaa korety\stopk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068832"/>
            <a:ext cx="3384376" cy="6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34" y="-1"/>
            <a:ext cx="5915055" cy="334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1777">
            <a:off x="-294601" y="2363254"/>
            <a:ext cx="9499033" cy="366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2123728" y="3342010"/>
            <a:ext cx="5832648" cy="2205087"/>
          </a:xfrm>
        </p:spPr>
        <p:txBody>
          <a:bodyPr/>
          <a:lstStyle>
            <a:lvl1pPr>
              <a:defRPr sz="3200"/>
            </a:lvl1pPr>
          </a:lstStyle>
          <a:p>
            <a:br>
              <a:rPr lang="pl-PL" dirty="0"/>
            </a:br>
            <a:r>
              <a:rPr lang="pl-PL" dirty="0"/>
              <a:t>Altkom Akademia S.A.</a:t>
            </a:r>
            <a:br>
              <a:rPr lang="pl-PL" dirty="0"/>
            </a:br>
            <a:br>
              <a:rPr lang="pl-PL" dirty="0"/>
            </a:br>
            <a:r>
              <a:rPr lang="pl-PL" sz="2600" dirty="0"/>
              <a:t>Oferta edukacyjna</a:t>
            </a:r>
            <a:br>
              <a:rPr lang="pl-PL" sz="2600" dirty="0"/>
            </a:br>
            <a:br>
              <a:rPr lang="pl-PL" dirty="0"/>
            </a:br>
            <a:endParaRPr lang="pl-PL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388225" y="6309320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2000" b="1" kern="1200">
                <a:solidFill>
                  <a:srgbClr val="E13C40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717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48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89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6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6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kontak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pawlinska\Desktop\intraaa korety\stopk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068832"/>
            <a:ext cx="3384376" cy="6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1777">
            <a:off x="-294602" y="2363253"/>
            <a:ext cx="9499033" cy="366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2123728" y="3342010"/>
            <a:ext cx="5832648" cy="2205087"/>
          </a:xfrm>
        </p:spPr>
        <p:txBody>
          <a:bodyPr/>
          <a:lstStyle>
            <a:lvl1pPr algn="ctr">
              <a:defRPr sz="2200" b="0"/>
            </a:lvl1pPr>
          </a:lstStyle>
          <a:p>
            <a:pPr marL="0" indent="0"/>
            <a:br>
              <a:rPr lang="pl-PL" sz="2200" dirty="0"/>
            </a:br>
            <a:r>
              <a:rPr lang="pl-PL" sz="2200" dirty="0"/>
              <a:t>Altkom Akademia S.A. </a:t>
            </a:r>
            <a:br>
              <a:rPr lang="pl-PL" sz="2200" dirty="0"/>
            </a:br>
            <a:r>
              <a:rPr lang="pl-PL" sz="2200" b="0" dirty="0"/>
              <a:t>ul. Mogilska 65, 31-545 Kraków</a:t>
            </a:r>
            <a:br>
              <a:rPr lang="pl-PL" sz="2200" b="0" dirty="0"/>
            </a:br>
            <a:r>
              <a:rPr lang="pl-PL" sz="2200" b="0" dirty="0"/>
              <a:t>Tel: +48 12 298 44 44</a:t>
            </a:r>
            <a:br>
              <a:rPr lang="pl-PL" sz="2200" b="0" dirty="0"/>
            </a:br>
            <a:r>
              <a:rPr lang="pl-PL" sz="2200" b="0" dirty="0"/>
              <a:t>Fax: +48 12 298 44 45</a:t>
            </a:r>
            <a:br>
              <a:rPr lang="pl-PL" sz="2200" b="0" dirty="0"/>
            </a:br>
            <a:r>
              <a:rPr lang="pl-PL" sz="2200" b="0" dirty="0"/>
              <a:t>E-mail: </a:t>
            </a:r>
            <a:r>
              <a:rPr lang="pl-PL" sz="2200" b="0" dirty="0">
                <a:hlinkClick r:id="rId4"/>
              </a:rPr>
              <a:t>krakow@altkom.pl</a:t>
            </a:r>
            <a:endParaRPr lang="en-GB" sz="2200" b="0" u="sng" dirty="0">
              <a:solidFill>
                <a:srgbClr val="F4192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34" y="-1"/>
            <a:ext cx="5915055" cy="334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388225" y="6309320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2000" b="1" kern="1200">
                <a:solidFill>
                  <a:srgbClr val="E13C40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52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93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785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1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2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6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623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1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8094"/>
            <a:ext cx="5647371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8388225" y="6309320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2000" b="1" kern="1200">
                <a:solidFill>
                  <a:srgbClr val="E13C40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1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 txBox="1">
            <a:spLocks/>
          </p:cNvSpPr>
          <p:nvPr/>
        </p:nvSpPr>
        <p:spPr>
          <a:xfrm>
            <a:off x="683568" y="3573016"/>
            <a:ext cx="8064896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/>
              <a:t>C#+WPF</a:t>
            </a:r>
          </a:p>
          <a:p>
            <a:pPr marL="0" indent="0">
              <a:buNone/>
            </a:pPr>
            <a:r>
              <a:rPr lang="pl-PL" dirty="0"/>
              <a:t>Wprowadzenie do języka C# </a:t>
            </a:r>
            <a:br>
              <a:rPr lang="pl-PL" dirty="0"/>
            </a:br>
            <a:r>
              <a:rPr lang="pl-PL" dirty="0"/>
              <a:t>i tworzenia aplikacji Windows (WPF)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1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2" y="3056284"/>
            <a:ext cx="6829027" cy="2205087"/>
          </a:xfrm>
        </p:spPr>
        <p:txBody>
          <a:bodyPr>
            <a:normAutofit/>
          </a:bodyPr>
          <a:lstStyle/>
          <a:p>
            <a:r>
              <a:rPr lang="pl-PL" dirty="0"/>
              <a:t>Moduł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773291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Przegląd</a:t>
            </a:r>
            <a:r>
              <a:rPr lang="en-GB" dirty="0"/>
              <a:t> </a:t>
            </a:r>
            <a:r>
              <a:rPr lang="en-GB" dirty="0" err="1"/>
              <a:t>języka</a:t>
            </a:r>
            <a:r>
              <a:rPr lang="en-GB" dirty="0"/>
              <a:t> C#
</a:t>
            </a:r>
          </a:p>
        </p:txBody>
      </p:sp>
    </p:spTree>
    <p:extLst>
      <p:ext uri="{BB962C8B-B14F-4D97-AF65-F5344CB8AC3E}">
        <p14:creationId xmlns:p14="http://schemas.microsoft.com/office/powerpoint/2010/main" val="109936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l-PL" dirty="0"/>
              <a:t>struktura kodu </a:t>
            </a:r>
          </a:p>
          <a:p>
            <a:pPr lvl="0"/>
            <a:r>
              <a:rPr lang="pl-PL" dirty="0"/>
              <a:t>przestrzenie nazewnicze</a:t>
            </a:r>
          </a:p>
          <a:p>
            <a:pPr lvl="0"/>
            <a:r>
              <a:rPr lang="pl-PL" dirty="0"/>
              <a:t>zmienne i typy danych</a:t>
            </a:r>
          </a:p>
          <a:p>
            <a:pPr lvl="0"/>
            <a:r>
              <a:rPr lang="pl-PL" dirty="0"/>
              <a:t>wyrażenia i instrukcje</a:t>
            </a:r>
          </a:p>
          <a:p>
            <a:pPr lvl="0"/>
            <a:r>
              <a:rPr lang="pl-PL" dirty="0"/>
              <a:t>instrukcje warunkowe </a:t>
            </a:r>
          </a:p>
          <a:p>
            <a:pPr lvl="0"/>
            <a:r>
              <a:rPr lang="pl-PL" dirty="0"/>
              <a:t>instrukcje iteracyjne</a:t>
            </a:r>
          </a:p>
          <a:p>
            <a:pPr lvl="0"/>
            <a:r>
              <a:rPr lang="pl-PL" dirty="0"/>
              <a:t>obsługa wyjątków i logowanie</a:t>
            </a:r>
          </a:p>
          <a:p>
            <a:pPr lvl="0"/>
            <a:r>
              <a:rPr lang="pl-PL" dirty="0"/>
              <a:t>debugowanie</a:t>
            </a:r>
          </a:p>
        </p:txBody>
      </p:sp>
    </p:spTree>
    <p:extLst>
      <p:ext uri="{BB962C8B-B14F-4D97-AF65-F5344CB8AC3E}">
        <p14:creationId xmlns:p14="http://schemas.microsoft.com/office/powerpoint/2010/main" val="96378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800" dirty="0"/>
              <a:t>Definiowanie i wywoływanie metod</a:t>
            </a:r>
          </a:p>
          <a:p>
            <a:pPr marL="0" indent="0">
              <a:buNone/>
            </a:pP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7866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definiowanie metod </a:t>
            </a:r>
          </a:p>
          <a:p>
            <a:pPr lvl="0"/>
            <a:r>
              <a:rPr lang="pl-PL" dirty="0"/>
              <a:t>parametry</a:t>
            </a:r>
          </a:p>
          <a:p>
            <a:pPr lvl="0"/>
            <a:r>
              <a:rPr lang="pl-PL" dirty="0"/>
              <a:t>modyfikatory dostępu</a:t>
            </a:r>
          </a:p>
          <a:p>
            <a:pPr lvl="0"/>
            <a:r>
              <a:rPr lang="pl-PL" dirty="0"/>
              <a:t>tablice i kolekcje</a:t>
            </a:r>
          </a:p>
          <a:p>
            <a:pPr lvl="0"/>
            <a:r>
              <a:rPr lang="pl-PL" dirty="0"/>
              <a:t>typowane kolekcje (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collections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2026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Tworzenie aplikacji Windows w WPF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66357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Struktura projektu WPF</a:t>
            </a:r>
          </a:p>
          <a:p>
            <a:pPr lvl="0"/>
            <a:r>
              <a:rPr lang="pl-PL" dirty="0"/>
              <a:t>Tworzenie formularzy w XAML</a:t>
            </a:r>
          </a:p>
          <a:p>
            <a:pPr lvl="0"/>
            <a:r>
              <a:rPr lang="pl-PL" dirty="0"/>
              <a:t>Programowanie zdarzeń</a:t>
            </a:r>
          </a:p>
        </p:txBody>
      </p:sp>
    </p:spTree>
    <p:extLst>
      <p:ext uri="{BB962C8B-B14F-4D97-AF65-F5344CB8AC3E}">
        <p14:creationId xmlns:p14="http://schemas.microsoft.com/office/powerpoint/2010/main" val="153832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Używanie kontrolek na formularzach WPF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6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Podstawowy zestaw kontrolek</a:t>
            </a:r>
          </a:p>
          <a:p>
            <a:pPr lvl="0"/>
            <a:r>
              <a:rPr lang="pl-PL" dirty="0"/>
              <a:t>Kontrolki danych</a:t>
            </a:r>
          </a:p>
          <a:p>
            <a:pPr lvl="0"/>
            <a:r>
              <a:rPr lang="pl-PL" dirty="0"/>
              <a:t>Kontrolki grupujące</a:t>
            </a:r>
          </a:p>
          <a:p>
            <a:pPr lvl="0"/>
            <a:r>
              <a:rPr lang="pl-PL" dirty="0"/>
              <a:t>Konfiguracja kontrolek</a:t>
            </a:r>
          </a:p>
        </p:txBody>
      </p:sp>
    </p:spTree>
    <p:extLst>
      <p:ext uri="{BB962C8B-B14F-4D97-AF65-F5344CB8AC3E}">
        <p14:creationId xmlns:p14="http://schemas.microsoft.com/office/powerpoint/2010/main" val="177215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Stylizacja aplikacji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14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Wykorzystanie zasobów (</a:t>
            </a:r>
            <a:r>
              <a:rPr lang="pl-PL" dirty="0" err="1"/>
              <a:t>Resources</a:t>
            </a:r>
            <a:r>
              <a:rPr lang="pl-PL" dirty="0"/>
              <a:t>)</a:t>
            </a:r>
          </a:p>
          <a:p>
            <a:pPr lvl="0"/>
            <a:r>
              <a:rPr lang="pl-PL" dirty="0"/>
              <a:t>Wykorzystanie Styli</a:t>
            </a:r>
          </a:p>
          <a:p>
            <a:pPr lvl="0"/>
            <a:r>
              <a:rPr lang="pl-PL" dirty="0"/>
              <a:t>Wykorzystanie szablonów (Templates)</a:t>
            </a:r>
          </a:p>
          <a:p>
            <a:pPr lvl="0"/>
            <a:r>
              <a:rPr lang="pl-PL" dirty="0"/>
              <a:t>Szablony danych</a:t>
            </a:r>
          </a:p>
          <a:p>
            <a:pPr lvl="0"/>
            <a:r>
              <a:rPr lang="pl-PL" dirty="0"/>
              <a:t>Wykorzystanie komend</a:t>
            </a:r>
          </a:p>
        </p:txBody>
      </p:sp>
    </p:spTree>
    <p:extLst>
      <p:ext uri="{BB962C8B-B14F-4D97-AF65-F5344CB8AC3E}">
        <p14:creationId xmlns:p14="http://schemas.microsoft.com/office/powerpoint/2010/main" val="88981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1A329440-6864-4FF2-BD08-AF86867AD54A}" type="slidenum">
              <a:t>2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268321" y="1844824"/>
            <a:ext cx="8326080" cy="4245120"/>
          </a:xfrm>
        </p:spPr>
        <p:txBody>
          <a:bodyPr anchor="t" anchorCtr="0">
            <a:normAutofit/>
          </a:bodyPr>
          <a:lstStyle/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Godziny szkolenia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Co, gdzie, którędy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Parkingi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Przerwy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WIFI: 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Login i hasło do komputerów</a:t>
            </a: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186241" y="620688"/>
            <a:ext cx="8490240" cy="816480"/>
          </a:xfrm>
        </p:spPr>
        <p:txBody>
          <a:bodyPr/>
          <a:lstStyle/>
          <a:p>
            <a:pPr lvl="0"/>
            <a:r>
              <a:rPr lang="pl-PL" sz="3628" b="0" dirty="0">
                <a:latin typeface="Liberation Sans" pitchFamily="34"/>
              </a:rPr>
              <a:t>Witamy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  <p:extLst>
      <p:ext uri="{BB962C8B-B14F-4D97-AF65-F5344CB8AC3E}">
        <p14:creationId xmlns:p14="http://schemas.microsoft.com/office/powerpoint/2010/main" val="208791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Wykorzystanie baz danych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61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Mechanizmy dostępu do danych relacyjnych</a:t>
            </a:r>
          </a:p>
          <a:p>
            <a:pPr lvl="0"/>
            <a:r>
              <a:rPr lang="pl-PL" dirty="0"/>
              <a:t>Podstawy </a:t>
            </a:r>
            <a:r>
              <a:rPr lang="pl-PL" dirty="0" err="1"/>
              <a:t>EntityFramework</a:t>
            </a:r>
            <a:endParaRPr lang="pl-PL" dirty="0"/>
          </a:p>
          <a:p>
            <a:pPr lvl="0"/>
            <a:r>
              <a:rPr lang="pl-PL" dirty="0"/>
              <a:t>Tworzenie dostępu do bazy danych</a:t>
            </a:r>
          </a:p>
          <a:p>
            <a:pPr lvl="0"/>
            <a:r>
              <a:rPr lang="pl-PL" dirty="0"/>
              <a:t>Wykonywanie operacji na danych</a:t>
            </a:r>
          </a:p>
          <a:p>
            <a:pPr lvl="0"/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81303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Odczyt i zapis danych lokalnych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79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Odczyt i zapis danych do plików</a:t>
            </a:r>
          </a:p>
          <a:p>
            <a:pPr lvl="0"/>
            <a:r>
              <a:rPr lang="pl-PL" dirty="0"/>
              <a:t>Podstawowe operacje na XML (</a:t>
            </a:r>
            <a:r>
              <a:rPr lang="pl-PL" dirty="0" err="1"/>
              <a:t>Linq</a:t>
            </a:r>
            <a:r>
              <a:rPr lang="pl-PL" dirty="0"/>
              <a:t> to XML)</a:t>
            </a:r>
          </a:p>
          <a:p>
            <a:pPr lvl="0"/>
            <a:r>
              <a:rPr lang="pl-PL" dirty="0"/>
              <a:t>Podstawowe operacje na JSON</a:t>
            </a:r>
          </a:p>
        </p:txBody>
      </p:sp>
    </p:spTree>
    <p:extLst>
      <p:ext uri="{BB962C8B-B14F-4D97-AF65-F5344CB8AC3E}">
        <p14:creationId xmlns:p14="http://schemas.microsoft.com/office/powerpoint/2010/main" val="255139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Operacje asynchroniczne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5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Wprowadzenie do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Parallel</a:t>
            </a:r>
            <a:r>
              <a:rPr lang="pl-PL" dirty="0"/>
              <a:t> Library</a:t>
            </a:r>
          </a:p>
          <a:p>
            <a:pPr lvl="0"/>
            <a:r>
              <a:rPr lang="pl-PL" dirty="0"/>
              <a:t>Operacje asynchroniczne z wykorzystaniem klas </a:t>
            </a:r>
            <a:r>
              <a:rPr lang="pl-PL" dirty="0" err="1"/>
              <a:t>Task</a:t>
            </a:r>
            <a:r>
              <a:rPr lang="pl-PL" dirty="0"/>
              <a:t> i </a:t>
            </a:r>
            <a:r>
              <a:rPr lang="pl-PL" dirty="0" err="1"/>
              <a:t>Parallel</a:t>
            </a:r>
            <a:endParaRPr lang="pl-PL" dirty="0"/>
          </a:p>
          <a:p>
            <a:pPr lvl="0"/>
            <a:r>
              <a:rPr lang="pl-PL" dirty="0"/>
              <a:t>Instrukcje </a:t>
            </a:r>
            <a:r>
              <a:rPr lang="pl-PL" dirty="0" err="1"/>
              <a:t>async</a:t>
            </a:r>
            <a:r>
              <a:rPr lang="pl-PL" dirty="0"/>
              <a:t> i </a:t>
            </a:r>
            <a:r>
              <a:rPr lang="pl-PL" dirty="0" err="1"/>
              <a:t>await</a:t>
            </a:r>
            <a:endParaRPr lang="pl-PL" dirty="0"/>
          </a:p>
          <a:p>
            <a:pPr lvl="0"/>
            <a:r>
              <a:rPr lang="pl-PL" dirty="0" err="1"/>
              <a:t>Dispatcher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275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11 (opcjonalny)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Podstawy programowania zorientowanego obiektowo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289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514350" indent="-457200"/>
            <a:r>
              <a:rPr lang="pl-PL" dirty="0"/>
              <a:t>Tworzenie i wykorzystanie typów</a:t>
            </a:r>
          </a:p>
          <a:p>
            <a:pPr marL="914400" lvl="1" indent="-457200"/>
            <a:r>
              <a:rPr lang="pl-PL" dirty="0"/>
              <a:t>Porównanie klas, struktur i typów wyliczeniowych</a:t>
            </a:r>
          </a:p>
          <a:p>
            <a:pPr marL="914400" lvl="1" indent="-457200"/>
            <a:r>
              <a:rPr lang="pl-PL" dirty="0"/>
              <a:t>Budowa typów: pola, metody, </a:t>
            </a:r>
            <a:r>
              <a:rPr lang="pl-PL" dirty="0" err="1"/>
              <a:t>konstruktory</a:t>
            </a:r>
            <a:r>
              <a:rPr lang="pl-PL" dirty="0"/>
              <a:t>, właściwości</a:t>
            </a:r>
          </a:p>
          <a:p>
            <a:pPr marL="914400" lvl="1" indent="-457200"/>
            <a:r>
              <a:rPr lang="pl-PL" dirty="0"/>
              <a:t>Elementy statyczne</a:t>
            </a:r>
          </a:p>
          <a:p>
            <a:pPr marL="914400" lvl="1" indent="-457200"/>
            <a:r>
              <a:rPr lang="pl-PL" dirty="0" err="1"/>
              <a:t>Delegaty</a:t>
            </a:r>
            <a:r>
              <a:rPr lang="pl-PL" dirty="0"/>
              <a:t>, zdarzenia, wyrażenia lambda</a:t>
            </a:r>
          </a:p>
          <a:p>
            <a:pPr marL="914400" lvl="1" indent="-457200"/>
            <a:r>
              <a:rPr lang="pl-PL" dirty="0"/>
              <a:t>Używanie typów, cykl życia obiektu </a:t>
            </a:r>
          </a:p>
          <a:p>
            <a:pPr lvl="0"/>
            <a:r>
              <a:rPr lang="pl-PL" dirty="0"/>
              <a:t>Hermetyzacja</a:t>
            </a:r>
          </a:p>
          <a:p>
            <a:pPr lvl="0"/>
            <a:r>
              <a:rPr lang="pl-PL" dirty="0"/>
              <a:t>Tworzenie hierarchii klas za pomocą dziedziczenia</a:t>
            </a:r>
          </a:p>
          <a:p>
            <a:pPr lvl="0"/>
            <a:r>
              <a:rPr lang="pl-PL" dirty="0"/>
              <a:t>Klasy i metody abstrakcyjne</a:t>
            </a:r>
          </a:p>
          <a:p>
            <a:pPr lvl="0"/>
            <a:r>
              <a:rPr lang="pl-PL" dirty="0"/>
              <a:t>Interfejsy</a:t>
            </a:r>
          </a:p>
        </p:txBody>
      </p:sp>
    </p:spTree>
    <p:extLst>
      <p:ext uri="{BB962C8B-B14F-4D97-AF65-F5344CB8AC3E}">
        <p14:creationId xmlns:p14="http://schemas.microsoft.com/office/powerpoint/2010/main" val="20345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338D9077-2339-490F-A92C-31ABB10DDBF1}" type="slidenum">
              <a:t>3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165202" y="1795364"/>
            <a:ext cx="8326080" cy="4245120"/>
          </a:xfrm>
        </p:spPr>
        <p:txBody>
          <a:bodyPr anchor="t" anchorCtr="0"/>
          <a:lstStyle/>
          <a:p>
            <a:pPr marL="0" lvl="0" indent="0">
              <a:buSzPct val="100000"/>
              <a:buNone/>
            </a:pPr>
            <a:r>
              <a:rPr lang="pl-PL" dirty="0">
                <a:latin typeface="Source Sans Pro Light" pitchFamily="34"/>
              </a:rPr>
              <a:t>Poznanie języka C#. </a:t>
            </a:r>
          </a:p>
          <a:p>
            <a:pPr marL="0" lvl="0" indent="0">
              <a:buSzPct val="100000"/>
              <a:buNone/>
            </a:pPr>
            <a:r>
              <a:rPr lang="pl-PL" dirty="0">
                <a:latin typeface="Source Sans Pro Light" pitchFamily="34"/>
              </a:rPr>
              <a:t>Poznanie platformy .NET</a:t>
            </a:r>
          </a:p>
          <a:p>
            <a:pPr marL="0" lvl="0" indent="0">
              <a:buSzPct val="100000"/>
              <a:buNone/>
            </a:pPr>
            <a:r>
              <a:rPr lang="pl-PL" b="0" dirty="0">
                <a:latin typeface="Source Sans Pro Light" pitchFamily="34"/>
              </a:rPr>
              <a:t>Nabranie umiejętności posługiwania się Visual Studio</a:t>
            </a:r>
          </a:p>
          <a:p>
            <a:pPr marL="0" lvl="0" indent="0">
              <a:buSzPct val="100000"/>
              <a:buNone/>
            </a:pPr>
            <a:r>
              <a:rPr lang="pl-PL" dirty="0">
                <a:latin typeface="Source Sans Pro Light" pitchFamily="34"/>
              </a:rPr>
              <a:t>Zdobycie </a:t>
            </a:r>
            <a:r>
              <a:rPr lang="pl-PL" dirty="0" err="1">
                <a:latin typeface="Source Sans Pro Light" pitchFamily="34"/>
              </a:rPr>
              <a:t>umiejętnści</a:t>
            </a:r>
            <a:r>
              <a:rPr lang="pl-PL" dirty="0">
                <a:latin typeface="Source Sans Pro Light" pitchFamily="34"/>
              </a:rPr>
              <a:t> tworzenia </a:t>
            </a:r>
            <a:r>
              <a:rPr lang="pl-PL" dirty="0" err="1">
                <a:latin typeface="Source Sans Pro Light" pitchFamily="34"/>
              </a:rPr>
              <a:t>apliacji</a:t>
            </a:r>
            <a:r>
              <a:rPr lang="pl-PL" dirty="0">
                <a:latin typeface="Source Sans Pro Light" pitchFamily="34"/>
              </a:rPr>
              <a:t> </a:t>
            </a:r>
            <a:r>
              <a:rPr lang="pl-PL" dirty="0" err="1">
                <a:latin typeface="Source Sans Pro Light" pitchFamily="34"/>
              </a:rPr>
              <a:t>windows</a:t>
            </a:r>
            <a:r>
              <a:rPr lang="pl-PL" dirty="0">
                <a:latin typeface="Source Sans Pro Light" pitchFamily="34"/>
              </a:rPr>
              <a:t> z użyciem WPF</a:t>
            </a:r>
            <a:endParaRPr lang="pl-PL" b="0" dirty="0">
              <a:latin typeface="Source Sans Pro Light" pitchFamily="34"/>
            </a:endParaRP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166056" y="713352"/>
            <a:ext cx="8490240" cy="816480"/>
          </a:xfrm>
        </p:spPr>
        <p:txBody>
          <a:bodyPr/>
          <a:lstStyle/>
          <a:p>
            <a:pPr lvl="0"/>
            <a:r>
              <a:rPr lang="pl-PL" sz="3628" b="0">
                <a:latin typeface="Liberation Sans" pitchFamily="34"/>
              </a:rPr>
              <a:t>Cel szkolenia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63E104D8-9C35-43E7-A4D6-B28F47FFAB2D}" type="slidenum">
              <a:t>4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220128" y="1790177"/>
            <a:ext cx="8326080" cy="4245120"/>
          </a:xfrm>
        </p:spPr>
        <p:txBody>
          <a:bodyPr anchor="t" anchorCtr="0"/>
          <a:lstStyle/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Znajomość Windows</a:t>
            </a:r>
          </a:p>
          <a:p>
            <a:pPr>
              <a:buSzPct val="100000"/>
            </a:pPr>
            <a:r>
              <a:rPr lang="pl-PL" dirty="0">
                <a:latin typeface="Source Sans Pro Light" pitchFamily="34"/>
              </a:rPr>
              <a:t>Podstawowa znajomość koncepcji programistycznych</a:t>
            </a:r>
            <a:endParaRPr lang="pl-PL" b="0" dirty="0">
              <a:latin typeface="Source Sans Pro Light" pitchFamily="34"/>
            </a:endParaRP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217044" y="702979"/>
            <a:ext cx="8490240" cy="816480"/>
          </a:xfrm>
        </p:spPr>
        <p:txBody>
          <a:bodyPr/>
          <a:lstStyle/>
          <a:p>
            <a:pPr lvl="0"/>
            <a:r>
              <a:rPr lang="pl-PL" sz="3628" b="0" dirty="0">
                <a:latin typeface="Liberation Sans" pitchFamily="34"/>
              </a:rPr>
              <a:t>Przygotowanie uczestników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1A329440-6864-4FF2-BD08-AF86867AD54A}" type="slidenum">
              <a:t>5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199835" y="1751416"/>
            <a:ext cx="8764778" cy="4485895"/>
          </a:xfrm>
        </p:spPr>
        <p:txBody>
          <a:bodyPr anchor="t" anchorCtr="0">
            <a:normAutofit fontScale="70000" lnSpcReduction="20000"/>
          </a:bodyPr>
          <a:lstStyle/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C++ wprowadzenie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Przegląd Visual Studio 2017 i platformy </a:t>
            </a:r>
            <a:r>
              <a:rPr lang="pl-PL" dirty="0" err="1">
                <a:latin typeface="Source Sans Pro Light" pitchFamily="34"/>
              </a:rPr>
              <a:t>.net</a:t>
            </a:r>
            <a:endParaRPr lang="pl-PL" dirty="0">
              <a:latin typeface="Source Sans Pro Light" pitchFamily="34"/>
            </a:endParaRP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Przegląd języka C#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Definiowanie i wywoływanie metod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Tworzenie aplikacji Windows w WPF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Używanie kontrolek na formularzach WPF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Stylizacja aplikacji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Wykorzystanie baz danych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Odczyt i zapis danych lokalnych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Operacje asynchroniczne</a:t>
            </a:r>
          </a:p>
          <a:p>
            <a:pPr marL="0" lvl="0" indent="0">
              <a:buSzPct val="100000"/>
              <a:buNone/>
            </a:pPr>
            <a:r>
              <a:rPr lang="pl-PL" dirty="0">
                <a:latin typeface="Source Sans Pro Light" pitchFamily="34"/>
              </a:rPr>
              <a:t>11. (Opcjonalnie) Podstawy programowania zorientowanego obiektowo</a:t>
            </a:r>
          </a:p>
          <a:p>
            <a:pPr lvl="0">
              <a:buSzPct val="100000"/>
              <a:buAutoNum type="arabicPeriod"/>
            </a:pPr>
            <a:endParaRPr lang="pl-PL" b="0" dirty="0">
              <a:latin typeface="Source Sans Pro Light" pitchFamily="34"/>
            </a:endParaRP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186241" y="620688"/>
            <a:ext cx="8490240" cy="816480"/>
          </a:xfrm>
        </p:spPr>
        <p:txBody>
          <a:bodyPr/>
          <a:lstStyle/>
          <a:p>
            <a:pPr lvl="0"/>
            <a:r>
              <a:rPr lang="pl-PL" sz="3628" b="0" dirty="0">
                <a:latin typeface="Liberation Sans" pitchFamily="34"/>
              </a:rPr>
              <a:t>Zakres materiału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9" y="4365104"/>
            <a:ext cx="5776912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C++ wprowadzenie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3337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dirty="0"/>
              <a:t>Struktura kodu</a:t>
            </a:r>
          </a:p>
          <a:p>
            <a:pPr lvl="0"/>
            <a:r>
              <a:rPr lang="pl-PL" dirty="0"/>
              <a:t>Zmienne i typy danych </a:t>
            </a:r>
          </a:p>
          <a:p>
            <a:pPr lvl="0"/>
            <a:r>
              <a:rPr lang="pl-PL" dirty="0"/>
              <a:t>Wyrażenia i instrukcje</a:t>
            </a:r>
          </a:p>
          <a:p>
            <a:pPr lvl="0"/>
            <a:r>
              <a:rPr lang="pl-PL" dirty="0"/>
              <a:t>Instrukcje warunkowe</a:t>
            </a:r>
          </a:p>
          <a:p>
            <a:pPr lvl="0"/>
            <a:r>
              <a:rPr lang="pl-PL" dirty="0"/>
              <a:t>Instrukcje iteracyjne</a:t>
            </a:r>
          </a:p>
          <a:p>
            <a:pPr lvl="0"/>
            <a:r>
              <a:rPr lang="pl-PL" dirty="0"/>
              <a:t>Definiowanie i wywoływanie metod</a:t>
            </a:r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924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9" y="4365104"/>
            <a:ext cx="5776912" cy="110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Przegląd Visual Studio 2017 i platformy </a:t>
            </a:r>
            <a:r>
              <a:rPr lang="pl-PL" dirty="0" err="1"/>
              <a:t>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77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err="1"/>
              <a:t>.net</a:t>
            </a:r>
            <a:r>
              <a:rPr lang="pl-PL" dirty="0"/>
              <a:t> Framework i </a:t>
            </a:r>
            <a:r>
              <a:rPr lang="pl-PL" dirty="0" err="1"/>
              <a:t>Common</a:t>
            </a:r>
            <a:r>
              <a:rPr lang="pl-PL" dirty="0"/>
              <a:t> Language Runtime</a:t>
            </a:r>
          </a:p>
          <a:p>
            <a:r>
              <a:rPr lang="pl-PL" dirty="0" err="1"/>
              <a:t>.net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i .NET Standard Library</a:t>
            </a:r>
          </a:p>
          <a:p>
            <a:pPr lvl="0"/>
            <a:r>
              <a:rPr lang="pl-PL" dirty="0"/>
              <a:t>Języki programowania</a:t>
            </a:r>
          </a:p>
          <a:p>
            <a:pPr lvl="0"/>
            <a:r>
              <a:rPr lang="pl-PL" dirty="0"/>
              <a:t>Visual Studio 2017 – narzędzia, projekty, referencje i pakiety NuGet</a:t>
            </a:r>
          </a:p>
          <a:p>
            <a:pPr lvl="0"/>
            <a:r>
              <a:rPr lang="pl-PL" dirty="0"/>
              <a:t>korzystanie z repozytoriów Git</a:t>
            </a:r>
          </a:p>
        </p:txBody>
      </p:sp>
    </p:spTree>
    <p:extLst>
      <p:ext uri="{BB962C8B-B14F-4D97-AF65-F5344CB8AC3E}">
        <p14:creationId xmlns:p14="http://schemas.microsoft.com/office/powerpoint/2010/main" val="529216486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_prezentacji_edukacyjnej_AA_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680</Words>
  <Application>Microsoft Office PowerPoint</Application>
  <PresentationFormat>Pokaz na ekranie (4:3)</PresentationFormat>
  <Paragraphs>210</Paragraphs>
  <Slides>27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Liberation Sans</vt:lpstr>
      <vt:lpstr>Source Sans Pro</vt:lpstr>
      <vt:lpstr>Source Sans Pro Light</vt:lpstr>
      <vt:lpstr>Szablon_prezentacji_edukacyjnej_AA_</vt:lpstr>
      <vt:lpstr>Prezentacja programu PowerPoint</vt:lpstr>
      <vt:lpstr>Witamy</vt:lpstr>
      <vt:lpstr>Cel szkolenia</vt:lpstr>
      <vt:lpstr>Przygotowanie uczestników</vt:lpstr>
      <vt:lpstr>Zakres materiału</vt:lpstr>
      <vt:lpstr>Moduł 1</vt:lpstr>
      <vt:lpstr>Zakres modułu</vt:lpstr>
      <vt:lpstr>Moduł 2</vt:lpstr>
      <vt:lpstr>Zakres modułu</vt:lpstr>
      <vt:lpstr>Moduł 3</vt:lpstr>
      <vt:lpstr>Zakres modułu</vt:lpstr>
      <vt:lpstr>Moduł 4</vt:lpstr>
      <vt:lpstr>Zakres modułu</vt:lpstr>
      <vt:lpstr>Moduł 5</vt:lpstr>
      <vt:lpstr>Zakres modułu</vt:lpstr>
      <vt:lpstr>Moduł 6</vt:lpstr>
      <vt:lpstr>Zakres modułu</vt:lpstr>
      <vt:lpstr>Moduł 7</vt:lpstr>
      <vt:lpstr>Zakres modułu</vt:lpstr>
      <vt:lpstr>Moduł 8</vt:lpstr>
      <vt:lpstr>Zakres modułu</vt:lpstr>
      <vt:lpstr>Moduł 9</vt:lpstr>
      <vt:lpstr>Zakres modułu</vt:lpstr>
      <vt:lpstr>Moduł 10</vt:lpstr>
      <vt:lpstr>Zakres modułu</vt:lpstr>
      <vt:lpstr>Moduł 11 (opcjonalny)</vt:lpstr>
      <vt:lpstr>Zakres modułu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Ewa Stolarczyk</dc:creator>
  <cp:lastModifiedBy>Marcin Związek</cp:lastModifiedBy>
  <cp:revision>39</cp:revision>
  <dcterms:created xsi:type="dcterms:W3CDTF">2017-10-25T12:10:38Z</dcterms:created>
  <dcterms:modified xsi:type="dcterms:W3CDTF">2019-02-27T09:53:44Z</dcterms:modified>
</cp:coreProperties>
</file>