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1"/>
  </p:notesMasterIdLst>
  <p:sldIdLst>
    <p:sldId id="299" r:id="rId2"/>
    <p:sldId id="340" r:id="rId3"/>
    <p:sldId id="304" r:id="rId4"/>
    <p:sldId id="342" r:id="rId5"/>
    <p:sldId id="344" r:id="rId6"/>
    <p:sldId id="346" r:id="rId7"/>
    <p:sldId id="347" r:id="rId8"/>
    <p:sldId id="349" r:id="rId9"/>
    <p:sldId id="350" r:id="rId10"/>
    <p:sldId id="358" r:id="rId11"/>
    <p:sldId id="352" r:id="rId12"/>
    <p:sldId id="343" r:id="rId13"/>
    <p:sldId id="348" r:id="rId14"/>
    <p:sldId id="354" r:id="rId15"/>
    <p:sldId id="355" r:id="rId16"/>
    <p:sldId id="356" r:id="rId17"/>
    <p:sldId id="357" r:id="rId18"/>
    <p:sldId id="353" r:id="rId19"/>
    <p:sldId id="263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aczyński Adam" initials="SA" lastIdx="11" clrIdx="0">
    <p:extLst/>
  </p:cmAuthor>
  <p:cmAuthor id="2" name="Golec Sylwia" initials="GS" lastIdx="11" clrIdx="1">
    <p:extLst/>
  </p:cmAuthor>
  <p:cmAuthor id="3" name="Jurkowska Monika" initials="JM" lastIdx="3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655"/>
    <a:srgbClr val="F4A026"/>
    <a:srgbClr val="FFFFFF"/>
    <a:srgbClr val="BDD0EB"/>
    <a:srgbClr val="017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B25A0-3724-4730-BAF3-21F32F47F325}" type="datetimeFigureOut">
              <a:rPr lang="pl-PL" smtClean="0"/>
              <a:t>2019-09-02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361B3-ECD5-4C89-99F9-0268B213C5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55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62655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C63-AA8C-404A-A7E6-59B3EC2976DC}" type="datetimeFigureOut">
              <a:rPr lang="pl-PL" smtClean="0"/>
              <a:t>2019-09-02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49"/>
          <a:stretch/>
        </p:blipFill>
        <p:spPr>
          <a:xfrm>
            <a:off x="0" y="3"/>
            <a:ext cx="12218159" cy="1932899"/>
          </a:xfrm>
          <a:prstGeom prst="rect">
            <a:avLst/>
          </a:prstGeom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3E77-D97E-40D3-8CEF-C434B1B4FC2D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38"/>
          <a:stretch/>
        </p:blipFill>
        <p:spPr>
          <a:xfrm>
            <a:off x="0" y="5002889"/>
            <a:ext cx="12295159" cy="186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C63-AA8C-404A-A7E6-59B3EC2976DC}" type="datetimeFigureOut">
              <a:rPr lang="pl-PL" smtClean="0"/>
              <a:t>2019-09-02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3E77-D97E-40D3-8CEF-C434B1B4FC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121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C63-AA8C-404A-A7E6-59B3EC2976DC}" type="datetimeFigureOut">
              <a:rPr lang="pl-PL" smtClean="0"/>
              <a:t>2019-09-02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3E77-D97E-40D3-8CEF-C434B1B4FC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910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1" y="405340"/>
            <a:ext cx="9163052" cy="719349"/>
          </a:xfrm>
        </p:spPr>
        <p:txBody>
          <a:bodyPr>
            <a:normAutofit/>
          </a:bodyPr>
          <a:lstStyle>
            <a:lvl1pPr>
              <a:defRPr lang="pl-PL" sz="4000" b="1" dirty="0">
                <a:solidFill>
                  <a:srgbClr val="062655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sz="4400" b="1" dirty="0">
              <a:solidFill>
                <a:srgbClr val="062655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477102"/>
            <a:ext cx="10515600" cy="4699861"/>
          </a:xfrm>
        </p:spPr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pl-PL" dirty="0" smtClean="0"/>
              <a:t>Edytuj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C63-AA8C-404A-A7E6-59B3EC2976DC}" type="datetimeFigureOut">
              <a:rPr lang="pl-PL" smtClean="0"/>
              <a:t>2019-09-02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3E77-D97E-40D3-8CEF-C434B1B4FC2D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Prostokąt 18"/>
          <p:cNvSpPr/>
          <p:nvPr userDrawn="1"/>
        </p:nvSpPr>
        <p:spPr>
          <a:xfrm>
            <a:off x="10001253" y="405340"/>
            <a:ext cx="2190747" cy="719349"/>
          </a:xfrm>
          <a:prstGeom prst="rect">
            <a:avLst/>
          </a:prstGeom>
          <a:solidFill>
            <a:srgbClr val="F4A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" name="Obraz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26" y="548206"/>
            <a:ext cx="1066677" cy="444118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rot="5400000">
            <a:off x="8699010" y="3365010"/>
            <a:ext cx="6858000" cy="127980"/>
          </a:xfrm>
          <a:prstGeom prst="rect">
            <a:avLst/>
          </a:prstGeom>
          <a:solidFill>
            <a:srgbClr val="F4A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51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>
                <a:solidFill>
                  <a:srgbClr val="062655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C63-AA8C-404A-A7E6-59B3EC2976DC}" type="datetimeFigureOut">
              <a:rPr lang="pl-PL" smtClean="0"/>
              <a:t>2019-09-02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3E77-D97E-40D3-8CEF-C434B1B4FC2D}" type="slidenum">
              <a:rPr lang="pl-PL" smtClean="0"/>
              <a:t>‹#›</a:t>
            </a:fld>
            <a:endParaRPr lang="pl-PL"/>
          </a:p>
        </p:txBody>
      </p:sp>
      <p:sp>
        <p:nvSpPr>
          <p:cNvPr id="9" name="Prostokąt 8"/>
          <p:cNvSpPr/>
          <p:nvPr userDrawn="1"/>
        </p:nvSpPr>
        <p:spPr>
          <a:xfrm rot="10800000">
            <a:off x="-10186" y="6728731"/>
            <a:ext cx="12204000" cy="127980"/>
          </a:xfrm>
          <a:prstGeom prst="rect">
            <a:avLst/>
          </a:prstGeom>
          <a:solidFill>
            <a:srgbClr val="F4A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rostokąt 10"/>
          <p:cNvSpPr/>
          <p:nvPr userDrawn="1"/>
        </p:nvSpPr>
        <p:spPr>
          <a:xfrm>
            <a:off x="5000626" y="6089650"/>
            <a:ext cx="2190747" cy="719349"/>
          </a:xfrm>
          <a:prstGeom prst="rect">
            <a:avLst/>
          </a:prstGeom>
          <a:solidFill>
            <a:srgbClr val="F4A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255" y="6214392"/>
            <a:ext cx="1066677" cy="4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C63-AA8C-404A-A7E6-59B3EC2976DC}" type="datetimeFigureOut">
              <a:rPr lang="pl-PL" smtClean="0"/>
              <a:t>2019-09-02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3E77-D97E-40D3-8CEF-C434B1B4FC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9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C63-AA8C-404A-A7E6-59B3EC2976DC}" type="datetimeFigureOut">
              <a:rPr lang="pl-PL" smtClean="0"/>
              <a:t>2019-09-02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3E77-D97E-40D3-8CEF-C434B1B4FC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252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C63-AA8C-404A-A7E6-59B3EC2976DC}" type="datetimeFigureOut">
              <a:rPr lang="pl-PL" smtClean="0"/>
              <a:t>2019-09-02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3E77-D97E-40D3-8CEF-C434B1B4FC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125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C63-AA8C-404A-A7E6-59B3EC2976DC}" type="datetimeFigureOut">
              <a:rPr lang="pl-PL" smtClean="0"/>
              <a:t>2019-09-02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3E77-D97E-40D3-8CEF-C434B1B4FC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018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C63-AA8C-404A-A7E6-59B3EC2976DC}" type="datetimeFigureOut">
              <a:rPr lang="pl-PL" smtClean="0"/>
              <a:t>2019-09-02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3E77-D97E-40D3-8CEF-C434B1B4FC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496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6C63-AA8C-404A-A7E6-59B3EC2976DC}" type="datetimeFigureOut">
              <a:rPr lang="pl-PL" smtClean="0"/>
              <a:t>2019-09-02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3E77-D97E-40D3-8CEF-C434B1B4FC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858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400" b="1" dirty="0" smtClean="0">
                <a:solidFill>
                  <a:srgbClr val="062655"/>
                </a:solidFill>
              </a:rPr>
              <a:t>Wprowadź tytuł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Edytuj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6C63-AA8C-404A-A7E6-59B3EC2976DC}" type="datetimeFigureOut">
              <a:rPr lang="pl-PL" smtClean="0"/>
              <a:t>2019-09-02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53E77-D97E-40D3-8CEF-C434B1B4FC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47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6265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6265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6265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6265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6265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>
          <a:xfrm>
            <a:off x="3262181" y="1624163"/>
            <a:ext cx="5667638" cy="2954062"/>
            <a:chOff x="3216081" y="1768826"/>
            <a:chExt cx="5667638" cy="2954062"/>
          </a:xfrm>
        </p:grpSpPr>
        <p:pic>
          <p:nvPicPr>
            <p:cNvPr id="6" name="Obraz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081" y="1768826"/>
              <a:ext cx="5660144" cy="2754008"/>
            </a:xfrm>
            <a:prstGeom prst="rect">
              <a:avLst/>
            </a:prstGeom>
          </p:spPr>
        </p:pic>
        <p:sp>
          <p:nvSpPr>
            <p:cNvPr id="7" name="pole tekstowe 6"/>
            <p:cNvSpPr txBox="1"/>
            <p:nvPr/>
          </p:nvSpPr>
          <p:spPr>
            <a:xfrm>
              <a:off x="3308281" y="4292001"/>
              <a:ext cx="55754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200" b="1" dirty="0" smtClean="0">
                  <a:solidFill>
                    <a:srgbClr val="062655"/>
                  </a:solidFill>
                </a:rPr>
                <a:t>SKUTECZNIE</a:t>
              </a:r>
              <a:r>
                <a:rPr lang="pl-PL" sz="2200" b="1" dirty="0" smtClean="0">
                  <a:solidFill>
                    <a:srgbClr val="002060"/>
                  </a:solidFill>
                </a:rPr>
                <a:t> </a:t>
              </a:r>
              <a:r>
                <a:rPr lang="pl-PL" sz="2200" b="1" dirty="0" smtClean="0">
                  <a:solidFill>
                    <a:srgbClr val="F4A026"/>
                  </a:solidFill>
                </a:rPr>
                <a:t>|</a:t>
              </a:r>
              <a:r>
                <a:rPr lang="pl-PL" sz="2200" b="1" dirty="0" smtClean="0">
                  <a:solidFill>
                    <a:srgbClr val="002060"/>
                  </a:solidFill>
                </a:rPr>
                <a:t> SZYBKO </a:t>
              </a:r>
              <a:r>
                <a:rPr lang="pl-PL" sz="2200" b="1" dirty="0" smtClean="0">
                  <a:solidFill>
                    <a:srgbClr val="F4A026"/>
                  </a:solidFill>
                </a:rPr>
                <a:t>|</a:t>
              </a:r>
              <a:r>
                <a:rPr lang="pl-PL" sz="2200" b="1" dirty="0" smtClean="0">
                  <a:solidFill>
                    <a:srgbClr val="002060"/>
                  </a:solidFill>
                </a:rPr>
                <a:t> INNOWACYJNIE</a:t>
              </a:r>
              <a:endParaRPr lang="pl-PL" sz="2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50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800" dirty="0" smtClean="0">
                <a:solidFill>
                  <a:srgbClr val="F4A026"/>
                </a:solidFill>
              </a:rPr>
              <a:t>Biblioteka raportów warstwy analitycznej</a:t>
            </a:r>
            <a:endParaRPr lang="pl-PL" sz="3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931" y="1124690"/>
            <a:ext cx="10813869" cy="505227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l-PL" sz="2400" b="1" dirty="0" smtClean="0"/>
              <a:t>Wyświetlanie właściwości raportu</a:t>
            </a:r>
          </a:p>
        </p:txBody>
      </p:sp>
      <p:pic>
        <p:nvPicPr>
          <p:cNvPr id="5" name="Obraz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1698171"/>
            <a:ext cx="7063522" cy="35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977" y="2263140"/>
            <a:ext cx="5156895" cy="404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800" b="1" dirty="0" smtClean="0">
                <a:solidFill>
                  <a:srgbClr val="F4A026"/>
                </a:solidFill>
              </a:rPr>
              <a:t>Moduł Baza wiedzy</a:t>
            </a:r>
            <a:endParaRPr lang="pl-PL" sz="3800" b="1" dirty="0"/>
          </a:p>
        </p:txBody>
      </p:sp>
      <p:pic>
        <p:nvPicPr>
          <p:cNvPr id="5" name="Obraz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47" y="1590252"/>
            <a:ext cx="9799955" cy="4241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8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4A026"/>
                </a:solidFill>
              </a:rPr>
              <a:t>Paczka instalacyjna programu Report Builder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51840" y="1239520"/>
            <a:ext cx="10601959" cy="4937443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l-PL" sz="2400" b="1" dirty="0" smtClean="0"/>
              <a:t>Paczka instalacyjna znajduje się w zakładce Baza Wiedzy &gt; Report </a:t>
            </a:r>
            <a:r>
              <a:rPr lang="pl-PL" sz="2400" b="1" dirty="0" err="1" smtClean="0"/>
              <a:t>Builder_instalka</a:t>
            </a:r>
            <a:endParaRPr lang="pl-PL" sz="2400" b="1" dirty="0" smtClean="0"/>
          </a:p>
          <a:p>
            <a:pPr marL="0" indent="0" algn="just">
              <a:buNone/>
            </a:pPr>
            <a:endParaRPr lang="pl-PL" sz="3200" b="1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33" y="1875686"/>
            <a:ext cx="5947166" cy="45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4A026"/>
                </a:solidFill>
              </a:rPr>
              <a:t>Raporty w programie Report Builder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51840" y="1259840"/>
            <a:ext cx="10601959" cy="4917123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l-PL" sz="2400" b="1" dirty="0" smtClean="0"/>
              <a:t>Umieszczanie raportu w usłudze Reporting Services</a:t>
            </a:r>
          </a:p>
          <a:p>
            <a:pPr marL="0" indent="0" algn="just">
              <a:buNone/>
            </a:pPr>
            <a:endParaRPr lang="pl-PL" sz="2400" b="1" dirty="0" smtClean="0"/>
          </a:p>
        </p:txBody>
      </p:sp>
      <p:pic>
        <p:nvPicPr>
          <p:cNvPr id="4" name="Obraz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1876004"/>
            <a:ext cx="5760720" cy="4436110"/>
          </a:xfrm>
          <a:prstGeom prst="rect">
            <a:avLst/>
          </a:prstGeom>
        </p:spPr>
      </p:pic>
      <p:pic>
        <p:nvPicPr>
          <p:cNvPr id="5" name="Obraz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86880" y="2270442"/>
            <a:ext cx="5013325" cy="351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4A026"/>
                </a:solidFill>
              </a:rPr>
              <a:t>Raporty w programie Report Builder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51840" y="1259840"/>
            <a:ext cx="10601959" cy="4917123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l-PL" sz="2400" b="1" dirty="0" smtClean="0"/>
              <a:t>Edycja raportu umieszczonego w Reporting Services</a:t>
            </a:r>
          </a:p>
        </p:txBody>
      </p:sp>
      <p:pic>
        <p:nvPicPr>
          <p:cNvPr id="6" name="Obraz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1866108"/>
            <a:ext cx="7553960" cy="2347278"/>
          </a:xfrm>
          <a:prstGeom prst="rect">
            <a:avLst/>
          </a:prstGeom>
        </p:spPr>
      </p:pic>
      <p:pic>
        <p:nvPicPr>
          <p:cNvPr id="7" name="Obraz 6"/>
          <p:cNvPicPr/>
          <p:nvPr/>
        </p:nvPicPr>
        <p:blipFill>
          <a:blip r:embed="rId3"/>
          <a:stretch>
            <a:fillRect/>
          </a:stretch>
        </p:blipFill>
        <p:spPr>
          <a:xfrm>
            <a:off x="8478522" y="2700499"/>
            <a:ext cx="3276917" cy="30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4A026"/>
                </a:solidFill>
              </a:rPr>
              <a:t>Raporty w programie Report Builder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51840" y="1259840"/>
            <a:ext cx="10601959" cy="4917123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l-PL" sz="2400" b="1" dirty="0" smtClean="0"/>
              <a:t>Tworzenie nowego raportu </a:t>
            </a:r>
          </a:p>
        </p:txBody>
      </p:sp>
      <p:pic>
        <p:nvPicPr>
          <p:cNvPr id="9" name="Obraz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99" y="2210117"/>
            <a:ext cx="6052820" cy="3195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Obraz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021839"/>
            <a:ext cx="5359400" cy="3819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759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4A026"/>
                </a:solidFill>
              </a:rPr>
              <a:t>Raporty w programie Report Builder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51840" y="1259840"/>
            <a:ext cx="10601959" cy="4917123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l-PL" sz="2400" b="1" dirty="0" smtClean="0"/>
              <a:t>Dodawanie źródła danych do raportu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i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77935"/>
              </p:ext>
            </p:extLst>
          </p:nvPr>
        </p:nvGraphicFramePr>
        <p:xfrm>
          <a:off x="378425" y="1990846"/>
          <a:ext cx="5799226" cy="376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3" imgW="12801600" imgH="8229600" progId="Unknown">
                  <p:embed/>
                </p:oleObj>
              </mc:Choice>
              <mc:Fallback>
                <p:oleObj r:id="rId3" imgW="12801600" imgH="8229600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25" y="1990846"/>
                        <a:ext cx="5799226" cy="37616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920" y="1990847"/>
            <a:ext cx="5541306" cy="37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0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4A026"/>
                </a:solidFill>
              </a:rPr>
              <a:t>Raporty w programie Report Builder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51840" y="1259840"/>
            <a:ext cx="10601959" cy="4917123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l-PL" sz="2400" b="1" dirty="0" smtClean="0"/>
              <a:t>Dodawanie zestawu danych do raportu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 flipV="1">
            <a:off x="838201" y="2123098"/>
            <a:ext cx="130578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11" name="Obi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616438"/>
              </p:ext>
            </p:extLst>
          </p:nvPr>
        </p:nvGraphicFramePr>
        <p:xfrm>
          <a:off x="660270" y="1844957"/>
          <a:ext cx="5117737" cy="419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r:id="rId3" imgW="10058400" imgH="8229600" progId="Unknown">
                  <p:embed/>
                </p:oleObj>
              </mc:Choice>
              <mc:Fallback>
                <p:oleObj r:id="rId3" imgW="10058400" imgH="8229600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70" y="1844957"/>
                        <a:ext cx="5117737" cy="4194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25439" y="1844957"/>
            <a:ext cx="124527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13" name="Obi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386632"/>
              </p:ext>
            </p:extLst>
          </p:nvPr>
        </p:nvGraphicFramePr>
        <p:xfrm>
          <a:off x="5964903" y="2025826"/>
          <a:ext cx="5769469" cy="37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r:id="rId5" imgW="12801600" imgH="8229600" progId="Unknown">
                  <p:embed/>
                </p:oleObj>
              </mc:Choice>
              <mc:Fallback>
                <p:oleObj r:id="rId5" imgW="12801600" imgH="8229600" progId="Unknown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903" y="2025826"/>
                        <a:ext cx="5769469" cy="3728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33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800" b="1" dirty="0" smtClean="0">
                <a:solidFill>
                  <a:srgbClr val="F4A026"/>
                </a:solidFill>
              </a:rPr>
              <a:t>Moduł Formatki</a:t>
            </a:r>
            <a:endParaRPr lang="pl-PL" sz="3800" b="1" dirty="0"/>
          </a:p>
        </p:txBody>
      </p:sp>
      <p:pic>
        <p:nvPicPr>
          <p:cNvPr id="4" name="Obraz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41" y="1395412"/>
            <a:ext cx="9296717" cy="4659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8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8" y="2064353"/>
            <a:ext cx="3697771" cy="1799193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318528" y="3709657"/>
            <a:ext cx="3712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 smtClean="0">
                <a:solidFill>
                  <a:srgbClr val="062655"/>
                </a:solidFill>
              </a:rPr>
              <a:t>SKUTECZNIE</a:t>
            </a:r>
            <a:r>
              <a:rPr lang="pl-PL" sz="1400" b="1" dirty="0" smtClean="0">
                <a:solidFill>
                  <a:srgbClr val="002060"/>
                </a:solidFill>
              </a:rPr>
              <a:t> </a:t>
            </a:r>
            <a:r>
              <a:rPr lang="pl-PL" sz="1400" b="1" dirty="0" smtClean="0">
                <a:solidFill>
                  <a:srgbClr val="F4A026"/>
                </a:solidFill>
              </a:rPr>
              <a:t>|</a:t>
            </a:r>
            <a:r>
              <a:rPr lang="pl-PL" sz="1400" b="1" dirty="0" smtClean="0">
                <a:solidFill>
                  <a:srgbClr val="002060"/>
                </a:solidFill>
              </a:rPr>
              <a:t> SZYBKO </a:t>
            </a:r>
            <a:r>
              <a:rPr lang="pl-PL" sz="1400" b="1" dirty="0" smtClean="0">
                <a:solidFill>
                  <a:srgbClr val="F4A026"/>
                </a:solidFill>
              </a:rPr>
              <a:t>|</a:t>
            </a:r>
            <a:r>
              <a:rPr lang="pl-PL" sz="1400" b="1" dirty="0" smtClean="0">
                <a:solidFill>
                  <a:srgbClr val="002060"/>
                </a:solidFill>
              </a:rPr>
              <a:t> INNOWACYJNIE</a:t>
            </a:r>
            <a:endParaRPr lang="pl-PL" sz="1400" b="1" dirty="0">
              <a:solidFill>
                <a:srgbClr val="002060"/>
              </a:solidFill>
            </a:endParaRPr>
          </a:p>
        </p:txBody>
      </p:sp>
      <p:sp>
        <p:nvSpPr>
          <p:cNvPr id="9" name="Podtytuł 4"/>
          <p:cNvSpPr txBox="1">
            <a:spLocks/>
          </p:cNvSpPr>
          <p:nvPr/>
        </p:nvSpPr>
        <p:spPr>
          <a:xfrm>
            <a:off x="3286900" y="1575690"/>
            <a:ext cx="8179404" cy="3509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85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85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85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85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85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pl-PL" b="1" dirty="0">
                <a:solidFill>
                  <a:srgbClr val="062655"/>
                </a:solidFill>
              </a:rPr>
              <a:t>Pentacomp Systemy Informatyczne S.A.</a:t>
            </a:r>
            <a:r>
              <a:rPr lang="pl-PL" sz="2000" dirty="0">
                <a:solidFill>
                  <a:srgbClr val="062655"/>
                </a:solidFill>
              </a:rPr>
              <a:t/>
            </a:r>
            <a:br>
              <a:rPr lang="pl-PL" sz="2000" dirty="0">
                <a:solidFill>
                  <a:srgbClr val="062655"/>
                </a:solidFill>
              </a:rPr>
            </a:br>
            <a:endParaRPr lang="pl-PL" sz="2000" dirty="0">
              <a:solidFill>
                <a:srgbClr val="062655"/>
              </a:solidFill>
            </a:endParaRP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pl-PL" sz="2400" dirty="0">
                <a:solidFill>
                  <a:srgbClr val="062655"/>
                </a:solidFill>
              </a:rPr>
              <a:t>Aleje Jerozolimskie </a:t>
            </a:r>
            <a:r>
              <a:rPr lang="pl-PL" sz="2400" dirty="0" smtClean="0">
                <a:solidFill>
                  <a:srgbClr val="062655"/>
                </a:solidFill>
              </a:rPr>
              <a:t>179 </a:t>
            </a:r>
            <a:r>
              <a:rPr lang="pl-PL" sz="2400" dirty="0">
                <a:solidFill>
                  <a:srgbClr val="062655"/>
                </a:solidFill>
              </a:rPr>
              <a:t/>
            </a:r>
            <a:br>
              <a:rPr lang="pl-PL" sz="2400" dirty="0">
                <a:solidFill>
                  <a:srgbClr val="062655"/>
                </a:solidFill>
              </a:rPr>
            </a:br>
            <a:r>
              <a:rPr lang="pl-PL" sz="2400" dirty="0">
                <a:solidFill>
                  <a:srgbClr val="062655"/>
                </a:solidFill>
              </a:rPr>
              <a:t>02-222 Warszawa</a:t>
            </a:r>
            <a:br>
              <a:rPr lang="pl-PL" sz="2400" dirty="0">
                <a:solidFill>
                  <a:srgbClr val="062655"/>
                </a:solidFill>
              </a:rPr>
            </a:br>
            <a:r>
              <a:rPr lang="pl-PL" sz="2400" dirty="0">
                <a:solidFill>
                  <a:srgbClr val="062655"/>
                </a:solidFill>
              </a:rPr>
              <a:t>tel. +48 22 417 57 10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pl-PL" sz="2400" dirty="0">
                <a:solidFill>
                  <a:srgbClr val="062655"/>
                </a:solidFill>
              </a:rPr>
              <a:t>sprzedaz@pentacomp.pl</a:t>
            </a:r>
            <a:br>
              <a:rPr lang="pl-PL" sz="2400" dirty="0">
                <a:solidFill>
                  <a:srgbClr val="062655"/>
                </a:solidFill>
              </a:rPr>
            </a:br>
            <a:r>
              <a:rPr lang="pl-PL" sz="2400" b="1" dirty="0">
                <a:solidFill>
                  <a:srgbClr val="062655"/>
                </a:solidFill>
              </a:rPr>
              <a:t>www.pentacomp.pl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pl-PL" sz="2000" dirty="0">
              <a:solidFill>
                <a:srgbClr val="0626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84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>
            <a:normAutofit/>
          </a:bodyPr>
          <a:lstStyle/>
          <a:p>
            <a:r>
              <a:rPr lang="pl-PL" sz="7200" dirty="0" smtClean="0"/>
              <a:t>Ariadna2</a:t>
            </a:r>
            <a:endParaRPr lang="pl-PL" sz="720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Środowisko szkoleniowe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03407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4A026"/>
                </a:solidFill>
              </a:rPr>
              <a:t>Komponenty środowiska szkoleniowego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776549"/>
            <a:ext cx="10515599" cy="4400414"/>
          </a:xfrm>
        </p:spPr>
        <p:txBody>
          <a:bodyPr anchor="t">
            <a:normAutofit/>
          </a:bodyPr>
          <a:lstStyle/>
          <a:p>
            <a:pPr algn="just">
              <a:buFontTx/>
              <a:buChar char="-"/>
            </a:pPr>
            <a:r>
              <a:rPr lang="pl-PL" sz="3200" b="1" dirty="0" smtClean="0"/>
              <a:t>Serwer aplikacyjny Microsoft SharePoint 2013</a:t>
            </a:r>
          </a:p>
          <a:p>
            <a:pPr marL="0" indent="0" algn="just">
              <a:buNone/>
            </a:pPr>
            <a:r>
              <a:rPr lang="pl-PL" sz="3200" b="1" dirty="0" smtClean="0"/>
              <a:t>- Serwer bazodanowy SQL Server 2017 Enterprise Edition</a:t>
            </a:r>
          </a:p>
        </p:txBody>
      </p:sp>
    </p:spTree>
    <p:extLst>
      <p:ext uri="{BB962C8B-B14F-4D97-AF65-F5344CB8AC3E}">
        <p14:creationId xmlns:p14="http://schemas.microsoft.com/office/powerpoint/2010/main" val="388463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4A026"/>
                </a:solidFill>
              </a:rPr>
              <a:t>Microsoft </a:t>
            </a:r>
            <a:r>
              <a:rPr lang="pl-PL" dirty="0" err="1" smtClean="0">
                <a:solidFill>
                  <a:srgbClr val="F4A026"/>
                </a:solidFill>
              </a:rPr>
              <a:t>Sharepoint</a:t>
            </a:r>
            <a:r>
              <a:rPr lang="pl-PL" dirty="0" smtClean="0">
                <a:solidFill>
                  <a:srgbClr val="F4A026"/>
                </a:solidFill>
              </a:rPr>
              <a:t> 2013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9270" y="1471749"/>
            <a:ext cx="10674530" cy="470521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l-PL" b="1" dirty="0" smtClean="0"/>
              <a:t>Adres</a:t>
            </a:r>
            <a:r>
              <a:rPr lang="pl-PL" b="1" dirty="0"/>
              <a:t>: http://ariadna2.mf.gov.pl</a:t>
            </a:r>
            <a:r>
              <a:rPr lang="pl-PL" b="1" dirty="0" smtClean="0"/>
              <a:t>/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l-PL" sz="2400" b="1" dirty="0" smtClean="0"/>
              <a:t>Moduły</a:t>
            </a:r>
            <a:r>
              <a:rPr lang="pl-PL" sz="2400" b="1" dirty="0"/>
              <a:t>: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pl-PL" sz="2400" b="1" dirty="0"/>
              <a:t>Ariadna 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pl-PL" sz="2400" b="1" dirty="0"/>
              <a:t>Baza wiedzy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pl-PL" sz="2400" b="1" dirty="0"/>
              <a:t>Raporty 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pl-PL" sz="2400" b="1" dirty="0"/>
              <a:t>Formatki</a:t>
            </a:r>
          </a:p>
          <a:p>
            <a:pPr marL="0" indent="0" algn="just">
              <a:buNone/>
            </a:pPr>
            <a:endParaRPr lang="pl-PL" b="1" dirty="0" smtClean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917" y="2299062"/>
            <a:ext cx="8360093" cy="32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3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3600" b="1" dirty="0" smtClean="0">
                <a:solidFill>
                  <a:srgbClr val="F4A026"/>
                </a:solidFill>
              </a:rPr>
              <a:t>Moduł Ariadna</a:t>
            </a:r>
            <a:br>
              <a:rPr lang="pl-PL" sz="3600" b="1" dirty="0" smtClean="0">
                <a:solidFill>
                  <a:srgbClr val="F4A026"/>
                </a:solidFill>
              </a:rPr>
            </a:br>
            <a:r>
              <a:rPr lang="pl-PL" sz="3200" b="1" dirty="0" smtClean="0">
                <a:solidFill>
                  <a:srgbClr val="F4A026"/>
                </a:solidFill>
              </a:rPr>
              <a:t>Biblioteka Raportów Warstwy Analitycznej</a:t>
            </a:r>
            <a:endParaRPr lang="pl-PL" sz="3200" b="1" dirty="0"/>
          </a:p>
        </p:txBody>
      </p:sp>
      <p:pic>
        <p:nvPicPr>
          <p:cNvPr id="4" name="Obraz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35" y="1767840"/>
            <a:ext cx="9655627" cy="4624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98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800" dirty="0" smtClean="0">
                <a:solidFill>
                  <a:srgbClr val="F4A026"/>
                </a:solidFill>
              </a:rPr>
              <a:t>Biblioteka raportów warstwy analitycznej</a:t>
            </a:r>
            <a:endParaRPr lang="pl-PL" sz="3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74767" y="1124690"/>
            <a:ext cx="10779034" cy="505227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l-PL" sz="2400" b="1" dirty="0" smtClean="0"/>
              <a:t>System loguje użytkownika do aplikacji Reporting Services</a:t>
            </a:r>
          </a:p>
        </p:txBody>
      </p:sp>
      <p:pic>
        <p:nvPicPr>
          <p:cNvPr id="5" name="Obraz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02" y="1846624"/>
            <a:ext cx="8836614" cy="4266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96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800" dirty="0" smtClean="0">
                <a:solidFill>
                  <a:srgbClr val="F4A026"/>
                </a:solidFill>
              </a:rPr>
              <a:t>Biblioteka raportów warstwy analitycznej</a:t>
            </a:r>
            <a:endParaRPr lang="pl-PL" sz="3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931" y="1124690"/>
            <a:ext cx="10813869" cy="505227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l-PL" sz="2400" b="1" dirty="0" smtClean="0"/>
              <a:t>Uruchamianie zdefiniowanego raportu 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29" y="3415374"/>
            <a:ext cx="9910483" cy="3020338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1718538"/>
            <a:ext cx="9785536" cy="143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7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800" dirty="0" smtClean="0">
                <a:solidFill>
                  <a:srgbClr val="F4A026"/>
                </a:solidFill>
              </a:rPr>
              <a:t>Biblioteka raportów warstwy analitycznej</a:t>
            </a:r>
            <a:endParaRPr lang="pl-PL" sz="3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931" y="1124690"/>
            <a:ext cx="10813869" cy="505227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l-PL" sz="2400" b="1" dirty="0" smtClean="0"/>
              <a:t>Ładowanie utworzonego raportu do Reporting Services</a:t>
            </a:r>
          </a:p>
        </p:txBody>
      </p:sp>
      <p:pic>
        <p:nvPicPr>
          <p:cNvPr id="6" name="Obraz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711642"/>
            <a:ext cx="8361680" cy="342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az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03" y="3507581"/>
            <a:ext cx="5161598" cy="2794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8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800" dirty="0" smtClean="0">
                <a:solidFill>
                  <a:srgbClr val="F4A026"/>
                </a:solidFill>
              </a:rPr>
              <a:t>Biblioteka raportów warstwy analitycznej</a:t>
            </a:r>
            <a:endParaRPr lang="pl-PL" sz="3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931" y="1124690"/>
            <a:ext cx="10813869" cy="505227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l-PL" sz="2400" b="1" dirty="0" smtClean="0"/>
              <a:t>Pobieranie raportu z Reporting Services</a:t>
            </a:r>
          </a:p>
        </p:txBody>
      </p:sp>
      <p:pic>
        <p:nvPicPr>
          <p:cNvPr id="8" name="Obraz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810293"/>
            <a:ext cx="8389575" cy="3940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95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3591</TotalTime>
  <Words>167</Words>
  <Application>Microsoft Office PowerPoint</Application>
  <PresentationFormat>Panoramiczny</PresentationFormat>
  <Paragraphs>42</Paragraphs>
  <Slides>19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Lato</vt:lpstr>
      <vt:lpstr>Motyw pakietu Office</vt:lpstr>
      <vt:lpstr>Unknown</vt:lpstr>
      <vt:lpstr>Prezentacja programu PowerPoint</vt:lpstr>
      <vt:lpstr>Ariadna2</vt:lpstr>
      <vt:lpstr>Komponenty środowiska szkoleniowego</vt:lpstr>
      <vt:lpstr>Microsoft Sharepoint 2013</vt:lpstr>
      <vt:lpstr>Moduł Ariadna Biblioteka Raportów Warstwy Analitycznej</vt:lpstr>
      <vt:lpstr>Biblioteka raportów warstwy analitycznej</vt:lpstr>
      <vt:lpstr>Biblioteka raportów warstwy analitycznej</vt:lpstr>
      <vt:lpstr>Biblioteka raportów warstwy analitycznej</vt:lpstr>
      <vt:lpstr>Biblioteka raportów warstwy analitycznej</vt:lpstr>
      <vt:lpstr>Biblioteka raportów warstwy analitycznej</vt:lpstr>
      <vt:lpstr>Moduł Baza wiedzy</vt:lpstr>
      <vt:lpstr>Paczka instalacyjna programu Report Builder</vt:lpstr>
      <vt:lpstr>Raporty w programie Report Builder</vt:lpstr>
      <vt:lpstr>Raporty w programie Report Builder</vt:lpstr>
      <vt:lpstr>Raporty w programie Report Builder</vt:lpstr>
      <vt:lpstr>Raporty w programie Report Builder</vt:lpstr>
      <vt:lpstr>Raporty w programie Report Builder</vt:lpstr>
      <vt:lpstr>Moduł Formatki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Rzepiński</dc:creator>
  <cp:lastModifiedBy>Izdebska Monika</cp:lastModifiedBy>
  <cp:revision>230</cp:revision>
  <dcterms:created xsi:type="dcterms:W3CDTF">2017-06-29T16:12:09Z</dcterms:created>
  <dcterms:modified xsi:type="dcterms:W3CDTF">2019-09-02T15:23:35Z</dcterms:modified>
</cp:coreProperties>
</file>