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78" r:id="rId4"/>
    <p:sldId id="259" r:id="rId5"/>
    <p:sldId id="260" r:id="rId6"/>
    <p:sldId id="262" r:id="rId7"/>
    <p:sldId id="261" r:id="rId8"/>
    <p:sldId id="263" r:id="rId9"/>
    <p:sldId id="265" r:id="rId10"/>
    <p:sldId id="264" r:id="rId11"/>
    <p:sldId id="266" r:id="rId12"/>
    <p:sldId id="267" r:id="rId13"/>
    <p:sldId id="268" r:id="rId14"/>
    <p:sldId id="269" r:id="rId15"/>
    <p:sldId id="321" r:id="rId16"/>
    <p:sldId id="270" r:id="rId17"/>
    <p:sldId id="271" r:id="rId18"/>
    <p:sldId id="272" r:id="rId19"/>
    <p:sldId id="273" r:id="rId20"/>
    <p:sldId id="274" r:id="rId21"/>
    <p:sldId id="275" r:id="rId22"/>
    <p:sldId id="277" r:id="rId23"/>
    <p:sldId id="279" r:id="rId24"/>
    <p:sldId id="282" r:id="rId25"/>
    <p:sldId id="283" r:id="rId26"/>
    <p:sldId id="284" r:id="rId27"/>
    <p:sldId id="285" r:id="rId28"/>
    <p:sldId id="281" r:id="rId29"/>
    <p:sldId id="288" r:id="rId30"/>
    <p:sldId id="287" r:id="rId31"/>
    <p:sldId id="289" r:id="rId32"/>
    <p:sldId id="290" r:id="rId33"/>
    <p:sldId id="291" r:id="rId34"/>
    <p:sldId id="292" r:id="rId35"/>
    <p:sldId id="293" r:id="rId36"/>
    <p:sldId id="294" r:id="rId37"/>
    <p:sldId id="295" r:id="rId38"/>
    <p:sldId id="298" r:id="rId39"/>
    <p:sldId id="296" r:id="rId40"/>
    <p:sldId id="297"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2" r:id="rId64"/>
    <p:sldId id="32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74" autoAdjust="0"/>
  </p:normalViewPr>
  <p:slideViewPr>
    <p:cSldViewPr>
      <p:cViewPr varScale="1">
        <p:scale>
          <a:sx n="51" d="100"/>
          <a:sy n="51" d="100"/>
        </p:scale>
        <p:origin x="-106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16864-86C3-413C-8986-B49495820EB8}" type="datetimeFigureOut">
              <a:rPr lang="en-US" smtClean="0"/>
              <a:t>10/6/2013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4B3654-1424-4CC0-8423-B88A90A405B5}" type="slidenum">
              <a:rPr lang="en-US" smtClean="0"/>
              <a:t>‹#›</a:t>
            </a:fld>
            <a:endParaRPr lang="en-US"/>
          </a:p>
        </p:txBody>
      </p:sp>
    </p:spTree>
    <p:extLst>
      <p:ext uri="{BB962C8B-B14F-4D97-AF65-F5344CB8AC3E}">
        <p14:creationId xmlns:p14="http://schemas.microsoft.com/office/powerpoint/2010/main" val="2542731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nicolasgallagher.com/micro-clearfix-hack/" TargetMode="External"/><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hyperlink" Target="http://getbootstrap.com/getting-started#accessibility"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Default1.html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5</a:t>
            </a:fld>
            <a:endParaRPr lang="en-US"/>
          </a:p>
        </p:txBody>
      </p:sp>
    </p:spTree>
    <p:extLst>
      <p:ext uri="{BB962C8B-B14F-4D97-AF65-F5344CB8AC3E}">
        <p14:creationId xmlns:p14="http://schemas.microsoft.com/office/powerpoint/2010/main" val="18132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Default6_FluidLayout.html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14</a:t>
            </a:fld>
            <a:endParaRPr lang="en-US"/>
          </a:p>
        </p:txBody>
      </p:sp>
    </p:spTree>
    <p:extLst>
      <p:ext uri="{BB962C8B-B14F-4D97-AF65-F5344CB8AC3E}">
        <p14:creationId xmlns:p14="http://schemas.microsoft.com/office/powerpoint/2010/main" val="390743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Default6_FluidLayout.html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15</a:t>
            </a:fld>
            <a:endParaRPr lang="en-US"/>
          </a:p>
        </p:txBody>
      </p:sp>
    </p:spTree>
    <p:extLst>
      <p:ext uri="{BB962C8B-B14F-4D97-AF65-F5344CB8AC3E}">
        <p14:creationId xmlns:p14="http://schemas.microsoft.com/office/powerpoint/2010/main" val="3907434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Media queries allow for custom CSS based on a number of conditions—ratios, widths, display type,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—but usually focuses around min-width and max-width.</a:t>
            </a:r>
          </a:p>
          <a:p>
            <a:r>
              <a:rPr lang="en-US" sz="1200" b="0" i="0" kern="1200" dirty="0" smtClean="0">
                <a:solidFill>
                  <a:schemeClr val="tx1"/>
                </a:solidFill>
                <a:effectLst/>
                <a:latin typeface="+mn-lt"/>
                <a:ea typeface="+mn-ea"/>
                <a:cs typeface="+mn-cs"/>
              </a:rPr>
              <a:t>Modify the width of column in our grid</a:t>
            </a:r>
          </a:p>
          <a:p>
            <a:r>
              <a:rPr lang="en-US" sz="1200" b="0" i="0" kern="1200" dirty="0" smtClean="0">
                <a:solidFill>
                  <a:schemeClr val="tx1"/>
                </a:solidFill>
                <a:effectLst/>
                <a:latin typeface="+mn-lt"/>
                <a:ea typeface="+mn-ea"/>
                <a:cs typeface="+mn-cs"/>
              </a:rPr>
              <a:t>Stack elements instead of float wherever necessary</a:t>
            </a:r>
          </a:p>
          <a:p>
            <a:r>
              <a:rPr lang="en-US" sz="1200" b="0" i="0" kern="1200" dirty="0" smtClean="0">
                <a:solidFill>
                  <a:schemeClr val="tx1"/>
                </a:solidFill>
                <a:effectLst/>
                <a:latin typeface="+mn-lt"/>
                <a:ea typeface="+mn-ea"/>
                <a:cs typeface="+mn-cs"/>
              </a:rPr>
              <a:t>Resize headings and text to be more appropriate for devices</a:t>
            </a:r>
          </a:p>
          <a:p>
            <a:r>
              <a:rPr lang="en-US" sz="1200" b="0" i="0" kern="1200" dirty="0" smtClean="0">
                <a:solidFill>
                  <a:schemeClr val="tx1"/>
                </a:solidFill>
                <a:effectLst/>
                <a:latin typeface="+mn-lt"/>
                <a:ea typeface="+mn-ea"/>
                <a:cs typeface="+mn-cs"/>
              </a:rPr>
              <a:t>Use media queries responsibly and only as a start to your mobile audiences. For larger projects, do consider dedicated code bases and not layers of media queries.</a:t>
            </a:r>
          </a:p>
          <a:p>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16</a:t>
            </a:fld>
            <a:endParaRPr lang="en-US"/>
          </a:p>
        </p:txBody>
      </p:sp>
    </p:spTree>
    <p:extLst>
      <p:ext uri="{BB962C8B-B14F-4D97-AF65-F5344CB8AC3E}">
        <p14:creationId xmlns:p14="http://schemas.microsoft.com/office/powerpoint/2010/main" val="266075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20</a:t>
            </a:fld>
            <a:endParaRPr lang="en-US"/>
          </a:p>
        </p:txBody>
      </p:sp>
    </p:spTree>
    <p:extLst>
      <p:ext uri="{BB962C8B-B14F-4D97-AF65-F5344CB8AC3E}">
        <p14:creationId xmlns:p14="http://schemas.microsoft.com/office/powerpoint/2010/main" val="1797104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23</a:t>
            </a:fld>
            <a:endParaRPr lang="en-US"/>
          </a:p>
        </p:txBody>
      </p:sp>
    </p:spTree>
    <p:extLst>
      <p:ext uri="{BB962C8B-B14F-4D97-AF65-F5344CB8AC3E}">
        <p14:creationId xmlns:p14="http://schemas.microsoft.com/office/powerpoint/2010/main" val="336902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Default11_Typography_Alignment.html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24</a:t>
            </a:fld>
            <a:endParaRPr lang="en-US"/>
          </a:p>
        </p:txBody>
      </p:sp>
    </p:spTree>
    <p:extLst>
      <p:ext uri="{BB962C8B-B14F-4D97-AF65-F5344CB8AC3E}">
        <p14:creationId xmlns:p14="http://schemas.microsoft.com/office/powerpoint/2010/main" val="277561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Default12_Typography_Emphasis.html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25</a:t>
            </a:fld>
            <a:endParaRPr lang="en-US"/>
          </a:p>
        </p:txBody>
      </p:sp>
    </p:spTree>
    <p:extLst>
      <p:ext uri="{BB962C8B-B14F-4D97-AF65-F5344CB8AC3E}">
        <p14:creationId xmlns:p14="http://schemas.microsoft.com/office/powerpoint/2010/main" val="4270522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Default13_Typography_AbbreviationsAddress.html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26</a:t>
            </a:fld>
            <a:endParaRPr lang="en-US"/>
          </a:p>
        </p:txBody>
      </p:sp>
    </p:spTree>
    <p:extLst>
      <p:ext uri="{BB962C8B-B14F-4D97-AF65-F5344CB8AC3E}">
        <p14:creationId xmlns:p14="http://schemas.microsoft.com/office/powerpoint/2010/main" val="385133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Default10_Typography_Emphasis.html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27</a:t>
            </a:fld>
            <a:endParaRPr lang="en-US"/>
          </a:p>
        </p:txBody>
      </p:sp>
    </p:spTree>
    <p:extLst>
      <p:ext uri="{BB962C8B-B14F-4D97-AF65-F5344CB8AC3E}">
        <p14:creationId xmlns:p14="http://schemas.microsoft.com/office/powerpoint/2010/main" val="1742316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Default14_Typography_Blockquotes.html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28</a:t>
            </a:fld>
            <a:endParaRPr lang="en-US"/>
          </a:p>
        </p:txBody>
      </p:sp>
    </p:spTree>
    <p:extLst>
      <p:ext uri="{BB962C8B-B14F-4D97-AF65-F5344CB8AC3E}">
        <p14:creationId xmlns:p14="http://schemas.microsoft.com/office/powerpoint/2010/main" val="167496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Default2.html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6</a:t>
            </a:fld>
            <a:endParaRPr lang="en-US"/>
          </a:p>
        </p:txBody>
      </p:sp>
    </p:spTree>
    <p:extLst>
      <p:ext uri="{BB962C8B-B14F-4D97-AF65-F5344CB8AC3E}">
        <p14:creationId xmlns:p14="http://schemas.microsoft.com/office/powerpoint/2010/main" val="1729000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Default15_List.html</a:t>
            </a:r>
            <a:endParaRPr lang="en-US"/>
          </a:p>
        </p:txBody>
      </p:sp>
      <p:sp>
        <p:nvSpPr>
          <p:cNvPr id="4" name="Slide Number Placeholder 3"/>
          <p:cNvSpPr>
            <a:spLocks noGrp="1"/>
          </p:cNvSpPr>
          <p:nvPr>
            <p:ph type="sldNum" sz="quarter" idx="10"/>
          </p:nvPr>
        </p:nvSpPr>
        <p:spPr/>
        <p:txBody>
          <a:bodyPr/>
          <a:lstStyle/>
          <a:p>
            <a:fld id="{104B3654-1424-4CC0-8423-B88A90A405B5}" type="slidenum">
              <a:rPr lang="en-US" smtClean="0"/>
              <a:t>29</a:t>
            </a:fld>
            <a:endParaRPr lang="en-US"/>
          </a:p>
        </p:txBody>
      </p:sp>
    </p:spTree>
    <p:extLst>
      <p:ext uri="{BB962C8B-B14F-4D97-AF65-F5344CB8AC3E}">
        <p14:creationId xmlns:p14="http://schemas.microsoft.com/office/powerpoint/2010/main" val="3479883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smtClean="0"/>
              <a:t>Default styles</a:t>
            </a:r>
          </a:p>
          <a:p>
            <a:pPr marL="0" indent="0">
              <a:buNone/>
            </a:pPr>
            <a:r>
              <a:rPr lang="en-US" sz="1200" dirty="0" smtClean="0"/>
              <a:t>For basic styling—light padding and only horizontal dividers—add the base class .table to any &lt;table&gt;.</a:t>
            </a:r>
          </a:p>
          <a:p>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32</a:t>
            </a:fld>
            <a:endParaRPr lang="en-US"/>
          </a:p>
        </p:txBody>
      </p:sp>
    </p:spTree>
    <p:extLst>
      <p:ext uri="{BB962C8B-B14F-4D97-AF65-F5344CB8AC3E}">
        <p14:creationId xmlns:p14="http://schemas.microsoft.com/office/powerpoint/2010/main" val="268784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Adds zebra-striping to any table row within the &lt;</a:t>
            </a:r>
            <a:r>
              <a:rPr lang="en-US" dirty="0" err="1" smtClean="0"/>
              <a:t>tbody</a:t>
            </a:r>
            <a:r>
              <a:rPr lang="en-US" dirty="0" smtClean="0"/>
              <a:t>&gt; via the :nth-child CSS selector (not available in IE7-8).</a:t>
            </a:r>
          </a:p>
        </p:txBody>
      </p:sp>
      <p:sp>
        <p:nvSpPr>
          <p:cNvPr id="4" name="Slide Number Placeholder 3"/>
          <p:cNvSpPr>
            <a:spLocks noGrp="1"/>
          </p:cNvSpPr>
          <p:nvPr>
            <p:ph type="sldNum" sz="quarter" idx="10"/>
          </p:nvPr>
        </p:nvSpPr>
        <p:spPr/>
        <p:txBody>
          <a:bodyPr/>
          <a:lstStyle/>
          <a:p>
            <a:fld id="{104B3654-1424-4CC0-8423-B88A90A405B5}" type="slidenum">
              <a:rPr lang="en-US" smtClean="0"/>
              <a:t>33</a:t>
            </a:fld>
            <a:endParaRPr lang="en-US"/>
          </a:p>
        </p:txBody>
      </p:sp>
    </p:spTree>
    <p:extLst>
      <p:ext uri="{BB962C8B-B14F-4D97-AF65-F5344CB8AC3E}">
        <p14:creationId xmlns:p14="http://schemas.microsoft.com/office/powerpoint/2010/main" val="1961218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borders and rounded corners to the table</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34</a:t>
            </a:fld>
            <a:endParaRPr lang="en-US"/>
          </a:p>
        </p:txBody>
      </p:sp>
    </p:spTree>
    <p:extLst>
      <p:ext uri="{BB962C8B-B14F-4D97-AF65-F5344CB8AC3E}">
        <p14:creationId xmlns:p14="http://schemas.microsoft.com/office/powerpoint/2010/main" val="1961218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Enable a hover state on table rows within a &lt;</a:t>
            </a:r>
            <a:r>
              <a:rPr lang="en-US" dirty="0" err="1" smtClean="0"/>
              <a:t>tbody</a:t>
            </a:r>
            <a:r>
              <a:rPr lang="en-US" dirty="0" smtClean="0"/>
              <a:t>&gt;.</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35</a:t>
            </a:fld>
            <a:endParaRPr lang="en-US"/>
          </a:p>
        </p:txBody>
      </p:sp>
    </p:spTree>
    <p:extLst>
      <p:ext uri="{BB962C8B-B14F-4D97-AF65-F5344CB8AC3E}">
        <p14:creationId xmlns:p14="http://schemas.microsoft.com/office/powerpoint/2010/main" val="1961218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contextual classes to color table rows</a:t>
            </a:r>
          </a:p>
          <a:p>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36</a:t>
            </a:fld>
            <a:endParaRPr lang="en-US"/>
          </a:p>
        </p:txBody>
      </p:sp>
    </p:spTree>
    <p:extLst>
      <p:ext uri="{BB962C8B-B14F-4D97-AF65-F5344CB8AC3E}">
        <p14:creationId xmlns:p14="http://schemas.microsoft.com/office/powerpoint/2010/main" val="1961218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37</a:t>
            </a:fld>
            <a:endParaRPr lang="en-US"/>
          </a:p>
        </p:txBody>
      </p:sp>
    </p:spTree>
    <p:extLst>
      <p:ext uri="{BB962C8B-B14F-4D97-AF65-F5344CB8AC3E}">
        <p14:creationId xmlns:p14="http://schemas.microsoft.com/office/powerpoint/2010/main" val="3977725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38</a:t>
            </a:fld>
            <a:endParaRPr lang="en-US"/>
          </a:p>
        </p:txBody>
      </p:sp>
    </p:spTree>
    <p:extLst>
      <p:ext uri="{BB962C8B-B14F-4D97-AF65-F5344CB8AC3E}">
        <p14:creationId xmlns:p14="http://schemas.microsoft.com/office/powerpoint/2010/main" val="2843332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24</a:t>
            </a:r>
          </a:p>
          <a:p>
            <a:r>
              <a:rPr lang="en-US" sz="1200" b="0" i="0" kern="1200" dirty="0" smtClean="0">
                <a:solidFill>
                  <a:schemeClr val="tx1"/>
                </a:solidFill>
                <a:effectLst/>
                <a:latin typeface="+mn-lt"/>
                <a:ea typeface="+mn-ea"/>
                <a:cs typeface="+mn-cs"/>
              </a:rPr>
              <a:t>Included with Bootstrap are three optional form layouts for common use cases: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Search form</a:t>
            </a:r>
          </a:p>
          <a:p>
            <a:r>
              <a:rPr lang="en-US" sz="1200" b="1" i="0" kern="1200" dirty="0" smtClean="0">
                <a:solidFill>
                  <a:schemeClr val="tx1"/>
                </a:solidFill>
                <a:effectLst/>
                <a:latin typeface="+mn-lt"/>
                <a:ea typeface="+mn-ea"/>
                <a:cs typeface="+mn-cs"/>
              </a:rPr>
              <a:t>Inline form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Horizontal form</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Add </a:t>
            </a:r>
            <a:r>
              <a:rPr lang="en-US" dirty="0" smtClean="0"/>
              <a:t>.form-search</a:t>
            </a:r>
            <a:r>
              <a:rPr lang="en-US" sz="1200" b="0" i="0" kern="1200" dirty="0" smtClean="0">
                <a:solidFill>
                  <a:schemeClr val="tx1"/>
                </a:solidFill>
                <a:effectLst/>
                <a:latin typeface="+mn-lt"/>
                <a:ea typeface="+mn-ea"/>
                <a:cs typeface="+mn-cs"/>
              </a:rPr>
              <a:t> to the form and </a:t>
            </a:r>
            <a:r>
              <a:rPr lang="en-US" dirty="0" smtClean="0"/>
              <a:t>.search-query</a:t>
            </a:r>
            <a:r>
              <a:rPr lang="en-US" sz="1200" b="0" i="0" kern="1200" dirty="0" smtClean="0">
                <a:solidFill>
                  <a:schemeClr val="tx1"/>
                </a:solidFill>
                <a:effectLst/>
                <a:latin typeface="+mn-lt"/>
                <a:ea typeface="+mn-ea"/>
                <a:cs typeface="+mn-cs"/>
              </a:rPr>
              <a:t> to the </a:t>
            </a:r>
            <a:r>
              <a:rPr lang="en-US" dirty="0" smtClean="0"/>
              <a:t>&lt;input&gt;</a:t>
            </a:r>
            <a:r>
              <a:rPr lang="en-US" sz="1200" b="0" i="0" kern="1200" dirty="0" smtClean="0">
                <a:solidFill>
                  <a:schemeClr val="tx1"/>
                </a:solidFill>
                <a:effectLst/>
                <a:latin typeface="+mn-lt"/>
                <a:ea typeface="+mn-ea"/>
                <a:cs typeface="+mn-cs"/>
              </a:rPr>
              <a:t> for an extra-rounded text input.</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39</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25</a:t>
            </a:r>
          </a:p>
          <a:p>
            <a:r>
              <a:rPr lang="en-US" sz="1200" b="0" i="0" kern="1200" dirty="0" smtClean="0">
                <a:solidFill>
                  <a:schemeClr val="tx1"/>
                </a:solidFill>
                <a:effectLst/>
                <a:latin typeface="+mn-lt"/>
                <a:ea typeface="+mn-ea"/>
                <a:cs typeface="+mn-cs"/>
              </a:rPr>
              <a:t>Add </a:t>
            </a:r>
            <a:r>
              <a:rPr lang="en-US" dirty="0" smtClean="0"/>
              <a:t>.form-inline</a:t>
            </a:r>
            <a:r>
              <a:rPr lang="en-US" sz="1200" b="0" i="0" kern="1200" dirty="0" smtClean="0">
                <a:solidFill>
                  <a:schemeClr val="tx1"/>
                </a:solidFill>
                <a:effectLst/>
                <a:latin typeface="+mn-lt"/>
                <a:ea typeface="+mn-ea"/>
                <a:cs typeface="+mn-cs"/>
              </a:rPr>
              <a:t> for left-aligned labels and inline-block controls for a compact layout.</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40</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Default3.html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7</a:t>
            </a:fld>
            <a:endParaRPr lang="en-US"/>
          </a:p>
        </p:txBody>
      </p:sp>
    </p:spTree>
    <p:extLst>
      <p:ext uri="{BB962C8B-B14F-4D97-AF65-F5344CB8AC3E}">
        <p14:creationId xmlns:p14="http://schemas.microsoft.com/office/powerpoint/2010/main" val="271432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26</a:t>
            </a:r>
          </a:p>
          <a:p>
            <a:r>
              <a:rPr lang="en-US" sz="1200" b="0" i="0" kern="1200" dirty="0" smtClean="0">
                <a:solidFill>
                  <a:schemeClr val="tx1"/>
                </a:solidFill>
                <a:effectLst/>
                <a:latin typeface="+mn-lt"/>
                <a:ea typeface="+mn-ea"/>
                <a:cs typeface="+mn-cs"/>
              </a:rPr>
              <a:t>Right align labels and float them to the left to make them appear on the same line as controls. </a:t>
            </a:r>
          </a:p>
          <a:p>
            <a:r>
              <a:rPr lang="en-US" sz="1200" b="0" i="0" kern="1200" dirty="0" smtClean="0">
                <a:solidFill>
                  <a:schemeClr val="tx1"/>
                </a:solidFill>
                <a:effectLst/>
                <a:latin typeface="+mn-lt"/>
                <a:ea typeface="+mn-ea"/>
                <a:cs typeface="+mn-cs"/>
              </a:rPr>
              <a:t>Requires the most markup changes from a default form:</a:t>
            </a:r>
          </a:p>
          <a:p>
            <a:r>
              <a:rPr lang="en-US" sz="1200" b="0" i="0" kern="1200" dirty="0" smtClean="0">
                <a:solidFill>
                  <a:schemeClr val="tx1"/>
                </a:solidFill>
                <a:effectLst/>
                <a:latin typeface="+mn-lt"/>
                <a:ea typeface="+mn-ea"/>
                <a:cs typeface="+mn-cs"/>
              </a:rPr>
              <a:t>	Add .form-horizontal to the form</a:t>
            </a:r>
          </a:p>
          <a:p>
            <a:r>
              <a:rPr lang="en-US" sz="1200" b="0" i="0" kern="1200" dirty="0" smtClean="0">
                <a:solidFill>
                  <a:schemeClr val="tx1"/>
                </a:solidFill>
                <a:effectLst/>
                <a:latin typeface="+mn-lt"/>
                <a:ea typeface="+mn-ea"/>
                <a:cs typeface="+mn-cs"/>
              </a:rPr>
              <a:t>	Wrap labels and controls in .control-group</a:t>
            </a:r>
          </a:p>
          <a:p>
            <a:r>
              <a:rPr lang="en-US" sz="1200" b="0" i="0" kern="1200" dirty="0" smtClean="0">
                <a:solidFill>
                  <a:schemeClr val="tx1"/>
                </a:solidFill>
                <a:effectLst/>
                <a:latin typeface="+mn-lt"/>
                <a:ea typeface="+mn-ea"/>
                <a:cs typeface="+mn-cs"/>
              </a:rPr>
              <a:t>	Add .control-label to the label</a:t>
            </a:r>
          </a:p>
          <a:p>
            <a:r>
              <a:rPr lang="en-US" sz="1200" b="0" i="0" kern="1200" dirty="0" smtClean="0">
                <a:solidFill>
                  <a:schemeClr val="tx1"/>
                </a:solidFill>
                <a:effectLst/>
                <a:latin typeface="+mn-lt"/>
                <a:ea typeface="+mn-ea"/>
                <a:cs typeface="+mn-cs"/>
              </a:rPr>
              <a:t>	Wrap any associated controls in .controls for proper alignment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41</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27</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42</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28</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43</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29</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44</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31</a:t>
            </a:r>
          </a:p>
          <a:p>
            <a:r>
              <a:rPr lang="en-US" sz="1200" b="0" i="0" kern="1200" dirty="0" smtClean="0">
                <a:solidFill>
                  <a:schemeClr val="tx1"/>
                </a:solidFill>
                <a:effectLst/>
                <a:latin typeface="+mn-lt"/>
                <a:ea typeface="+mn-ea"/>
                <a:cs typeface="+mn-cs"/>
              </a:rPr>
              <a:t>Wrap an </a:t>
            </a:r>
            <a:r>
              <a:rPr lang="en-US" dirty="0" smtClean="0"/>
              <a:t>.add-on</a:t>
            </a:r>
            <a:r>
              <a:rPr lang="en-US" sz="1200" b="0" i="0" kern="1200" dirty="0" smtClean="0">
                <a:solidFill>
                  <a:schemeClr val="tx1"/>
                </a:solidFill>
                <a:effectLst/>
                <a:latin typeface="+mn-lt"/>
                <a:ea typeface="+mn-ea"/>
                <a:cs typeface="+mn-cs"/>
              </a:rPr>
              <a:t> and an </a:t>
            </a:r>
            <a:r>
              <a:rPr lang="en-US" dirty="0" smtClean="0"/>
              <a:t>input</a:t>
            </a:r>
            <a:r>
              <a:rPr lang="en-US" sz="1200" b="0" i="0" kern="1200" dirty="0" smtClean="0">
                <a:solidFill>
                  <a:schemeClr val="tx1"/>
                </a:solidFill>
                <a:effectLst/>
                <a:latin typeface="+mn-lt"/>
                <a:ea typeface="+mn-ea"/>
                <a:cs typeface="+mn-cs"/>
              </a:rPr>
              <a:t> with one of two classes to prepend or append text to an input.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45</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32</a:t>
            </a:r>
          </a:p>
          <a:p>
            <a:r>
              <a:rPr lang="en-US" sz="1200" b="0" i="0" kern="1200" dirty="0" smtClean="0">
                <a:solidFill>
                  <a:schemeClr val="tx1"/>
                </a:solidFill>
                <a:effectLst/>
                <a:latin typeface="+mn-lt"/>
                <a:ea typeface="+mn-ea"/>
                <a:cs typeface="+mn-cs"/>
              </a:rPr>
              <a:t>Use both classes and two instances of </a:t>
            </a:r>
            <a:r>
              <a:rPr lang="en-US" dirty="0" smtClean="0"/>
              <a:t>.add-on</a:t>
            </a:r>
            <a:r>
              <a:rPr lang="en-US" sz="1200" b="0" i="0" kern="1200" dirty="0" smtClean="0">
                <a:solidFill>
                  <a:schemeClr val="tx1"/>
                </a:solidFill>
                <a:effectLst/>
                <a:latin typeface="+mn-lt"/>
                <a:ea typeface="+mn-ea"/>
                <a:cs typeface="+mn-cs"/>
              </a:rPr>
              <a:t> to prepend and append an input.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46</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33</a:t>
            </a:r>
          </a:p>
          <a:p>
            <a:r>
              <a:rPr lang="en-US" sz="1200" b="0" i="0" kern="1200" dirty="0" smtClean="0">
                <a:solidFill>
                  <a:schemeClr val="tx1"/>
                </a:solidFill>
                <a:effectLst/>
                <a:latin typeface="+mn-lt"/>
                <a:ea typeface="+mn-ea"/>
                <a:cs typeface="+mn-cs"/>
              </a:rPr>
              <a:t>Instead of a </a:t>
            </a:r>
            <a:r>
              <a:rPr lang="en-US" dirty="0" smtClean="0"/>
              <a:t>&lt;span&gt;</a:t>
            </a:r>
            <a:r>
              <a:rPr lang="en-US" sz="1200" b="0" i="0" kern="1200" dirty="0" smtClean="0">
                <a:solidFill>
                  <a:schemeClr val="tx1"/>
                </a:solidFill>
                <a:effectLst/>
                <a:latin typeface="+mn-lt"/>
                <a:ea typeface="+mn-ea"/>
                <a:cs typeface="+mn-cs"/>
              </a:rPr>
              <a:t> with text, use a </a:t>
            </a:r>
            <a:r>
              <a:rPr lang="en-US" dirty="0" smtClean="0"/>
              <a:t>.</a:t>
            </a:r>
            <a:r>
              <a:rPr lang="en-US" dirty="0" err="1" smtClean="0"/>
              <a:t>btn</a:t>
            </a:r>
            <a:r>
              <a:rPr lang="en-US" sz="1200" b="0" i="0" kern="1200" dirty="0" smtClean="0">
                <a:solidFill>
                  <a:schemeClr val="tx1"/>
                </a:solidFill>
                <a:effectLst/>
                <a:latin typeface="+mn-lt"/>
                <a:ea typeface="+mn-ea"/>
                <a:cs typeface="+mn-cs"/>
              </a:rPr>
              <a:t> to attach a button (or two) to an input.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47</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34</a:t>
            </a:r>
          </a:p>
          <a:p>
            <a:r>
              <a:rPr lang="en-US" sz="1200" b="0" i="0" kern="1200" dirty="0" smtClean="0">
                <a:solidFill>
                  <a:schemeClr val="tx1"/>
                </a:solidFill>
                <a:effectLst/>
                <a:latin typeface="+mn-lt"/>
                <a:ea typeface="+mn-ea"/>
                <a:cs typeface="+mn-cs"/>
              </a:rPr>
              <a:t>Instead of a </a:t>
            </a:r>
            <a:r>
              <a:rPr lang="en-US" dirty="0" smtClean="0"/>
              <a:t>&lt;span&gt;</a:t>
            </a:r>
            <a:r>
              <a:rPr lang="en-US" sz="1200" b="0" i="0" kern="1200" dirty="0" smtClean="0">
                <a:solidFill>
                  <a:schemeClr val="tx1"/>
                </a:solidFill>
                <a:effectLst/>
                <a:latin typeface="+mn-lt"/>
                <a:ea typeface="+mn-ea"/>
                <a:cs typeface="+mn-cs"/>
              </a:rPr>
              <a:t> with text, use a </a:t>
            </a:r>
            <a:r>
              <a:rPr lang="en-US" dirty="0" smtClean="0"/>
              <a:t>.</a:t>
            </a:r>
            <a:r>
              <a:rPr lang="en-US" dirty="0" err="1" smtClean="0"/>
              <a:t>btn</a:t>
            </a:r>
            <a:r>
              <a:rPr lang="en-US" sz="1200" b="0" i="0" kern="1200" dirty="0" smtClean="0">
                <a:solidFill>
                  <a:schemeClr val="tx1"/>
                </a:solidFill>
                <a:effectLst/>
                <a:latin typeface="+mn-lt"/>
                <a:ea typeface="+mn-ea"/>
                <a:cs typeface="+mn-cs"/>
              </a:rPr>
              <a:t> to attach a button (or two) to an input.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48</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35</a:t>
            </a:r>
          </a:p>
          <a:p>
            <a:r>
              <a:rPr lang="en-US" sz="1200" b="0" i="0" kern="1200" dirty="0" smtClean="0">
                <a:solidFill>
                  <a:schemeClr val="tx1"/>
                </a:solidFill>
                <a:effectLst/>
                <a:latin typeface="+mn-lt"/>
                <a:ea typeface="+mn-ea"/>
                <a:cs typeface="+mn-cs"/>
              </a:rPr>
              <a:t>Instead of a </a:t>
            </a:r>
            <a:r>
              <a:rPr lang="en-US" dirty="0" smtClean="0"/>
              <a:t>&lt;span&gt;</a:t>
            </a:r>
            <a:r>
              <a:rPr lang="en-US" sz="1200" b="0" i="0" kern="1200" dirty="0" smtClean="0">
                <a:solidFill>
                  <a:schemeClr val="tx1"/>
                </a:solidFill>
                <a:effectLst/>
                <a:latin typeface="+mn-lt"/>
                <a:ea typeface="+mn-ea"/>
                <a:cs typeface="+mn-cs"/>
              </a:rPr>
              <a:t> with text, use a </a:t>
            </a:r>
            <a:r>
              <a:rPr lang="en-US" dirty="0" smtClean="0"/>
              <a:t>.</a:t>
            </a:r>
            <a:r>
              <a:rPr lang="en-US" dirty="0" err="1" smtClean="0"/>
              <a:t>btn</a:t>
            </a:r>
            <a:r>
              <a:rPr lang="en-US" sz="1200" b="0" i="0" kern="1200" dirty="0" smtClean="0">
                <a:solidFill>
                  <a:schemeClr val="tx1"/>
                </a:solidFill>
                <a:effectLst/>
                <a:latin typeface="+mn-lt"/>
                <a:ea typeface="+mn-ea"/>
                <a:cs typeface="+mn-cs"/>
              </a:rPr>
              <a:t> to attach a button (or two) to an input.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49</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36</a:t>
            </a:r>
          </a:p>
          <a:p>
            <a:r>
              <a:rPr lang="en-US" sz="1200" b="0" i="0" kern="1200" dirty="0" smtClean="0">
                <a:solidFill>
                  <a:schemeClr val="tx1"/>
                </a:solidFill>
                <a:effectLst/>
                <a:latin typeface="+mn-lt"/>
                <a:ea typeface="+mn-ea"/>
                <a:cs typeface="+mn-cs"/>
              </a:rPr>
              <a:t>Use relative sizing classes like </a:t>
            </a:r>
            <a:r>
              <a:rPr lang="en-US" dirty="0" smtClean="0"/>
              <a:t>.input-large</a:t>
            </a:r>
            <a:r>
              <a:rPr lang="en-US" sz="1200" b="0" i="0" kern="1200" dirty="0" smtClean="0">
                <a:solidFill>
                  <a:schemeClr val="tx1"/>
                </a:solidFill>
                <a:effectLst/>
                <a:latin typeface="+mn-lt"/>
                <a:ea typeface="+mn-ea"/>
                <a:cs typeface="+mn-cs"/>
              </a:rPr>
              <a:t> or match your inputs to the grid column sizes using </a:t>
            </a:r>
            <a:r>
              <a:rPr lang="en-US" dirty="0" smtClean="0"/>
              <a:t>.span*</a:t>
            </a:r>
            <a:r>
              <a:rPr lang="en-US" sz="1200" b="0" i="0" kern="1200" dirty="0" smtClean="0">
                <a:solidFill>
                  <a:schemeClr val="tx1"/>
                </a:solidFill>
                <a:effectLst/>
                <a:latin typeface="+mn-lt"/>
                <a:ea typeface="+mn-ea"/>
                <a:cs typeface="+mn-cs"/>
              </a:rPr>
              <a:t> classes.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50</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Default4.html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8</a:t>
            </a:fld>
            <a:endParaRPr lang="en-US"/>
          </a:p>
        </p:txBody>
      </p:sp>
    </p:spTree>
    <p:extLst>
      <p:ext uri="{BB962C8B-B14F-4D97-AF65-F5344CB8AC3E}">
        <p14:creationId xmlns:p14="http://schemas.microsoft.com/office/powerpoint/2010/main" val="1853571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37</a:t>
            </a:r>
          </a:p>
          <a:p>
            <a:r>
              <a:rPr lang="en-US" sz="1200" b="0" i="0" kern="1200" dirty="0" smtClean="0">
                <a:solidFill>
                  <a:schemeClr val="tx1"/>
                </a:solidFill>
                <a:effectLst/>
                <a:latin typeface="+mn-lt"/>
                <a:ea typeface="+mn-ea"/>
                <a:cs typeface="+mn-cs"/>
              </a:rPr>
              <a:t>Use </a:t>
            </a:r>
            <a:r>
              <a:rPr lang="en-US" dirty="0" smtClean="0"/>
              <a:t>.span1</a:t>
            </a:r>
            <a:r>
              <a:rPr lang="en-US" sz="1200" b="0" i="0" kern="1200" dirty="0" smtClean="0">
                <a:solidFill>
                  <a:schemeClr val="tx1"/>
                </a:solidFill>
                <a:effectLst/>
                <a:latin typeface="+mn-lt"/>
                <a:ea typeface="+mn-ea"/>
                <a:cs typeface="+mn-cs"/>
              </a:rPr>
              <a:t> to </a:t>
            </a:r>
            <a:r>
              <a:rPr lang="en-US" dirty="0" smtClean="0"/>
              <a:t>.span12</a:t>
            </a:r>
            <a:r>
              <a:rPr lang="en-US" sz="1200" b="0" i="0" kern="1200" dirty="0" smtClean="0">
                <a:solidFill>
                  <a:schemeClr val="tx1"/>
                </a:solidFill>
                <a:effectLst/>
                <a:latin typeface="+mn-lt"/>
                <a:ea typeface="+mn-ea"/>
                <a:cs typeface="+mn-cs"/>
              </a:rPr>
              <a:t> for inputs that match the same sizes of the grid columns.</a:t>
            </a:r>
          </a:p>
          <a:p>
            <a:r>
              <a:rPr lang="en-US" sz="1200" b="0" i="0" kern="1200" dirty="0" smtClean="0">
                <a:solidFill>
                  <a:schemeClr val="tx1"/>
                </a:solidFill>
                <a:effectLst/>
                <a:latin typeface="+mn-lt"/>
                <a:ea typeface="+mn-ea"/>
                <a:cs typeface="+mn-cs"/>
              </a:rPr>
              <a:t>For multiple grid inputs per line, </a:t>
            </a:r>
            <a:r>
              <a:rPr lang="en-US" sz="1200" b="1" i="0" kern="1200" dirty="0" smtClean="0">
                <a:solidFill>
                  <a:schemeClr val="tx1"/>
                </a:solidFill>
                <a:effectLst/>
                <a:latin typeface="+mn-lt"/>
                <a:ea typeface="+mn-ea"/>
                <a:cs typeface="+mn-cs"/>
              </a:rPr>
              <a:t>use the .controls-row modifier class for proper spacing</a:t>
            </a:r>
            <a:r>
              <a:rPr lang="en-US" sz="1200" b="0" i="0" kern="1200" dirty="0" smtClean="0">
                <a:solidFill>
                  <a:schemeClr val="tx1"/>
                </a:solidFill>
                <a:effectLst/>
                <a:latin typeface="+mn-lt"/>
                <a:ea typeface="+mn-ea"/>
                <a:cs typeface="+mn-cs"/>
              </a:rPr>
              <a:t>. It floats the inputs to collapse white-space, sets the proper margins, and clears the float.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51</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38</a:t>
            </a:r>
          </a:p>
          <a:p>
            <a:r>
              <a:rPr lang="en-US" sz="1200" b="0" i="0" kern="1200" dirty="0" smtClean="0">
                <a:solidFill>
                  <a:schemeClr val="tx1"/>
                </a:solidFill>
                <a:effectLst/>
                <a:latin typeface="+mn-lt"/>
                <a:ea typeface="+mn-ea"/>
                <a:cs typeface="+mn-cs"/>
              </a:rPr>
              <a:t>Present data in a form that's not editable without using actual form markup.</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52</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39</a:t>
            </a:r>
          </a:p>
          <a:p>
            <a:r>
              <a:rPr lang="en-US" sz="1200" b="0" i="0" kern="1200" dirty="0" smtClean="0">
                <a:solidFill>
                  <a:schemeClr val="tx1"/>
                </a:solidFill>
                <a:effectLst/>
                <a:latin typeface="+mn-lt"/>
                <a:ea typeface="+mn-ea"/>
                <a:cs typeface="+mn-cs"/>
              </a:rPr>
              <a:t>End a form with a group of actions (buttons). When placed within a </a:t>
            </a:r>
            <a:r>
              <a:rPr lang="en-US" dirty="0" smtClean="0"/>
              <a:t>.form-actions</a:t>
            </a:r>
            <a:r>
              <a:rPr lang="en-US" sz="1200" b="0" i="0" kern="1200" dirty="0" smtClean="0">
                <a:solidFill>
                  <a:schemeClr val="tx1"/>
                </a:solidFill>
                <a:effectLst/>
                <a:latin typeface="+mn-lt"/>
                <a:ea typeface="+mn-ea"/>
                <a:cs typeface="+mn-cs"/>
              </a:rPr>
              <a:t>, the buttons will automatically indent to line up with the form controls.</a:t>
            </a:r>
          </a:p>
        </p:txBody>
      </p:sp>
      <p:sp>
        <p:nvSpPr>
          <p:cNvPr id="4" name="Slide Number Placeholder 3"/>
          <p:cNvSpPr>
            <a:spLocks noGrp="1"/>
          </p:cNvSpPr>
          <p:nvPr>
            <p:ph type="sldNum" sz="quarter" idx="10"/>
          </p:nvPr>
        </p:nvSpPr>
        <p:spPr/>
        <p:txBody>
          <a:bodyPr/>
          <a:lstStyle/>
          <a:p>
            <a:fld id="{104B3654-1424-4CC0-8423-B88A90A405B5}" type="slidenum">
              <a:rPr lang="en-US" smtClean="0"/>
              <a:t>53</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40</a:t>
            </a:r>
          </a:p>
          <a:p>
            <a:r>
              <a:rPr lang="en-US" sz="1200" b="0" i="0" kern="1200" dirty="0" smtClean="0">
                <a:solidFill>
                  <a:schemeClr val="tx1"/>
                </a:solidFill>
                <a:effectLst/>
                <a:latin typeface="+mn-lt"/>
                <a:ea typeface="+mn-ea"/>
                <a:cs typeface="+mn-cs"/>
              </a:rPr>
              <a:t>Inline and block level support for help text that appears around form controls.</a:t>
            </a:r>
          </a:p>
        </p:txBody>
      </p:sp>
      <p:sp>
        <p:nvSpPr>
          <p:cNvPr id="4" name="Slide Number Placeholder 3"/>
          <p:cNvSpPr>
            <a:spLocks noGrp="1"/>
          </p:cNvSpPr>
          <p:nvPr>
            <p:ph type="sldNum" sz="quarter" idx="10"/>
          </p:nvPr>
        </p:nvSpPr>
        <p:spPr/>
        <p:txBody>
          <a:bodyPr/>
          <a:lstStyle/>
          <a:p>
            <a:fld id="{104B3654-1424-4CC0-8423-B88A90A405B5}" type="slidenum">
              <a:rPr lang="en-US" smtClean="0"/>
              <a:t>54</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41</a:t>
            </a:r>
          </a:p>
          <a:p>
            <a:r>
              <a:rPr lang="en-US" sz="1200" b="0" i="0" kern="1200" dirty="0" smtClean="0">
                <a:solidFill>
                  <a:schemeClr val="tx1"/>
                </a:solidFill>
                <a:effectLst/>
                <a:latin typeface="+mn-lt"/>
                <a:ea typeface="+mn-ea"/>
                <a:cs typeface="+mn-cs"/>
              </a:rPr>
              <a:t>Provide feedback to users or visitors with basic feedback states on form controls and labels.</a:t>
            </a:r>
          </a:p>
          <a:p>
            <a:r>
              <a:rPr lang="en-US" sz="1200" b="1" i="0" kern="1200" dirty="0" smtClean="0">
                <a:solidFill>
                  <a:schemeClr val="tx1"/>
                </a:solidFill>
                <a:effectLst/>
                <a:latin typeface="+mn-lt"/>
                <a:ea typeface="+mn-ea"/>
                <a:cs typeface="+mn-cs"/>
              </a:rPr>
              <a:t>Input focus</a:t>
            </a:r>
          </a:p>
          <a:p>
            <a:r>
              <a:rPr lang="en-US" sz="1200" b="0" i="0" kern="1200" dirty="0" smtClean="0">
                <a:solidFill>
                  <a:schemeClr val="tx1"/>
                </a:solidFill>
                <a:effectLst/>
                <a:latin typeface="+mn-lt"/>
                <a:ea typeface="+mn-ea"/>
                <a:cs typeface="+mn-cs"/>
              </a:rPr>
              <a:t>We remove the default outline styles on some form controls and apply </a:t>
            </a:r>
            <a:r>
              <a:rPr lang="en-US" sz="1200" b="0" i="0" kern="1200" dirty="0" err="1" smtClean="0">
                <a:solidFill>
                  <a:schemeClr val="tx1"/>
                </a:solidFill>
                <a:effectLst/>
                <a:latin typeface="+mn-lt"/>
                <a:ea typeface="+mn-ea"/>
                <a:cs typeface="+mn-cs"/>
              </a:rPr>
              <a:t>abox</a:t>
            </a:r>
            <a:r>
              <a:rPr lang="en-US" sz="1200" b="0" i="0" kern="1200" dirty="0" smtClean="0">
                <a:solidFill>
                  <a:schemeClr val="tx1"/>
                </a:solidFill>
                <a:effectLst/>
                <a:latin typeface="+mn-lt"/>
                <a:ea typeface="+mn-ea"/>
                <a:cs typeface="+mn-cs"/>
              </a:rPr>
              <a:t>-shadow in its place for :focus.</a:t>
            </a:r>
          </a:p>
          <a:p>
            <a:r>
              <a:rPr lang="en-US" sz="1200" b="1" i="0" kern="1200" dirty="0" smtClean="0">
                <a:solidFill>
                  <a:schemeClr val="tx1"/>
                </a:solidFill>
                <a:effectLst/>
                <a:latin typeface="+mn-lt"/>
                <a:ea typeface="+mn-ea"/>
                <a:cs typeface="+mn-cs"/>
              </a:rPr>
              <a:t>Invalid inputs</a:t>
            </a:r>
          </a:p>
          <a:p>
            <a:r>
              <a:rPr lang="en-US" sz="1200" b="0" i="0" kern="1200" dirty="0" smtClean="0">
                <a:solidFill>
                  <a:schemeClr val="tx1"/>
                </a:solidFill>
                <a:effectLst/>
                <a:latin typeface="+mn-lt"/>
                <a:ea typeface="+mn-ea"/>
                <a:cs typeface="+mn-cs"/>
              </a:rPr>
              <a:t>Style inputs via default browser functionality with :invalid. Specify a type, add </a:t>
            </a:r>
            <a:r>
              <a:rPr lang="en-US" sz="1200" b="0" i="0" kern="1200" dirty="0" err="1" smtClean="0">
                <a:solidFill>
                  <a:schemeClr val="tx1"/>
                </a:solidFill>
                <a:effectLst/>
                <a:latin typeface="+mn-lt"/>
                <a:ea typeface="+mn-ea"/>
                <a:cs typeface="+mn-cs"/>
              </a:rPr>
              <a:t>therequired</a:t>
            </a:r>
            <a:r>
              <a:rPr lang="en-US" sz="1200" b="0" i="0" kern="1200" dirty="0" smtClean="0">
                <a:solidFill>
                  <a:schemeClr val="tx1"/>
                </a:solidFill>
                <a:effectLst/>
                <a:latin typeface="+mn-lt"/>
                <a:ea typeface="+mn-ea"/>
                <a:cs typeface="+mn-cs"/>
              </a:rPr>
              <a:t> attribute if the field is not optional, and (if applicable) specify a pattern.</a:t>
            </a:r>
          </a:p>
          <a:p>
            <a:r>
              <a:rPr lang="en-US" sz="1200" b="0" i="0" kern="1200" dirty="0" smtClean="0">
                <a:solidFill>
                  <a:schemeClr val="tx1"/>
                </a:solidFill>
                <a:effectLst/>
                <a:latin typeface="+mn-lt"/>
                <a:ea typeface="+mn-ea"/>
                <a:cs typeface="+mn-cs"/>
              </a:rPr>
              <a:t>This is not available in versions of Internet Explorer 7-9 due to lack of support for CSS pseudo selectors.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55</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42</a:t>
            </a:r>
          </a:p>
          <a:p>
            <a:r>
              <a:rPr lang="en-US" sz="1200" b="0" i="0" kern="1200" dirty="0" smtClean="0">
                <a:solidFill>
                  <a:schemeClr val="tx1"/>
                </a:solidFill>
                <a:effectLst/>
                <a:latin typeface="+mn-lt"/>
                <a:ea typeface="+mn-ea"/>
                <a:cs typeface="+mn-cs"/>
              </a:rPr>
              <a:t>Add the </a:t>
            </a:r>
            <a:r>
              <a:rPr lang="en-US" dirty="0" smtClean="0"/>
              <a:t>disabled</a:t>
            </a:r>
            <a:r>
              <a:rPr lang="en-US" sz="1200" b="0" i="0" kern="1200" dirty="0" smtClean="0">
                <a:solidFill>
                  <a:schemeClr val="tx1"/>
                </a:solidFill>
                <a:effectLst/>
                <a:latin typeface="+mn-lt"/>
                <a:ea typeface="+mn-ea"/>
                <a:cs typeface="+mn-cs"/>
              </a:rPr>
              <a:t> attribute on an input to prevent user input and trigger a slightly different look.</a:t>
            </a:r>
          </a:p>
        </p:txBody>
      </p:sp>
      <p:sp>
        <p:nvSpPr>
          <p:cNvPr id="4" name="Slide Number Placeholder 3"/>
          <p:cNvSpPr>
            <a:spLocks noGrp="1"/>
          </p:cNvSpPr>
          <p:nvPr>
            <p:ph type="sldNum" sz="quarter" idx="10"/>
          </p:nvPr>
        </p:nvSpPr>
        <p:spPr/>
        <p:txBody>
          <a:bodyPr/>
          <a:lstStyle/>
          <a:p>
            <a:fld id="{104B3654-1424-4CC0-8423-B88A90A405B5}" type="slidenum">
              <a:rPr lang="en-US" smtClean="0"/>
              <a:t>56</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43</a:t>
            </a:r>
          </a:p>
          <a:p>
            <a:r>
              <a:rPr lang="en-US" sz="1200" b="0" i="0" kern="1200" dirty="0" smtClean="0">
                <a:solidFill>
                  <a:schemeClr val="tx1"/>
                </a:solidFill>
                <a:effectLst/>
                <a:latin typeface="+mn-lt"/>
                <a:ea typeface="+mn-ea"/>
                <a:cs typeface="+mn-cs"/>
              </a:rPr>
              <a:t>Bootstrap includes validation styles for error, warning, info, and success messages. To use, add the appropriate class to the surrounding </a:t>
            </a:r>
            <a:r>
              <a:rPr lang="en-US" dirty="0" smtClean="0"/>
              <a:t>.control-group</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4B3654-1424-4CC0-8423-B88A90A405B5}" type="slidenum">
              <a:rPr lang="en-US" smtClean="0"/>
              <a:t>57</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44</a:t>
            </a:r>
          </a:p>
          <a:p>
            <a:r>
              <a:rPr lang="en-US" sz="1200" b="0" i="0" kern="1200" dirty="0" smtClean="0">
                <a:solidFill>
                  <a:schemeClr val="tx1"/>
                </a:solidFill>
                <a:effectLst/>
                <a:latin typeface="+mn-lt"/>
                <a:ea typeface="+mn-ea"/>
                <a:cs typeface="+mn-cs"/>
              </a:rPr>
              <a:t>Button styles can be applied to anything with the </a:t>
            </a:r>
            <a:r>
              <a:rPr lang="en-US" dirty="0" smtClean="0"/>
              <a:t>.</a:t>
            </a:r>
            <a:r>
              <a:rPr lang="en-US" dirty="0" err="1" smtClean="0"/>
              <a:t>btn</a:t>
            </a:r>
            <a:r>
              <a:rPr lang="en-US" sz="1200" b="0" i="0" kern="1200" dirty="0" smtClean="0">
                <a:solidFill>
                  <a:schemeClr val="tx1"/>
                </a:solidFill>
                <a:effectLst/>
                <a:latin typeface="+mn-lt"/>
                <a:ea typeface="+mn-ea"/>
                <a:cs typeface="+mn-cs"/>
              </a:rPr>
              <a:t> class applied. However, typically you'll want to apply these to only </a:t>
            </a:r>
            <a:r>
              <a:rPr lang="en-US" dirty="0" smtClean="0"/>
              <a:t>&lt;a&gt;</a:t>
            </a:r>
            <a:r>
              <a:rPr lang="en-US" sz="1200" b="0" i="0" kern="1200" dirty="0" smtClean="0">
                <a:solidFill>
                  <a:schemeClr val="tx1"/>
                </a:solidFill>
                <a:effectLst/>
                <a:latin typeface="+mn-lt"/>
                <a:ea typeface="+mn-ea"/>
                <a:cs typeface="+mn-cs"/>
              </a:rPr>
              <a:t> and </a:t>
            </a:r>
            <a:r>
              <a:rPr lang="en-US" dirty="0" smtClean="0"/>
              <a:t>&lt;button&gt;</a:t>
            </a:r>
            <a:r>
              <a:rPr lang="en-US" sz="1200" b="0" i="0" kern="1200" dirty="0" smtClean="0">
                <a:solidFill>
                  <a:schemeClr val="tx1"/>
                </a:solidFill>
                <a:effectLst/>
                <a:latin typeface="+mn-lt"/>
                <a:ea typeface="+mn-ea"/>
                <a:cs typeface="+mn-cs"/>
              </a:rPr>
              <a:t> elements for the best rendering.</a:t>
            </a:r>
          </a:p>
          <a:p>
            <a:r>
              <a:rPr lang="en-US" sz="1200" b="1" i="0" kern="1200" dirty="0" smtClean="0">
                <a:solidFill>
                  <a:schemeClr val="tx1"/>
                </a:solidFill>
                <a:effectLst/>
                <a:latin typeface="+mn-lt"/>
                <a:ea typeface="+mn-ea"/>
                <a:cs typeface="+mn-cs"/>
              </a:rPr>
              <a:t>Cross browser compatibility</a:t>
            </a:r>
          </a:p>
          <a:p>
            <a:r>
              <a:rPr lang="en-US" sz="1200" b="0" i="0" kern="1200" dirty="0" smtClean="0">
                <a:solidFill>
                  <a:schemeClr val="tx1"/>
                </a:solidFill>
                <a:effectLst/>
                <a:latin typeface="+mn-lt"/>
                <a:ea typeface="+mn-ea"/>
                <a:cs typeface="+mn-cs"/>
              </a:rPr>
              <a:t>IE9 doesn't crop background gradients on rounded corners, so we remove it. Related, IE9 </a:t>
            </a:r>
            <a:r>
              <a:rPr lang="en-US" sz="1200" b="0" i="0" kern="1200" dirty="0" err="1" smtClean="0">
                <a:solidFill>
                  <a:schemeClr val="tx1"/>
                </a:solidFill>
                <a:effectLst/>
                <a:latin typeface="+mn-lt"/>
                <a:ea typeface="+mn-ea"/>
                <a:cs typeface="+mn-cs"/>
              </a:rPr>
              <a:t>jankifies</a:t>
            </a:r>
            <a:r>
              <a:rPr lang="en-US" sz="1200" b="0" i="0" kern="1200" dirty="0" smtClean="0">
                <a:solidFill>
                  <a:schemeClr val="tx1"/>
                </a:solidFill>
                <a:effectLst/>
                <a:latin typeface="+mn-lt"/>
                <a:ea typeface="+mn-ea"/>
                <a:cs typeface="+mn-cs"/>
              </a:rPr>
              <a:t> disabled button elements, rendering text gray with a nasty text-shadow that we cannot fix.</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58</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45</a:t>
            </a:r>
          </a:p>
          <a:p>
            <a:r>
              <a:rPr lang="en-US" sz="1200" b="0" i="0" kern="1200" dirty="0" smtClean="0">
                <a:solidFill>
                  <a:schemeClr val="tx1"/>
                </a:solidFill>
                <a:effectLst/>
                <a:latin typeface="+mn-lt"/>
                <a:ea typeface="+mn-ea"/>
                <a:cs typeface="+mn-cs"/>
              </a:rPr>
              <a:t>Fancy larger or smaller buttons? Add </a:t>
            </a:r>
            <a:r>
              <a:rPr lang="en-US" dirty="0" smtClean="0"/>
              <a:t>.</a:t>
            </a:r>
            <a:r>
              <a:rPr lang="en-US" dirty="0" err="1" smtClean="0"/>
              <a:t>btn</a:t>
            </a:r>
            <a:r>
              <a:rPr lang="en-US" dirty="0" smtClean="0"/>
              <a:t>-large</a:t>
            </a:r>
            <a:r>
              <a:rPr lang="en-US" sz="1200" b="0" i="0" kern="1200" dirty="0" smtClean="0">
                <a:solidFill>
                  <a:schemeClr val="tx1"/>
                </a:solidFill>
                <a:effectLst/>
                <a:latin typeface="+mn-lt"/>
                <a:ea typeface="+mn-ea"/>
                <a:cs typeface="+mn-cs"/>
              </a:rPr>
              <a:t>, </a:t>
            </a:r>
            <a:r>
              <a:rPr lang="en-US" dirty="0" smtClean="0"/>
              <a:t>.</a:t>
            </a:r>
            <a:r>
              <a:rPr lang="en-US" dirty="0" err="1" smtClean="0"/>
              <a:t>btn</a:t>
            </a:r>
            <a:r>
              <a:rPr lang="en-US" dirty="0" smtClean="0"/>
              <a:t>-small</a:t>
            </a:r>
            <a:r>
              <a:rPr lang="en-US" sz="1200" b="0" i="0" kern="1200" dirty="0" smtClean="0">
                <a:solidFill>
                  <a:schemeClr val="tx1"/>
                </a:solidFill>
                <a:effectLst/>
                <a:latin typeface="+mn-lt"/>
                <a:ea typeface="+mn-ea"/>
                <a:cs typeface="+mn-cs"/>
              </a:rPr>
              <a:t>, or </a:t>
            </a:r>
            <a:r>
              <a:rPr lang="en-US" dirty="0" smtClean="0"/>
              <a:t>.</a:t>
            </a:r>
            <a:r>
              <a:rPr lang="en-US" dirty="0" err="1" smtClean="0"/>
              <a:t>btn</a:t>
            </a:r>
            <a:r>
              <a:rPr lang="en-US" dirty="0" smtClean="0"/>
              <a:t>-mini</a:t>
            </a:r>
            <a:r>
              <a:rPr lang="en-US" sz="1200" b="0" i="0" kern="1200" dirty="0" smtClean="0">
                <a:solidFill>
                  <a:schemeClr val="tx1"/>
                </a:solidFill>
                <a:effectLst/>
                <a:latin typeface="+mn-lt"/>
                <a:ea typeface="+mn-ea"/>
                <a:cs typeface="+mn-cs"/>
              </a:rPr>
              <a:t> for additional sizes.</a:t>
            </a:r>
          </a:p>
        </p:txBody>
      </p:sp>
      <p:sp>
        <p:nvSpPr>
          <p:cNvPr id="4" name="Slide Number Placeholder 3"/>
          <p:cNvSpPr>
            <a:spLocks noGrp="1"/>
          </p:cNvSpPr>
          <p:nvPr>
            <p:ph type="sldNum" sz="quarter" idx="10"/>
          </p:nvPr>
        </p:nvSpPr>
        <p:spPr/>
        <p:txBody>
          <a:bodyPr/>
          <a:lstStyle/>
          <a:p>
            <a:fld id="{104B3654-1424-4CC0-8423-B88A90A405B5}" type="slidenum">
              <a:rPr lang="en-US" smtClean="0"/>
              <a:t>59</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46</a:t>
            </a:r>
          </a:p>
          <a:p>
            <a:r>
              <a:rPr lang="en-US" sz="1200" b="0" i="0" kern="1200" dirty="0" smtClean="0">
                <a:solidFill>
                  <a:schemeClr val="tx1"/>
                </a:solidFill>
                <a:effectLst/>
                <a:latin typeface="+mn-lt"/>
                <a:ea typeface="+mn-ea"/>
                <a:cs typeface="+mn-cs"/>
              </a:rPr>
              <a:t>Add the </a:t>
            </a:r>
            <a:r>
              <a:rPr lang="en-US" dirty="0" smtClean="0"/>
              <a:t>.disabled</a:t>
            </a:r>
            <a:r>
              <a:rPr lang="en-US" sz="1200" b="0" i="0" kern="1200" dirty="0" smtClean="0">
                <a:solidFill>
                  <a:schemeClr val="tx1"/>
                </a:solidFill>
                <a:effectLst/>
                <a:latin typeface="+mn-lt"/>
                <a:ea typeface="+mn-ea"/>
                <a:cs typeface="+mn-cs"/>
              </a:rPr>
              <a:t> class to </a:t>
            </a:r>
            <a:r>
              <a:rPr lang="en-US" dirty="0" smtClean="0"/>
              <a:t>&lt;a&gt;</a:t>
            </a:r>
            <a:r>
              <a:rPr lang="en-US" sz="1200" b="0" i="0" kern="1200" dirty="0" smtClean="0">
                <a:solidFill>
                  <a:schemeClr val="tx1"/>
                </a:solidFill>
                <a:effectLst/>
                <a:latin typeface="+mn-lt"/>
                <a:ea typeface="+mn-ea"/>
                <a:cs typeface="+mn-cs"/>
              </a:rPr>
              <a:t> buttons.</a:t>
            </a:r>
          </a:p>
        </p:txBody>
      </p:sp>
      <p:sp>
        <p:nvSpPr>
          <p:cNvPr id="4" name="Slide Number Placeholder 3"/>
          <p:cNvSpPr>
            <a:spLocks noGrp="1"/>
          </p:cNvSpPr>
          <p:nvPr>
            <p:ph type="sldNum" sz="quarter" idx="10"/>
          </p:nvPr>
        </p:nvSpPr>
        <p:spPr/>
        <p:txBody>
          <a:bodyPr/>
          <a:lstStyle/>
          <a:p>
            <a:fld id="{104B3654-1424-4CC0-8423-B88A90A405B5}" type="slidenum">
              <a:rPr lang="en-US" smtClean="0"/>
              <a:t>60</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9</a:t>
            </a:fld>
            <a:endParaRPr lang="en-US"/>
          </a:p>
        </p:txBody>
      </p:sp>
    </p:spTree>
    <p:extLst>
      <p:ext uri="{BB962C8B-B14F-4D97-AF65-F5344CB8AC3E}">
        <p14:creationId xmlns:p14="http://schemas.microsoft.com/office/powerpoint/2010/main" val="2910366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47</a:t>
            </a:r>
          </a:p>
          <a:p>
            <a:r>
              <a:rPr lang="en-US" sz="1200" b="0" i="0" kern="1200" dirty="0" smtClean="0">
                <a:solidFill>
                  <a:schemeClr val="tx1"/>
                </a:solidFill>
                <a:effectLst/>
                <a:latin typeface="+mn-lt"/>
                <a:ea typeface="+mn-ea"/>
                <a:cs typeface="+mn-cs"/>
              </a:rPr>
              <a:t>As a best practice, try to match the element for your context to ensure matching cross-browser rendering. </a:t>
            </a:r>
            <a:r>
              <a:rPr lang="en-US" sz="1200" b="0" i="0" kern="1200" smtClean="0">
                <a:solidFill>
                  <a:schemeClr val="tx1"/>
                </a:solidFill>
                <a:effectLst/>
                <a:latin typeface="+mn-lt"/>
                <a:ea typeface="+mn-ea"/>
                <a:cs typeface="+mn-cs"/>
              </a:rPr>
              <a:t>If you have an </a:t>
            </a:r>
            <a:r>
              <a:rPr lang="en-US" smtClean="0"/>
              <a:t>input</a:t>
            </a:r>
            <a:r>
              <a:rPr lang="en-US" sz="1200" b="0" i="0" kern="1200" smtClean="0">
                <a:solidFill>
                  <a:schemeClr val="tx1"/>
                </a:solidFill>
                <a:effectLst/>
                <a:latin typeface="+mn-lt"/>
                <a:ea typeface="+mn-ea"/>
                <a:cs typeface="+mn-cs"/>
              </a:rPr>
              <a:t>, use an </a:t>
            </a:r>
            <a:r>
              <a:rPr lang="en-US" smtClean="0"/>
              <a:t>&lt;input type="submit"&gt;</a:t>
            </a:r>
            <a:r>
              <a:rPr lang="en-US" sz="1200" b="0" i="0" kern="1200" smtClean="0">
                <a:solidFill>
                  <a:schemeClr val="tx1"/>
                </a:solidFill>
                <a:effectLst/>
                <a:latin typeface="+mn-lt"/>
                <a:ea typeface="+mn-ea"/>
                <a:cs typeface="+mn-cs"/>
              </a:rPr>
              <a:t> for your button.</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61</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48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4B3654-1424-4CC0-8423-B88A90A405B5}" type="slidenum">
              <a:rPr lang="en-US" smtClean="0"/>
              <a:t>62</a:t>
            </a:fld>
            <a:endParaRPr lang="en-US"/>
          </a:p>
        </p:txBody>
      </p:sp>
    </p:spTree>
    <p:extLst>
      <p:ext uri="{BB962C8B-B14F-4D97-AF65-F5344CB8AC3E}">
        <p14:creationId xmlns:p14="http://schemas.microsoft.com/office/powerpoint/2010/main" val="1349556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49</a:t>
            </a:r>
          </a:p>
          <a:p>
            <a:r>
              <a:rPr lang="en-US" b="1" dirty="0" smtClean="0"/>
              <a:t>Close icon - </a:t>
            </a:r>
            <a:r>
              <a:rPr lang="en-US" dirty="0" smtClean="0"/>
              <a:t>Use the generic close icon for dismissing content like modals and alerts.</a:t>
            </a:r>
          </a:p>
          <a:p>
            <a:r>
              <a:rPr lang="en-US" b="1" dirty="0" smtClean="0"/>
              <a:t>.pull-left - </a:t>
            </a:r>
            <a:r>
              <a:rPr lang="en-US" dirty="0" smtClean="0"/>
              <a:t>Float an element left with a class. Can also be used as a </a:t>
            </a:r>
            <a:r>
              <a:rPr lang="en-US" dirty="0" err="1" smtClean="0"/>
              <a:t>mixin</a:t>
            </a:r>
            <a:r>
              <a:rPr lang="en-US" dirty="0" smtClean="0"/>
              <a:t>.</a:t>
            </a:r>
          </a:p>
          <a:p>
            <a:r>
              <a:rPr lang="en-US" b="1" dirty="0" smtClean="0"/>
              <a:t>.pull-right - </a:t>
            </a:r>
            <a:r>
              <a:rPr lang="en-US" dirty="0" smtClean="0"/>
              <a:t>Float an element right with a class. Can also be used as a </a:t>
            </a:r>
            <a:r>
              <a:rPr lang="en-US" dirty="0" err="1" smtClean="0"/>
              <a:t>mixin</a:t>
            </a:r>
            <a:r>
              <a:rPr lang="en-US" dirty="0" smtClean="0"/>
              <a:t>.</a:t>
            </a:r>
          </a:p>
          <a:p>
            <a:r>
              <a:rPr lang="en-US" b="1" dirty="0" smtClean="0"/>
              <a:t>.</a:t>
            </a:r>
            <a:r>
              <a:rPr lang="en-US" b="1" dirty="0" err="1" smtClean="0"/>
              <a:t>clearfix</a:t>
            </a:r>
            <a:r>
              <a:rPr lang="en-US" b="1" dirty="0" smtClean="0"/>
              <a:t> - </a:t>
            </a:r>
            <a:r>
              <a:rPr lang="en-US" dirty="0" smtClean="0"/>
              <a:t>Clear the float on any element. Utilizes </a:t>
            </a:r>
            <a:r>
              <a:rPr lang="en-US" dirty="0" smtClean="0">
                <a:hlinkClick r:id="rId3"/>
              </a:rPr>
              <a:t>the micro </a:t>
            </a:r>
            <a:r>
              <a:rPr lang="en-US" dirty="0" err="1" smtClean="0">
                <a:hlinkClick r:id="rId3"/>
              </a:rPr>
              <a:t>clearfix</a:t>
            </a:r>
            <a:r>
              <a:rPr lang="en-US" dirty="0" smtClean="0"/>
              <a:t> as popularized by Nicolas Gallagher. Can also be used as a </a:t>
            </a:r>
            <a:r>
              <a:rPr lang="en-US" dirty="0" err="1" smtClean="0"/>
              <a:t>mixin</a:t>
            </a:r>
            <a:r>
              <a:rPr lang="en-US" dirty="0" smtClean="0"/>
              <a:t>.</a:t>
            </a:r>
          </a:p>
          <a:p>
            <a:r>
              <a:rPr lang="en-US" b="1" dirty="0" smtClean="0"/>
              <a:t>.</a:t>
            </a:r>
            <a:r>
              <a:rPr lang="en-US" b="1" dirty="0" err="1" smtClean="0"/>
              <a:t>sr</a:t>
            </a:r>
            <a:r>
              <a:rPr lang="en-US" b="1" dirty="0" smtClean="0"/>
              <a:t>-only - </a:t>
            </a:r>
            <a:r>
              <a:rPr lang="en-US" dirty="0" smtClean="0"/>
              <a:t>Hide an element to all users </a:t>
            </a:r>
            <a:r>
              <a:rPr lang="en-US" i="1" dirty="0" smtClean="0"/>
              <a:t>except</a:t>
            </a:r>
            <a:r>
              <a:rPr lang="en-US" dirty="0" smtClean="0"/>
              <a:t> screen readers. Necessary for following </a:t>
            </a:r>
            <a:r>
              <a:rPr lang="en-US" dirty="0" smtClean="0">
                <a:hlinkClick r:id="rId4"/>
              </a:rPr>
              <a:t>accessibility best practices</a:t>
            </a:r>
            <a:r>
              <a:rPr lang="en-US" dirty="0" smtClean="0"/>
              <a:t>.</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63</a:t>
            </a:fld>
            <a:endParaRPr lang="en-US"/>
          </a:p>
        </p:txBody>
      </p:sp>
    </p:spTree>
    <p:extLst>
      <p:ext uri="{BB962C8B-B14F-4D97-AF65-F5344CB8AC3E}">
        <p14:creationId xmlns:p14="http://schemas.microsoft.com/office/powerpoint/2010/main" val="6422223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Similar to the regular responsive classes, use these for toggling content for print.</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64</a:t>
            </a:fld>
            <a:endParaRPr lang="en-US"/>
          </a:p>
        </p:txBody>
      </p:sp>
    </p:spTree>
    <p:extLst>
      <p:ext uri="{BB962C8B-B14F-4D97-AF65-F5344CB8AC3E}">
        <p14:creationId xmlns:p14="http://schemas.microsoft.com/office/powerpoint/2010/main" val="64222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Default2.html</a:t>
            </a:r>
          </a:p>
          <a:p>
            <a:r>
              <a:rPr lang="en-US" sz="1200" b="0" i="0" kern="1200" dirty="0" smtClean="0">
                <a:solidFill>
                  <a:schemeClr val="tx1"/>
                </a:solidFill>
                <a:effectLst/>
                <a:latin typeface="+mn-lt"/>
                <a:ea typeface="+mn-ea"/>
                <a:cs typeface="+mn-cs"/>
              </a:rPr>
              <a:t>The fluid grid system uses percent's instead of pixels for column widths. It has the same responsive capabilities as our fixed grid system, ensuring proper proportions for key screen resolutions and devices.</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10</a:t>
            </a:fld>
            <a:endParaRPr lang="en-US"/>
          </a:p>
        </p:txBody>
      </p:sp>
    </p:spTree>
    <p:extLst>
      <p:ext uri="{BB962C8B-B14F-4D97-AF65-F5344CB8AC3E}">
        <p14:creationId xmlns:p14="http://schemas.microsoft.com/office/powerpoint/2010/main" val="1683397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Default3.html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11</a:t>
            </a:fld>
            <a:endParaRPr lang="en-US"/>
          </a:p>
        </p:txBody>
      </p:sp>
    </p:spTree>
    <p:extLst>
      <p:ext uri="{BB962C8B-B14F-4D97-AF65-F5344CB8AC3E}">
        <p14:creationId xmlns:p14="http://schemas.microsoft.com/office/powerpoint/2010/main" val="271432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Default4.html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12</a:t>
            </a:fld>
            <a:endParaRPr lang="en-US"/>
          </a:p>
        </p:txBody>
      </p:sp>
    </p:spTree>
    <p:extLst>
      <p:ext uri="{BB962C8B-B14F-4D97-AF65-F5344CB8AC3E}">
        <p14:creationId xmlns:p14="http://schemas.microsoft.com/office/powerpoint/2010/main" val="1853571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Default5_FixedLayout.html</a:t>
            </a:r>
            <a:endParaRPr lang="en-US" dirty="0"/>
          </a:p>
        </p:txBody>
      </p:sp>
      <p:sp>
        <p:nvSpPr>
          <p:cNvPr id="4" name="Slide Number Placeholder 3"/>
          <p:cNvSpPr>
            <a:spLocks noGrp="1"/>
          </p:cNvSpPr>
          <p:nvPr>
            <p:ph type="sldNum" sz="quarter" idx="10"/>
          </p:nvPr>
        </p:nvSpPr>
        <p:spPr/>
        <p:txBody>
          <a:bodyPr/>
          <a:lstStyle/>
          <a:p>
            <a:fld id="{104B3654-1424-4CC0-8423-B88A90A405B5}" type="slidenum">
              <a:rPr lang="en-US" smtClean="0"/>
              <a:t>13</a:t>
            </a:fld>
            <a:endParaRPr lang="en-US"/>
          </a:p>
        </p:txBody>
      </p:sp>
    </p:spTree>
    <p:extLst>
      <p:ext uri="{BB962C8B-B14F-4D97-AF65-F5344CB8AC3E}">
        <p14:creationId xmlns:p14="http://schemas.microsoft.com/office/powerpoint/2010/main" val="64915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05571A-E69B-4AE5-B632-174D7AFB5F54}" type="datetimeFigureOut">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382987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5571A-E69B-4AE5-B632-174D7AFB5F54}" type="datetimeFigureOut">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92716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5571A-E69B-4AE5-B632-174D7AFB5F54}" type="datetimeFigureOut">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134512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5571A-E69B-4AE5-B632-174D7AFB5F54}" type="datetimeFigureOut">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337332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05571A-E69B-4AE5-B632-174D7AFB5F54}" type="datetimeFigureOut">
              <a:rPr lang="en-US" smtClean="0"/>
              <a:t>10/6/2013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29602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05571A-E69B-4AE5-B632-174D7AFB5F54}" type="datetimeFigureOut">
              <a:rPr lang="en-US" smtClean="0"/>
              <a:t>10/6/2013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409236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05571A-E69B-4AE5-B632-174D7AFB5F54}" type="datetimeFigureOut">
              <a:rPr lang="en-US" smtClean="0"/>
              <a:t>10/6/2013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40992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05571A-E69B-4AE5-B632-174D7AFB5F54}" type="datetimeFigureOut">
              <a:rPr lang="en-US" smtClean="0"/>
              <a:t>10/6/2013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144318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5571A-E69B-4AE5-B632-174D7AFB5F54}" type="datetimeFigureOut">
              <a:rPr lang="en-US" smtClean="0"/>
              <a:t>10/6/2013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192592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5571A-E69B-4AE5-B632-174D7AFB5F54}" type="datetimeFigureOut">
              <a:rPr lang="en-US" smtClean="0"/>
              <a:t>10/6/2013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333186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5571A-E69B-4AE5-B632-174D7AFB5F54}" type="datetimeFigureOut">
              <a:rPr lang="en-US" smtClean="0"/>
              <a:t>10/6/2013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1E439-FBA1-4AA2-8138-CE4A10E3EDF1}" type="slidenum">
              <a:rPr lang="en-US" smtClean="0"/>
              <a:t>‹#›</a:t>
            </a:fld>
            <a:endParaRPr lang="en-US"/>
          </a:p>
        </p:txBody>
      </p:sp>
    </p:spTree>
    <p:extLst>
      <p:ext uri="{BB962C8B-B14F-4D97-AF65-F5344CB8AC3E}">
        <p14:creationId xmlns:p14="http://schemas.microsoft.com/office/powerpoint/2010/main" val="231604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5571A-E69B-4AE5-B632-174D7AFB5F54}" type="datetimeFigureOut">
              <a:rPr lang="en-US" smtClean="0"/>
              <a:t>10/6/2013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1E439-FBA1-4AA2-8138-CE4A10E3EDF1}" type="slidenum">
              <a:rPr lang="en-US" smtClean="0"/>
              <a:t>‹#›</a:t>
            </a:fld>
            <a:endParaRPr lang="en-US"/>
          </a:p>
        </p:txBody>
      </p:sp>
    </p:spTree>
    <p:extLst>
      <p:ext uri="{BB962C8B-B14F-4D97-AF65-F5344CB8AC3E}">
        <p14:creationId xmlns:p14="http://schemas.microsoft.com/office/powerpoint/2010/main" val="871108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localhost/GalBootstrap/Default2_Fluid_WithGrid.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localhost/GalBootstrap/Default3_Fluid_WithGrid_Offset.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localhost/GalBootstrap/Default4_FluidWithGrid_Nested.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GalBootstrap/Default5_FixedLayout.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GalBootstrap/Default6_FluidLayou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GalBootstrap/Default6_FluidLayou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GalBootstrap/Default8_ResponsiveDesign.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GalBootstrap/Default9_Typography_Heading.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localhost/GalBootstrap/Default11_Typography_Alignment.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GalBootstrap/Default12_Typography_Emphasis.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GalBootstrap/Default13_Typography_AbbreviationsAddres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localhost/GalBootstrap/Default10_Typography_Emphasis.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localhost/GalBootstrap/Default14_Typography_Blockquotes.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GalBootstrap/Default15_List.html"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GalBootstrap/Default16_Cod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localhost/GalBootstrap/Default17_Table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localhost/GalBootstrap/Default18_Tables.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GalBootstrap/Default19_Tables.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GalBootstrap/Default20_Tables.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hyperlink" Target="http://localhost/GalBootstrap/Default22_Tables.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localhost/GalBootstrap/Default23_Form.html" TargetMode="Externa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localhost/GalBootstrap/Default24_Form.html" TargetMode="Externa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GalBootstrap/Default25_Form.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hyperlink" Target="http://localhost/GalBootstrap/Default26_Form.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hyperlink" Target="http://localhost/GalBootstrap/Default27_Form_Controls.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hyperlink" Target="http://localhost/GalBootstrap/Default28_Form_Controls.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hyperlink" Target="http://localhost/GalBootstrap/Default29_Form_Controls.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hyperlink" Target="http://localhost/GalBootstrap/Default31_Form_Controls.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GalBootstrap/Default32_Form_Controls.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GalBootstrap/Default33_Form_Controls.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hyperlink" Target="http://localhost/GalBootstrap/Default34_Form_Controls.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hyperlink" Target="http://localhost/GalBootstrap/Default35_Form_Controls.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localhost/GalBootstrap/Default1.html" TargetMode="External"/><Relationship Id="rId4" Type="http://schemas.openxmlformats.org/officeDocument/2006/relationships/hyperlink" Target="http://localhost/GalBootstrap/Default1WithGrid.html"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localhost/GalBootstrap/Default36_Form_Controls.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hyperlink" Target="http://localhost/GalBootstrap/Default37_Form_Controls.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hyperlink" Target="http://localhost/GalBootstrap/Default38_Form_Controls.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hyperlink" Target="http://localhost/GalBootstrap/Default39_Form_Controls.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GalBootstrap/Default40_Form_Controls.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GalBootstrap/Default41_Form_Controls.htm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hyperlink" Target="http://localhost/GalBootstrap/Default42_Form_Controls.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3" Type="http://schemas.openxmlformats.org/officeDocument/2006/relationships/hyperlink" Target="http://localhost/GalBootstrap/Default43_Form_Controls.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3" Type="http://schemas.openxmlformats.org/officeDocument/2006/relationships/hyperlink" Target="http://localhost/GalBootstrap/Default44_Buttons.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hyperlink" Target="http://localhost/GalBootstrap/Default45_Buttons.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localhost/GalBootstrap/Default2_Default_WithGrid.html"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localhost/GalBootstrap/Default46_Buttons.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hyperlink" Target="http://localhost/GalBootstrap/Default47_Buttons.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3" Type="http://schemas.openxmlformats.org/officeDocument/2006/relationships/hyperlink" Target="http://localhost/GalBootstrap/Default48_Images.html"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3" Type="http://schemas.openxmlformats.org/officeDocument/2006/relationships/hyperlink" Target="http://localhost/GalBootstrap/Default49_helper.html"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localhost/GalBootstrap/Default3_Default_WithGrid_Offset.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localhost/GalBootstrap/Default4_Default_WithGrid_Nested.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Default1_FluidAndDefault_WithGrid.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r>
              <a:rPr lang="en-US" dirty="0" smtClean="0"/>
              <a:t>Getbootstrap.com</a:t>
            </a:r>
            <a:endParaRPr lang="en-US" dirty="0"/>
          </a:p>
        </p:txBody>
      </p:sp>
    </p:spTree>
    <p:extLst>
      <p:ext uri="{BB962C8B-B14F-4D97-AF65-F5344CB8AC3E}">
        <p14:creationId xmlns:p14="http://schemas.microsoft.com/office/powerpoint/2010/main" val="1411967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Fluid grid </a:t>
            </a:r>
            <a:r>
              <a:rPr lang="en-US" b="1" dirty="0" smtClean="0"/>
              <a:t>system</a:t>
            </a:r>
            <a:endParaRPr lang="en-US" dirty="0"/>
          </a:p>
        </p:txBody>
      </p:sp>
      <p:sp>
        <p:nvSpPr>
          <p:cNvPr id="3" name="Content Placeholder 2"/>
          <p:cNvSpPr>
            <a:spLocks noGrp="1"/>
          </p:cNvSpPr>
          <p:nvPr>
            <p:ph idx="1"/>
          </p:nvPr>
        </p:nvSpPr>
        <p:spPr>
          <a:xfrm>
            <a:off x="396661" y="2468910"/>
            <a:ext cx="8229600" cy="4272458"/>
          </a:xfrm>
        </p:spPr>
        <p:txBody>
          <a:bodyPr>
            <a:noAutofit/>
          </a:bodyPr>
          <a:lstStyle/>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="row-fluid"&gt;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="span2"&gt;</a:t>
            </a:r>
            <a:r>
              <a:rPr lang="en-US" sz="2200" dirty="0" smtClean="0">
                <a:solidFill>
                  <a:srgbClr val="000000"/>
                </a:solidFill>
                <a:highlight>
                  <a:srgbClr val="FFFFFF"/>
                </a:highlight>
                <a:latin typeface="Consolas"/>
              </a:rPr>
              <a:t>2</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="span3"&gt;</a:t>
            </a:r>
            <a:r>
              <a:rPr lang="en-US" sz="2200" dirty="0" smtClean="0">
                <a:solidFill>
                  <a:srgbClr val="000000"/>
                </a:solidFill>
                <a:highlight>
                  <a:srgbClr val="FFFFFF"/>
                </a:highlight>
                <a:latin typeface="Consolas"/>
              </a:rPr>
              <a:t>3</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="span4"&gt;</a:t>
            </a:r>
            <a:r>
              <a:rPr lang="en-US" sz="2200" dirty="0" smtClean="0">
                <a:solidFill>
                  <a:srgbClr val="000000"/>
                </a:solidFill>
                <a:highlight>
                  <a:srgbClr val="FFFFFF"/>
                </a:highlight>
                <a:latin typeface="Consolas"/>
              </a:rPr>
              <a:t>4</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="span1"&gt;</a:t>
            </a:r>
            <a:r>
              <a:rPr lang="en-US" sz="2200" dirty="0" smtClean="0">
                <a:solidFill>
                  <a:srgbClr val="000000"/>
                </a:solidFill>
                <a:highlight>
                  <a:srgbClr val="FFFFFF"/>
                </a:highlight>
                <a:latin typeface="Consolas"/>
              </a:rPr>
              <a:t>1</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="span1"&gt;</a:t>
            </a:r>
            <a:r>
              <a:rPr lang="en-US" sz="2200" dirty="0" smtClean="0">
                <a:solidFill>
                  <a:srgbClr val="000000"/>
                </a:solidFill>
                <a:highlight>
                  <a:srgbClr val="FFFFFF"/>
                </a:highlight>
                <a:latin typeface="Consolas"/>
              </a:rPr>
              <a:t>1</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="span1"&gt;</a:t>
            </a:r>
            <a:r>
              <a:rPr lang="en-US" sz="2200" dirty="0" smtClean="0">
                <a:solidFill>
                  <a:srgbClr val="000000"/>
                </a:solidFill>
                <a:highlight>
                  <a:srgbClr val="FFFFFF"/>
                </a:highlight>
                <a:latin typeface="Consolas"/>
              </a:rPr>
              <a:t>1</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59" y="1268760"/>
            <a:ext cx="8064896"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732240" y="5628440"/>
            <a:ext cx="1584176" cy="369332"/>
          </a:xfrm>
          <a:prstGeom prst="rect">
            <a:avLst/>
          </a:prstGeom>
          <a:noFill/>
        </p:spPr>
        <p:txBody>
          <a:bodyPr wrap="square" rtlCol="0">
            <a:spAutoFit/>
          </a:bodyPr>
          <a:lstStyle/>
          <a:p>
            <a:r>
              <a:rPr lang="en-US" dirty="0" smtClean="0">
                <a:hlinkClick r:id="rId4"/>
              </a:rPr>
              <a:t>Test (Grid)</a:t>
            </a:r>
            <a:endParaRPr lang="en-US" dirty="0"/>
          </a:p>
        </p:txBody>
      </p:sp>
    </p:spTree>
    <p:extLst>
      <p:ext uri="{BB962C8B-B14F-4D97-AF65-F5344CB8AC3E}">
        <p14:creationId xmlns:p14="http://schemas.microsoft.com/office/powerpoint/2010/main" val="4264199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Fluid - Offsetting columns</a:t>
            </a:r>
            <a:endParaRPr lang="en-US" dirty="0"/>
          </a:p>
        </p:txBody>
      </p:sp>
      <p:sp>
        <p:nvSpPr>
          <p:cNvPr id="3" name="Content Placeholder 2"/>
          <p:cNvSpPr>
            <a:spLocks noGrp="1"/>
          </p:cNvSpPr>
          <p:nvPr>
            <p:ph idx="1"/>
          </p:nvPr>
        </p:nvSpPr>
        <p:spPr>
          <a:xfrm>
            <a:off x="251520" y="2708920"/>
            <a:ext cx="8229600" cy="3052936"/>
          </a:xfrm>
        </p:spPr>
        <p:txBody>
          <a:bodyPr>
            <a:normAutofit/>
          </a:bodyPr>
          <a:lstStyle/>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="row-fluid"&gt;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="span4"&gt;</a:t>
            </a:r>
            <a:r>
              <a:rPr lang="en-US" sz="2200" dirty="0" smtClean="0">
                <a:solidFill>
                  <a:srgbClr val="000000"/>
                </a:solidFill>
                <a:highlight>
                  <a:srgbClr val="FFFFFF"/>
                </a:highlight>
                <a:latin typeface="Consolas"/>
              </a:rPr>
              <a:t>4</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="span3 offset2"&gt;</a:t>
            </a:r>
            <a:r>
              <a:rPr lang="en-US" sz="2200" dirty="0" smtClean="0">
                <a:solidFill>
                  <a:srgbClr val="000000"/>
                </a:solidFill>
                <a:highlight>
                  <a:srgbClr val="FFFFFF"/>
                </a:highlight>
                <a:latin typeface="Consolas"/>
              </a:rPr>
              <a:t>3 offset 2</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84387"/>
            <a:ext cx="90678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732240" y="5628440"/>
            <a:ext cx="1584176" cy="369332"/>
          </a:xfrm>
          <a:prstGeom prst="rect">
            <a:avLst/>
          </a:prstGeom>
          <a:noFill/>
        </p:spPr>
        <p:txBody>
          <a:bodyPr wrap="square" rtlCol="0">
            <a:spAutoFit/>
          </a:bodyPr>
          <a:lstStyle/>
          <a:p>
            <a:r>
              <a:rPr lang="en-US" dirty="0" smtClean="0">
                <a:hlinkClick r:id="rId4"/>
              </a:rPr>
              <a:t>Test </a:t>
            </a:r>
            <a:endParaRPr lang="en-US" dirty="0"/>
          </a:p>
        </p:txBody>
      </p:sp>
    </p:spTree>
    <p:extLst>
      <p:ext uri="{BB962C8B-B14F-4D97-AF65-F5344CB8AC3E}">
        <p14:creationId xmlns:p14="http://schemas.microsoft.com/office/powerpoint/2010/main" val="1354548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Fluid - Nesting columns</a:t>
            </a:r>
            <a:endParaRPr lang="en-US" dirty="0"/>
          </a:p>
        </p:txBody>
      </p:sp>
      <p:sp>
        <p:nvSpPr>
          <p:cNvPr id="3" name="Content Placeholder 2"/>
          <p:cNvSpPr>
            <a:spLocks noGrp="1"/>
          </p:cNvSpPr>
          <p:nvPr>
            <p:ph idx="1"/>
          </p:nvPr>
        </p:nvSpPr>
        <p:spPr>
          <a:xfrm>
            <a:off x="483701" y="2924944"/>
            <a:ext cx="8229600" cy="3777283"/>
          </a:xfrm>
        </p:spPr>
        <p:txBody>
          <a:bodyPr>
            <a:normAutofit fontScale="70000" lnSpcReduction="20000"/>
          </a:bodyPr>
          <a:lstStyle/>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="row-fluid"&gt;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="span12"&gt;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Level 1 column</a:t>
            </a: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="row-fluid"&gt;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="span6"&gt;</a:t>
            </a:r>
            <a:r>
              <a:rPr lang="en-US" dirty="0" smtClean="0">
                <a:solidFill>
                  <a:srgbClr val="000000"/>
                </a:solidFill>
                <a:highlight>
                  <a:srgbClr val="FFFFFF"/>
                </a:highlight>
                <a:latin typeface="Consolas"/>
              </a:rPr>
              <a:t>Level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="span3"&gt;</a:t>
            </a:r>
            <a:r>
              <a:rPr lang="en-US" dirty="0" smtClean="0">
                <a:solidFill>
                  <a:srgbClr val="000000"/>
                </a:solidFill>
                <a:highlight>
                  <a:srgbClr val="FFFFFF"/>
                </a:highlight>
                <a:latin typeface="Consolas"/>
              </a:rPr>
              <a:t>Level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="span3"&gt;</a:t>
            </a:r>
            <a:r>
              <a:rPr lang="en-US" dirty="0" smtClean="0">
                <a:solidFill>
                  <a:srgbClr val="000000"/>
                </a:solidFill>
                <a:highlight>
                  <a:srgbClr val="FFFFFF"/>
                </a:highlight>
                <a:latin typeface="Consolas"/>
              </a:rPr>
              <a:t>Level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9" y="1134938"/>
            <a:ext cx="90773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732240" y="5628440"/>
            <a:ext cx="1584176" cy="369332"/>
          </a:xfrm>
          <a:prstGeom prst="rect">
            <a:avLst/>
          </a:prstGeom>
          <a:noFill/>
        </p:spPr>
        <p:txBody>
          <a:bodyPr wrap="square" rtlCol="0">
            <a:spAutoFit/>
          </a:bodyPr>
          <a:lstStyle/>
          <a:p>
            <a:r>
              <a:rPr lang="en-US" dirty="0" smtClean="0">
                <a:hlinkClick r:id="rId4"/>
              </a:rPr>
              <a:t>Test</a:t>
            </a:r>
            <a:endParaRPr lang="en-US" dirty="0"/>
          </a:p>
        </p:txBody>
      </p:sp>
    </p:spTree>
    <p:extLst>
      <p:ext uri="{BB962C8B-B14F-4D97-AF65-F5344CB8AC3E}">
        <p14:creationId xmlns:p14="http://schemas.microsoft.com/office/powerpoint/2010/main" val="3161079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Fixed </a:t>
            </a:r>
            <a:r>
              <a:rPr lang="en-US" b="1" dirty="0" smtClean="0"/>
              <a:t>layout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="container"&gt;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What is </a:t>
            </a:r>
            <a:r>
              <a:rPr lang="en-US" dirty="0" err="1" smtClean="0">
                <a:solidFill>
                  <a:srgbClr val="000000"/>
                </a:solidFill>
                <a:highlight>
                  <a:srgbClr val="FFFFFF"/>
                </a:highlight>
                <a:latin typeface="Consolas"/>
              </a:rPr>
              <a:t>Lorem</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Ipsum</a:t>
            </a:r>
            <a:r>
              <a:rPr lang="en-US" dirty="0" smtClean="0">
                <a:solidFill>
                  <a:srgbClr val="000000"/>
                </a:solidFill>
                <a:highlight>
                  <a:srgbClr val="FFFFFF"/>
                </a:highlight>
                <a:latin typeface="Consolas"/>
              </a:rPr>
              <a:t>?</a:t>
            </a:r>
          </a:p>
          <a:p>
            <a:pPr marL="0" indent="0">
              <a:buNone/>
            </a:pPr>
            <a:r>
              <a:rPr lang="en-US" dirty="0" err="1" smtClean="0">
                <a:solidFill>
                  <a:srgbClr val="000000"/>
                </a:solidFill>
                <a:highlight>
                  <a:srgbClr val="FFFFFF"/>
                </a:highlight>
                <a:latin typeface="Consolas"/>
              </a:rPr>
              <a:t>Lorem</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Ipsum</a:t>
            </a:r>
            <a:r>
              <a:rPr lang="en-US" dirty="0" smtClean="0">
                <a:solidFill>
                  <a:srgbClr val="000000"/>
                </a:solidFill>
                <a:highlight>
                  <a:srgbClr val="FFFFFF"/>
                </a:highlight>
                <a:latin typeface="Consolas"/>
              </a:rPr>
              <a:t> is simply dummy text of the printing and typesetting industry. </a:t>
            </a:r>
            <a:r>
              <a:rPr lang="en-US" dirty="0" err="1" smtClean="0">
                <a:solidFill>
                  <a:srgbClr val="000000"/>
                </a:solidFill>
                <a:highlight>
                  <a:srgbClr val="FFFFFF"/>
                </a:highlight>
                <a:latin typeface="Consolas"/>
              </a:rPr>
              <a:t>Lorem</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Ipsum</a:t>
            </a:r>
            <a:r>
              <a:rPr lang="en-US" dirty="0" smtClean="0">
                <a:solidFill>
                  <a:srgbClr val="000000"/>
                </a:solidFill>
                <a:highlight>
                  <a:srgbClr val="FFFFFF"/>
                </a:highlight>
                <a:latin typeface="Consolas"/>
              </a:rPr>
              <a:t> has been the industry's standard dummy text ever since the 1500s, when an unknown printer took a galley of type and scrambled it to make a type specimen book.</a:t>
            </a: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sp>
        <p:nvSpPr>
          <p:cNvPr id="4" name="TextBox 3"/>
          <p:cNvSpPr txBox="1"/>
          <p:nvPr/>
        </p:nvSpPr>
        <p:spPr>
          <a:xfrm>
            <a:off x="6732240" y="6309320"/>
            <a:ext cx="1584176" cy="369332"/>
          </a:xfrm>
          <a:prstGeom prst="rect">
            <a:avLst/>
          </a:prstGeom>
          <a:noFill/>
        </p:spPr>
        <p:txBody>
          <a:bodyPr wrap="square" rtlCol="0">
            <a:spAutoFit/>
          </a:bodyPr>
          <a:lstStyle/>
          <a:p>
            <a:r>
              <a:rPr lang="en-US" dirty="0" smtClean="0">
                <a:hlinkClick r:id="rId3"/>
              </a:rPr>
              <a:t>Test</a:t>
            </a:r>
            <a:endParaRPr lang="en-US" dirty="0"/>
          </a:p>
        </p:txBody>
      </p:sp>
    </p:spTree>
    <p:extLst>
      <p:ext uri="{BB962C8B-B14F-4D97-AF65-F5344CB8AC3E}">
        <p14:creationId xmlns:p14="http://schemas.microsoft.com/office/powerpoint/2010/main" val="3375507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Fluid </a:t>
            </a:r>
            <a:r>
              <a:rPr lang="en-US" b="1" dirty="0" smtClean="0"/>
              <a:t>layout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="container-fluid"&gt;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="row-fluid"&gt;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="span2"&gt;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What is </a:t>
            </a:r>
            <a:r>
              <a:rPr lang="en-US" dirty="0" err="1" smtClean="0">
                <a:solidFill>
                  <a:srgbClr val="000000"/>
                </a:solidFill>
                <a:highlight>
                  <a:srgbClr val="FFFFFF"/>
                </a:highlight>
                <a:latin typeface="Consolas"/>
              </a:rPr>
              <a:t>Lorem</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Ipsum</a:t>
            </a:r>
            <a:r>
              <a:rPr lang="en-US" dirty="0" smtClean="0">
                <a:solidFill>
                  <a:srgbClr val="000000"/>
                </a:solidFill>
                <a:highlight>
                  <a:srgbClr val="FFFFFF"/>
                </a:highlight>
                <a:latin typeface="Consolas"/>
              </a:rPr>
              <a:t>?</a:t>
            </a: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="span10"&gt;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Lorem</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Ipsum</a:t>
            </a:r>
            <a:r>
              <a:rPr lang="en-US" dirty="0" smtClean="0">
                <a:solidFill>
                  <a:srgbClr val="000000"/>
                </a:solidFill>
                <a:highlight>
                  <a:srgbClr val="FFFFFF"/>
                </a:highlight>
                <a:latin typeface="Consolas"/>
              </a:rPr>
              <a:t> is simply dummy text of the printing and typesetting industry. </a:t>
            </a:r>
            <a:r>
              <a:rPr lang="en-US" dirty="0" err="1" smtClean="0">
                <a:solidFill>
                  <a:srgbClr val="000000"/>
                </a:solidFill>
                <a:highlight>
                  <a:srgbClr val="FFFFFF"/>
                </a:highlight>
                <a:latin typeface="Consolas"/>
              </a:rPr>
              <a:t>Lorem</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Ipsum</a:t>
            </a:r>
            <a:r>
              <a:rPr lang="en-US" dirty="0" smtClean="0">
                <a:solidFill>
                  <a:srgbClr val="000000"/>
                </a:solidFill>
                <a:highlight>
                  <a:srgbClr val="FFFFFF"/>
                </a:highlight>
                <a:latin typeface="Consolas"/>
              </a:rPr>
              <a:t> has been the industry's standard dummy text ever since the 1500s, when an unknown printer took a galley of type and scrambled it to make a type specimen book.</a:t>
            </a: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sp>
        <p:nvSpPr>
          <p:cNvPr id="4" name="TextBox 3"/>
          <p:cNvSpPr txBox="1"/>
          <p:nvPr/>
        </p:nvSpPr>
        <p:spPr>
          <a:xfrm>
            <a:off x="6732240" y="6309320"/>
            <a:ext cx="1584176" cy="369332"/>
          </a:xfrm>
          <a:prstGeom prst="rect">
            <a:avLst/>
          </a:prstGeom>
          <a:noFill/>
        </p:spPr>
        <p:txBody>
          <a:bodyPr wrap="square" rtlCol="0">
            <a:spAutoFit/>
          </a:bodyPr>
          <a:lstStyle/>
          <a:p>
            <a:r>
              <a:rPr lang="en-US" dirty="0" smtClean="0">
                <a:hlinkClick r:id="rId3"/>
              </a:rPr>
              <a:t>Test</a:t>
            </a:r>
            <a:endParaRPr lang="en-US" dirty="0"/>
          </a:p>
        </p:txBody>
      </p:sp>
    </p:spTree>
    <p:extLst>
      <p:ext uri="{BB962C8B-B14F-4D97-AF65-F5344CB8AC3E}">
        <p14:creationId xmlns:p14="http://schemas.microsoft.com/office/powerpoint/2010/main" val="787048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Grid system</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sp>
        <p:nvSpPr>
          <p:cNvPr id="4" name="TextBox 3"/>
          <p:cNvSpPr txBox="1"/>
          <p:nvPr/>
        </p:nvSpPr>
        <p:spPr>
          <a:xfrm>
            <a:off x="6732240" y="6309320"/>
            <a:ext cx="1584176" cy="369332"/>
          </a:xfrm>
          <a:prstGeom prst="rect">
            <a:avLst/>
          </a:prstGeom>
          <a:noFill/>
        </p:spPr>
        <p:txBody>
          <a:bodyPr wrap="square" rtlCol="0">
            <a:spAutoFit/>
          </a:bodyPr>
          <a:lstStyle/>
          <a:p>
            <a:r>
              <a:rPr lang="en-US" dirty="0" smtClean="0">
                <a:hlinkClick r:id="rId3"/>
              </a:rPr>
              <a:t>Test</a:t>
            </a:r>
            <a:endParaRPr lang="en-US" dirty="0"/>
          </a:p>
        </p:txBody>
      </p:sp>
    </p:spTree>
    <p:extLst>
      <p:ext uri="{BB962C8B-B14F-4D97-AF65-F5344CB8AC3E}">
        <p14:creationId xmlns:p14="http://schemas.microsoft.com/office/powerpoint/2010/main" val="1634810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Responsive </a:t>
            </a:r>
            <a:r>
              <a:rPr lang="en-US" b="1" dirty="0" smtClean="0"/>
              <a:t>design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head</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title</a:t>
            </a:r>
            <a:r>
              <a:rPr lang="en-US" sz="2000" dirty="0" smtClean="0">
                <a:solidFill>
                  <a:srgbClr val="0000FF"/>
                </a:solidFill>
                <a:highlight>
                  <a:srgbClr val="FFFFFF"/>
                </a:highlight>
                <a:latin typeface="Consolas"/>
              </a:rPr>
              <a:t>&gt;&lt;/</a:t>
            </a:r>
            <a:r>
              <a:rPr lang="en-US" sz="2000" dirty="0" smtClean="0">
                <a:solidFill>
                  <a:srgbClr val="800000"/>
                </a:solidFill>
                <a:highlight>
                  <a:srgbClr val="FFFFFF"/>
                </a:highlight>
                <a:latin typeface="Consolas"/>
              </a:rPr>
              <a:t>title</a:t>
            </a:r>
            <a:r>
              <a:rPr lang="en-US" sz="2000" dirty="0" smtClean="0">
                <a:solidFill>
                  <a:srgbClr val="0000FF"/>
                </a:solidFill>
                <a:highlight>
                  <a:srgbClr val="FFFFFF"/>
                </a:highlight>
                <a:latin typeface="Consolas"/>
              </a:rPr>
              <a:t>&gt;</a:t>
            </a:r>
            <a:endParaRPr lang="en-US" sz="2000" dirty="0" smtClean="0"/>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meta</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name</a:t>
            </a:r>
            <a:r>
              <a:rPr lang="en-US" sz="2000" dirty="0" smtClean="0">
                <a:solidFill>
                  <a:srgbClr val="0000FF"/>
                </a:solidFill>
                <a:highlight>
                  <a:srgbClr val="FFFFFF"/>
                </a:highlight>
                <a:latin typeface="Consolas"/>
              </a:rPr>
              <a:t>="viewport"</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content</a:t>
            </a:r>
            <a:r>
              <a:rPr lang="en-US" sz="2000" dirty="0" smtClean="0">
                <a:solidFill>
                  <a:srgbClr val="0000FF"/>
                </a:solidFill>
                <a:highlight>
                  <a:srgbClr val="FFFFFF"/>
                </a:highlight>
                <a:latin typeface="Consolas"/>
              </a:rPr>
              <a:t>="width=device-width, 	initial-scale=1.0"&gt;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link</a:t>
            </a:r>
            <a:r>
              <a:rPr lang="en-US" sz="2000" dirty="0" smtClean="0">
                <a:solidFill>
                  <a:srgbClr val="000000"/>
                </a:solidFill>
                <a:highlight>
                  <a:srgbClr val="FFFFFF"/>
                </a:highlight>
                <a:latin typeface="Consolas"/>
              </a:rPr>
              <a:t> </a:t>
            </a:r>
            <a:r>
              <a:rPr lang="en-US" sz="2000" dirty="0" err="1" smtClean="0">
                <a:solidFill>
                  <a:srgbClr val="FF0000"/>
                </a:solidFill>
                <a:highlight>
                  <a:srgbClr val="FFFFFF"/>
                </a:highlight>
                <a:latin typeface="Consolas"/>
              </a:rPr>
              <a:t>href</a:t>
            </a:r>
            <a:r>
              <a:rPr lang="en-US" sz="2000" dirty="0" smtClean="0">
                <a:solidFill>
                  <a:srgbClr val="0000FF"/>
                </a:solidFill>
                <a:highlight>
                  <a:srgbClr val="FFFFFF"/>
                </a:highlight>
                <a:latin typeface="Consolas"/>
              </a:rPr>
              <a:t>="</a:t>
            </a:r>
            <a:r>
              <a:rPr lang="en-US" sz="2000" dirty="0" err="1" smtClean="0">
                <a:solidFill>
                  <a:srgbClr val="0000FF"/>
                </a:solidFill>
                <a:highlight>
                  <a:srgbClr val="FFFFFF"/>
                </a:highlight>
                <a:latin typeface="Consolas"/>
              </a:rPr>
              <a:t>css</a:t>
            </a:r>
            <a:r>
              <a:rPr lang="en-US" sz="2000" dirty="0" smtClean="0">
                <a:solidFill>
                  <a:srgbClr val="0000FF"/>
                </a:solidFill>
                <a:highlight>
                  <a:srgbClr val="FFFFFF"/>
                </a:highlight>
                <a:latin typeface="Consolas"/>
              </a:rPr>
              <a:t>/bootstrap.min.css"</a:t>
            </a:r>
            <a:r>
              <a:rPr lang="en-US" sz="2000" dirty="0" smtClean="0">
                <a:solidFill>
                  <a:srgbClr val="000000"/>
                </a:solidFill>
                <a:highlight>
                  <a:srgbClr val="FFFFFF"/>
                </a:highlight>
                <a:latin typeface="Consolas"/>
              </a:rPr>
              <a:t> </a:t>
            </a:r>
            <a:r>
              <a:rPr lang="en-US" sz="2000" dirty="0" err="1" smtClean="0">
                <a:solidFill>
                  <a:srgbClr val="FF0000"/>
                </a:solidFill>
                <a:highlight>
                  <a:srgbClr val="FFFFFF"/>
                </a:highlight>
                <a:latin typeface="Consolas"/>
              </a:rPr>
              <a:t>rel</a:t>
            </a:r>
            <a:r>
              <a:rPr lang="en-US" sz="2000" dirty="0" smtClean="0">
                <a:solidFill>
                  <a:srgbClr val="0000FF"/>
                </a:solidFill>
                <a:highlight>
                  <a:srgbClr val="FFFFFF"/>
                </a:highlight>
                <a:latin typeface="Consolas"/>
              </a:rPr>
              <a:t>="</a:t>
            </a:r>
            <a:r>
              <a:rPr lang="en-US" sz="2000" dirty="0" err="1" smtClean="0">
                <a:solidFill>
                  <a:srgbClr val="0000FF"/>
                </a:solidFill>
                <a:highlight>
                  <a:srgbClr val="FFFFFF"/>
                </a:highlight>
                <a:latin typeface="Consolas"/>
              </a:rPr>
              <a:t>stylesheet</a:t>
            </a:r>
            <a:r>
              <a:rPr lang="en-US" sz="2000" dirty="0" smtClean="0">
                <a:solidFill>
                  <a:srgbClr val="0000FF"/>
                </a:solidFill>
                <a:highlight>
                  <a:srgbClr val="FFFFFF"/>
                </a:highlight>
                <a:latin typeface="Consolas"/>
              </a:rPr>
              <a:t>"</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media</a:t>
            </a:r>
            <a:r>
              <a:rPr lang="en-US" sz="2000" dirty="0" smtClean="0">
                <a:solidFill>
                  <a:srgbClr val="0000FF"/>
                </a:solidFill>
                <a:highlight>
                  <a:srgbClr val="FFFFFF"/>
                </a:highlight>
                <a:latin typeface="Consolas"/>
              </a:rPr>
              <a:t>="screen"&gt;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link</a:t>
            </a:r>
            <a:r>
              <a:rPr lang="en-US" sz="2000" dirty="0" smtClean="0">
                <a:solidFill>
                  <a:srgbClr val="000000"/>
                </a:solidFill>
                <a:highlight>
                  <a:srgbClr val="FFFFFF"/>
                </a:highlight>
                <a:latin typeface="Consolas"/>
              </a:rPr>
              <a:t> </a:t>
            </a:r>
            <a:r>
              <a:rPr lang="en-US" sz="2000" dirty="0" err="1" smtClean="0">
                <a:solidFill>
                  <a:srgbClr val="FF0000"/>
                </a:solidFill>
                <a:highlight>
                  <a:srgbClr val="FFFFFF"/>
                </a:highlight>
                <a:latin typeface="Consolas"/>
              </a:rPr>
              <a:t>href</a:t>
            </a:r>
            <a:r>
              <a:rPr lang="en-US" sz="2000" dirty="0" smtClean="0">
                <a:solidFill>
                  <a:srgbClr val="0000FF"/>
                </a:solidFill>
                <a:highlight>
                  <a:srgbClr val="FFFFFF"/>
                </a:highlight>
                <a:latin typeface="Consolas"/>
              </a:rPr>
              <a:t>="assets/</a:t>
            </a:r>
            <a:r>
              <a:rPr lang="en-US" sz="2000" dirty="0" err="1" smtClean="0">
                <a:solidFill>
                  <a:srgbClr val="0000FF"/>
                </a:solidFill>
                <a:highlight>
                  <a:srgbClr val="FFFFFF"/>
                </a:highlight>
                <a:latin typeface="Consolas"/>
              </a:rPr>
              <a:t>css</a:t>
            </a:r>
            <a:r>
              <a:rPr lang="en-US" sz="2000" dirty="0" smtClean="0">
                <a:solidFill>
                  <a:srgbClr val="0000FF"/>
                </a:solidFill>
                <a:highlight>
                  <a:srgbClr val="FFFFFF"/>
                </a:highlight>
                <a:latin typeface="Consolas"/>
              </a:rPr>
              <a:t>/bootstrap-responsive.css"</a:t>
            </a:r>
            <a:r>
              <a:rPr lang="en-US" sz="2000" dirty="0" smtClean="0">
                <a:solidFill>
                  <a:srgbClr val="000000"/>
                </a:solidFill>
                <a:highlight>
                  <a:srgbClr val="FFFFFF"/>
                </a:highlight>
                <a:latin typeface="Consolas"/>
              </a:rPr>
              <a:t> 	</a:t>
            </a:r>
            <a:r>
              <a:rPr lang="en-US" sz="2000" dirty="0" err="1" smtClean="0">
                <a:solidFill>
                  <a:srgbClr val="FF0000"/>
                </a:solidFill>
                <a:highlight>
                  <a:srgbClr val="FFFFFF"/>
                </a:highlight>
                <a:latin typeface="Consolas"/>
              </a:rPr>
              <a:t>rel</a:t>
            </a:r>
            <a:r>
              <a:rPr lang="en-US" sz="2000" dirty="0" smtClean="0">
                <a:solidFill>
                  <a:srgbClr val="0000FF"/>
                </a:solidFill>
                <a:highlight>
                  <a:srgbClr val="FFFFFF"/>
                </a:highlight>
                <a:latin typeface="Consolas"/>
              </a:rPr>
              <a:t>="</a:t>
            </a:r>
            <a:r>
              <a:rPr lang="en-US" sz="2000" dirty="0" err="1" smtClean="0">
                <a:solidFill>
                  <a:srgbClr val="0000FF"/>
                </a:solidFill>
                <a:highlight>
                  <a:srgbClr val="FFFFFF"/>
                </a:highlight>
                <a:latin typeface="Consolas"/>
              </a:rPr>
              <a:t>stylesheet</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head</a:t>
            </a:r>
            <a:r>
              <a:rPr lang="en-US" sz="2000" dirty="0" smtClean="0">
                <a:solidFill>
                  <a:srgbClr val="0000FF"/>
                </a:solidFill>
                <a:highlight>
                  <a:srgbClr val="FFFFFF"/>
                </a:highlight>
                <a:latin typeface="Consolas"/>
              </a:rPr>
              <a:t>&gt;</a:t>
            </a:r>
            <a:endParaRPr lang="en-US" sz="2000" dirty="0"/>
          </a:p>
        </p:txBody>
      </p:sp>
    </p:spTree>
    <p:extLst>
      <p:ext uri="{BB962C8B-B14F-4D97-AF65-F5344CB8AC3E}">
        <p14:creationId xmlns:p14="http://schemas.microsoft.com/office/powerpoint/2010/main" val="1145493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About responsive </a:t>
            </a:r>
            <a:r>
              <a:rPr lang="en-US" b="1" dirty="0" smtClean="0"/>
              <a:t>Bootstrap</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Media queries allow for custom CSS based on a number of conditions—ratios, widths, display type, </a:t>
            </a:r>
            <a:r>
              <a:rPr lang="en-US" dirty="0" err="1"/>
              <a:t>etc</a:t>
            </a:r>
            <a:r>
              <a:rPr lang="en-US" dirty="0"/>
              <a:t>—but usually focuses around min-width and max-width.</a:t>
            </a:r>
          </a:p>
          <a:p>
            <a:r>
              <a:rPr lang="en-US" dirty="0"/>
              <a:t>Modify the width of column in our grid</a:t>
            </a:r>
          </a:p>
          <a:p>
            <a:r>
              <a:rPr lang="en-US" dirty="0"/>
              <a:t>Stack elements instead of float wherever necessary</a:t>
            </a:r>
          </a:p>
          <a:p>
            <a:r>
              <a:rPr lang="en-US" dirty="0"/>
              <a:t>Resize headings and text to be more appropriate for devices</a:t>
            </a:r>
          </a:p>
          <a:p>
            <a:pPr marL="0" indent="0">
              <a:buNone/>
            </a:pPr>
            <a:r>
              <a:rPr lang="en-US" dirty="0"/>
              <a:t>Use media queries responsibly and only as a start to your mobile audiences. For larger projects, do consider dedicated code bases and not layers of media queries.</a:t>
            </a:r>
          </a:p>
          <a:p>
            <a:pPr marL="0" indent="0">
              <a:buNone/>
            </a:pPr>
            <a:endParaRPr lang="en-US" dirty="0"/>
          </a:p>
        </p:txBody>
      </p:sp>
    </p:spTree>
    <p:extLst>
      <p:ext uri="{BB962C8B-B14F-4D97-AF65-F5344CB8AC3E}">
        <p14:creationId xmlns:p14="http://schemas.microsoft.com/office/powerpoint/2010/main" val="3193184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Supported </a:t>
            </a:r>
            <a:r>
              <a:rPr lang="en-US" b="1" dirty="0" smtClean="0"/>
              <a:t>devices</a:t>
            </a:r>
            <a:endParaRPr lang="en-US" dirty="0"/>
          </a:p>
        </p:txBody>
      </p:sp>
      <p:graphicFrame>
        <p:nvGraphicFramePr>
          <p:cNvPr id="4" name="Content Placeholder 3"/>
          <p:cNvGraphicFramePr>
            <a:graphicFrameLocks noGrp="1"/>
          </p:cNvGraphicFramePr>
          <p:nvPr>
            <p:ph idx="1"/>
          </p:nvPr>
        </p:nvGraphicFramePr>
        <p:xfrm>
          <a:off x="1908810" y="1851501"/>
          <a:ext cx="5326380" cy="4023360"/>
        </p:xfrm>
        <a:graphic>
          <a:graphicData uri="http://schemas.openxmlformats.org/drawingml/2006/table">
            <a:tbl>
              <a:tblPr/>
              <a:tblGrid>
                <a:gridCol w="1331595"/>
                <a:gridCol w="1331595"/>
                <a:gridCol w="1331595"/>
                <a:gridCol w="1331595"/>
              </a:tblGrid>
              <a:tr h="0">
                <a:tc>
                  <a:txBody>
                    <a:bodyPr/>
                    <a:lstStyle/>
                    <a:p>
                      <a:pPr algn="l" fontAlgn="b"/>
                      <a:r>
                        <a:rPr lang="en-US" b="1">
                          <a:effectLst/>
                        </a:rPr>
                        <a:t>Label</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b="1">
                          <a:effectLst/>
                        </a:rPr>
                        <a:t>Layout width</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b="1">
                          <a:effectLst/>
                        </a:rPr>
                        <a:t>Column width</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b="1">
                          <a:effectLst/>
                        </a:rPr>
                        <a:t>Gutter width</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Large display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1200px and up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70px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30px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Default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980px and up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60px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20px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rPr>
                        <a:t>Portrait tablets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768px and above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42px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20px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effectLst/>
                        </a:rPr>
                        <a:t>Phones to tablets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767px and below</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gridSpan="2">
                  <a:txBody>
                    <a:bodyPr/>
                    <a:lstStyle/>
                    <a:p>
                      <a:pPr algn="l" fontAlgn="t"/>
                      <a:r>
                        <a:rPr lang="en-US">
                          <a:solidFill>
                            <a:srgbClr val="999999"/>
                          </a:solidFill>
                          <a:effectLst/>
                        </a:rPr>
                        <a:t>Fluid columns, no fixed widths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tr>
              <a:tr h="0">
                <a:tc>
                  <a:txBody>
                    <a:bodyPr/>
                    <a:lstStyle/>
                    <a:p>
                      <a:pPr algn="l" fontAlgn="t"/>
                      <a:r>
                        <a:rPr lang="en-US">
                          <a:effectLst/>
                        </a:rPr>
                        <a:t>Phones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480px and below</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gridSpan="2">
                  <a:txBody>
                    <a:bodyPr/>
                    <a:lstStyle/>
                    <a:p>
                      <a:pPr algn="l" fontAlgn="t"/>
                      <a:r>
                        <a:rPr lang="en-US" dirty="0">
                          <a:solidFill>
                            <a:srgbClr val="999999"/>
                          </a:solidFill>
                          <a:effectLst/>
                        </a:rPr>
                        <a:t>Fluid columns, no fixed widths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1025412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Supported </a:t>
            </a:r>
            <a:r>
              <a:rPr lang="en-US" b="1" dirty="0" smtClean="0"/>
              <a:t>devices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0" i="0" dirty="0" smtClean="0">
                <a:solidFill>
                  <a:srgbClr val="93A1A1"/>
                </a:solidFill>
                <a:effectLst/>
                <a:latin typeface="Monaco"/>
              </a:rPr>
              <a:t>/* Large desktop */</a:t>
            </a:r>
            <a:endParaRPr lang="en-US" b="0" i="0" dirty="0" smtClean="0">
              <a:solidFill>
                <a:srgbClr val="BEBEC5"/>
              </a:solidFill>
              <a:effectLst/>
              <a:latin typeface="Monaco"/>
            </a:endParaRPr>
          </a:p>
          <a:p>
            <a:pPr marL="0" indent="0">
              <a:buNone/>
            </a:pPr>
            <a:r>
              <a:rPr lang="en-US" b="0" i="0" dirty="0" smtClean="0">
                <a:solidFill>
                  <a:srgbClr val="195F91"/>
                </a:solidFill>
                <a:effectLst/>
                <a:latin typeface="Monaco"/>
              </a:rPr>
              <a:t>@media</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min</a:t>
            </a:r>
            <a:r>
              <a:rPr lang="en-US" b="0" i="0" dirty="0" smtClean="0">
                <a:solidFill>
                  <a:srgbClr val="93A1A1"/>
                </a:solidFill>
                <a:effectLst/>
                <a:latin typeface="Monaco"/>
              </a:rPr>
              <a:t>-</a:t>
            </a:r>
            <a:r>
              <a:rPr lang="en-US" b="0" i="0" dirty="0" smtClean="0">
                <a:solidFill>
                  <a:srgbClr val="48484C"/>
                </a:solidFill>
                <a:effectLst/>
                <a:latin typeface="Monaco"/>
              </a:rPr>
              <a:t>width</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195F91"/>
                </a:solidFill>
                <a:effectLst/>
                <a:latin typeface="Monaco"/>
              </a:rPr>
              <a:t>1200px</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endParaRPr lang="en-US" b="0" i="0" dirty="0" smtClean="0">
              <a:solidFill>
                <a:srgbClr val="BEBEC5"/>
              </a:solidFill>
              <a:effectLst/>
              <a:latin typeface="Monaco"/>
            </a:endParaRPr>
          </a:p>
          <a:p>
            <a:pPr marL="0" indent="0">
              <a:buNone/>
            </a:pPr>
            <a:r>
              <a:rPr lang="en-US" b="0" i="0" dirty="0" smtClean="0">
                <a:solidFill>
                  <a:srgbClr val="48484C"/>
                </a:solidFill>
                <a:effectLst/>
                <a:latin typeface="Monaco"/>
              </a:rPr>
              <a:t> </a:t>
            </a:r>
            <a:endParaRPr lang="en-US" b="0" i="0" dirty="0" smtClean="0">
              <a:solidFill>
                <a:srgbClr val="BEBEC5"/>
              </a:solidFill>
              <a:effectLst/>
              <a:latin typeface="Monaco"/>
            </a:endParaRPr>
          </a:p>
          <a:p>
            <a:pPr marL="0" indent="0">
              <a:buNone/>
            </a:pPr>
            <a:r>
              <a:rPr lang="en-US" b="0" i="0" dirty="0" smtClean="0">
                <a:solidFill>
                  <a:srgbClr val="93A1A1"/>
                </a:solidFill>
                <a:effectLst/>
                <a:latin typeface="Monaco"/>
              </a:rPr>
              <a:t>/* Portrait tablet to landscape and desktop */</a:t>
            </a:r>
            <a:endParaRPr lang="en-US" b="0" i="0" dirty="0" smtClean="0">
              <a:solidFill>
                <a:srgbClr val="BEBEC5"/>
              </a:solidFill>
              <a:effectLst/>
              <a:latin typeface="Monaco"/>
            </a:endParaRPr>
          </a:p>
          <a:p>
            <a:pPr marL="0" indent="0">
              <a:buNone/>
            </a:pPr>
            <a:r>
              <a:rPr lang="en-US" b="0" i="0" dirty="0" smtClean="0">
                <a:solidFill>
                  <a:srgbClr val="195F91"/>
                </a:solidFill>
                <a:effectLst/>
                <a:latin typeface="Monaco"/>
              </a:rPr>
              <a:t>@media</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min</a:t>
            </a:r>
            <a:r>
              <a:rPr lang="en-US" b="0" i="0" dirty="0" smtClean="0">
                <a:solidFill>
                  <a:srgbClr val="93A1A1"/>
                </a:solidFill>
                <a:effectLst/>
                <a:latin typeface="Monaco"/>
              </a:rPr>
              <a:t>-</a:t>
            </a:r>
            <a:r>
              <a:rPr lang="en-US" b="0" i="0" dirty="0" smtClean="0">
                <a:solidFill>
                  <a:srgbClr val="48484C"/>
                </a:solidFill>
                <a:effectLst/>
                <a:latin typeface="Monaco"/>
              </a:rPr>
              <a:t>width</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195F91"/>
                </a:solidFill>
                <a:effectLst/>
                <a:latin typeface="Monaco"/>
              </a:rPr>
              <a:t>768px</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1E347B"/>
                </a:solidFill>
                <a:effectLst/>
                <a:latin typeface="Monaco"/>
              </a:rPr>
              <a:t>and</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max</a:t>
            </a:r>
            <a:r>
              <a:rPr lang="en-US" b="0" i="0" dirty="0" smtClean="0">
                <a:solidFill>
                  <a:srgbClr val="93A1A1"/>
                </a:solidFill>
                <a:effectLst/>
                <a:latin typeface="Monaco"/>
              </a:rPr>
              <a:t>-</a:t>
            </a:r>
            <a:r>
              <a:rPr lang="en-US" b="0" i="0" dirty="0" smtClean="0">
                <a:solidFill>
                  <a:srgbClr val="48484C"/>
                </a:solidFill>
                <a:effectLst/>
                <a:latin typeface="Monaco"/>
              </a:rPr>
              <a:t>width</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195F91"/>
                </a:solidFill>
                <a:effectLst/>
                <a:latin typeface="Monaco"/>
              </a:rPr>
              <a:t>979px</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endParaRPr lang="en-US" b="0" i="0" dirty="0" smtClean="0">
              <a:solidFill>
                <a:srgbClr val="BEBEC5"/>
              </a:solidFill>
              <a:effectLst/>
              <a:latin typeface="Monaco"/>
            </a:endParaRPr>
          </a:p>
          <a:p>
            <a:pPr marL="0" indent="0">
              <a:buNone/>
            </a:pPr>
            <a:r>
              <a:rPr lang="en-US" b="0" i="0" dirty="0" smtClean="0">
                <a:solidFill>
                  <a:srgbClr val="48484C"/>
                </a:solidFill>
                <a:effectLst/>
                <a:latin typeface="Monaco"/>
              </a:rPr>
              <a:t> </a:t>
            </a:r>
            <a:endParaRPr lang="en-US" b="0" i="0" dirty="0" smtClean="0">
              <a:solidFill>
                <a:srgbClr val="BEBEC5"/>
              </a:solidFill>
              <a:effectLst/>
              <a:latin typeface="Monaco"/>
            </a:endParaRPr>
          </a:p>
          <a:p>
            <a:pPr marL="0" indent="0">
              <a:buNone/>
            </a:pPr>
            <a:r>
              <a:rPr lang="en-US" b="0" i="0" dirty="0" smtClean="0">
                <a:solidFill>
                  <a:srgbClr val="93A1A1"/>
                </a:solidFill>
                <a:effectLst/>
                <a:latin typeface="Monaco"/>
              </a:rPr>
              <a:t>/* Landscape phone to portrait tablet */</a:t>
            </a:r>
            <a:endParaRPr lang="en-US" b="0" i="0" dirty="0" smtClean="0">
              <a:solidFill>
                <a:srgbClr val="BEBEC5"/>
              </a:solidFill>
              <a:effectLst/>
              <a:latin typeface="Monaco"/>
            </a:endParaRPr>
          </a:p>
          <a:p>
            <a:pPr marL="0" indent="0">
              <a:buNone/>
            </a:pPr>
            <a:r>
              <a:rPr lang="en-US" b="0" i="0" dirty="0" smtClean="0">
                <a:solidFill>
                  <a:srgbClr val="195F91"/>
                </a:solidFill>
                <a:effectLst/>
                <a:latin typeface="Monaco"/>
              </a:rPr>
              <a:t>@media</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max</a:t>
            </a:r>
            <a:r>
              <a:rPr lang="en-US" b="0" i="0" dirty="0" smtClean="0">
                <a:solidFill>
                  <a:srgbClr val="93A1A1"/>
                </a:solidFill>
                <a:effectLst/>
                <a:latin typeface="Monaco"/>
              </a:rPr>
              <a:t>-</a:t>
            </a:r>
            <a:r>
              <a:rPr lang="en-US" b="0" i="0" dirty="0" smtClean="0">
                <a:solidFill>
                  <a:srgbClr val="48484C"/>
                </a:solidFill>
                <a:effectLst/>
                <a:latin typeface="Monaco"/>
              </a:rPr>
              <a:t>width</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195F91"/>
                </a:solidFill>
                <a:effectLst/>
                <a:latin typeface="Monaco"/>
              </a:rPr>
              <a:t>767px</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endParaRPr lang="en-US" b="0" i="0" dirty="0" smtClean="0">
              <a:solidFill>
                <a:srgbClr val="BEBEC5"/>
              </a:solidFill>
              <a:effectLst/>
              <a:latin typeface="Monaco"/>
            </a:endParaRPr>
          </a:p>
          <a:p>
            <a:pPr marL="0" indent="0">
              <a:buNone/>
            </a:pPr>
            <a:r>
              <a:rPr lang="en-US" b="0" i="0" dirty="0" smtClean="0">
                <a:solidFill>
                  <a:srgbClr val="48484C"/>
                </a:solidFill>
                <a:effectLst/>
                <a:latin typeface="Monaco"/>
              </a:rPr>
              <a:t> </a:t>
            </a:r>
            <a:endParaRPr lang="en-US" b="0" i="0" dirty="0" smtClean="0">
              <a:solidFill>
                <a:srgbClr val="BEBEC5"/>
              </a:solidFill>
              <a:effectLst/>
              <a:latin typeface="Monaco"/>
            </a:endParaRPr>
          </a:p>
          <a:p>
            <a:pPr marL="0" indent="0">
              <a:buNone/>
            </a:pPr>
            <a:r>
              <a:rPr lang="en-US" b="0" i="0" dirty="0" smtClean="0">
                <a:solidFill>
                  <a:srgbClr val="93A1A1"/>
                </a:solidFill>
                <a:effectLst/>
                <a:latin typeface="Monaco"/>
              </a:rPr>
              <a:t>/* Landscape phones and down */</a:t>
            </a:r>
            <a:endParaRPr lang="en-US" b="0" i="0" dirty="0" smtClean="0">
              <a:solidFill>
                <a:srgbClr val="BEBEC5"/>
              </a:solidFill>
              <a:effectLst/>
              <a:latin typeface="Monaco"/>
            </a:endParaRPr>
          </a:p>
          <a:p>
            <a:pPr marL="0" indent="0">
              <a:buNone/>
            </a:pPr>
            <a:r>
              <a:rPr lang="en-US" b="0" i="0" dirty="0" smtClean="0">
                <a:solidFill>
                  <a:srgbClr val="195F91"/>
                </a:solidFill>
                <a:effectLst/>
                <a:latin typeface="Monaco"/>
              </a:rPr>
              <a:t>@media</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max</a:t>
            </a:r>
            <a:r>
              <a:rPr lang="en-US" b="0" i="0" dirty="0" smtClean="0">
                <a:solidFill>
                  <a:srgbClr val="93A1A1"/>
                </a:solidFill>
                <a:effectLst/>
                <a:latin typeface="Monaco"/>
              </a:rPr>
              <a:t>-</a:t>
            </a:r>
            <a:r>
              <a:rPr lang="en-US" b="0" i="0" dirty="0" smtClean="0">
                <a:solidFill>
                  <a:srgbClr val="48484C"/>
                </a:solidFill>
                <a:effectLst/>
                <a:latin typeface="Monaco"/>
              </a:rPr>
              <a:t>width</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195F91"/>
                </a:solidFill>
                <a:effectLst/>
                <a:latin typeface="Monaco"/>
              </a:rPr>
              <a:t>480px</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r>
              <a:rPr lang="en-US" b="0" i="0" dirty="0" smtClean="0">
                <a:solidFill>
                  <a:srgbClr val="48484C"/>
                </a:solidFill>
                <a:effectLst/>
                <a:latin typeface="Monaco"/>
              </a:rPr>
              <a:t> </a:t>
            </a:r>
            <a:r>
              <a:rPr lang="en-US" b="0" i="0" dirty="0" smtClean="0">
                <a:solidFill>
                  <a:srgbClr val="93A1A1"/>
                </a:solidFill>
                <a:effectLst/>
                <a:latin typeface="Monaco"/>
              </a:rPr>
              <a:t>}</a:t>
            </a:r>
            <a:endParaRPr lang="en-US" b="0" i="0" dirty="0" smtClean="0">
              <a:solidFill>
                <a:srgbClr val="BEBEC5"/>
              </a:solidFill>
              <a:effectLst/>
              <a:latin typeface="Monaco"/>
            </a:endParaRPr>
          </a:p>
          <a:p>
            <a:pPr marL="0" indent="0">
              <a:buNone/>
            </a:pPr>
            <a:endParaRPr lang="en-US" dirty="0"/>
          </a:p>
        </p:txBody>
      </p:sp>
    </p:spTree>
    <p:extLst>
      <p:ext uri="{BB962C8B-B14F-4D97-AF65-F5344CB8AC3E}">
        <p14:creationId xmlns:p14="http://schemas.microsoft.com/office/powerpoint/2010/main" val="411197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Bootstrap template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DOCTYPE</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html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html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head</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title</a:t>
            </a:r>
            <a:r>
              <a:rPr lang="en-US" dirty="0" smtClean="0">
                <a:solidFill>
                  <a:srgbClr val="0000FF"/>
                </a:solidFill>
                <a:highlight>
                  <a:srgbClr val="FFFFFF"/>
                </a:highlight>
                <a:latin typeface="Consolas"/>
              </a:rPr>
              <a:t>&gt;&lt;/</a:t>
            </a:r>
            <a:r>
              <a:rPr lang="en-US" dirty="0" smtClean="0">
                <a:solidFill>
                  <a:srgbClr val="800000"/>
                </a:solidFill>
                <a:highlight>
                  <a:srgbClr val="FFFFFF"/>
                </a:highlight>
                <a:latin typeface="Consolas"/>
              </a:rPr>
              <a:t>title</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meta</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name</a:t>
            </a:r>
            <a:r>
              <a:rPr lang="en-US" dirty="0" smtClean="0">
                <a:solidFill>
                  <a:srgbClr val="0000FF"/>
                </a:solidFill>
                <a:highlight>
                  <a:srgbClr val="FFFFFF"/>
                </a:highlight>
                <a:latin typeface="Consolas"/>
              </a:rPr>
              <a:t>="viewport"</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content</a:t>
            </a:r>
            <a:r>
              <a:rPr lang="en-US" dirty="0" smtClean="0">
                <a:solidFill>
                  <a:srgbClr val="0000FF"/>
                </a:solidFill>
                <a:highlight>
                  <a:srgbClr val="FFFFFF"/>
                </a:highlight>
                <a:latin typeface="Consolas"/>
              </a:rPr>
              <a:t>="width=device-width, initial-scale=1.0"&gt;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6400"/>
                </a:solidFill>
                <a:highlight>
                  <a:srgbClr val="FFFFFF"/>
                </a:highlight>
                <a:latin typeface="Consolas"/>
              </a:rPr>
              <a:t>&lt;!-- Bootstrap --&gt;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link</a:t>
            </a:r>
            <a:r>
              <a:rPr lang="en-US" dirty="0" smtClean="0">
                <a:solidFill>
                  <a:srgbClr val="000000"/>
                </a:solidFill>
                <a:highlight>
                  <a:srgbClr val="FFFFFF"/>
                </a:highlight>
                <a:latin typeface="Consolas"/>
              </a:rPr>
              <a:t> </a:t>
            </a:r>
            <a:r>
              <a:rPr lang="en-US" dirty="0" err="1" smtClean="0">
                <a:solidFill>
                  <a:srgbClr val="FF0000"/>
                </a:solidFill>
                <a:highlight>
                  <a:srgbClr val="FFFFFF"/>
                </a:highlight>
                <a:latin typeface="Consolas"/>
              </a:rPr>
              <a:t>href</a:t>
            </a:r>
            <a:r>
              <a:rPr lang="en-US" dirty="0" smtClean="0">
                <a:solidFill>
                  <a:srgbClr val="0000FF"/>
                </a:solidFill>
                <a:highlight>
                  <a:srgbClr val="FFFFFF"/>
                </a:highlight>
                <a:latin typeface="Consolas"/>
              </a:rPr>
              <a:t>="</a:t>
            </a:r>
            <a:r>
              <a:rPr lang="en-US" dirty="0" err="1" smtClean="0">
                <a:solidFill>
                  <a:srgbClr val="0000FF"/>
                </a:solidFill>
                <a:highlight>
                  <a:srgbClr val="FFFFFF"/>
                </a:highlight>
                <a:latin typeface="Consolas"/>
              </a:rPr>
              <a:t>css</a:t>
            </a:r>
            <a:r>
              <a:rPr lang="en-US" dirty="0" smtClean="0">
                <a:solidFill>
                  <a:srgbClr val="0000FF"/>
                </a:solidFill>
                <a:highlight>
                  <a:srgbClr val="FFFFFF"/>
                </a:highlight>
                <a:latin typeface="Consolas"/>
              </a:rPr>
              <a:t>/bootstrap.min.css"</a:t>
            </a:r>
            <a:r>
              <a:rPr lang="en-US" dirty="0" smtClean="0">
                <a:solidFill>
                  <a:srgbClr val="000000"/>
                </a:solidFill>
                <a:highlight>
                  <a:srgbClr val="FFFFFF"/>
                </a:highlight>
                <a:latin typeface="Consolas"/>
              </a:rPr>
              <a:t> </a:t>
            </a:r>
            <a:r>
              <a:rPr lang="en-US" dirty="0" err="1" smtClean="0">
                <a:solidFill>
                  <a:srgbClr val="FF0000"/>
                </a:solidFill>
                <a:highlight>
                  <a:srgbClr val="FFFFFF"/>
                </a:highlight>
                <a:latin typeface="Consolas"/>
              </a:rPr>
              <a:t>rel</a:t>
            </a:r>
            <a:r>
              <a:rPr lang="en-US" dirty="0" smtClean="0">
                <a:solidFill>
                  <a:srgbClr val="0000FF"/>
                </a:solidFill>
                <a:highlight>
                  <a:srgbClr val="FFFFFF"/>
                </a:highlight>
                <a:latin typeface="Consolas"/>
              </a:rPr>
              <a:t>="</a:t>
            </a:r>
            <a:r>
              <a:rPr lang="en-US" dirty="0" err="1" smtClean="0">
                <a:solidFill>
                  <a:srgbClr val="0000FF"/>
                </a:solidFill>
                <a:highlight>
                  <a:srgbClr val="FFFFFF"/>
                </a:highlight>
                <a:latin typeface="Consolas"/>
              </a:rPr>
              <a:t>stylesheet</a:t>
            </a:r>
            <a:r>
              <a:rPr lang="en-US" dirty="0" smtClean="0">
                <a:solidFill>
                  <a:srgbClr val="0000FF"/>
                </a:solidFill>
                <a:highlight>
                  <a:srgbClr val="FFFFFF"/>
                </a:highlight>
                <a:latin typeface="Consolas"/>
              </a:rPr>
              <a:t>"</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media</a:t>
            </a:r>
            <a:r>
              <a:rPr lang="en-US" dirty="0" smtClean="0">
                <a:solidFill>
                  <a:srgbClr val="0000FF"/>
                </a:solidFill>
                <a:highlight>
                  <a:srgbClr val="FFFFFF"/>
                </a:highlight>
                <a:latin typeface="Consolas"/>
              </a:rPr>
              <a:t>="screen"&gt;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head</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body</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h1</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Hello, world!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h1</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script</a:t>
            </a:r>
            <a:r>
              <a:rPr lang="en-US" dirty="0" smtClean="0">
                <a:solidFill>
                  <a:srgbClr val="000000"/>
                </a:solidFill>
                <a:highlight>
                  <a:srgbClr val="FFFFFF"/>
                </a:highlight>
                <a:latin typeface="Consolas"/>
              </a:rPr>
              <a:t> </a:t>
            </a:r>
            <a:r>
              <a:rPr lang="en-US" dirty="0" err="1" smtClean="0">
                <a:solidFill>
                  <a:srgbClr val="FF0000"/>
                </a:solidFill>
                <a:highlight>
                  <a:srgbClr val="FFFFFF"/>
                </a:highlight>
                <a:latin typeface="Consolas"/>
              </a:rPr>
              <a:t>src</a:t>
            </a:r>
            <a:r>
              <a:rPr lang="en-US" dirty="0" smtClean="0">
                <a:solidFill>
                  <a:srgbClr val="0000FF"/>
                </a:solidFill>
                <a:highlight>
                  <a:srgbClr val="FFFFFF"/>
                </a:highlight>
                <a:latin typeface="Consolas"/>
              </a:rPr>
              <a:t>="http://code.jquery.com/jquery.js"&gt;&lt;/</a:t>
            </a:r>
            <a:r>
              <a:rPr lang="en-US" dirty="0" smtClean="0">
                <a:solidFill>
                  <a:srgbClr val="800000"/>
                </a:solidFill>
                <a:highlight>
                  <a:srgbClr val="FFFFFF"/>
                </a:highlight>
                <a:latin typeface="Consolas"/>
              </a:rPr>
              <a:t>script</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script</a:t>
            </a:r>
            <a:r>
              <a:rPr lang="en-US" dirty="0" smtClean="0">
                <a:solidFill>
                  <a:srgbClr val="000000"/>
                </a:solidFill>
                <a:highlight>
                  <a:srgbClr val="FFFFFF"/>
                </a:highlight>
                <a:latin typeface="Consolas"/>
              </a:rPr>
              <a:t> </a:t>
            </a:r>
            <a:r>
              <a:rPr lang="en-US" dirty="0" err="1" smtClean="0">
                <a:solidFill>
                  <a:srgbClr val="FF0000"/>
                </a:solidFill>
                <a:highlight>
                  <a:srgbClr val="FFFFFF"/>
                </a:highlight>
                <a:latin typeface="Consolas"/>
              </a:rPr>
              <a:t>src</a:t>
            </a:r>
            <a:r>
              <a:rPr lang="en-US" dirty="0" smtClean="0">
                <a:solidFill>
                  <a:srgbClr val="0000FF"/>
                </a:solidFill>
                <a:highlight>
                  <a:srgbClr val="FFFFFF"/>
                </a:highlight>
                <a:latin typeface="Consolas"/>
              </a:rPr>
              <a:t>="</a:t>
            </a:r>
            <a:r>
              <a:rPr lang="en-US" dirty="0" err="1" smtClean="0">
                <a:solidFill>
                  <a:srgbClr val="0000FF"/>
                </a:solidFill>
                <a:highlight>
                  <a:srgbClr val="FFFFFF"/>
                </a:highlight>
                <a:latin typeface="Consolas"/>
              </a:rPr>
              <a:t>js</a:t>
            </a:r>
            <a:r>
              <a:rPr lang="en-US" dirty="0" smtClean="0">
                <a:solidFill>
                  <a:srgbClr val="0000FF"/>
                </a:solidFill>
                <a:highlight>
                  <a:srgbClr val="FFFFFF"/>
                </a:highlight>
                <a:latin typeface="Consolas"/>
              </a:rPr>
              <a:t>/bootstrap.min.js"&gt;&lt;/</a:t>
            </a:r>
            <a:r>
              <a:rPr lang="en-US" dirty="0" smtClean="0">
                <a:solidFill>
                  <a:srgbClr val="800000"/>
                </a:solidFill>
                <a:highlight>
                  <a:srgbClr val="FFFFFF"/>
                </a:highlight>
                <a:latin typeface="Consolas"/>
              </a:rPr>
              <a:t>script</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body</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html</a:t>
            </a:r>
            <a:r>
              <a:rPr lang="en-US" dirty="0" smtClean="0">
                <a:solidFill>
                  <a:srgbClr val="0000FF"/>
                </a:solidFill>
                <a:highlight>
                  <a:srgbClr val="FFFFFF"/>
                </a:highlight>
                <a:latin typeface="Consolas"/>
              </a:rPr>
              <a:t>&gt;</a:t>
            </a:r>
            <a:endParaRPr lang="en-US" dirty="0"/>
          </a:p>
        </p:txBody>
      </p:sp>
    </p:spTree>
    <p:extLst>
      <p:ext uri="{BB962C8B-B14F-4D97-AF65-F5344CB8AC3E}">
        <p14:creationId xmlns:p14="http://schemas.microsoft.com/office/powerpoint/2010/main" val="2555243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Responsive utility </a:t>
            </a:r>
            <a:r>
              <a:rPr lang="en-US" b="1" dirty="0" smtClean="0"/>
              <a:t>classes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84861054"/>
              </p:ext>
            </p:extLst>
          </p:nvPr>
        </p:nvGraphicFramePr>
        <p:xfrm>
          <a:off x="755576" y="1600200"/>
          <a:ext cx="7704856" cy="4525962"/>
        </p:xfrm>
        <a:graphic>
          <a:graphicData uri="http://schemas.openxmlformats.org/drawingml/2006/table">
            <a:tbl>
              <a:tblPr>
                <a:tableStyleId>{E8B1032C-EA38-4F05-BA0D-38AFFFC7BED3}</a:tableStyleId>
              </a:tblPr>
              <a:tblGrid>
                <a:gridCol w="1926214"/>
                <a:gridCol w="1926214"/>
                <a:gridCol w="1926214"/>
                <a:gridCol w="1926214"/>
              </a:tblGrid>
              <a:tr h="646566">
                <a:tc>
                  <a:txBody>
                    <a:bodyPr/>
                    <a:lstStyle/>
                    <a:p>
                      <a:pPr algn="l" fontAlgn="b"/>
                      <a:r>
                        <a:rPr lang="en-US" sz="1700" dirty="0">
                          <a:effectLst/>
                        </a:rPr>
                        <a:t>Class</a:t>
                      </a:r>
                      <a:endParaRPr lang="en-US" sz="1700" b="1" dirty="0">
                        <a:effectLst/>
                      </a:endParaRPr>
                    </a:p>
                  </a:txBody>
                  <a:tcPr marL="58779" marR="58779" marT="58779" marB="58779" anchor="b">
                    <a:solidFill>
                      <a:schemeClr val="accent1">
                        <a:lumMod val="60000"/>
                        <a:lumOff val="40000"/>
                      </a:schemeClr>
                    </a:solidFill>
                  </a:tcPr>
                </a:tc>
                <a:tc>
                  <a:txBody>
                    <a:bodyPr/>
                    <a:lstStyle/>
                    <a:p>
                      <a:pPr algn="l" fontAlgn="b"/>
                      <a:r>
                        <a:rPr lang="en-US" sz="1700" dirty="0">
                          <a:effectLst/>
                        </a:rPr>
                        <a:t>Phones767px and below</a:t>
                      </a:r>
                      <a:endParaRPr lang="en-US" sz="1700" b="1" dirty="0">
                        <a:effectLst/>
                      </a:endParaRPr>
                    </a:p>
                  </a:txBody>
                  <a:tcPr marL="58779" marR="58779" marT="58779" marB="58779" anchor="b">
                    <a:solidFill>
                      <a:schemeClr val="accent1">
                        <a:lumMod val="60000"/>
                        <a:lumOff val="40000"/>
                      </a:schemeClr>
                    </a:solidFill>
                  </a:tcPr>
                </a:tc>
                <a:tc>
                  <a:txBody>
                    <a:bodyPr/>
                    <a:lstStyle/>
                    <a:p>
                      <a:pPr algn="l" fontAlgn="b"/>
                      <a:r>
                        <a:rPr lang="en-US" sz="1700" dirty="0">
                          <a:effectLst/>
                        </a:rPr>
                        <a:t>Tablets979px to 768px</a:t>
                      </a:r>
                      <a:endParaRPr lang="en-US" sz="1700" b="1" dirty="0">
                        <a:effectLst/>
                      </a:endParaRPr>
                    </a:p>
                  </a:txBody>
                  <a:tcPr marL="58779" marR="58779" marT="58779" marB="58779" anchor="b">
                    <a:solidFill>
                      <a:schemeClr val="accent1">
                        <a:lumMod val="60000"/>
                        <a:lumOff val="40000"/>
                      </a:schemeClr>
                    </a:solidFill>
                  </a:tcPr>
                </a:tc>
                <a:tc>
                  <a:txBody>
                    <a:bodyPr/>
                    <a:lstStyle/>
                    <a:p>
                      <a:pPr algn="l" fontAlgn="b"/>
                      <a:r>
                        <a:rPr lang="en-US" sz="1700" dirty="0" err="1">
                          <a:effectLst/>
                        </a:rPr>
                        <a:t>DesktopsDefault</a:t>
                      </a:r>
                      <a:endParaRPr lang="en-US" sz="1700" b="1" dirty="0">
                        <a:effectLst/>
                      </a:endParaRPr>
                    </a:p>
                  </a:txBody>
                  <a:tcPr marL="58779" marR="58779" marT="58779" marB="58779" anchor="b">
                    <a:solidFill>
                      <a:schemeClr val="accent1">
                        <a:lumMod val="60000"/>
                        <a:lumOff val="40000"/>
                      </a:schemeClr>
                    </a:solidFill>
                  </a:tcPr>
                </a:tc>
              </a:tr>
              <a:tr h="646566">
                <a:tc>
                  <a:txBody>
                    <a:bodyPr/>
                    <a:lstStyle/>
                    <a:p>
                      <a:pPr algn="l" fontAlgn="t"/>
                      <a:r>
                        <a:rPr lang="en-US" sz="1700" dirty="0">
                          <a:effectLst/>
                        </a:rPr>
                        <a:t>.visible-phone</a:t>
                      </a:r>
                      <a:endParaRPr lang="en-US" sz="1700" b="0" dirty="0">
                        <a:effectLst/>
                      </a:endParaRPr>
                    </a:p>
                  </a:txBody>
                  <a:tcPr marL="58779" marR="58779" marT="58779" marB="58779">
                    <a:solidFill>
                      <a:schemeClr val="tx2">
                        <a:lumMod val="40000"/>
                        <a:lumOff val="60000"/>
                      </a:schemeClr>
                    </a:solidFill>
                  </a:tcPr>
                </a:tc>
                <a:tc>
                  <a:txBody>
                    <a:bodyPr/>
                    <a:lstStyle/>
                    <a:p>
                      <a:pPr algn="ctr" fontAlgn="t"/>
                      <a:r>
                        <a:rPr lang="en-US" sz="1700" dirty="0">
                          <a:solidFill>
                            <a:schemeClr val="tx1"/>
                          </a:solidFill>
                          <a:effectLst/>
                        </a:rPr>
                        <a:t>Visible</a:t>
                      </a:r>
                    </a:p>
                  </a:txBody>
                  <a:tcPr marL="58779" marR="58779" marT="58779" marB="58779">
                    <a:solidFill>
                      <a:srgbClr val="FFFF00"/>
                    </a:solidFill>
                  </a:tcPr>
                </a:tc>
                <a:tc>
                  <a:txBody>
                    <a:bodyPr/>
                    <a:lstStyle/>
                    <a:p>
                      <a:pPr algn="ctr" fontAlgn="t"/>
                      <a:r>
                        <a:rPr lang="en-US" sz="1700" dirty="0">
                          <a:solidFill>
                            <a:schemeClr val="tx1"/>
                          </a:solidFill>
                          <a:effectLst/>
                        </a:rPr>
                        <a:t>Hidden</a:t>
                      </a:r>
                    </a:p>
                  </a:txBody>
                  <a:tcPr marL="58779" marR="58779" marT="58779" marB="58779">
                    <a:solidFill>
                      <a:schemeClr val="bg1">
                        <a:lumMod val="95000"/>
                      </a:schemeClr>
                    </a:solidFill>
                  </a:tcPr>
                </a:tc>
                <a:tc>
                  <a:txBody>
                    <a:bodyPr/>
                    <a:lstStyle/>
                    <a:p>
                      <a:pPr algn="ctr" fontAlgn="t"/>
                      <a:r>
                        <a:rPr lang="en-US" sz="1700" kern="1200" dirty="0" smtClean="0">
                          <a:solidFill>
                            <a:schemeClr val="tx1"/>
                          </a:solidFill>
                          <a:effectLst/>
                          <a:latin typeface="+mn-lt"/>
                          <a:ea typeface="+mn-ea"/>
                          <a:cs typeface="+mn-cs"/>
                        </a:rPr>
                        <a:t>Hidden</a:t>
                      </a:r>
                      <a:endParaRPr lang="en-US" sz="1700" kern="1200" dirty="0">
                        <a:solidFill>
                          <a:schemeClr val="tx1"/>
                        </a:solidFill>
                        <a:effectLst/>
                        <a:latin typeface="+mn-lt"/>
                        <a:ea typeface="+mn-ea"/>
                        <a:cs typeface="+mn-cs"/>
                      </a:endParaRPr>
                    </a:p>
                  </a:txBody>
                  <a:tcPr marL="58779" marR="58779" marT="58779" marB="58779">
                    <a:solidFill>
                      <a:schemeClr val="bg1">
                        <a:lumMod val="95000"/>
                      </a:schemeClr>
                    </a:solidFill>
                  </a:tcPr>
                </a:tc>
              </a:tr>
              <a:tr h="646566">
                <a:tc>
                  <a:txBody>
                    <a:bodyPr/>
                    <a:lstStyle/>
                    <a:p>
                      <a:pPr algn="l" fontAlgn="t"/>
                      <a:r>
                        <a:rPr lang="en-US" sz="1700" dirty="0">
                          <a:effectLst/>
                        </a:rPr>
                        <a:t>.visible-tablet</a:t>
                      </a:r>
                      <a:endParaRPr lang="en-US" sz="1700" b="0" dirty="0">
                        <a:effectLst/>
                      </a:endParaRPr>
                    </a:p>
                  </a:txBody>
                  <a:tcPr marL="58779" marR="58779" marT="58779" marB="58779">
                    <a:solidFill>
                      <a:schemeClr val="tx2">
                        <a:lumMod val="40000"/>
                        <a:lumOff val="60000"/>
                      </a:schemeClr>
                    </a:solidFill>
                  </a:tcPr>
                </a:tc>
                <a:tc>
                  <a:txBody>
                    <a:bodyPr/>
                    <a:lstStyle/>
                    <a:p>
                      <a:pPr algn="ctr" fontAlgn="t"/>
                      <a:r>
                        <a:rPr lang="en-US" sz="1700" dirty="0">
                          <a:solidFill>
                            <a:schemeClr val="tx1"/>
                          </a:solidFill>
                          <a:effectLst/>
                        </a:rPr>
                        <a:t>Hidden</a:t>
                      </a:r>
                    </a:p>
                  </a:txBody>
                  <a:tcPr marL="58779" marR="58779" marT="58779" marB="58779">
                    <a:solidFill>
                      <a:schemeClr val="bg1">
                        <a:lumMod val="95000"/>
                      </a:schemeClr>
                    </a:solidFill>
                  </a:tcPr>
                </a:tc>
                <a:tc>
                  <a:txBody>
                    <a:bodyPr/>
                    <a:lstStyle/>
                    <a:p>
                      <a:pPr algn="ctr" fontAlgn="t"/>
                      <a:r>
                        <a:rPr lang="en-US" sz="1700" kern="1200" dirty="0">
                          <a:solidFill>
                            <a:schemeClr val="tx1"/>
                          </a:solidFill>
                          <a:effectLst/>
                          <a:latin typeface="+mn-lt"/>
                          <a:ea typeface="+mn-ea"/>
                          <a:cs typeface="+mn-cs"/>
                        </a:rPr>
                        <a:t>Visible</a:t>
                      </a:r>
                    </a:p>
                  </a:txBody>
                  <a:tcPr marL="58779" marR="58779" marT="58779" marB="58779">
                    <a:solidFill>
                      <a:srgbClr val="FFFF00"/>
                    </a:solidFill>
                  </a:tcPr>
                </a:tc>
                <a:tc>
                  <a:txBody>
                    <a:bodyPr/>
                    <a:lstStyle/>
                    <a:p>
                      <a:pPr algn="ctr" fontAlgn="t"/>
                      <a:r>
                        <a:rPr lang="en-US" sz="1700" kern="1200" dirty="0" smtClean="0">
                          <a:solidFill>
                            <a:schemeClr val="tx1"/>
                          </a:solidFill>
                          <a:effectLst/>
                          <a:latin typeface="+mn-lt"/>
                          <a:ea typeface="+mn-ea"/>
                          <a:cs typeface="+mn-cs"/>
                        </a:rPr>
                        <a:t>Hidden</a:t>
                      </a:r>
                      <a:endParaRPr lang="en-US" sz="1700" kern="1200" dirty="0">
                        <a:solidFill>
                          <a:schemeClr val="tx1"/>
                        </a:solidFill>
                        <a:effectLst/>
                        <a:latin typeface="+mn-lt"/>
                        <a:ea typeface="+mn-ea"/>
                        <a:cs typeface="+mn-cs"/>
                      </a:endParaRPr>
                    </a:p>
                  </a:txBody>
                  <a:tcPr marL="58779" marR="58779" marT="58779" marB="58779">
                    <a:solidFill>
                      <a:schemeClr val="bg1">
                        <a:lumMod val="95000"/>
                      </a:schemeClr>
                    </a:solidFill>
                  </a:tcPr>
                </a:tc>
              </a:tr>
              <a:tr h="646566">
                <a:tc>
                  <a:txBody>
                    <a:bodyPr/>
                    <a:lstStyle/>
                    <a:p>
                      <a:pPr algn="l" fontAlgn="t"/>
                      <a:r>
                        <a:rPr lang="en-US" sz="1700" dirty="0">
                          <a:effectLst/>
                        </a:rPr>
                        <a:t>.visible-desktop</a:t>
                      </a:r>
                      <a:endParaRPr lang="en-US" sz="1700" b="0" dirty="0">
                        <a:effectLst/>
                      </a:endParaRPr>
                    </a:p>
                  </a:txBody>
                  <a:tcPr marL="58779" marR="58779" marT="58779" marB="58779">
                    <a:solidFill>
                      <a:schemeClr val="tx2">
                        <a:lumMod val="40000"/>
                        <a:lumOff val="60000"/>
                      </a:schemeClr>
                    </a:solidFill>
                  </a:tcPr>
                </a:tc>
                <a:tc>
                  <a:txBody>
                    <a:bodyPr/>
                    <a:lstStyle/>
                    <a:p>
                      <a:pPr algn="ctr" fontAlgn="t"/>
                      <a:r>
                        <a:rPr lang="en-US" sz="1700" dirty="0" smtClean="0">
                          <a:solidFill>
                            <a:schemeClr val="tx1"/>
                          </a:solidFill>
                          <a:effectLst/>
                        </a:rPr>
                        <a:t>Hidden</a:t>
                      </a:r>
                      <a:endParaRPr lang="en-US" sz="1700" dirty="0">
                        <a:solidFill>
                          <a:schemeClr val="tx1"/>
                        </a:solidFill>
                        <a:effectLst/>
                      </a:endParaRPr>
                    </a:p>
                  </a:txBody>
                  <a:tcPr marL="58779" marR="58779" marT="58779" marB="58779">
                    <a:solidFill>
                      <a:schemeClr val="bg1">
                        <a:lumMod val="95000"/>
                      </a:schemeClr>
                    </a:solidFill>
                  </a:tcPr>
                </a:tc>
                <a:tc>
                  <a:txBody>
                    <a:bodyPr/>
                    <a:lstStyle/>
                    <a:p>
                      <a:pPr algn="ctr" fontAlgn="t"/>
                      <a:r>
                        <a:rPr lang="en-US" sz="1700" dirty="0">
                          <a:solidFill>
                            <a:schemeClr val="tx1"/>
                          </a:solidFill>
                          <a:effectLst/>
                        </a:rPr>
                        <a:t>Hidden</a:t>
                      </a:r>
                    </a:p>
                  </a:txBody>
                  <a:tcPr marL="58779" marR="58779" marT="58779" marB="58779">
                    <a:solidFill>
                      <a:schemeClr val="bg1">
                        <a:lumMod val="95000"/>
                      </a:schemeClr>
                    </a:solidFill>
                  </a:tcPr>
                </a:tc>
                <a:tc>
                  <a:txBody>
                    <a:bodyPr/>
                    <a:lstStyle/>
                    <a:p>
                      <a:pPr algn="ctr" fontAlgn="t"/>
                      <a:r>
                        <a:rPr lang="en-US" sz="1700" kern="1200" dirty="0" smtClean="0">
                          <a:solidFill>
                            <a:schemeClr val="tx1"/>
                          </a:solidFill>
                          <a:effectLst/>
                          <a:latin typeface="+mn-lt"/>
                          <a:ea typeface="+mn-ea"/>
                          <a:cs typeface="+mn-cs"/>
                        </a:rPr>
                        <a:t>Visible</a:t>
                      </a:r>
                      <a:endParaRPr lang="en-US" sz="1700" kern="1200" dirty="0">
                        <a:solidFill>
                          <a:schemeClr val="tx1"/>
                        </a:solidFill>
                        <a:effectLst/>
                        <a:latin typeface="+mn-lt"/>
                        <a:ea typeface="+mn-ea"/>
                        <a:cs typeface="+mn-cs"/>
                      </a:endParaRPr>
                    </a:p>
                  </a:txBody>
                  <a:tcPr marL="58779" marR="58779" marT="58779" marB="58779">
                    <a:solidFill>
                      <a:srgbClr val="FFFF00"/>
                    </a:solidFill>
                  </a:tcPr>
                </a:tc>
              </a:tr>
              <a:tr h="646566">
                <a:tc>
                  <a:txBody>
                    <a:bodyPr/>
                    <a:lstStyle/>
                    <a:p>
                      <a:pPr algn="l" fontAlgn="t"/>
                      <a:r>
                        <a:rPr lang="en-US" sz="1700" dirty="0">
                          <a:effectLst/>
                        </a:rPr>
                        <a:t>.hidden-phone</a:t>
                      </a:r>
                      <a:endParaRPr lang="en-US" sz="1700" b="0" dirty="0">
                        <a:effectLst/>
                      </a:endParaRPr>
                    </a:p>
                  </a:txBody>
                  <a:tcPr marL="58779" marR="58779" marT="58779" marB="58779">
                    <a:solidFill>
                      <a:schemeClr val="tx2">
                        <a:lumMod val="40000"/>
                        <a:lumOff val="60000"/>
                      </a:schemeClr>
                    </a:solidFill>
                  </a:tcPr>
                </a:tc>
                <a:tc>
                  <a:txBody>
                    <a:bodyPr/>
                    <a:lstStyle/>
                    <a:p>
                      <a:pPr algn="ctr" fontAlgn="t"/>
                      <a:r>
                        <a:rPr lang="en-US" sz="1700" dirty="0" smtClean="0">
                          <a:solidFill>
                            <a:schemeClr val="tx1"/>
                          </a:solidFill>
                          <a:effectLst/>
                        </a:rPr>
                        <a:t>Hidden</a:t>
                      </a:r>
                      <a:endParaRPr lang="en-US" sz="1700" dirty="0">
                        <a:solidFill>
                          <a:schemeClr val="tx1"/>
                        </a:solidFill>
                        <a:effectLst/>
                      </a:endParaRPr>
                    </a:p>
                  </a:txBody>
                  <a:tcPr marL="58779" marR="58779" marT="58779" marB="58779">
                    <a:solidFill>
                      <a:schemeClr val="bg1">
                        <a:lumMod val="95000"/>
                      </a:schemeClr>
                    </a:solidFill>
                  </a:tcPr>
                </a:tc>
                <a:tc>
                  <a:txBody>
                    <a:bodyPr/>
                    <a:lstStyle/>
                    <a:p>
                      <a:pPr algn="ctr" fontAlgn="t"/>
                      <a:r>
                        <a:rPr lang="en-US" sz="1700" kern="1200" dirty="0">
                          <a:solidFill>
                            <a:schemeClr val="tx1"/>
                          </a:solidFill>
                          <a:effectLst/>
                          <a:latin typeface="+mn-lt"/>
                          <a:ea typeface="+mn-ea"/>
                          <a:cs typeface="+mn-cs"/>
                        </a:rPr>
                        <a:t>Visible</a:t>
                      </a:r>
                    </a:p>
                  </a:txBody>
                  <a:tcPr marL="58779" marR="58779" marT="58779" marB="58779">
                    <a:solidFill>
                      <a:srgbClr val="FFFF00"/>
                    </a:solidFill>
                  </a:tcPr>
                </a:tc>
                <a:tc>
                  <a:txBody>
                    <a:bodyPr/>
                    <a:lstStyle/>
                    <a:p>
                      <a:pPr algn="ctr" fontAlgn="t"/>
                      <a:r>
                        <a:rPr lang="en-US" sz="1700" kern="1200" dirty="0" smtClean="0">
                          <a:solidFill>
                            <a:schemeClr val="tx1"/>
                          </a:solidFill>
                          <a:effectLst/>
                          <a:latin typeface="+mn-lt"/>
                          <a:ea typeface="+mn-ea"/>
                          <a:cs typeface="+mn-cs"/>
                        </a:rPr>
                        <a:t>Visible</a:t>
                      </a:r>
                      <a:endParaRPr lang="en-US" sz="1700" kern="1200" dirty="0">
                        <a:solidFill>
                          <a:schemeClr val="tx1"/>
                        </a:solidFill>
                        <a:effectLst/>
                        <a:latin typeface="+mn-lt"/>
                        <a:ea typeface="+mn-ea"/>
                        <a:cs typeface="+mn-cs"/>
                      </a:endParaRPr>
                    </a:p>
                  </a:txBody>
                  <a:tcPr marL="58779" marR="58779" marT="58779" marB="58779">
                    <a:solidFill>
                      <a:srgbClr val="FFFF00"/>
                    </a:solidFill>
                  </a:tcPr>
                </a:tc>
              </a:tr>
              <a:tr h="646566">
                <a:tc>
                  <a:txBody>
                    <a:bodyPr/>
                    <a:lstStyle/>
                    <a:p>
                      <a:pPr algn="l" fontAlgn="t"/>
                      <a:r>
                        <a:rPr lang="en-US" sz="1700" dirty="0">
                          <a:effectLst/>
                        </a:rPr>
                        <a:t>.hidden-tablet</a:t>
                      </a:r>
                      <a:endParaRPr lang="en-US" sz="1700" b="0" dirty="0">
                        <a:effectLst/>
                      </a:endParaRPr>
                    </a:p>
                  </a:txBody>
                  <a:tcPr marL="58779" marR="58779" marT="58779" marB="58779">
                    <a:solidFill>
                      <a:schemeClr val="tx2">
                        <a:lumMod val="40000"/>
                        <a:lumOff val="60000"/>
                      </a:schemeClr>
                    </a:solidFill>
                  </a:tcPr>
                </a:tc>
                <a:tc>
                  <a:txBody>
                    <a:bodyPr/>
                    <a:lstStyle/>
                    <a:p>
                      <a:pPr algn="ctr" fontAlgn="t"/>
                      <a:r>
                        <a:rPr lang="en-US" sz="1700" kern="1200" dirty="0">
                          <a:solidFill>
                            <a:schemeClr val="tx1"/>
                          </a:solidFill>
                          <a:effectLst/>
                          <a:latin typeface="+mn-lt"/>
                          <a:ea typeface="+mn-ea"/>
                          <a:cs typeface="+mn-cs"/>
                        </a:rPr>
                        <a:t>Visible</a:t>
                      </a:r>
                    </a:p>
                  </a:txBody>
                  <a:tcPr marL="58779" marR="58779" marT="58779" marB="58779">
                    <a:solidFill>
                      <a:srgbClr val="FFFF00"/>
                    </a:solidFill>
                  </a:tcPr>
                </a:tc>
                <a:tc>
                  <a:txBody>
                    <a:bodyPr/>
                    <a:lstStyle/>
                    <a:p>
                      <a:pPr algn="ctr" fontAlgn="t"/>
                      <a:r>
                        <a:rPr lang="en-US" sz="1700" dirty="0">
                          <a:solidFill>
                            <a:schemeClr val="tx1"/>
                          </a:solidFill>
                          <a:effectLst/>
                        </a:rPr>
                        <a:t>Hidden</a:t>
                      </a:r>
                    </a:p>
                  </a:txBody>
                  <a:tcPr marL="58779" marR="58779" marT="58779" marB="58779">
                    <a:solidFill>
                      <a:schemeClr val="bg1">
                        <a:lumMod val="95000"/>
                      </a:schemeClr>
                    </a:solidFill>
                  </a:tcPr>
                </a:tc>
                <a:tc>
                  <a:txBody>
                    <a:bodyPr/>
                    <a:lstStyle/>
                    <a:p>
                      <a:pPr algn="ctr" fontAlgn="t"/>
                      <a:r>
                        <a:rPr lang="en-US" sz="1700" kern="1200" dirty="0" smtClean="0">
                          <a:solidFill>
                            <a:schemeClr val="tx1"/>
                          </a:solidFill>
                          <a:effectLst/>
                          <a:latin typeface="+mn-lt"/>
                          <a:ea typeface="+mn-ea"/>
                          <a:cs typeface="+mn-cs"/>
                        </a:rPr>
                        <a:t>Visible</a:t>
                      </a:r>
                      <a:endParaRPr lang="en-US" sz="1700" kern="1200" dirty="0">
                        <a:solidFill>
                          <a:schemeClr val="tx1"/>
                        </a:solidFill>
                        <a:effectLst/>
                        <a:latin typeface="+mn-lt"/>
                        <a:ea typeface="+mn-ea"/>
                        <a:cs typeface="+mn-cs"/>
                      </a:endParaRPr>
                    </a:p>
                  </a:txBody>
                  <a:tcPr marL="58779" marR="58779" marT="58779" marB="58779">
                    <a:solidFill>
                      <a:srgbClr val="FFFF00"/>
                    </a:solidFill>
                  </a:tcPr>
                </a:tc>
              </a:tr>
              <a:tr h="646566">
                <a:tc>
                  <a:txBody>
                    <a:bodyPr/>
                    <a:lstStyle/>
                    <a:p>
                      <a:pPr algn="l" fontAlgn="t"/>
                      <a:r>
                        <a:rPr lang="en-US" sz="1700" dirty="0">
                          <a:effectLst/>
                        </a:rPr>
                        <a:t>.hidden-desktop</a:t>
                      </a:r>
                      <a:endParaRPr lang="en-US" sz="1700" b="0" dirty="0">
                        <a:effectLst/>
                      </a:endParaRPr>
                    </a:p>
                  </a:txBody>
                  <a:tcPr marL="58779" marR="58779" marT="58779" marB="58779">
                    <a:solidFill>
                      <a:schemeClr val="tx2">
                        <a:lumMod val="40000"/>
                        <a:lumOff val="60000"/>
                      </a:schemeClr>
                    </a:solidFill>
                  </a:tcPr>
                </a:tc>
                <a:tc>
                  <a:txBody>
                    <a:bodyPr/>
                    <a:lstStyle/>
                    <a:p>
                      <a:pPr algn="ctr" fontAlgn="t"/>
                      <a:r>
                        <a:rPr lang="en-US" sz="1700" kern="1200" dirty="0">
                          <a:solidFill>
                            <a:schemeClr val="tx1"/>
                          </a:solidFill>
                          <a:effectLst/>
                          <a:latin typeface="+mn-lt"/>
                          <a:ea typeface="+mn-ea"/>
                          <a:cs typeface="+mn-cs"/>
                        </a:rPr>
                        <a:t>Visible</a:t>
                      </a:r>
                    </a:p>
                  </a:txBody>
                  <a:tcPr marL="58779" marR="58779" marT="58779" marB="58779">
                    <a:solidFill>
                      <a:srgbClr val="FFFF00"/>
                    </a:solidFill>
                  </a:tcPr>
                </a:tc>
                <a:tc>
                  <a:txBody>
                    <a:bodyPr/>
                    <a:lstStyle/>
                    <a:p>
                      <a:pPr algn="ctr" fontAlgn="t"/>
                      <a:r>
                        <a:rPr lang="en-US" sz="1700" kern="1200" dirty="0">
                          <a:solidFill>
                            <a:schemeClr val="tx1"/>
                          </a:solidFill>
                          <a:effectLst/>
                          <a:latin typeface="+mn-lt"/>
                          <a:ea typeface="+mn-ea"/>
                          <a:cs typeface="+mn-cs"/>
                        </a:rPr>
                        <a:t>Visible</a:t>
                      </a:r>
                    </a:p>
                  </a:txBody>
                  <a:tcPr marL="58779" marR="58779" marT="58779" marB="58779">
                    <a:solidFill>
                      <a:srgbClr val="FFFF00"/>
                    </a:solidFill>
                  </a:tcPr>
                </a:tc>
                <a:tc>
                  <a:txBody>
                    <a:bodyPr/>
                    <a:lstStyle/>
                    <a:p>
                      <a:pPr algn="ctr" fontAlgn="t"/>
                      <a:r>
                        <a:rPr lang="en-US" sz="1700" dirty="0">
                          <a:solidFill>
                            <a:schemeClr val="tx1"/>
                          </a:solidFill>
                          <a:effectLst/>
                        </a:rPr>
                        <a:t>Hidden</a:t>
                      </a:r>
                    </a:p>
                  </a:txBody>
                  <a:tcPr marL="58779" marR="58779" marT="58779" marB="58779">
                    <a:solidFill>
                      <a:schemeClr val="bg1">
                        <a:lumMod val="95000"/>
                      </a:schemeClr>
                    </a:solidFill>
                  </a:tcPr>
                </a:tc>
              </a:tr>
            </a:tbl>
          </a:graphicData>
        </a:graphic>
      </p:graphicFrame>
      <p:sp>
        <p:nvSpPr>
          <p:cNvPr id="7" name="Rectangle 1"/>
          <p:cNvSpPr>
            <a:spLocks noChangeArrowheads="1"/>
          </p:cNvSpPr>
          <p:nvPr/>
        </p:nvSpPr>
        <p:spPr bwMode="auto">
          <a:xfrm>
            <a:off x="2003425"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6732240" y="6309320"/>
            <a:ext cx="1584176" cy="369332"/>
          </a:xfrm>
          <a:prstGeom prst="rect">
            <a:avLst/>
          </a:prstGeom>
          <a:noFill/>
        </p:spPr>
        <p:txBody>
          <a:bodyPr wrap="square" rtlCol="0">
            <a:spAutoFit/>
          </a:bodyPr>
          <a:lstStyle/>
          <a:p>
            <a:r>
              <a:rPr lang="en-US" dirty="0" smtClean="0">
                <a:hlinkClick r:id="rId3"/>
              </a:rPr>
              <a:t>Test</a:t>
            </a:r>
            <a:endParaRPr lang="en-US" dirty="0"/>
          </a:p>
        </p:txBody>
      </p:sp>
    </p:spTree>
    <p:extLst>
      <p:ext uri="{BB962C8B-B14F-4D97-AF65-F5344CB8AC3E}">
        <p14:creationId xmlns:p14="http://schemas.microsoft.com/office/powerpoint/2010/main" val="2983121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When to </a:t>
            </a:r>
            <a:r>
              <a:rPr lang="en-US" b="1" dirty="0" smtClean="0"/>
              <a:t>use</a:t>
            </a:r>
            <a:endParaRPr lang="en-US" dirty="0"/>
          </a:p>
        </p:txBody>
      </p:sp>
      <p:sp>
        <p:nvSpPr>
          <p:cNvPr id="3" name="Content Placeholder 2"/>
          <p:cNvSpPr>
            <a:spLocks noGrp="1"/>
          </p:cNvSpPr>
          <p:nvPr>
            <p:ph idx="1"/>
          </p:nvPr>
        </p:nvSpPr>
        <p:spPr/>
        <p:txBody>
          <a:bodyPr/>
          <a:lstStyle/>
          <a:p>
            <a:pPr marL="0" indent="0">
              <a:buNone/>
            </a:pPr>
            <a:r>
              <a:rPr lang="en-US" dirty="0"/>
              <a:t>Use on a limited basis and avoid creating entirely different versions of the same site. Instead, use them to complement each device's presentation. Responsive utilities should not be used with tables, and as such are not supported.</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358622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Typography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6143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Headings</a:t>
            </a:r>
            <a:endParaRPr lang="en-US" dirty="0"/>
          </a:p>
        </p:txBody>
      </p:sp>
      <p:sp>
        <p:nvSpPr>
          <p:cNvPr id="4" name="TextBox 3"/>
          <p:cNvSpPr txBox="1"/>
          <p:nvPr/>
        </p:nvSpPr>
        <p:spPr>
          <a:xfrm>
            <a:off x="6732240" y="6309320"/>
            <a:ext cx="1584176" cy="369332"/>
          </a:xfrm>
          <a:prstGeom prst="rect">
            <a:avLst/>
          </a:prstGeom>
          <a:noFill/>
        </p:spPr>
        <p:txBody>
          <a:bodyPr wrap="square" rtlCol="0">
            <a:spAutoFit/>
          </a:bodyPr>
          <a:lstStyle/>
          <a:p>
            <a:r>
              <a:rPr lang="en-US" dirty="0" smtClean="0">
                <a:hlinkClick r:id="rId3"/>
              </a:rPr>
              <a:t>Test</a:t>
            </a:r>
            <a:endParaRPr lang="en-US" dirty="0"/>
          </a:p>
        </p:txBody>
      </p:sp>
      <p:sp>
        <p:nvSpPr>
          <p:cNvPr id="3" name="Content Placeholder 2"/>
          <p:cNvSpPr>
            <a:spLocks noGrp="1"/>
          </p:cNvSpPr>
          <p:nvPr>
            <p:ph idx="1"/>
          </p:nvPr>
        </p:nvSpPr>
        <p:spPr>
          <a:xfrm>
            <a:off x="467544" y="1268760"/>
            <a:ext cx="8229600" cy="4525963"/>
          </a:xfrm>
        </p:spPr>
        <p:txBody>
          <a:bodyPr/>
          <a:lstStyle/>
          <a:p>
            <a:pPr marL="0" indent="0">
              <a:buNone/>
            </a:pPr>
            <a:r>
              <a:rPr lang="en-US" dirty="0" smtClean="0">
                <a:solidFill>
                  <a:srgbClr val="0000FF"/>
                </a:solidFill>
                <a:highlight>
                  <a:srgbClr val="FFFFFF"/>
                </a:highlight>
                <a:latin typeface="Consolas"/>
              </a:rPr>
              <a:t>&lt;</a:t>
            </a:r>
            <a:r>
              <a:rPr lang="en-US" dirty="0">
                <a:solidFill>
                  <a:srgbClr val="800000"/>
                </a:solidFill>
                <a:highlight>
                  <a:srgbClr val="FFFFFF"/>
                </a:highlight>
                <a:latin typeface="Consolas"/>
              </a:rPr>
              <a:t>h1</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h1. Heading 1</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h1</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a:solidFill>
                  <a:srgbClr val="800000"/>
                </a:solidFill>
                <a:highlight>
                  <a:srgbClr val="FFFFFF"/>
                </a:highlight>
                <a:latin typeface="Consolas"/>
              </a:rPr>
              <a:t>h2</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h2. Heading 2</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h2</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a:solidFill>
                  <a:srgbClr val="800000"/>
                </a:solidFill>
                <a:highlight>
                  <a:srgbClr val="FFFFFF"/>
                </a:highlight>
                <a:latin typeface="Consolas"/>
              </a:rPr>
              <a:t>h3</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h3. Heading 3</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h3</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a:solidFill>
                  <a:srgbClr val="800000"/>
                </a:solidFill>
                <a:highlight>
                  <a:srgbClr val="FFFFFF"/>
                </a:highlight>
                <a:latin typeface="Consolas"/>
              </a:rPr>
              <a:t>h4</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h4. Heading 4</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h4</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a:solidFill>
                  <a:srgbClr val="800000"/>
                </a:solidFill>
                <a:highlight>
                  <a:srgbClr val="FFFFFF"/>
                </a:highlight>
                <a:latin typeface="Consolas"/>
              </a:rPr>
              <a:t>h5</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h5. Heading 5</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h5</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a:solidFill>
                  <a:srgbClr val="800000"/>
                </a:solidFill>
                <a:highlight>
                  <a:srgbClr val="FFFFFF"/>
                </a:highlight>
                <a:latin typeface="Consolas"/>
              </a:rPr>
              <a:t>h6</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h6. Heading 6</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h6</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2060848"/>
            <a:ext cx="2447925" cy="3086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574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Alignment classes</a:t>
            </a:r>
          </a:p>
        </p:txBody>
      </p:sp>
      <p:sp>
        <p:nvSpPr>
          <p:cNvPr id="3" name="Content Placeholder 2"/>
          <p:cNvSpPr>
            <a:spLocks noGrp="1"/>
          </p:cNvSpPr>
          <p:nvPr>
            <p:ph idx="1"/>
          </p:nvPr>
        </p:nvSpPr>
        <p:spPr/>
        <p:txBody>
          <a:bodyPr>
            <a:normAutofit/>
          </a:bodyPr>
          <a:lstStyle/>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h3</a:t>
            </a:r>
            <a:r>
              <a:rPr lang="en-US" sz="2200" dirty="0" smtClean="0">
                <a:solidFill>
                  <a:srgbClr val="0000FF"/>
                </a:solidFill>
                <a:highlight>
                  <a:srgbClr val="FFFFFF"/>
                </a:highlight>
                <a:latin typeface="Consolas"/>
              </a:rPr>
              <a:t>&gt;</a:t>
            </a:r>
            <a:r>
              <a:rPr lang="en-US" sz="2200" dirty="0" smtClean="0">
                <a:solidFill>
                  <a:srgbClr val="000000"/>
                </a:solidFill>
                <a:highlight>
                  <a:srgbClr val="FFFFFF"/>
                </a:highlight>
                <a:latin typeface="Consolas"/>
              </a:rPr>
              <a:t>Alignment classes</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h3</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="text-left"&gt;</a:t>
            </a:r>
            <a:r>
              <a:rPr lang="en-US" sz="2200" dirty="0" smtClean="0">
                <a:solidFill>
                  <a:srgbClr val="000000"/>
                </a:solidFill>
                <a:highlight>
                  <a:srgbClr val="FFFFFF"/>
                </a:highlight>
                <a:latin typeface="Consolas"/>
              </a:rPr>
              <a:t>Left aligned text.</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="text-center"&gt;</a:t>
            </a:r>
            <a:r>
              <a:rPr lang="en-US" sz="2200" dirty="0" smtClean="0">
                <a:solidFill>
                  <a:srgbClr val="000000"/>
                </a:solidFill>
                <a:highlight>
                  <a:srgbClr val="FFFFFF"/>
                </a:highlight>
                <a:latin typeface="Consolas"/>
              </a:rPr>
              <a:t>Center aligned text.</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="text-right"&gt;</a:t>
            </a:r>
            <a:r>
              <a:rPr lang="en-US" sz="2200" dirty="0" smtClean="0">
                <a:solidFill>
                  <a:srgbClr val="000000"/>
                </a:solidFill>
                <a:highlight>
                  <a:srgbClr val="FFFFFF"/>
                </a:highlight>
                <a:latin typeface="Consolas"/>
              </a:rPr>
              <a:t>Right aligned text.</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141177"/>
            <a:ext cx="4648200" cy="1409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732240" y="6309320"/>
            <a:ext cx="1584176" cy="369332"/>
          </a:xfrm>
          <a:prstGeom prst="rect">
            <a:avLst/>
          </a:prstGeom>
          <a:noFill/>
        </p:spPr>
        <p:txBody>
          <a:bodyPr wrap="square" rtlCol="0">
            <a:spAutoFit/>
          </a:bodyPr>
          <a:lstStyle/>
          <a:p>
            <a:r>
              <a:rPr lang="en-US" dirty="0" smtClean="0">
                <a:hlinkClick r:id="rId4"/>
              </a:rPr>
              <a:t>Test</a:t>
            </a:r>
            <a:endParaRPr lang="en-US" dirty="0"/>
          </a:p>
        </p:txBody>
      </p:sp>
    </p:spTree>
    <p:extLst>
      <p:ext uri="{BB962C8B-B14F-4D97-AF65-F5344CB8AC3E}">
        <p14:creationId xmlns:p14="http://schemas.microsoft.com/office/powerpoint/2010/main" val="3687412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Emphasis</a:t>
            </a:r>
            <a:r>
              <a:rPr lang="en-US" dirty="0" smtClean="0"/>
              <a:t> </a:t>
            </a:r>
            <a:r>
              <a:rPr lang="en-US" b="1" dirty="0"/>
              <a:t>classes</a:t>
            </a:r>
          </a:p>
        </p:txBody>
      </p:sp>
      <p:sp>
        <p:nvSpPr>
          <p:cNvPr id="3" name="Content Placeholder 2"/>
          <p:cNvSpPr>
            <a:spLocks noGrp="1"/>
          </p:cNvSpPr>
          <p:nvPr>
            <p:ph idx="1"/>
          </p:nvPr>
        </p:nvSpPr>
        <p:spPr/>
        <p:txBody>
          <a:bodyPr>
            <a:normAutofit/>
          </a:bodyPr>
          <a:lstStyle/>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h3</a:t>
            </a:r>
            <a:r>
              <a:rPr lang="en-US" sz="2200" dirty="0" smtClean="0">
                <a:solidFill>
                  <a:srgbClr val="0000FF"/>
                </a:solidFill>
                <a:highlight>
                  <a:srgbClr val="FFFFFF"/>
                </a:highlight>
                <a:latin typeface="Consolas"/>
              </a:rPr>
              <a:t>&gt;</a:t>
            </a:r>
            <a:r>
              <a:rPr lang="en-US" sz="2200" dirty="0" smtClean="0">
                <a:solidFill>
                  <a:srgbClr val="000000"/>
                </a:solidFill>
                <a:highlight>
                  <a:srgbClr val="FFFFFF"/>
                </a:highlight>
                <a:latin typeface="Consolas"/>
              </a:rPr>
              <a:t>Emphasis classes</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h3</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="muted"&gt;</a:t>
            </a:r>
            <a:r>
              <a:rPr lang="en-US" sz="2200" dirty="0" smtClean="0">
                <a:solidFill>
                  <a:srgbClr val="000000"/>
                </a:solidFill>
                <a:highlight>
                  <a:srgbClr val="FFFFFF"/>
                </a:highlight>
                <a:latin typeface="Consolas"/>
              </a:rPr>
              <a:t>muted class.</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="text-warning"&gt;</a:t>
            </a:r>
            <a:r>
              <a:rPr lang="en-US" sz="2200" dirty="0" smtClean="0">
                <a:solidFill>
                  <a:srgbClr val="000000"/>
                </a:solidFill>
                <a:highlight>
                  <a:srgbClr val="FFFFFF"/>
                </a:highlight>
                <a:latin typeface="Consolas"/>
              </a:rPr>
              <a:t>text-warning class.</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="text-error"&gt;</a:t>
            </a:r>
            <a:r>
              <a:rPr lang="en-US" sz="2200" dirty="0" smtClean="0">
                <a:solidFill>
                  <a:srgbClr val="000000"/>
                </a:solidFill>
                <a:highlight>
                  <a:srgbClr val="FFFFFF"/>
                </a:highlight>
                <a:latin typeface="Consolas"/>
              </a:rPr>
              <a:t>text-error class.</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="text-info"&gt;</a:t>
            </a:r>
            <a:r>
              <a:rPr lang="en-US" sz="2200" dirty="0" smtClean="0">
                <a:solidFill>
                  <a:srgbClr val="000000"/>
                </a:solidFill>
                <a:highlight>
                  <a:srgbClr val="FFFFFF"/>
                </a:highlight>
                <a:latin typeface="Consolas"/>
              </a:rPr>
              <a:t>text-info class.</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="text-success"&gt;</a:t>
            </a:r>
            <a:r>
              <a:rPr lang="en-US" sz="2200" dirty="0" smtClean="0">
                <a:solidFill>
                  <a:srgbClr val="000000"/>
                </a:solidFill>
                <a:highlight>
                  <a:srgbClr val="FFFFFF"/>
                </a:highlight>
                <a:latin typeface="Consolas"/>
              </a:rPr>
              <a:t>text-success class.</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a:p>
        </p:txBody>
      </p:sp>
      <p:sp>
        <p:nvSpPr>
          <p:cNvPr id="4" name="TextBox 3"/>
          <p:cNvSpPr txBox="1"/>
          <p:nvPr/>
        </p:nvSpPr>
        <p:spPr>
          <a:xfrm>
            <a:off x="6732240" y="6309320"/>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309070"/>
            <a:ext cx="2238375" cy="2019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70257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Abbreviations</a:t>
            </a:r>
            <a:r>
              <a:rPr lang="en-US" dirty="0" smtClean="0">
                <a:solidFill>
                  <a:srgbClr val="000000"/>
                </a:solidFill>
                <a:highlight>
                  <a:srgbClr val="FFFFFF"/>
                </a:highlight>
                <a:latin typeface="Consolas"/>
              </a:rPr>
              <a:t> </a:t>
            </a:r>
            <a:r>
              <a:rPr lang="en-US" b="1" dirty="0"/>
              <a:t>and</a:t>
            </a:r>
            <a:r>
              <a:rPr lang="en-US" dirty="0" smtClean="0">
                <a:solidFill>
                  <a:srgbClr val="000000"/>
                </a:solidFill>
                <a:highlight>
                  <a:srgbClr val="FFFFFF"/>
                </a:highlight>
                <a:latin typeface="Consolas"/>
              </a:rPr>
              <a:t> </a:t>
            </a:r>
            <a:r>
              <a:rPr lang="en-US" b="1" dirty="0"/>
              <a:t>Address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h3</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Abbreviations</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h3</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it-IT" dirty="0" smtClean="0">
                <a:solidFill>
                  <a:srgbClr val="0000FF"/>
                </a:solidFill>
                <a:highlight>
                  <a:srgbClr val="FFFFFF"/>
                </a:highlight>
                <a:latin typeface="Consolas"/>
              </a:rPr>
              <a:t>&lt;</a:t>
            </a:r>
            <a:r>
              <a:rPr lang="it-IT" dirty="0" smtClean="0">
                <a:solidFill>
                  <a:srgbClr val="800000"/>
                </a:solidFill>
                <a:highlight>
                  <a:srgbClr val="FFFFFF"/>
                </a:highlight>
                <a:latin typeface="Consolas"/>
              </a:rPr>
              <a:t>abbr</a:t>
            </a:r>
            <a:r>
              <a:rPr lang="it-IT" dirty="0" smtClean="0">
                <a:solidFill>
                  <a:srgbClr val="000000"/>
                </a:solidFill>
                <a:highlight>
                  <a:srgbClr val="FFFFFF"/>
                </a:highlight>
                <a:latin typeface="Consolas"/>
              </a:rPr>
              <a:t> </a:t>
            </a:r>
            <a:r>
              <a:rPr lang="it-IT" dirty="0" smtClean="0">
                <a:solidFill>
                  <a:srgbClr val="FF0000"/>
                </a:solidFill>
                <a:highlight>
                  <a:srgbClr val="FFFFFF"/>
                </a:highlight>
                <a:latin typeface="Consolas"/>
              </a:rPr>
              <a:t>title</a:t>
            </a:r>
            <a:r>
              <a:rPr lang="it-IT" dirty="0" smtClean="0">
                <a:solidFill>
                  <a:srgbClr val="0000FF"/>
                </a:solidFill>
                <a:highlight>
                  <a:srgbClr val="FFFFFF"/>
                </a:highlight>
                <a:latin typeface="Consolas"/>
              </a:rPr>
              <a:t>="attribute"&gt;</a:t>
            </a:r>
            <a:r>
              <a:rPr lang="it-IT" dirty="0" smtClean="0">
                <a:solidFill>
                  <a:srgbClr val="000000"/>
                </a:solidFill>
                <a:highlight>
                  <a:srgbClr val="FFFFFF"/>
                </a:highlight>
                <a:latin typeface="Consolas"/>
              </a:rPr>
              <a:t>abbr title attribute</a:t>
            </a:r>
            <a:r>
              <a:rPr lang="it-IT" dirty="0" smtClean="0">
                <a:solidFill>
                  <a:srgbClr val="0000FF"/>
                </a:solidFill>
                <a:highlight>
                  <a:srgbClr val="FFFFFF"/>
                </a:highlight>
                <a:latin typeface="Consolas"/>
              </a:rPr>
              <a:t>&lt;/</a:t>
            </a:r>
            <a:r>
              <a:rPr lang="it-IT" dirty="0" smtClean="0">
                <a:solidFill>
                  <a:srgbClr val="800000"/>
                </a:solidFill>
                <a:highlight>
                  <a:srgbClr val="FFFFFF"/>
                </a:highlight>
                <a:latin typeface="Consolas"/>
              </a:rPr>
              <a:t>abbr</a:t>
            </a:r>
            <a:r>
              <a:rPr lang="it-IT" dirty="0" smtClean="0">
                <a:solidFill>
                  <a:srgbClr val="0000FF"/>
                </a:solidFill>
                <a:highlight>
                  <a:srgbClr val="FFFFFF"/>
                </a:highlight>
                <a:latin typeface="Consolas"/>
              </a:rPr>
              <a:t>&gt;</a:t>
            </a:r>
          </a:p>
          <a:p>
            <a:pPr marL="0" indent="0">
              <a:buNone/>
            </a:pPr>
            <a:endParaRPr lang="it-IT"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h3</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Address</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h3</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address</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strong</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Twitter, Inc.</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strong</a:t>
            </a:r>
            <a:r>
              <a:rPr lang="en-US" dirty="0" smtClean="0">
                <a:solidFill>
                  <a:srgbClr val="0000FF"/>
                </a:solidFill>
                <a:highlight>
                  <a:srgbClr val="FFFFFF"/>
                </a:highlight>
                <a:latin typeface="Consolas"/>
              </a:rPr>
              <a:t>&gt;&lt;</a:t>
            </a:r>
            <a:r>
              <a:rPr lang="en-US" dirty="0" err="1" smtClean="0">
                <a:solidFill>
                  <a:srgbClr val="800000"/>
                </a:solidFill>
                <a:highlight>
                  <a:srgbClr val="FFFFFF"/>
                </a:highlight>
                <a:latin typeface="Consolas"/>
              </a:rPr>
              <a:t>br</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795 Folsom Ave, Suite 600</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br</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San Francisco, CA 94107</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br</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abbr</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title</a:t>
            </a:r>
            <a:r>
              <a:rPr lang="en-US" dirty="0" smtClean="0">
                <a:solidFill>
                  <a:srgbClr val="0000FF"/>
                </a:solidFill>
                <a:highlight>
                  <a:srgbClr val="FFFFFF"/>
                </a:highlight>
                <a:latin typeface="Consolas"/>
              </a:rPr>
              <a:t>="Phone"&gt;</a:t>
            </a:r>
            <a:r>
              <a:rPr lang="en-US" dirty="0" smtClean="0">
                <a:solidFill>
                  <a:srgbClr val="000000"/>
                </a:solidFill>
                <a:highlight>
                  <a:srgbClr val="FFFFFF"/>
                </a:highlight>
                <a:latin typeface="Consolas"/>
              </a:rPr>
              <a:t>P:</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abbr</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(123) 456-7890</a:t>
            </a: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address</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address</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strong</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Full Name</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strong</a:t>
            </a:r>
            <a:r>
              <a:rPr lang="en-US" dirty="0" smtClean="0">
                <a:solidFill>
                  <a:srgbClr val="0000FF"/>
                </a:solidFill>
                <a:highlight>
                  <a:srgbClr val="FFFFFF"/>
                </a:highlight>
                <a:latin typeface="Consolas"/>
              </a:rPr>
              <a:t>&gt;&lt;</a:t>
            </a:r>
            <a:r>
              <a:rPr lang="en-US" dirty="0" err="1" smtClean="0">
                <a:solidFill>
                  <a:srgbClr val="800000"/>
                </a:solidFill>
                <a:highlight>
                  <a:srgbClr val="FFFFFF"/>
                </a:highlight>
                <a:latin typeface="Consolas"/>
              </a:rPr>
              <a:t>br</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pt-BR" dirty="0" smtClean="0">
                <a:solidFill>
                  <a:srgbClr val="0000FF"/>
                </a:solidFill>
                <a:highlight>
                  <a:srgbClr val="FFFFFF"/>
                </a:highlight>
                <a:latin typeface="Consolas"/>
              </a:rPr>
              <a:t>&lt;</a:t>
            </a:r>
            <a:r>
              <a:rPr lang="pt-BR" dirty="0" smtClean="0">
                <a:solidFill>
                  <a:srgbClr val="800000"/>
                </a:solidFill>
                <a:highlight>
                  <a:srgbClr val="FFFFFF"/>
                </a:highlight>
                <a:latin typeface="Consolas"/>
              </a:rPr>
              <a:t>a</a:t>
            </a:r>
            <a:r>
              <a:rPr lang="pt-BR" dirty="0" smtClean="0">
                <a:solidFill>
                  <a:srgbClr val="000000"/>
                </a:solidFill>
                <a:highlight>
                  <a:srgbClr val="FFFFFF"/>
                </a:highlight>
                <a:latin typeface="Consolas"/>
              </a:rPr>
              <a:t> </a:t>
            </a:r>
            <a:r>
              <a:rPr lang="pt-BR" dirty="0" smtClean="0">
                <a:solidFill>
                  <a:srgbClr val="FF0000"/>
                </a:solidFill>
                <a:highlight>
                  <a:srgbClr val="FFFFFF"/>
                </a:highlight>
                <a:latin typeface="Consolas"/>
              </a:rPr>
              <a:t>href</a:t>
            </a:r>
            <a:r>
              <a:rPr lang="pt-BR" dirty="0" smtClean="0">
                <a:solidFill>
                  <a:srgbClr val="0000FF"/>
                </a:solidFill>
                <a:highlight>
                  <a:srgbClr val="FFFFFF"/>
                </a:highlight>
                <a:latin typeface="Consolas"/>
              </a:rPr>
              <a:t>="mailto:#"&gt;</a:t>
            </a:r>
            <a:r>
              <a:rPr lang="pt-BR" dirty="0" smtClean="0">
                <a:solidFill>
                  <a:srgbClr val="000000"/>
                </a:solidFill>
                <a:highlight>
                  <a:srgbClr val="FFFFFF"/>
                </a:highlight>
                <a:latin typeface="Consolas"/>
              </a:rPr>
              <a:t>first.last@example.com</a:t>
            </a:r>
            <a:r>
              <a:rPr lang="pt-BR" dirty="0" smtClean="0">
                <a:solidFill>
                  <a:srgbClr val="0000FF"/>
                </a:solidFill>
                <a:highlight>
                  <a:srgbClr val="FFFFFF"/>
                </a:highlight>
                <a:latin typeface="Consolas"/>
              </a:rPr>
              <a:t>&lt;/</a:t>
            </a:r>
            <a:r>
              <a:rPr lang="pt-BR" dirty="0" smtClean="0">
                <a:solidFill>
                  <a:srgbClr val="800000"/>
                </a:solidFill>
                <a:highlight>
                  <a:srgbClr val="FFFFFF"/>
                </a:highlight>
                <a:latin typeface="Consolas"/>
              </a:rPr>
              <a:t>a</a:t>
            </a:r>
            <a:r>
              <a:rPr lang="pt-BR" dirty="0" smtClean="0">
                <a:solidFill>
                  <a:srgbClr val="0000FF"/>
                </a:solidFill>
                <a:highlight>
                  <a:srgbClr val="FFFFFF"/>
                </a:highlight>
                <a:latin typeface="Consolas"/>
              </a:rPr>
              <a:t>&gt;</a:t>
            </a:r>
            <a:endParaRPr lang="pt-BR"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address</a:t>
            </a:r>
            <a:r>
              <a:rPr lang="en-US" dirty="0" smtClean="0">
                <a:solidFill>
                  <a:srgbClr val="0000FF"/>
                </a:solidFill>
                <a:highlight>
                  <a:srgbClr val="FFFFFF"/>
                </a:highlight>
                <a:latin typeface="Consolas"/>
              </a:rPr>
              <a:t>&gt;</a:t>
            </a:r>
            <a:endParaRPr lang="en-US" dirty="0"/>
          </a:p>
        </p:txBody>
      </p:sp>
      <p:sp>
        <p:nvSpPr>
          <p:cNvPr id="4" name="TextBox 3"/>
          <p:cNvSpPr txBox="1"/>
          <p:nvPr/>
        </p:nvSpPr>
        <p:spPr>
          <a:xfrm>
            <a:off x="6732240" y="6309320"/>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678" y="2420888"/>
            <a:ext cx="2019300" cy="2800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7461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Emphasis</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h2</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id</a:t>
            </a:r>
            <a:r>
              <a:rPr lang="en-US" sz="2200" dirty="0" smtClean="0">
                <a:solidFill>
                  <a:srgbClr val="0000FF"/>
                </a:solidFill>
                <a:highlight>
                  <a:srgbClr val="FFFFFF"/>
                </a:highlight>
                <a:latin typeface="Consolas"/>
              </a:rPr>
              <a:t>="headings"&gt;</a:t>
            </a:r>
            <a:r>
              <a:rPr lang="en-US" sz="2200" dirty="0" smtClean="0">
                <a:solidFill>
                  <a:srgbClr val="000000"/>
                </a:solidFill>
                <a:highlight>
                  <a:srgbClr val="FFFFFF"/>
                </a:highlight>
                <a:latin typeface="Consolas"/>
              </a:rPr>
              <a:t>Emphasis</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h2</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&gt;&lt;</a:t>
            </a:r>
            <a:r>
              <a:rPr lang="en-US" sz="2200" dirty="0" smtClean="0">
                <a:solidFill>
                  <a:srgbClr val="800000"/>
                </a:solidFill>
                <a:highlight>
                  <a:srgbClr val="FFFFFF"/>
                </a:highlight>
                <a:latin typeface="Consolas"/>
              </a:rPr>
              <a:t>small</a:t>
            </a:r>
            <a:r>
              <a:rPr lang="en-US" sz="2200" dirty="0" smtClean="0">
                <a:solidFill>
                  <a:srgbClr val="0000FF"/>
                </a:solidFill>
                <a:highlight>
                  <a:srgbClr val="FFFFFF"/>
                </a:highlight>
                <a:latin typeface="Consolas"/>
              </a:rPr>
              <a:t>&gt;</a:t>
            </a:r>
            <a:r>
              <a:rPr lang="en-US" sz="2200" dirty="0" smtClean="0">
                <a:solidFill>
                  <a:srgbClr val="000000"/>
                </a:solidFill>
                <a:highlight>
                  <a:srgbClr val="FFFFFF"/>
                </a:highlight>
                <a:latin typeface="Consolas"/>
              </a:rPr>
              <a:t>small text.</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small</a:t>
            </a:r>
            <a:r>
              <a:rPr lang="en-US" sz="2200" dirty="0" smtClean="0">
                <a:solidFill>
                  <a:srgbClr val="0000FF"/>
                </a:solidFill>
                <a:highlight>
                  <a:srgbClr val="FFFFFF"/>
                </a:highlight>
                <a:latin typeface="Consolas"/>
              </a:rPr>
              <a:t>&gt;&lt;/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&gt;&lt;</a:t>
            </a:r>
            <a:r>
              <a:rPr lang="en-US" sz="2200" dirty="0" smtClean="0">
                <a:solidFill>
                  <a:srgbClr val="800000"/>
                </a:solidFill>
                <a:highlight>
                  <a:srgbClr val="FFFFFF"/>
                </a:highlight>
                <a:latin typeface="Consolas"/>
              </a:rPr>
              <a:t>strong</a:t>
            </a:r>
            <a:r>
              <a:rPr lang="en-US" sz="2200" dirty="0" smtClean="0">
                <a:solidFill>
                  <a:srgbClr val="0000FF"/>
                </a:solidFill>
                <a:highlight>
                  <a:srgbClr val="FFFFFF"/>
                </a:highlight>
                <a:latin typeface="Consolas"/>
              </a:rPr>
              <a:t>&gt;</a:t>
            </a:r>
            <a:r>
              <a:rPr lang="en-US" sz="2200" dirty="0" smtClean="0">
                <a:solidFill>
                  <a:srgbClr val="000000"/>
                </a:solidFill>
                <a:highlight>
                  <a:srgbClr val="FFFFFF"/>
                </a:highlight>
                <a:latin typeface="Consolas"/>
              </a:rPr>
              <a:t>strong - rendered as bold text</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strong</a:t>
            </a:r>
            <a:r>
              <a:rPr lang="en-US" sz="2200" dirty="0" smtClean="0">
                <a:solidFill>
                  <a:srgbClr val="0000FF"/>
                </a:solidFill>
                <a:highlight>
                  <a:srgbClr val="FFFFFF"/>
                </a:highlight>
                <a:latin typeface="Consolas"/>
              </a:rPr>
              <a:t>&gt;&lt;/</a:t>
            </a:r>
            <a:r>
              <a:rPr lang="en-US" sz="2200" dirty="0" smtClean="0">
                <a:solidFill>
                  <a:srgbClr val="800000"/>
                </a:solidFill>
                <a:highlight>
                  <a:srgbClr val="FFFFFF"/>
                </a:highlight>
                <a:latin typeface="Consolas"/>
              </a:rPr>
              <a:t>p</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pt-BR" sz="2200" dirty="0" smtClean="0">
                <a:solidFill>
                  <a:srgbClr val="0000FF"/>
                </a:solidFill>
                <a:highlight>
                  <a:srgbClr val="FFFFFF"/>
                </a:highlight>
                <a:latin typeface="Consolas"/>
              </a:rPr>
              <a:t>&lt;</a:t>
            </a:r>
            <a:r>
              <a:rPr lang="pt-BR" sz="2200" dirty="0" smtClean="0">
                <a:solidFill>
                  <a:srgbClr val="800000"/>
                </a:solidFill>
                <a:highlight>
                  <a:srgbClr val="FFFFFF"/>
                </a:highlight>
                <a:latin typeface="Consolas"/>
              </a:rPr>
              <a:t>p</a:t>
            </a:r>
            <a:r>
              <a:rPr lang="pt-BR" sz="2200" dirty="0" smtClean="0">
                <a:solidFill>
                  <a:srgbClr val="0000FF"/>
                </a:solidFill>
                <a:highlight>
                  <a:srgbClr val="FFFFFF"/>
                </a:highlight>
                <a:latin typeface="Consolas"/>
              </a:rPr>
              <a:t>&gt;&lt;</a:t>
            </a:r>
            <a:r>
              <a:rPr lang="pt-BR" sz="2200" dirty="0" smtClean="0">
                <a:solidFill>
                  <a:srgbClr val="800000"/>
                </a:solidFill>
                <a:highlight>
                  <a:srgbClr val="FFFFFF"/>
                </a:highlight>
                <a:latin typeface="Consolas"/>
              </a:rPr>
              <a:t>em</a:t>
            </a:r>
            <a:r>
              <a:rPr lang="pt-BR" sz="2200" dirty="0" smtClean="0">
                <a:solidFill>
                  <a:srgbClr val="0000FF"/>
                </a:solidFill>
                <a:highlight>
                  <a:srgbClr val="FFFFFF"/>
                </a:highlight>
                <a:latin typeface="Consolas"/>
              </a:rPr>
              <a:t>&gt;</a:t>
            </a:r>
            <a:r>
              <a:rPr lang="pt-BR" sz="2200" dirty="0" smtClean="0">
                <a:solidFill>
                  <a:srgbClr val="000000"/>
                </a:solidFill>
                <a:highlight>
                  <a:srgbClr val="FFFFFF"/>
                </a:highlight>
                <a:latin typeface="Consolas"/>
              </a:rPr>
              <a:t>em - rendered as italicized text</a:t>
            </a:r>
            <a:r>
              <a:rPr lang="pt-BR" sz="2200" dirty="0" smtClean="0">
                <a:solidFill>
                  <a:srgbClr val="0000FF"/>
                </a:solidFill>
                <a:highlight>
                  <a:srgbClr val="FFFFFF"/>
                </a:highlight>
                <a:latin typeface="Consolas"/>
              </a:rPr>
              <a:t>&lt;/</a:t>
            </a:r>
            <a:r>
              <a:rPr lang="pt-BR" sz="2200" dirty="0" smtClean="0">
                <a:solidFill>
                  <a:srgbClr val="800000"/>
                </a:solidFill>
                <a:highlight>
                  <a:srgbClr val="FFFFFF"/>
                </a:highlight>
                <a:latin typeface="Consolas"/>
              </a:rPr>
              <a:t>em</a:t>
            </a:r>
            <a:r>
              <a:rPr lang="pt-BR" sz="2200" dirty="0" smtClean="0">
                <a:solidFill>
                  <a:srgbClr val="0000FF"/>
                </a:solidFill>
                <a:highlight>
                  <a:srgbClr val="FFFFFF"/>
                </a:highlight>
                <a:latin typeface="Consolas"/>
              </a:rPr>
              <a:t>&gt;&lt;/</a:t>
            </a:r>
            <a:r>
              <a:rPr lang="pt-BR" sz="2200" dirty="0" smtClean="0">
                <a:solidFill>
                  <a:srgbClr val="800000"/>
                </a:solidFill>
                <a:highlight>
                  <a:srgbClr val="FFFFFF"/>
                </a:highlight>
                <a:latin typeface="Consolas"/>
              </a:rPr>
              <a:t>p</a:t>
            </a:r>
            <a:r>
              <a:rPr lang="pt-BR" sz="2200" dirty="0" smtClean="0">
                <a:solidFill>
                  <a:srgbClr val="0000FF"/>
                </a:solidFill>
                <a:highlight>
                  <a:srgbClr val="FFFFFF"/>
                </a:highlight>
                <a:latin typeface="Consolas"/>
              </a:rPr>
              <a:t>&gt;</a:t>
            </a:r>
            <a:endParaRPr lang="en-US" sz="2200"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509120"/>
            <a:ext cx="2152650" cy="1485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732240" y="6309320"/>
            <a:ext cx="1584176" cy="369332"/>
          </a:xfrm>
          <a:prstGeom prst="rect">
            <a:avLst/>
          </a:prstGeom>
          <a:noFill/>
        </p:spPr>
        <p:txBody>
          <a:bodyPr wrap="square" rtlCol="0">
            <a:spAutoFit/>
          </a:bodyPr>
          <a:lstStyle/>
          <a:p>
            <a:r>
              <a:rPr lang="en-US" dirty="0" smtClean="0">
                <a:hlinkClick r:id="rId4"/>
              </a:rPr>
              <a:t>Test</a:t>
            </a:r>
            <a:endParaRPr lang="en-US" dirty="0"/>
          </a:p>
        </p:txBody>
      </p:sp>
    </p:spTree>
    <p:extLst>
      <p:ext uri="{BB962C8B-B14F-4D97-AF65-F5344CB8AC3E}">
        <p14:creationId xmlns:p14="http://schemas.microsoft.com/office/powerpoint/2010/main" val="4115309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Blockquotes</a:t>
            </a:r>
            <a:endParaRPr lang="en-US" dirty="0"/>
          </a:p>
        </p:txBody>
      </p:sp>
      <p:sp>
        <p:nvSpPr>
          <p:cNvPr id="3" name="Content Placeholder 2"/>
          <p:cNvSpPr>
            <a:spLocks noGrp="1"/>
          </p:cNvSpPr>
          <p:nvPr>
            <p:ph idx="1"/>
          </p:nvPr>
        </p:nvSpPr>
        <p:spPr>
          <a:xfrm>
            <a:off x="467544" y="1196752"/>
            <a:ext cx="8229600" cy="4525963"/>
          </a:xfrm>
        </p:spPr>
        <p:txBody>
          <a:bodyPr>
            <a:normAutofit/>
          </a:bodyPr>
          <a:lstStyle/>
          <a:p>
            <a:pPr marL="0" indent="0">
              <a:buNone/>
            </a:pP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blockquote</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p</a:t>
            </a:r>
            <a:r>
              <a:rPr lang="en-US" sz="2000" dirty="0" smtClean="0">
                <a:solidFill>
                  <a:srgbClr val="0000FF"/>
                </a:solidFill>
                <a:highlight>
                  <a:srgbClr val="FFFFFF"/>
                </a:highlight>
                <a:latin typeface="Consolas"/>
              </a:rPr>
              <a:t>&gt;</a:t>
            </a:r>
            <a:r>
              <a:rPr lang="en-US" sz="2000" dirty="0" err="1" smtClean="0">
                <a:solidFill>
                  <a:srgbClr val="000000"/>
                </a:solidFill>
                <a:highlight>
                  <a:srgbClr val="FFFFFF"/>
                </a:highlight>
                <a:latin typeface="Consolas"/>
              </a:rPr>
              <a:t>Lorem</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ipsum</a:t>
            </a:r>
            <a:r>
              <a:rPr lang="en-US" sz="2000" dirty="0" smtClean="0">
                <a:solidFill>
                  <a:srgbClr val="000000"/>
                </a:solidFill>
                <a:highlight>
                  <a:srgbClr val="FFFFFF"/>
                </a:highlight>
                <a:latin typeface="Consolas"/>
              </a:rPr>
              <a:t> dolor sit </a:t>
            </a:r>
            <a:r>
              <a:rPr lang="en-US" sz="2000" dirty="0" err="1" smtClean="0">
                <a:solidFill>
                  <a:srgbClr val="000000"/>
                </a:solidFill>
                <a:highlight>
                  <a:srgbClr val="FFFFFF"/>
                </a:highlight>
                <a:latin typeface="Consolas"/>
              </a:rPr>
              <a:t>amet</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consectetur</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adipiscing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elit</a:t>
            </a:r>
            <a:r>
              <a:rPr lang="en-US" sz="2000" dirty="0" smtClean="0">
                <a:solidFill>
                  <a:srgbClr val="000000"/>
                </a:solidFill>
                <a:highlight>
                  <a:srgbClr val="FFFFFF"/>
                </a:highlight>
                <a:latin typeface="Consolas"/>
              </a:rPr>
              <a:t>. Integer </a:t>
            </a:r>
            <a:r>
              <a:rPr lang="en-US" sz="2000" dirty="0" err="1" smtClean="0">
                <a:solidFill>
                  <a:srgbClr val="000000"/>
                </a:solidFill>
                <a:highlight>
                  <a:srgbClr val="FFFFFF"/>
                </a:highlight>
                <a:latin typeface="Consolas"/>
              </a:rPr>
              <a:t>posuere</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erat</a:t>
            </a:r>
            <a:r>
              <a:rPr lang="en-US" sz="2000" dirty="0" smtClean="0">
                <a:solidFill>
                  <a:srgbClr val="000000"/>
                </a:solidFill>
                <a:highlight>
                  <a:srgbClr val="FFFFFF"/>
                </a:highlight>
                <a:latin typeface="Consolas"/>
              </a:rPr>
              <a:t> a ante.</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p</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small</a:t>
            </a:r>
            <a:r>
              <a:rPr lang="en-US" sz="2000" dirty="0" smtClean="0">
                <a:solidFill>
                  <a:srgbClr val="0000FF"/>
                </a:solidFill>
                <a:highlight>
                  <a:srgbClr val="FFFFFF"/>
                </a:highlight>
                <a:latin typeface="Consolas"/>
              </a:rPr>
              <a:t>&gt;</a:t>
            </a:r>
            <a:r>
              <a:rPr lang="en-US" sz="2000" dirty="0" smtClean="0">
                <a:solidFill>
                  <a:srgbClr val="000000"/>
                </a:solidFill>
                <a:highlight>
                  <a:srgbClr val="FFFFFF"/>
                </a:highlight>
                <a:latin typeface="Consolas"/>
              </a:rPr>
              <a:t>Someone famous </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cite</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title</a:t>
            </a:r>
            <a:r>
              <a:rPr lang="en-US" sz="2000" dirty="0" smtClean="0">
                <a:solidFill>
                  <a:srgbClr val="0000FF"/>
                </a:solidFill>
                <a:highlight>
                  <a:srgbClr val="FFFFFF"/>
                </a:highlight>
                <a:latin typeface="Consolas"/>
              </a:rPr>
              <a:t>="Source Title"&gt;</a:t>
            </a:r>
            <a:r>
              <a:rPr lang="en-US" sz="2000" dirty="0" smtClean="0">
                <a:solidFill>
                  <a:srgbClr val="000000"/>
                </a:solidFill>
                <a:highlight>
                  <a:srgbClr val="FFFFFF"/>
                </a:highlight>
                <a:latin typeface="Consolas"/>
              </a:rPr>
              <a:t>Source Title</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cite</a:t>
            </a:r>
            <a:r>
              <a:rPr lang="en-US" sz="2000" dirty="0" smtClean="0">
                <a:solidFill>
                  <a:srgbClr val="0000FF"/>
                </a:solidFill>
                <a:highlight>
                  <a:srgbClr val="FFFFFF"/>
                </a:highlight>
                <a:latin typeface="Consolas"/>
              </a:rPr>
              <a:t>&gt;&lt;/</a:t>
            </a:r>
            <a:r>
              <a:rPr lang="en-US" sz="2000" dirty="0" smtClean="0">
                <a:solidFill>
                  <a:srgbClr val="800000"/>
                </a:solidFill>
                <a:highlight>
                  <a:srgbClr val="FFFFFF"/>
                </a:highlight>
                <a:latin typeface="Consolas"/>
              </a:rPr>
              <a:t>small</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blockquote</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blockquote</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class</a:t>
            </a:r>
            <a:r>
              <a:rPr lang="en-US" sz="2000" dirty="0" smtClean="0">
                <a:solidFill>
                  <a:srgbClr val="0000FF"/>
                </a:solidFill>
                <a:highlight>
                  <a:srgbClr val="FFFFFF"/>
                </a:highlight>
                <a:latin typeface="Consolas"/>
              </a:rPr>
              <a:t>="pull-right"&gt;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p</a:t>
            </a:r>
            <a:r>
              <a:rPr lang="en-US" sz="2000" dirty="0" smtClean="0">
                <a:solidFill>
                  <a:srgbClr val="0000FF"/>
                </a:solidFill>
                <a:highlight>
                  <a:srgbClr val="FFFFFF"/>
                </a:highlight>
                <a:latin typeface="Consolas"/>
              </a:rPr>
              <a:t>&gt;</a:t>
            </a:r>
            <a:r>
              <a:rPr lang="en-US" sz="2000" dirty="0" err="1" smtClean="0">
                <a:solidFill>
                  <a:srgbClr val="000000"/>
                </a:solidFill>
                <a:highlight>
                  <a:srgbClr val="FFFFFF"/>
                </a:highlight>
                <a:latin typeface="Consolas"/>
              </a:rPr>
              <a:t>Lorem</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ipsum</a:t>
            </a:r>
            <a:r>
              <a:rPr lang="en-US" sz="2000" dirty="0" smtClean="0">
                <a:solidFill>
                  <a:srgbClr val="000000"/>
                </a:solidFill>
                <a:highlight>
                  <a:srgbClr val="FFFFFF"/>
                </a:highlight>
                <a:latin typeface="Consolas"/>
              </a:rPr>
              <a:t> dolor sit </a:t>
            </a:r>
            <a:r>
              <a:rPr lang="en-US" sz="2000" dirty="0" err="1" smtClean="0">
                <a:solidFill>
                  <a:srgbClr val="000000"/>
                </a:solidFill>
                <a:highlight>
                  <a:srgbClr val="FFFFFF"/>
                </a:highlight>
                <a:latin typeface="Consolas"/>
              </a:rPr>
              <a:t>amet</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consectetur</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adipiscing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elit</a:t>
            </a:r>
            <a:r>
              <a:rPr lang="en-US" sz="2000" dirty="0" smtClean="0">
                <a:solidFill>
                  <a:srgbClr val="000000"/>
                </a:solidFill>
                <a:highlight>
                  <a:srgbClr val="FFFFFF"/>
                </a:highlight>
                <a:latin typeface="Consolas"/>
              </a:rPr>
              <a:t>. Integer </a:t>
            </a:r>
            <a:r>
              <a:rPr lang="en-US" sz="2000" dirty="0" err="1" smtClean="0">
                <a:solidFill>
                  <a:srgbClr val="000000"/>
                </a:solidFill>
                <a:highlight>
                  <a:srgbClr val="FFFFFF"/>
                </a:highlight>
                <a:latin typeface="Consolas"/>
              </a:rPr>
              <a:t>posuere</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erat</a:t>
            </a:r>
            <a:r>
              <a:rPr lang="en-US" sz="2000" dirty="0" smtClean="0">
                <a:solidFill>
                  <a:srgbClr val="000000"/>
                </a:solidFill>
                <a:highlight>
                  <a:srgbClr val="FFFFFF"/>
                </a:highlight>
                <a:latin typeface="Consolas"/>
              </a:rPr>
              <a:t> a ante.</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p</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small</a:t>
            </a:r>
            <a:r>
              <a:rPr lang="en-US" sz="2000" dirty="0" smtClean="0">
                <a:solidFill>
                  <a:srgbClr val="0000FF"/>
                </a:solidFill>
                <a:highlight>
                  <a:srgbClr val="FFFFFF"/>
                </a:highlight>
                <a:latin typeface="Consolas"/>
              </a:rPr>
              <a:t>&gt;</a:t>
            </a:r>
            <a:r>
              <a:rPr lang="en-US" sz="2000" dirty="0" smtClean="0">
                <a:solidFill>
                  <a:srgbClr val="000000"/>
                </a:solidFill>
                <a:highlight>
                  <a:srgbClr val="FFFFFF"/>
                </a:highlight>
                <a:latin typeface="Consolas"/>
              </a:rPr>
              <a:t>Someone famous </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cite</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title</a:t>
            </a:r>
            <a:r>
              <a:rPr lang="en-US" sz="2000" dirty="0" smtClean="0">
                <a:solidFill>
                  <a:srgbClr val="0000FF"/>
                </a:solidFill>
                <a:highlight>
                  <a:srgbClr val="FFFFFF"/>
                </a:highlight>
                <a:latin typeface="Consolas"/>
              </a:rPr>
              <a:t>="Source Title"&gt;</a:t>
            </a:r>
            <a:r>
              <a:rPr lang="en-US" sz="2000" dirty="0" smtClean="0">
                <a:solidFill>
                  <a:srgbClr val="000000"/>
                </a:solidFill>
                <a:highlight>
                  <a:srgbClr val="FFFFFF"/>
                </a:highlight>
                <a:latin typeface="Consolas"/>
              </a:rPr>
              <a:t>Source Title</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cite</a:t>
            </a:r>
            <a:r>
              <a:rPr lang="en-US" sz="2000" dirty="0" smtClean="0">
                <a:solidFill>
                  <a:srgbClr val="0000FF"/>
                </a:solidFill>
                <a:highlight>
                  <a:srgbClr val="FFFFFF"/>
                </a:highlight>
                <a:latin typeface="Consolas"/>
              </a:rPr>
              <a:t>&gt;&lt;/</a:t>
            </a:r>
            <a:r>
              <a:rPr lang="en-US" sz="2000" dirty="0" smtClean="0">
                <a:solidFill>
                  <a:srgbClr val="800000"/>
                </a:solidFill>
                <a:highlight>
                  <a:srgbClr val="FFFFFF"/>
                </a:highlight>
                <a:latin typeface="Consolas"/>
              </a:rPr>
              <a:t>small</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blockquote</a:t>
            </a:r>
            <a:r>
              <a:rPr lang="en-US" sz="2000" dirty="0" smtClean="0">
                <a:solidFill>
                  <a:srgbClr val="0000FF"/>
                </a:solidFill>
                <a:highlight>
                  <a:srgbClr val="FFFFFF"/>
                </a:highlight>
                <a:latin typeface="Consolas"/>
              </a:rPr>
              <a:t>&gt;</a:t>
            </a:r>
            <a:endParaRPr lang="en-US" sz="2000" dirty="0" smtClean="0"/>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559594"/>
            <a:ext cx="8553450" cy="1276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6516216" y="4941168"/>
            <a:ext cx="1584176" cy="369332"/>
          </a:xfrm>
          <a:prstGeom prst="rect">
            <a:avLst/>
          </a:prstGeom>
          <a:noFill/>
        </p:spPr>
        <p:txBody>
          <a:bodyPr wrap="square" rtlCol="0">
            <a:spAutoFit/>
          </a:bodyPr>
          <a:lstStyle/>
          <a:p>
            <a:r>
              <a:rPr lang="en-US" dirty="0" smtClean="0">
                <a:hlinkClick r:id="rId4"/>
              </a:rPr>
              <a:t>Test</a:t>
            </a:r>
            <a:endParaRPr lang="en-US" dirty="0"/>
          </a:p>
        </p:txBody>
      </p:sp>
    </p:spTree>
    <p:extLst>
      <p:ext uri="{BB962C8B-B14F-4D97-AF65-F5344CB8AC3E}">
        <p14:creationId xmlns:p14="http://schemas.microsoft.com/office/powerpoint/2010/main" val="984604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a:t>
            </a:r>
          </a:p>
        </p:txBody>
      </p:sp>
      <p:sp>
        <p:nvSpPr>
          <p:cNvPr id="4" name="Content Placeholder 3"/>
          <p:cNvSpPr>
            <a:spLocks noGrp="1"/>
          </p:cNvSpPr>
          <p:nvPr>
            <p:ph sz="half" idx="2"/>
          </p:nvPr>
        </p:nvSpPr>
        <p:spPr>
          <a:xfrm>
            <a:off x="0" y="1268760"/>
            <a:ext cx="2411760" cy="4857403"/>
          </a:xfrm>
        </p:spPr>
        <p:txBody>
          <a:bodyPr>
            <a:normAutofit fontScale="40000" lnSpcReduction="20000"/>
          </a:bodyPr>
          <a:lstStyle/>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Unordered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Unordered </a:t>
            </a:r>
            <a:r>
              <a:rPr lang="en-US" dirty="0" err="1" smtClean="0">
                <a:solidFill>
                  <a:srgbClr val="000000"/>
                </a:solidFill>
                <a:highlight>
                  <a:srgbClr val="FFFFFF"/>
                </a:highlight>
                <a:latin typeface="Consolas"/>
              </a:rPr>
              <a:t>Unstyled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a:t>
            </a:r>
            <a:r>
              <a:rPr lang="en-US" dirty="0" err="1" smtClean="0">
                <a:solidFill>
                  <a:srgbClr val="0000FF"/>
                </a:solidFill>
                <a:highlight>
                  <a:srgbClr val="FFFFFF"/>
                </a:highlight>
                <a:latin typeface="Consolas"/>
              </a:rPr>
              <a:t>unstyled</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Unordered inline</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="inline"&gt;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sp>
        <p:nvSpPr>
          <p:cNvPr id="6" name="Content Placeholder 5"/>
          <p:cNvSpPr>
            <a:spLocks noGrp="1"/>
          </p:cNvSpPr>
          <p:nvPr>
            <p:ph sz="quarter" idx="4"/>
          </p:nvPr>
        </p:nvSpPr>
        <p:spPr>
          <a:xfrm>
            <a:off x="2771800" y="1268760"/>
            <a:ext cx="2880320" cy="4857403"/>
          </a:xfrm>
        </p:spPr>
        <p:txBody>
          <a:bodyPr>
            <a:normAutofit fontScale="40000" lnSpcReduction="20000"/>
          </a:bodyPr>
          <a:lstStyle/>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Ordered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Ordered </a:t>
            </a:r>
            <a:r>
              <a:rPr lang="en-US" dirty="0" err="1" smtClean="0">
                <a:solidFill>
                  <a:srgbClr val="000000"/>
                </a:solidFill>
                <a:highlight>
                  <a:srgbClr val="FFFFFF"/>
                </a:highlight>
                <a:latin typeface="Consolas"/>
              </a:rPr>
              <a:t>Unstyled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a:t>
            </a:r>
            <a:r>
              <a:rPr lang="en-US" dirty="0" err="1" smtClean="0">
                <a:solidFill>
                  <a:srgbClr val="0000FF"/>
                </a:solidFill>
                <a:highlight>
                  <a:srgbClr val="FFFFFF"/>
                </a:highlight>
                <a:latin typeface="Consolas"/>
              </a:rPr>
              <a:t>unstyled</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Ordered inline</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="inline"&gt;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sp>
        <p:nvSpPr>
          <p:cNvPr id="8" name="Content Placeholder 5"/>
          <p:cNvSpPr txBox="1">
            <a:spLocks/>
          </p:cNvSpPr>
          <p:nvPr/>
        </p:nvSpPr>
        <p:spPr>
          <a:xfrm>
            <a:off x="5652120" y="1256104"/>
            <a:ext cx="3394720" cy="48574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9" name="Rectangle 8"/>
          <p:cNvSpPr/>
          <p:nvPr/>
        </p:nvSpPr>
        <p:spPr>
          <a:xfrm>
            <a:off x="5786608" y="1239529"/>
            <a:ext cx="3125743" cy="4555093"/>
          </a:xfrm>
          <a:prstGeom prst="rect">
            <a:avLst/>
          </a:prstGeom>
        </p:spPr>
        <p:txBody>
          <a:bodyPr wrap="square">
            <a:spAutoFit/>
          </a:bodyPr>
          <a:lstStyle/>
          <a:p>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00"/>
                </a:solidFill>
                <a:highlight>
                  <a:srgbClr val="FFFFFF"/>
                </a:highlight>
                <a:latin typeface="Consolas"/>
              </a:rPr>
              <a:t> </a:t>
            </a:r>
            <a:r>
              <a:rPr lang="en-US" sz="1000" dirty="0" smtClean="0">
                <a:solidFill>
                  <a:srgbClr val="FF0000"/>
                </a:solidFill>
                <a:highlight>
                  <a:srgbClr val="FFFFFF"/>
                </a:highlight>
                <a:latin typeface="Consolas"/>
              </a:rPr>
              <a:t>class</a:t>
            </a:r>
            <a:r>
              <a:rPr lang="en-US" sz="1000" dirty="0" smtClean="0">
                <a:solidFill>
                  <a:srgbClr val="0000FF"/>
                </a:solidFill>
                <a:highlight>
                  <a:srgbClr val="FFFFFF"/>
                </a:highlight>
                <a:latin typeface="Consolas"/>
              </a:rPr>
              <a:t>="row"&gt;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00"/>
                </a:solidFill>
                <a:highlight>
                  <a:srgbClr val="FFFFFF"/>
                </a:highlight>
                <a:latin typeface="Consolas"/>
              </a:rPr>
              <a:t> </a:t>
            </a:r>
            <a:r>
              <a:rPr lang="en-US" sz="1000" dirty="0" smtClean="0">
                <a:solidFill>
                  <a:srgbClr val="FF0000"/>
                </a:solidFill>
                <a:highlight>
                  <a:srgbClr val="FFFFFF"/>
                </a:highlight>
                <a:latin typeface="Consolas"/>
              </a:rPr>
              <a:t>class</a:t>
            </a:r>
            <a:r>
              <a:rPr lang="en-US" sz="1000" dirty="0" smtClean="0">
                <a:solidFill>
                  <a:srgbClr val="0000FF"/>
                </a:solidFill>
                <a:highlight>
                  <a:srgbClr val="FFFFFF"/>
                </a:highlight>
                <a:latin typeface="Consolas"/>
              </a:rPr>
              <a:t>="span4"&gt;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h4</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Description</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h4</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dl</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1</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1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2</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2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3</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3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4</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4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dl</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00"/>
                </a:solidFill>
                <a:highlight>
                  <a:srgbClr val="FFFFFF"/>
                </a:highlight>
                <a:latin typeface="Consolas"/>
              </a:rPr>
              <a:t> </a:t>
            </a:r>
            <a:r>
              <a:rPr lang="en-US" sz="1000" dirty="0" smtClean="0">
                <a:solidFill>
                  <a:srgbClr val="FF0000"/>
                </a:solidFill>
                <a:highlight>
                  <a:srgbClr val="FFFFFF"/>
                </a:highlight>
                <a:latin typeface="Consolas"/>
              </a:rPr>
              <a:t>class</a:t>
            </a:r>
            <a:r>
              <a:rPr lang="en-US" sz="1000" dirty="0" smtClean="0">
                <a:solidFill>
                  <a:srgbClr val="0000FF"/>
                </a:solidFill>
                <a:highlight>
                  <a:srgbClr val="FFFFFF"/>
                </a:highlight>
                <a:latin typeface="Consolas"/>
              </a:rPr>
              <a:t>="span8"&gt;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h4</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Ordered dl-horizontal</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h4</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dl</a:t>
            </a:r>
            <a:r>
              <a:rPr lang="en-US" sz="1000" dirty="0" smtClean="0">
                <a:solidFill>
                  <a:srgbClr val="000000"/>
                </a:solidFill>
                <a:highlight>
                  <a:srgbClr val="FFFFFF"/>
                </a:highlight>
                <a:latin typeface="Consolas"/>
              </a:rPr>
              <a:t> </a:t>
            </a:r>
            <a:r>
              <a:rPr lang="en-US" sz="1000" dirty="0" smtClean="0">
                <a:solidFill>
                  <a:srgbClr val="FF0000"/>
                </a:solidFill>
                <a:highlight>
                  <a:srgbClr val="FFFFFF"/>
                </a:highlight>
                <a:latin typeface="Consolas"/>
              </a:rPr>
              <a:t>class</a:t>
            </a:r>
            <a:r>
              <a:rPr lang="en-US" sz="1000" dirty="0" smtClean="0">
                <a:solidFill>
                  <a:srgbClr val="0000FF"/>
                </a:solidFill>
                <a:highlight>
                  <a:srgbClr val="FFFFFF"/>
                </a:highlight>
                <a:latin typeface="Consolas"/>
              </a:rPr>
              <a:t>="dl-horizontal"&gt;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1</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1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2</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2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3</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3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4</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4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dl</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FF"/>
                </a:solidFill>
                <a:highlight>
                  <a:srgbClr val="FFFFFF"/>
                </a:highlight>
                <a:latin typeface="Consolas"/>
              </a:rPr>
              <a:t>&gt;</a:t>
            </a:r>
            <a:endParaRPr lang="en-US" sz="1000" dirty="0"/>
          </a:p>
        </p:txBody>
      </p:sp>
      <p:sp>
        <p:nvSpPr>
          <p:cNvPr id="10" name="TextBox 9"/>
          <p:cNvSpPr txBox="1"/>
          <p:nvPr/>
        </p:nvSpPr>
        <p:spPr>
          <a:xfrm>
            <a:off x="6516216" y="5806291"/>
            <a:ext cx="1584176" cy="369332"/>
          </a:xfrm>
          <a:prstGeom prst="rect">
            <a:avLst/>
          </a:prstGeom>
          <a:noFill/>
        </p:spPr>
        <p:txBody>
          <a:bodyPr wrap="square" rtlCol="0">
            <a:spAutoFit/>
          </a:bodyPr>
          <a:lstStyle/>
          <a:p>
            <a:r>
              <a:rPr lang="en-US" dirty="0" smtClean="0">
                <a:hlinkClick r:id="rId3"/>
              </a:rPr>
              <a:t>Test</a:t>
            </a:r>
            <a:endParaRPr lang="en-US" dirty="0"/>
          </a:p>
        </p:txBody>
      </p:sp>
    </p:spTree>
    <p:extLst>
      <p:ext uri="{BB962C8B-B14F-4D97-AF65-F5344CB8AC3E}">
        <p14:creationId xmlns:p14="http://schemas.microsoft.com/office/powerpoint/2010/main" val="1359228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Scaffolding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8353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a:t>
            </a:r>
          </a:p>
        </p:txBody>
      </p:sp>
      <p:sp>
        <p:nvSpPr>
          <p:cNvPr id="4" name="Content Placeholder 3"/>
          <p:cNvSpPr>
            <a:spLocks noGrp="1"/>
          </p:cNvSpPr>
          <p:nvPr>
            <p:ph sz="half" idx="2"/>
          </p:nvPr>
        </p:nvSpPr>
        <p:spPr>
          <a:xfrm>
            <a:off x="0" y="1268760"/>
            <a:ext cx="2411760" cy="4857403"/>
          </a:xfrm>
        </p:spPr>
        <p:txBody>
          <a:bodyPr>
            <a:normAutofit fontScale="40000" lnSpcReduction="20000"/>
          </a:bodyPr>
          <a:lstStyle/>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Unordered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Unordered </a:t>
            </a:r>
            <a:r>
              <a:rPr lang="en-US" dirty="0" err="1" smtClean="0">
                <a:solidFill>
                  <a:srgbClr val="000000"/>
                </a:solidFill>
                <a:highlight>
                  <a:srgbClr val="FFFFFF"/>
                </a:highlight>
                <a:latin typeface="Consolas"/>
              </a:rPr>
              <a:t>Unstyled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a:t>
            </a:r>
            <a:r>
              <a:rPr lang="en-US" dirty="0" err="1" smtClean="0">
                <a:solidFill>
                  <a:srgbClr val="0000FF"/>
                </a:solidFill>
                <a:highlight>
                  <a:srgbClr val="FFFFFF"/>
                </a:highlight>
                <a:latin typeface="Consolas"/>
              </a:rPr>
              <a:t>unstyled</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Unordered inline</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="inline"&gt;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ul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sp>
        <p:nvSpPr>
          <p:cNvPr id="6" name="Content Placeholder 5"/>
          <p:cNvSpPr>
            <a:spLocks noGrp="1"/>
          </p:cNvSpPr>
          <p:nvPr>
            <p:ph sz="quarter" idx="4"/>
          </p:nvPr>
        </p:nvSpPr>
        <p:spPr>
          <a:xfrm>
            <a:off x="2771800" y="1268760"/>
            <a:ext cx="2880320" cy="4857403"/>
          </a:xfrm>
        </p:spPr>
        <p:txBody>
          <a:bodyPr>
            <a:normAutofit fontScale="40000" lnSpcReduction="20000"/>
          </a:bodyPr>
          <a:lstStyle/>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Ordered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Ordered </a:t>
            </a:r>
            <a:r>
              <a:rPr lang="en-US" dirty="0" err="1" smtClean="0">
                <a:solidFill>
                  <a:srgbClr val="000000"/>
                </a:solidFill>
                <a:highlight>
                  <a:srgbClr val="FFFFFF"/>
                </a:highlight>
                <a:latin typeface="Consolas"/>
              </a:rPr>
              <a:t>Unstyled</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a:t>
            </a:r>
            <a:r>
              <a:rPr lang="en-US" dirty="0" err="1" smtClean="0">
                <a:solidFill>
                  <a:srgbClr val="0000FF"/>
                </a:solidFill>
                <a:highlight>
                  <a:srgbClr val="FFFFFF"/>
                </a:highlight>
                <a:latin typeface="Consolas"/>
              </a:rPr>
              <a:t>unstyled</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="span4"&gt;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Ordered inline</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h4</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="inline"&gt;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3</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r>
              <a:rPr lang="en-US" dirty="0" smtClean="0">
                <a:solidFill>
                  <a:srgbClr val="000000"/>
                </a:solidFill>
                <a:highlight>
                  <a:srgbClr val="FFFFFF"/>
                </a:highlight>
                <a:latin typeface="Consolas"/>
              </a:rPr>
              <a:t>item 4</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li</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err="1" smtClean="0">
                <a:solidFill>
                  <a:srgbClr val="800000"/>
                </a:solidFill>
                <a:highlight>
                  <a:srgbClr val="FFFFFF"/>
                </a:highlight>
                <a:latin typeface="Consolas"/>
              </a:rPr>
              <a:t>ol</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sp>
        <p:nvSpPr>
          <p:cNvPr id="8" name="Content Placeholder 5"/>
          <p:cNvSpPr txBox="1">
            <a:spLocks/>
          </p:cNvSpPr>
          <p:nvPr/>
        </p:nvSpPr>
        <p:spPr>
          <a:xfrm>
            <a:off x="5652120" y="1256104"/>
            <a:ext cx="3394720" cy="48574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9" name="Rectangle 8"/>
          <p:cNvSpPr/>
          <p:nvPr/>
        </p:nvSpPr>
        <p:spPr>
          <a:xfrm>
            <a:off x="5786608" y="1239529"/>
            <a:ext cx="3125743" cy="4555093"/>
          </a:xfrm>
          <a:prstGeom prst="rect">
            <a:avLst/>
          </a:prstGeom>
        </p:spPr>
        <p:txBody>
          <a:bodyPr wrap="square">
            <a:spAutoFit/>
          </a:bodyPr>
          <a:lstStyle/>
          <a:p>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00"/>
                </a:solidFill>
                <a:highlight>
                  <a:srgbClr val="FFFFFF"/>
                </a:highlight>
                <a:latin typeface="Consolas"/>
              </a:rPr>
              <a:t> </a:t>
            </a:r>
            <a:r>
              <a:rPr lang="en-US" sz="1000" dirty="0" smtClean="0">
                <a:solidFill>
                  <a:srgbClr val="FF0000"/>
                </a:solidFill>
                <a:highlight>
                  <a:srgbClr val="FFFFFF"/>
                </a:highlight>
                <a:latin typeface="Consolas"/>
              </a:rPr>
              <a:t>class</a:t>
            </a:r>
            <a:r>
              <a:rPr lang="en-US" sz="1000" dirty="0" smtClean="0">
                <a:solidFill>
                  <a:srgbClr val="0000FF"/>
                </a:solidFill>
                <a:highlight>
                  <a:srgbClr val="FFFFFF"/>
                </a:highlight>
                <a:latin typeface="Consolas"/>
              </a:rPr>
              <a:t>="row"&gt;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00"/>
                </a:solidFill>
                <a:highlight>
                  <a:srgbClr val="FFFFFF"/>
                </a:highlight>
                <a:latin typeface="Consolas"/>
              </a:rPr>
              <a:t> </a:t>
            </a:r>
            <a:r>
              <a:rPr lang="en-US" sz="1000" dirty="0" smtClean="0">
                <a:solidFill>
                  <a:srgbClr val="FF0000"/>
                </a:solidFill>
                <a:highlight>
                  <a:srgbClr val="FFFFFF"/>
                </a:highlight>
                <a:latin typeface="Consolas"/>
              </a:rPr>
              <a:t>class</a:t>
            </a:r>
            <a:r>
              <a:rPr lang="en-US" sz="1000" dirty="0" smtClean="0">
                <a:solidFill>
                  <a:srgbClr val="0000FF"/>
                </a:solidFill>
                <a:highlight>
                  <a:srgbClr val="FFFFFF"/>
                </a:highlight>
                <a:latin typeface="Consolas"/>
              </a:rPr>
              <a:t>="span4"&gt;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h4</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Description</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h4</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dl</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1</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1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2</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2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3</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3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4</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4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dl</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00"/>
                </a:solidFill>
                <a:highlight>
                  <a:srgbClr val="FFFFFF"/>
                </a:highlight>
                <a:latin typeface="Consolas"/>
              </a:rPr>
              <a:t> </a:t>
            </a:r>
            <a:r>
              <a:rPr lang="en-US" sz="1000" dirty="0" smtClean="0">
                <a:solidFill>
                  <a:srgbClr val="FF0000"/>
                </a:solidFill>
                <a:highlight>
                  <a:srgbClr val="FFFFFF"/>
                </a:highlight>
                <a:latin typeface="Consolas"/>
              </a:rPr>
              <a:t>class</a:t>
            </a:r>
            <a:r>
              <a:rPr lang="en-US" sz="1000" dirty="0" smtClean="0">
                <a:solidFill>
                  <a:srgbClr val="0000FF"/>
                </a:solidFill>
                <a:highlight>
                  <a:srgbClr val="FFFFFF"/>
                </a:highlight>
                <a:latin typeface="Consolas"/>
              </a:rPr>
              <a:t>="span8"&gt;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h4</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Ordered dl-horizontal</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h4</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dl</a:t>
            </a:r>
            <a:r>
              <a:rPr lang="en-US" sz="1000" dirty="0" smtClean="0">
                <a:solidFill>
                  <a:srgbClr val="000000"/>
                </a:solidFill>
                <a:highlight>
                  <a:srgbClr val="FFFFFF"/>
                </a:highlight>
                <a:latin typeface="Consolas"/>
              </a:rPr>
              <a:t> </a:t>
            </a:r>
            <a:r>
              <a:rPr lang="en-US" sz="1000" dirty="0" smtClean="0">
                <a:solidFill>
                  <a:srgbClr val="FF0000"/>
                </a:solidFill>
                <a:highlight>
                  <a:srgbClr val="FFFFFF"/>
                </a:highlight>
                <a:latin typeface="Consolas"/>
              </a:rPr>
              <a:t>class</a:t>
            </a:r>
            <a:r>
              <a:rPr lang="en-US" sz="1000" dirty="0" smtClean="0">
                <a:solidFill>
                  <a:srgbClr val="0000FF"/>
                </a:solidFill>
                <a:highlight>
                  <a:srgbClr val="FFFFFF"/>
                </a:highlight>
                <a:latin typeface="Consolas"/>
              </a:rPr>
              <a:t>="dl-horizontal"&gt;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1</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1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2</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2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3</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3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4</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dt</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r>
              <a:rPr lang="en-US" sz="1000" dirty="0" smtClean="0">
                <a:solidFill>
                  <a:srgbClr val="000000"/>
                </a:solidFill>
                <a:highlight>
                  <a:srgbClr val="FFFFFF"/>
                </a:highlight>
                <a:latin typeface="Consolas"/>
              </a:rPr>
              <a:t>item 4 </a:t>
            </a:r>
            <a:r>
              <a:rPr lang="en-US" sz="1000" dirty="0" err="1" smtClean="0">
                <a:solidFill>
                  <a:srgbClr val="000000"/>
                </a:solidFill>
                <a:highlight>
                  <a:srgbClr val="FFFFFF"/>
                </a:highlight>
                <a:latin typeface="Consolas"/>
              </a:rPr>
              <a:t>desc</a:t>
            </a:r>
            <a:r>
              <a:rPr lang="en-US" sz="1000" dirty="0" smtClean="0">
                <a:solidFill>
                  <a:srgbClr val="0000FF"/>
                </a:solidFill>
                <a:highlight>
                  <a:srgbClr val="FFFFFF"/>
                </a:highlight>
                <a:latin typeface="Consolas"/>
              </a:rPr>
              <a:t>&lt;/</a:t>
            </a:r>
            <a:r>
              <a:rPr lang="en-US" sz="1000" dirty="0" err="1" smtClean="0">
                <a:solidFill>
                  <a:srgbClr val="800000"/>
                </a:solidFill>
                <a:highlight>
                  <a:srgbClr val="FFFFFF"/>
                </a:highlight>
                <a:latin typeface="Consolas"/>
              </a:rPr>
              <a:t>dd</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dl</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FF"/>
                </a:solidFill>
                <a:highlight>
                  <a:srgbClr val="FFFFFF"/>
                </a:highlight>
                <a:latin typeface="Consolas"/>
              </a:rPr>
              <a:t>&gt;</a:t>
            </a:r>
            <a:endParaRPr lang="en-US" sz="1000" dirty="0" smtClean="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&lt;/</a:t>
            </a:r>
            <a:r>
              <a:rPr lang="en-US" sz="1000" dirty="0" smtClean="0">
                <a:solidFill>
                  <a:srgbClr val="800000"/>
                </a:solidFill>
                <a:highlight>
                  <a:srgbClr val="FFFFFF"/>
                </a:highlight>
                <a:latin typeface="Consolas"/>
              </a:rPr>
              <a:t>div</a:t>
            </a:r>
            <a:r>
              <a:rPr lang="en-US" sz="1000" dirty="0" smtClean="0">
                <a:solidFill>
                  <a:srgbClr val="0000FF"/>
                </a:solidFill>
                <a:highlight>
                  <a:srgbClr val="FFFFFF"/>
                </a:highlight>
                <a:latin typeface="Consolas"/>
              </a:rPr>
              <a:t>&gt;</a:t>
            </a:r>
            <a:endParaRPr lang="en-US" sz="10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33522"/>
            <a:ext cx="6800850" cy="4476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44965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a:t>
            </a:r>
            <a:endParaRPr lang="en-US" b="1" dirty="0"/>
          </a:p>
        </p:txBody>
      </p:sp>
      <p:sp>
        <p:nvSpPr>
          <p:cNvPr id="3" name="Content Placeholder 2"/>
          <p:cNvSpPr>
            <a:spLocks noGrp="1"/>
          </p:cNvSpPr>
          <p:nvPr>
            <p:ph idx="1"/>
          </p:nvPr>
        </p:nvSpPr>
        <p:spPr>
          <a:xfrm>
            <a:off x="138737" y="1758932"/>
            <a:ext cx="9011344" cy="4525963"/>
          </a:xfrm>
        </p:spPr>
        <p:txBody>
          <a:bodyPr>
            <a:normAutofit/>
          </a:bodyPr>
          <a:lstStyle/>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For </a:t>
            </a:r>
            <a:r>
              <a:rPr lang="en-US" sz="2000" dirty="0">
                <a:solidFill>
                  <a:srgbClr val="000000"/>
                </a:solidFill>
                <a:highlight>
                  <a:srgbClr val="FFFFFF"/>
                </a:highlight>
                <a:latin typeface="Consolas"/>
              </a:rPr>
              <a:t>example,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code</a:t>
            </a:r>
            <a:r>
              <a:rPr lang="en-US" sz="2000" dirty="0">
                <a:solidFill>
                  <a:srgbClr val="0000FF"/>
                </a:solidFill>
                <a:highlight>
                  <a:srgbClr val="FFFFFF"/>
                </a:highlight>
                <a:latin typeface="Consolas"/>
              </a:rPr>
              <a:t>&gt;</a:t>
            </a:r>
            <a:r>
              <a:rPr lang="en-US" sz="2000" dirty="0">
                <a:solidFill>
                  <a:srgbClr val="FF0000"/>
                </a:solidFill>
                <a:highlight>
                  <a:srgbClr val="FFFFFF"/>
                </a:highlight>
                <a:latin typeface="Consolas"/>
              </a:rPr>
              <a:t>&amp;</a:t>
            </a:r>
            <a:r>
              <a:rPr lang="en-US" sz="2000" dirty="0" err="1">
                <a:solidFill>
                  <a:srgbClr val="FF0000"/>
                </a:solidFill>
                <a:highlight>
                  <a:srgbClr val="FFFFFF"/>
                </a:highlight>
                <a:latin typeface="Consolas"/>
              </a:rPr>
              <a:t>lt;</a:t>
            </a:r>
            <a:r>
              <a:rPr lang="en-US" sz="2000" dirty="0" err="1">
                <a:solidFill>
                  <a:srgbClr val="000000"/>
                </a:solidFill>
                <a:highlight>
                  <a:srgbClr val="FFFFFF"/>
                </a:highlight>
                <a:latin typeface="Consolas"/>
              </a:rPr>
              <a:t>section</a:t>
            </a:r>
            <a:r>
              <a:rPr lang="en-US" sz="2000" dirty="0" err="1">
                <a:solidFill>
                  <a:srgbClr val="FF0000"/>
                </a:solidFill>
                <a:highlight>
                  <a:srgbClr val="FFFFFF"/>
                </a:highlight>
                <a:latin typeface="Consolas"/>
              </a:rPr>
              <a:t>&amp;gt</a:t>
            </a:r>
            <a:r>
              <a:rPr lang="en-US" sz="2000" dirty="0">
                <a:solidFill>
                  <a:srgbClr val="FF0000"/>
                </a:solidFill>
                <a:highlight>
                  <a:srgbClr val="FFFFFF"/>
                </a:highlight>
                <a:latin typeface="Consolas"/>
              </a:rPr>
              <a:t>;</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code</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 should be wrapped as inline.</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br</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pre</a:t>
            </a:r>
            <a:r>
              <a:rPr lang="en-US" sz="2000" dirty="0">
                <a:solidFill>
                  <a:srgbClr val="0000FF"/>
                </a:solidFill>
                <a:highlight>
                  <a:srgbClr val="FFFFFF"/>
                </a:highlight>
                <a:latin typeface="Consolas"/>
              </a:rPr>
              <a:t>&gt;</a:t>
            </a:r>
            <a:r>
              <a:rPr lang="en-US" sz="2000" dirty="0">
                <a:solidFill>
                  <a:srgbClr val="FF0000"/>
                </a:solidFill>
                <a:highlight>
                  <a:srgbClr val="FFFFFF"/>
                </a:highlight>
                <a:latin typeface="Consolas"/>
              </a:rPr>
              <a:t>&amp;</a:t>
            </a:r>
            <a:r>
              <a:rPr lang="en-US" sz="2000" dirty="0" err="1">
                <a:solidFill>
                  <a:srgbClr val="FF0000"/>
                </a:solidFill>
                <a:highlight>
                  <a:srgbClr val="FFFFFF"/>
                </a:highlight>
                <a:latin typeface="Consolas"/>
              </a:rPr>
              <a:t>lt;</a:t>
            </a:r>
            <a:r>
              <a:rPr lang="en-US" sz="2000" dirty="0" err="1">
                <a:solidFill>
                  <a:srgbClr val="000000"/>
                </a:solidFill>
                <a:highlight>
                  <a:srgbClr val="FFFFFF"/>
                </a:highlight>
                <a:latin typeface="Consolas"/>
              </a:rPr>
              <a:t>p</a:t>
            </a:r>
            <a:r>
              <a:rPr lang="en-US" sz="2000" dirty="0" err="1">
                <a:solidFill>
                  <a:srgbClr val="FF0000"/>
                </a:solidFill>
                <a:highlight>
                  <a:srgbClr val="FFFFFF"/>
                </a:highlight>
                <a:latin typeface="Consolas"/>
              </a:rPr>
              <a:t>&amp;gt;</a:t>
            </a:r>
            <a:r>
              <a:rPr lang="en-US" sz="2000" dirty="0" err="1">
                <a:solidFill>
                  <a:srgbClr val="000000"/>
                </a:solidFill>
                <a:highlight>
                  <a:srgbClr val="FFFFFF"/>
                </a:highlight>
                <a:latin typeface="Consolas"/>
              </a:rPr>
              <a:t>Sample</a:t>
            </a:r>
            <a:r>
              <a:rPr lang="en-US" sz="2000" dirty="0">
                <a:solidFill>
                  <a:srgbClr val="000000"/>
                </a:solidFill>
                <a:highlight>
                  <a:srgbClr val="FFFFFF"/>
                </a:highlight>
                <a:latin typeface="Consolas"/>
              </a:rPr>
              <a:t> text here...</a:t>
            </a:r>
            <a:r>
              <a:rPr lang="en-US" sz="2000" dirty="0">
                <a:solidFill>
                  <a:srgbClr val="FF0000"/>
                </a:solidFill>
                <a:highlight>
                  <a:srgbClr val="FFFFFF"/>
                </a:highlight>
                <a:latin typeface="Consolas"/>
              </a:rPr>
              <a:t>&amp;</a:t>
            </a:r>
            <a:r>
              <a:rPr lang="en-US" sz="2000" dirty="0" err="1">
                <a:solidFill>
                  <a:srgbClr val="FF0000"/>
                </a:solidFill>
                <a:highlight>
                  <a:srgbClr val="FFFFFF"/>
                </a:highlight>
                <a:latin typeface="Consolas"/>
              </a:rPr>
              <a:t>lt</a:t>
            </a:r>
            <a:r>
              <a:rPr lang="en-US" sz="2000" dirty="0">
                <a:solidFill>
                  <a:srgbClr val="FF0000"/>
                </a:solidFill>
                <a:highlight>
                  <a:srgbClr val="FFFFFF"/>
                </a:highlight>
                <a:latin typeface="Consolas"/>
              </a:rPr>
              <a:t>;</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p</a:t>
            </a:r>
            <a:r>
              <a:rPr lang="en-US" sz="2000" dirty="0" err="1">
                <a:solidFill>
                  <a:srgbClr val="FF0000"/>
                </a:solidFill>
                <a:highlight>
                  <a:srgbClr val="FFFFFF"/>
                </a:highlight>
                <a:latin typeface="Consolas"/>
              </a:rPr>
              <a:t>&amp;gt</a:t>
            </a:r>
            <a:r>
              <a:rPr lang="en-US" sz="2000" dirty="0">
                <a:solidFill>
                  <a:srgbClr val="FF0000"/>
                </a:solidFill>
                <a:highlight>
                  <a:srgbClr val="FFFFFF"/>
                </a:highlight>
                <a:latin typeface="Consolas"/>
              </a:rPr>
              <a:t>;</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pre</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p>
        </p:txBody>
      </p:sp>
      <p:sp>
        <p:nvSpPr>
          <p:cNvPr id="5" name="TextBox 4"/>
          <p:cNvSpPr txBox="1"/>
          <p:nvPr/>
        </p:nvSpPr>
        <p:spPr>
          <a:xfrm>
            <a:off x="6732240" y="6309320"/>
            <a:ext cx="1584176" cy="369332"/>
          </a:xfrm>
          <a:prstGeom prst="rect">
            <a:avLst/>
          </a:prstGeom>
          <a:noFill/>
        </p:spPr>
        <p:txBody>
          <a:bodyPr wrap="square" rtlCol="0">
            <a:spAutoFit/>
          </a:bodyPr>
          <a:lstStyle/>
          <a:p>
            <a:r>
              <a:rPr lang="en-US" dirty="0" smtClean="0">
                <a:hlinkClick r:id="rId2"/>
              </a:rPr>
              <a:t>Test</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3" y="4293096"/>
            <a:ext cx="5807602" cy="14401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386954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a:t>
            </a:r>
            <a:endParaRPr lang="en-US" b="1" dirty="0"/>
          </a:p>
        </p:txBody>
      </p:sp>
      <p:sp>
        <p:nvSpPr>
          <p:cNvPr id="3" name="Content Placeholder 2"/>
          <p:cNvSpPr>
            <a:spLocks noGrp="1"/>
          </p:cNvSpPr>
          <p:nvPr>
            <p:ph idx="1"/>
          </p:nvPr>
        </p:nvSpPr>
        <p:spPr>
          <a:xfrm>
            <a:off x="138737" y="1758932"/>
            <a:ext cx="9011344" cy="4525963"/>
          </a:xfrm>
        </p:spPr>
        <p:txBody>
          <a:bodyPr>
            <a:normAutofit fontScale="25000" lnSpcReduction="20000"/>
          </a:bodyPr>
          <a:lstStyle/>
          <a:p>
            <a:pPr marL="0" indent="0">
              <a:buNone/>
            </a:pPr>
            <a:r>
              <a:rPr lang="en-US" sz="2000" dirty="0" smtClean="0">
                <a:solidFill>
                  <a:srgbClr val="000000"/>
                </a:solidFill>
                <a:highlight>
                  <a:srgbClr val="FFFFFF"/>
                </a:highlight>
                <a:latin typeface="Consolas"/>
              </a:rPr>
              <a:t> </a:t>
            </a:r>
            <a:r>
              <a:rPr lang="en-US" sz="7400" dirty="0" smtClean="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table</a:t>
            </a:r>
            <a:r>
              <a:rPr lang="en-US" sz="7400" dirty="0">
                <a:solidFill>
                  <a:srgbClr val="000000"/>
                </a:solidFill>
                <a:highlight>
                  <a:srgbClr val="FFFFFF"/>
                </a:highlight>
                <a:latin typeface="Consolas"/>
              </a:rPr>
              <a:t> </a:t>
            </a:r>
            <a:r>
              <a:rPr lang="en-US" sz="7400" dirty="0">
                <a:solidFill>
                  <a:srgbClr val="FF0000"/>
                </a:solidFill>
                <a:highlight>
                  <a:srgbClr val="FFFFFF"/>
                </a:highlight>
                <a:latin typeface="Consolas"/>
              </a:rPr>
              <a:t>class</a:t>
            </a:r>
            <a:r>
              <a:rPr lang="en-US" sz="7400" dirty="0">
                <a:solidFill>
                  <a:srgbClr val="0000FF"/>
                </a:solidFill>
                <a:highlight>
                  <a:srgbClr val="FFFFFF"/>
                </a:highlight>
                <a:latin typeface="Consolas"/>
              </a:rPr>
              <a:t>="table"&gt;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thead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Image Name</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Description</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Date</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thead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tbody</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1</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err="1">
                <a:solidFill>
                  <a:srgbClr val="000000"/>
                </a:solidFill>
                <a:highlight>
                  <a:srgbClr val="FFFFFF"/>
                </a:highlight>
                <a:latin typeface="Consolas"/>
              </a:rPr>
              <a:t>Anagallis</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err="1">
                <a:solidFill>
                  <a:srgbClr val="000000"/>
                </a:solidFill>
                <a:highlight>
                  <a:srgbClr val="FFFFFF"/>
                </a:highlight>
                <a:latin typeface="Consolas"/>
              </a:rPr>
              <a:t>Anagallis</a:t>
            </a:r>
            <a:r>
              <a:rPr lang="en-US" sz="7400" dirty="0">
                <a:solidFill>
                  <a:srgbClr val="000000"/>
                </a:solidFill>
                <a:highlight>
                  <a:srgbClr val="FFFFFF"/>
                </a:highlight>
                <a:latin typeface="Consolas"/>
              </a:rPr>
              <a:t> description...</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10/1/2013</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2</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Anemone</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Anemone description...</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10/1/2013</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3</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Chrysanthemum</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Narcissus description...</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10/1/2013</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3</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Narcissus</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Narcissus description...</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r>
              <a:rPr lang="en-US" sz="7400" dirty="0">
                <a:solidFill>
                  <a:srgbClr val="000000"/>
                </a:solidFill>
                <a:highlight>
                  <a:srgbClr val="FFFFFF"/>
                </a:highlight>
                <a:latin typeface="Consolas"/>
              </a:rPr>
              <a:t>2/1/2013</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td</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tr</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err="1">
                <a:solidFill>
                  <a:srgbClr val="800000"/>
                </a:solidFill>
                <a:highlight>
                  <a:srgbClr val="FFFFFF"/>
                </a:highlight>
                <a:latin typeface="Consolas"/>
              </a:rPr>
              <a:t>tbody</a:t>
            </a:r>
            <a:r>
              <a:rPr lang="en-US" sz="7400" dirty="0">
                <a:solidFill>
                  <a:srgbClr val="0000FF"/>
                </a:solidFill>
                <a:highlight>
                  <a:srgbClr val="FFFFFF"/>
                </a:highlight>
                <a:latin typeface="Consolas"/>
              </a:rPr>
              <a:t>&gt;</a:t>
            </a:r>
            <a:endParaRPr lang="en-US" sz="7400" dirty="0">
              <a:solidFill>
                <a:srgbClr val="000000"/>
              </a:solidFill>
              <a:highlight>
                <a:srgbClr val="FFFFFF"/>
              </a:highlight>
              <a:latin typeface="Consolas"/>
            </a:endParaRPr>
          </a:p>
          <a:p>
            <a:pPr marL="0" indent="0">
              <a:buNone/>
            </a:pPr>
            <a:r>
              <a:rPr lang="en-US" sz="7400" dirty="0">
                <a:solidFill>
                  <a:srgbClr val="000000"/>
                </a:solidFill>
                <a:highlight>
                  <a:srgbClr val="FFFFFF"/>
                </a:highlight>
                <a:latin typeface="Consolas"/>
              </a:rPr>
              <a:t>        </a:t>
            </a:r>
            <a:r>
              <a:rPr lang="en-US" sz="7400" dirty="0">
                <a:solidFill>
                  <a:srgbClr val="0000FF"/>
                </a:solidFill>
                <a:highlight>
                  <a:srgbClr val="FFFFFF"/>
                </a:highlight>
                <a:latin typeface="Consolas"/>
              </a:rPr>
              <a:t>&lt;/</a:t>
            </a:r>
            <a:r>
              <a:rPr lang="en-US" sz="7400" dirty="0">
                <a:solidFill>
                  <a:srgbClr val="800000"/>
                </a:solidFill>
                <a:highlight>
                  <a:srgbClr val="FFFFFF"/>
                </a:highlight>
                <a:latin typeface="Consolas"/>
              </a:rPr>
              <a:t>table</a:t>
            </a:r>
            <a:r>
              <a:rPr lang="en-US" sz="7400" dirty="0">
                <a:solidFill>
                  <a:srgbClr val="0000FF"/>
                </a:solidFill>
                <a:highlight>
                  <a:srgbClr val="FFFFFF"/>
                </a:highlight>
                <a:latin typeface="Consolas"/>
              </a:rPr>
              <a:t>&gt;</a:t>
            </a:r>
            <a:endParaRPr lang="en-US" sz="7400" dirty="0" smtClean="0">
              <a:solidFill>
                <a:srgbClr val="000000"/>
              </a:solidFill>
              <a:highlight>
                <a:srgbClr val="FFFFFF"/>
              </a:highlight>
              <a:latin typeface="Consolas"/>
            </a:endParaRPr>
          </a:p>
        </p:txBody>
      </p:sp>
      <p:sp>
        <p:nvSpPr>
          <p:cNvPr id="5" name="TextBox 4"/>
          <p:cNvSpPr txBox="1"/>
          <p:nvPr/>
        </p:nvSpPr>
        <p:spPr>
          <a:xfrm>
            <a:off x="6732240" y="6309320"/>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47938"/>
            <a:ext cx="6096000" cy="1762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67857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 - </a:t>
            </a:r>
            <a:r>
              <a:rPr lang="en-US" b="1" dirty="0"/>
              <a:t>.</a:t>
            </a:r>
            <a:r>
              <a:rPr lang="en-US" b="1" dirty="0" smtClean="0"/>
              <a:t>table-striped</a:t>
            </a:r>
            <a:endParaRPr lang="en-US" b="1" dirty="0"/>
          </a:p>
        </p:txBody>
      </p:sp>
      <p:sp>
        <p:nvSpPr>
          <p:cNvPr id="3" name="Content Placeholder 2"/>
          <p:cNvSpPr>
            <a:spLocks noGrp="1"/>
          </p:cNvSpPr>
          <p:nvPr>
            <p:ph idx="1"/>
          </p:nvPr>
        </p:nvSpPr>
        <p:spPr/>
        <p:txBody>
          <a:bodyPr>
            <a:noAutofit/>
          </a:bodyPr>
          <a:lstStyle/>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table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="table table-striped"&gt;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thead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Image Name</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Description</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Date</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thead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tbody</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Anagallis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Anagallis</a:t>
            </a:r>
            <a:r>
              <a:rPr lang="en-US" sz="2000" dirty="0">
                <a:solidFill>
                  <a:srgbClr val="000000"/>
                </a:solidFill>
                <a:highlight>
                  <a:srgbClr val="FFFFFF"/>
                </a:highlight>
                <a:latin typeface="Consolas"/>
              </a:rPr>
              <a:t>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2</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Anemone</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Anemone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Chrysanthemum</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2/1/2013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tbody</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table</a:t>
            </a:r>
            <a:r>
              <a:rPr lang="en-US" sz="2000" dirty="0">
                <a:solidFill>
                  <a:srgbClr val="0000FF"/>
                </a:solidFill>
                <a:highlight>
                  <a:srgbClr val="FFFFFF"/>
                </a:highlight>
                <a:latin typeface="Consolas"/>
              </a:rPr>
              <a:t>&gt;</a:t>
            </a: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2552700"/>
            <a:ext cx="5867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6742608" y="5733256"/>
            <a:ext cx="1584176" cy="369332"/>
          </a:xfrm>
          <a:prstGeom prst="rect">
            <a:avLst/>
          </a:prstGeom>
          <a:noFill/>
        </p:spPr>
        <p:txBody>
          <a:bodyPr wrap="square" rtlCol="0">
            <a:spAutoFit/>
          </a:bodyPr>
          <a:lstStyle/>
          <a:p>
            <a:r>
              <a:rPr lang="en-US" dirty="0" smtClean="0">
                <a:hlinkClick r:id="rId4"/>
              </a:rPr>
              <a:t>Test</a:t>
            </a:r>
            <a:endParaRPr lang="en-US" dirty="0"/>
          </a:p>
        </p:txBody>
      </p:sp>
    </p:spTree>
    <p:extLst>
      <p:ext uri="{BB962C8B-B14F-4D97-AF65-F5344CB8AC3E}">
        <p14:creationId xmlns:p14="http://schemas.microsoft.com/office/powerpoint/2010/main" val="55621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 - .table-bordered</a:t>
            </a:r>
            <a:endParaRPr lang="en-US" b="1" dirty="0"/>
          </a:p>
        </p:txBody>
      </p:sp>
      <p:sp>
        <p:nvSpPr>
          <p:cNvPr id="3" name="Content Placeholder 2"/>
          <p:cNvSpPr>
            <a:spLocks noGrp="1"/>
          </p:cNvSpPr>
          <p:nvPr>
            <p:ph idx="1"/>
          </p:nvPr>
        </p:nvSpPr>
        <p:spPr/>
        <p:txBody>
          <a:bodyPr>
            <a:noAutofit/>
          </a:bodyPr>
          <a:lstStyle/>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table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="table </a:t>
            </a:r>
            <a:r>
              <a:rPr lang="en-US" sz="2000" dirty="0" smtClean="0">
                <a:solidFill>
                  <a:srgbClr val="0000FF"/>
                </a:solidFill>
                <a:highlight>
                  <a:srgbClr val="FFFFFF"/>
                </a:highlight>
                <a:latin typeface="Consolas"/>
              </a:rPr>
              <a:t>table-bordered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thead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Image Name</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Description</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Date</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thead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tbody</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Anagallis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Anagallis</a:t>
            </a:r>
            <a:r>
              <a:rPr lang="en-US" sz="2000" dirty="0">
                <a:solidFill>
                  <a:srgbClr val="000000"/>
                </a:solidFill>
                <a:highlight>
                  <a:srgbClr val="FFFFFF"/>
                </a:highlight>
                <a:latin typeface="Consolas"/>
              </a:rPr>
              <a:t>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2</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Anemone</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Anemone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Chrysanthemum</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2/1/2013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tbody</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table</a:t>
            </a:r>
            <a:r>
              <a:rPr lang="en-US" sz="2000" dirty="0">
                <a:solidFill>
                  <a:srgbClr val="0000FF"/>
                </a:solidFill>
                <a:highlight>
                  <a:srgbClr val="FFFFFF"/>
                </a:highlight>
                <a:latin typeface="Consolas"/>
              </a:rPr>
              <a:t>&gt;</a:t>
            </a:r>
            <a:endParaRPr lang="en-US" sz="2000" dirty="0"/>
          </a:p>
        </p:txBody>
      </p:sp>
      <p:sp>
        <p:nvSpPr>
          <p:cNvPr id="4" name="Rectangle 3"/>
          <p:cNvSpPr/>
          <p:nvPr/>
        </p:nvSpPr>
        <p:spPr>
          <a:xfrm>
            <a:off x="6258692" y="1196752"/>
            <a:ext cx="2494016" cy="369332"/>
          </a:xfrm>
          <a:prstGeom prst="rect">
            <a:avLst/>
          </a:prstGeom>
        </p:spPr>
        <p:txBody>
          <a:bodyPr wrap="none">
            <a:spAutoFit/>
          </a:bodyPr>
          <a:lstStyle/>
          <a:p>
            <a:r>
              <a:rPr lang="en-US" dirty="0"/>
              <a:t>Doesn’t work in explorer</a:t>
            </a:r>
          </a:p>
        </p:txBody>
      </p:sp>
      <p:sp>
        <p:nvSpPr>
          <p:cNvPr id="7" name="TextBox 6"/>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2495550"/>
            <a:ext cx="5895975" cy="1866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82717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 - .</a:t>
            </a:r>
            <a:r>
              <a:rPr lang="en-US" b="1" dirty="0"/>
              <a:t> </a:t>
            </a:r>
            <a:r>
              <a:rPr lang="en-US" b="1" dirty="0" smtClean="0"/>
              <a:t>table-hover</a:t>
            </a:r>
            <a:endParaRPr lang="en-US" b="1" dirty="0"/>
          </a:p>
        </p:txBody>
      </p:sp>
      <p:sp>
        <p:nvSpPr>
          <p:cNvPr id="3" name="Content Placeholder 2"/>
          <p:cNvSpPr>
            <a:spLocks noGrp="1"/>
          </p:cNvSpPr>
          <p:nvPr>
            <p:ph idx="1"/>
          </p:nvPr>
        </p:nvSpPr>
        <p:spPr/>
        <p:txBody>
          <a:bodyPr>
            <a:noAutofit/>
          </a:bodyPr>
          <a:lstStyle/>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table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="table </a:t>
            </a:r>
            <a:r>
              <a:rPr lang="en-US" sz="2000" dirty="0" smtClean="0">
                <a:solidFill>
                  <a:srgbClr val="0000FF"/>
                </a:solidFill>
                <a:highlight>
                  <a:srgbClr val="FFFFFF"/>
                </a:highlight>
                <a:latin typeface="Consolas"/>
              </a:rPr>
              <a:t>table-hover"&gt;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thead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Image Name</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Description</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Date</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thead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tbody</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Anagallis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Anagallis</a:t>
            </a:r>
            <a:r>
              <a:rPr lang="en-US" sz="2000" dirty="0">
                <a:solidFill>
                  <a:srgbClr val="000000"/>
                </a:solidFill>
                <a:highlight>
                  <a:srgbClr val="FFFFFF"/>
                </a:highlight>
                <a:latin typeface="Consolas"/>
              </a:rPr>
              <a:t>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2</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Anemone</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Anemone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Chrysanthemum</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10/1/2013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Narcissus description...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2/1/2013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tbody</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table</a:t>
            </a:r>
            <a:r>
              <a:rPr lang="en-US" sz="2000" dirty="0">
                <a:solidFill>
                  <a:srgbClr val="0000FF"/>
                </a:solidFill>
                <a:highlight>
                  <a:srgbClr val="FFFFFF"/>
                </a:highlight>
                <a:latin typeface="Consolas"/>
              </a:rPr>
              <a:t>&gt;</a:t>
            </a:r>
            <a:endParaRPr lang="en-US" sz="2000" dirty="0"/>
          </a:p>
        </p:txBody>
      </p:sp>
      <p:sp>
        <p:nvSpPr>
          <p:cNvPr id="4" name="Rectangle 3"/>
          <p:cNvSpPr/>
          <p:nvPr/>
        </p:nvSpPr>
        <p:spPr>
          <a:xfrm>
            <a:off x="6258692" y="1196752"/>
            <a:ext cx="2494016" cy="369332"/>
          </a:xfrm>
          <a:prstGeom prst="rect">
            <a:avLst/>
          </a:prstGeom>
        </p:spPr>
        <p:txBody>
          <a:bodyPr wrap="none">
            <a:spAutoFit/>
          </a:bodyPr>
          <a:lstStyle/>
          <a:p>
            <a:r>
              <a:rPr lang="en-US" dirty="0"/>
              <a:t>Doesn’t work in explorer</a:t>
            </a:r>
          </a:p>
        </p:txBody>
      </p:sp>
      <p:sp>
        <p:nvSpPr>
          <p:cNvPr id="7" name="TextBox 6"/>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438" y="2509838"/>
            <a:ext cx="5953125" cy="1838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6361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 - </a:t>
            </a:r>
            <a:r>
              <a:rPr lang="en-US" b="1" dirty="0"/>
              <a:t>Optional row classes</a:t>
            </a:r>
          </a:p>
        </p:txBody>
      </p:sp>
      <p:sp>
        <p:nvSpPr>
          <p:cNvPr id="3" name="Content Placeholder 2"/>
          <p:cNvSpPr>
            <a:spLocks noGrp="1"/>
          </p:cNvSpPr>
          <p:nvPr>
            <p:ph idx="1"/>
          </p:nvPr>
        </p:nvSpPr>
        <p:spPr/>
        <p:txBody>
          <a:bodyPr>
            <a:noAutofit/>
          </a:bodyPr>
          <a:lstStyle/>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table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="table"&gt;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thead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smtClean="0">
                <a:solidFill>
                  <a:srgbClr val="0000FF"/>
                </a:solidFill>
                <a:highlight>
                  <a:srgbClr val="FFFFFF"/>
                </a:highlight>
                <a:latin typeface="Consolas"/>
              </a:rPr>
              <a:t>&gt;…&lt;/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thead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tbody</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tr</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class</a:t>
            </a:r>
            <a:r>
              <a:rPr lang="en-US" sz="2000" dirty="0" smtClean="0">
                <a:solidFill>
                  <a:srgbClr val="0000FF"/>
                </a:solidFill>
                <a:highlight>
                  <a:srgbClr val="FFFFFF"/>
                </a:highlight>
                <a:latin typeface="Consolas"/>
              </a:rPr>
              <a:t>="error"&gt;</a:t>
            </a:r>
            <a:r>
              <a:rPr lang="en-US" sz="2000" dirty="0" smtClean="0">
                <a:solidFill>
                  <a:srgbClr val="000000"/>
                </a:solidFill>
                <a:highlight>
                  <a:srgbClr val="FFFFFF"/>
                </a:highlight>
                <a:latin typeface="Consolas"/>
              </a:rPr>
              <a:t>…</a:t>
            </a: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tr</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tr</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class</a:t>
            </a:r>
            <a:r>
              <a:rPr lang="en-US" sz="2000" dirty="0" smtClean="0">
                <a:solidFill>
                  <a:srgbClr val="0000FF"/>
                </a:solidFill>
                <a:highlight>
                  <a:srgbClr val="FFFFFF"/>
                </a:highlight>
                <a:latin typeface="Consolas"/>
              </a:rPr>
              <a:t>="success"&gt;…&lt;/</a:t>
            </a:r>
            <a:r>
              <a:rPr lang="en-US" sz="2000" dirty="0" err="1" smtClean="0">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tr</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class</a:t>
            </a:r>
            <a:r>
              <a:rPr lang="en-US" sz="2000" dirty="0" smtClean="0">
                <a:solidFill>
                  <a:srgbClr val="0000FF"/>
                </a:solidFill>
                <a:highlight>
                  <a:srgbClr val="FFFFFF"/>
                </a:highlight>
                <a:latin typeface="Consolas"/>
              </a:rPr>
              <a:t>="warning"&gt;</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smtClean="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err="1" smtClean="0">
                <a:solidFill>
                  <a:srgbClr val="800000"/>
                </a:solidFill>
                <a:highlight>
                  <a:srgbClr val="FFFFFF"/>
                </a:highlight>
                <a:latin typeface="Consolas"/>
              </a:rPr>
              <a:t>tr</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class</a:t>
            </a:r>
            <a:r>
              <a:rPr lang="en-US" sz="2000" dirty="0" smtClean="0">
                <a:solidFill>
                  <a:srgbClr val="0000FF"/>
                </a:solidFill>
                <a:highlight>
                  <a:srgbClr val="FFFFFF"/>
                </a:highlight>
                <a:latin typeface="Consolas"/>
              </a:rPr>
              <a:t>="info"&gt;</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tr</a:t>
            </a:r>
            <a:r>
              <a:rPr lang="en-US" sz="2000" dirty="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            &lt;/</a:t>
            </a:r>
            <a:r>
              <a:rPr lang="en-US" sz="2000" dirty="0" err="1">
                <a:solidFill>
                  <a:srgbClr val="800000"/>
                </a:solidFill>
                <a:highlight>
                  <a:srgbClr val="FFFFFF"/>
                </a:highlight>
                <a:latin typeface="Consolas"/>
              </a:rPr>
              <a:t>tbody</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table</a:t>
            </a:r>
            <a:r>
              <a:rPr lang="en-US" sz="2000" dirty="0">
                <a:solidFill>
                  <a:srgbClr val="0000FF"/>
                </a:solidFill>
                <a:highlight>
                  <a:srgbClr val="FFFFFF"/>
                </a:highlight>
                <a:latin typeface="Consolas"/>
              </a:rPr>
              <a:t>&gt;</a:t>
            </a:r>
            <a:endParaRPr lang="en-US" sz="2000" dirty="0"/>
          </a:p>
        </p:txBody>
      </p:sp>
      <p:sp>
        <p:nvSpPr>
          <p:cNvPr id="4" name="Rectangle 3"/>
          <p:cNvSpPr/>
          <p:nvPr/>
        </p:nvSpPr>
        <p:spPr>
          <a:xfrm>
            <a:off x="6258692" y="1196752"/>
            <a:ext cx="2494016" cy="369332"/>
          </a:xfrm>
          <a:prstGeom prst="rect">
            <a:avLst/>
          </a:prstGeom>
        </p:spPr>
        <p:txBody>
          <a:bodyPr wrap="none">
            <a:spAutoFit/>
          </a:bodyPr>
          <a:lstStyle/>
          <a:p>
            <a:r>
              <a:rPr lang="en-US" dirty="0"/>
              <a:t>Doesn’t work in explorer</a:t>
            </a:r>
          </a:p>
        </p:txBody>
      </p:sp>
      <p:sp>
        <p:nvSpPr>
          <p:cNvPr id="7" name="TextBox 6"/>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2552700"/>
            <a:ext cx="4581525"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43050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form</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err="1">
                <a:solidFill>
                  <a:srgbClr val="800000"/>
                </a:solidFill>
                <a:highlight>
                  <a:srgbClr val="FFFFFF"/>
                </a:highlight>
                <a:latin typeface="Consolas"/>
              </a:rPr>
              <a:t>fieldset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legend</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Image Details</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legend</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label</a:t>
            </a:r>
            <a:r>
              <a:rPr lang="en-US" dirty="0">
                <a:solidFill>
                  <a:srgbClr val="0000FF"/>
                </a:solidFill>
                <a:highlight>
                  <a:srgbClr val="FFFFFF"/>
                </a:highlight>
                <a:latin typeface="Consolas"/>
              </a:rPr>
              <a:t>&gt;</a:t>
            </a:r>
            <a:r>
              <a:rPr lang="en-US" dirty="0" err="1">
                <a:solidFill>
                  <a:srgbClr val="000000"/>
                </a:solidFill>
                <a:highlight>
                  <a:srgbClr val="FFFFFF"/>
                </a:highlight>
                <a:latin typeface="Consolas"/>
              </a:rPr>
              <a:t>Imgae</a:t>
            </a:r>
            <a:r>
              <a:rPr lang="en-US" dirty="0">
                <a:solidFill>
                  <a:srgbClr val="000000"/>
                </a:solidFill>
                <a:highlight>
                  <a:srgbClr val="FFFFFF"/>
                </a:highlight>
                <a:latin typeface="Consolas"/>
              </a:rPr>
              <a:t> name</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label</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input</a:t>
            </a:r>
            <a:r>
              <a:rPr lang="en-US" dirty="0">
                <a:solidFill>
                  <a:srgbClr val="000000"/>
                </a:solidFill>
                <a:highlight>
                  <a:srgbClr val="FFFFFF"/>
                </a:highlight>
                <a:latin typeface="Consolas"/>
              </a:rPr>
              <a:t> </a:t>
            </a:r>
            <a:r>
              <a:rPr lang="en-US" dirty="0">
                <a:solidFill>
                  <a:srgbClr val="FF0000"/>
                </a:solidFill>
                <a:highlight>
                  <a:srgbClr val="FFFFFF"/>
                </a:highlight>
                <a:latin typeface="Consolas"/>
              </a:rPr>
              <a:t>type</a:t>
            </a:r>
            <a:r>
              <a:rPr lang="en-US" dirty="0">
                <a:solidFill>
                  <a:srgbClr val="0000FF"/>
                </a:solidFill>
                <a:highlight>
                  <a:srgbClr val="FFFFFF"/>
                </a:highlight>
                <a:latin typeface="Consolas"/>
              </a:rPr>
              <a:t>="text"</a:t>
            </a:r>
            <a:r>
              <a:rPr lang="en-US" dirty="0">
                <a:solidFill>
                  <a:srgbClr val="000000"/>
                </a:solidFill>
                <a:highlight>
                  <a:srgbClr val="FFFFFF"/>
                </a:highlight>
                <a:latin typeface="Consolas"/>
              </a:rPr>
              <a:t> </a:t>
            </a:r>
            <a:r>
              <a:rPr lang="en-US" dirty="0">
                <a:solidFill>
                  <a:srgbClr val="FF0000"/>
                </a:solidFill>
                <a:highlight>
                  <a:srgbClr val="FFFFFF"/>
                </a:highlight>
                <a:latin typeface="Consolas"/>
              </a:rPr>
              <a:t>placeholder</a:t>
            </a:r>
            <a:r>
              <a:rPr lang="en-US" dirty="0">
                <a:solidFill>
                  <a:srgbClr val="0000FF"/>
                </a:solidFill>
                <a:highlight>
                  <a:srgbClr val="FFFFFF"/>
                </a:highlight>
                <a:latin typeface="Consolas"/>
              </a:rPr>
              <a:t>="Enter name"&gt;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span</a:t>
            </a:r>
            <a:r>
              <a:rPr lang="en-US" dirty="0">
                <a:solidFill>
                  <a:srgbClr val="000000"/>
                </a:solidFill>
                <a:highlight>
                  <a:srgbClr val="FFFFFF"/>
                </a:highlight>
                <a:latin typeface="Consolas"/>
              </a:rPr>
              <a:t> </a:t>
            </a:r>
            <a:r>
              <a:rPr lang="en-US" dirty="0">
                <a:solidFill>
                  <a:srgbClr val="FF0000"/>
                </a:solidFill>
                <a:highlight>
                  <a:srgbClr val="FFFFFF"/>
                </a:highlight>
                <a:latin typeface="Consolas"/>
              </a:rPr>
              <a:t>class</a:t>
            </a:r>
            <a:r>
              <a:rPr lang="en-US" dirty="0">
                <a:solidFill>
                  <a:srgbClr val="0000FF"/>
                </a:solidFill>
                <a:highlight>
                  <a:srgbClr val="FFFFFF"/>
                </a:highlight>
                <a:latin typeface="Consolas"/>
              </a:rPr>
              <a:t>="help-block</a:t>
            </a:r>
            <a:r>
              <a:rPr lang="en-US" dirty="0" smtClean="0">
                <a:solidFill>
                  <a:srgbClr val="0000FF"/>
                </a:solidFill>
                <a:highlight>
                  <a:srgbClr val="FFFFFF"/>
                </a:highlight>
                <a:latin typeface="Consolas"/>
              </a:rPr>
              <a:t>"&gt;</a:t>
            </a:r>
          </a:p>
          <a:p>
            <a:pPr marL="0" indent="0">
              <a:buNone/>
            </a:pPr>
            <a:r>
              <a:rPr lang="en-US" dirty="0">
                <a:solidFill>
                  <a:srgbClr val="0000FF"/>
                </a:solidFill>
                <a:highlight>
                  <a:srgbClr val="FFFFFF"/>
                </a:highlight>
                <a:latin typeface="Consolas"/>
              </a:rPr>
              <a:t>	</a:t>
            </a:r>
            <a:r>
              <a:rPr lang="en-US" dirty="0" smtClean="0">
                <a:solidFill>
                  <a:srgbClr val="0000FF"/>
                </a:solidFill>
                <a:highlight>
                  <a:srgbClr val="FFFFFF"/>
                </a:highlight>
                <a:latin typeface="Consolas"/>
              </a:rPr>
              <a:t>	</a:t>
            </a:r>
            <a:r>
              <a:rPr lang="en-US" dirty="0" smtClean="0">
                <a:solidFill>
                  <a:srgbClr val="000000"/>
                </a:solidFill>
                <a:highlight>
                  <a:srgbClr val="FFFFFF"/>
                </a:highlight>
                <a:latin typeface="Consolas"/>
              </a:rPr>
              <a:t>Example </a:t>
            </a:r>
            <a:r>
              <a:rPr lang="en-US" dirty="0">
                <a:solidFill>
                  <a:srgbClr val="000000"/>
                </a:solidFill>
                <a:highlight>
                  <a:srgbClr val="FFFFFF"/>
                </a:highlight>
                <a:latin typeface="Consolas"/>
              </a:rPr>
              <a:t>help-block text here.</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span</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label</a:t>
            </a:r>
            <a:r>
              <a:rPr lang="en-US" dirty="0">
                <a:solidFill>
                  <a:srgbClr val="000000"/>
                </a:solidFill>
                <a:highlight>
                  <a:srgbClr val="FFFFFF"/>
                </a:highlight>
                <a:latin typeface="Consolas"/>
              </a:rPr>
              <a:t> </a:t>
            </a:r>
            <a:r>
              <a:rPr lang="en-US" dirty="0">
                <a:solidFill>
                  <a:srgbClr val="FF0000"/>
                </a:solidFill>
                <a:highlight>
                  <a:srgbClr val="FFFFFF"/>
                </a:highlight>
                <a:latin typeface="Consolas"/>
              </a:rPr>
              <a:t>class</a:t>
            </a:r>
            <a:r>
              <a:rPr lang="en-US" dirty="0">
                <a:solidFill>
                  <a:srgbClr val="0000FF"/>
                </a:solidFill>
                <a:highlight>
                  <a:srgbClr val="FFFFFF"/>
                </a:highlight>
                <a:latin typeface="Consolas"/>
              </a:rPr>
              <a:t>="checkbox"&gt;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input</a:t>
            </a:r>
            <a:r>
              <a:rPr lang="en-US" dirty="0">
                <a:solidFill>
                  <a:srgbClr val="000000"/>
                </a:solidFill>
                <a:highlight>
                  <a:srgbClr val="FFFFFF"/>
                </a:highlight>
                <a:latin typeface="Consolas"/>
              </a:rPr>
              <a:t> </a:t>
            </a:r>
            <a:r>
              <a:rPr lang="en-US" dirty="0">
                <a:solidFill>
                  <a:srgbClr val="FF0000"/>
                </a:solidFill>
                <a:highlight>
                  <a:srgbClr val="FFFFFF"/>
                </a:highlight>
                <a:latin typeface="Consolas"/>
              </a:rPr>
              <a:t>type</a:t>
            </a:r>
            <a:r>
              <a:rPr lang="en-US" dirty="0">
                <a:solidFill>
                  <a:srgbClr val="0000FF"/>
                </a:solidFill>
                <a:highlight>
                  <a:srgbClr val="FFFFFF"/>
                </a:highlight>
                <a:latin typeface="Consolas"/>
              </a:rPr>
              <a:t>="checkbox"&gt;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Check to enable</a:t>
            </a: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label</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button</a:t>
            </a:r>
            <a:r>
              <a:rPr lang="en-US" dirty="0">
                <a:solidFill>
                  <a:srgbClr val="000000"/>
                </a:solidFill>
                <a:highlight>
                  <a:srgbClr val="FFFFFF"/>
                </a:highlight>
                <a:latin typeface="Consolas"/>
              </a:rPr>
              <a:t> </a:t>
            </a:r>
            <a:r>
              <a:rPr lang="en-US" dirty="0">
                <a:solidFill>
                  <a:srgbClr val="FF0000"/>
                </a:solidFill>
                <a:highlight>
                  <a:srgbClr val="FFFFFF"/>
                </a:highlight>
                <a:latin typeface="Consolas"/>
              </a:rPr>
              <a:t>type</a:t>
            </a:r>
            <a:r>
              <a:rPr lang="en-US" dirty="0">
                <a:solidFill>
                  <a:srgbClr val="0000FF"/>
                </a:solidFill>
                <a:highlight>
                  <a:srgbClr val="FFFFFF"/>
                </a:highlight>
                <a:latin typeface="Consolas"/>
              </a:rPr>
              <a:t>="submit"</a:t>
            </a:r>
            <a:r>
              <a:rPr lang="en-US" dirty="0">
                <a:solidFill>
                  <a:srgbClr val="000000"/>
                </a:solidFill>
                <a:highlight>
                  <a:srgbClr val="FFFFFF"/>
                </a:highlight>
                <a:latin typeface="Consolas"/>
              </a:rPr>
              <a:t> </a:t>
            </a:r>
            <a:r>
              <a:rPr lang="en-US" dirty="0">
                <a:solidFill>
                  <a:srgbClr val="FF0000"/>
                </a:solidFill>
                <a:highlight>
                  <a:srgbClr val="FFFFFF"/>
                </a:highlight>
                <a:latin typeface="Consolas"/>
              </a:rPr>
              <a:t>class</a:t>
            </a:r>
            <a:r>
              <a:rPr lang="en-US" dirty="0">
                <a:solidFill>
                  <a:srgbClr val="0000FF"/>
                </a:solidFill>
                <a:highlight>
                  <a:srgbClr val="FFFFFF"/>
                </a:highlight>
                <a:latin typeface="Consolas"/>
              </a:rPr>
              <a:t>="</a:t>
            </a:r>
            <a:r>
              <a:rPr lang="en-US" dirty="0" err="1">
                <a:solidFill>
                  <a:srgbClr val="0000FF"/>
                </a:solidFill>
                <a:highlight>
                  <a:srgbClr val="FFFFFF"/>
                </a:highlight>
                <a:latin typeface="Consolas"/>
              </a:rPr>
              <a:t>btn</a:t>
            </a:r>
            <a:r>
              <a:rPr lang="en-US" dirty="0">
                <a:solidFill>
                  <a:srgbClr val="0000FF"/>
                </a:solidFill>
                <a:highlight>
                  <a:srgbClr val="FFFFFF"/>
                </a:highlight>
                <a:latin typeface="Consolas"/>
              </a:rPr>
              <a:t>"&gt;</a:t>
            </a:r>
            <a:r>
              <a:rPr lang="en-US" dirty="0">
                <a:solidFill>
                  <a:srgbClr val="000000"/>
                </a:solidFill>
                <a:highlight>
                  <a:srgbClr val="FFFFFF"/>
                </a:highlight>
                <a:latin typeface="Consolas"/>
              </a:rPr>
              <a:t>Submit</a:t>
            </a: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button</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&lt;/</a:t>
            </a:r>
            <a:r>
              <a:rPr lang="en-US" dirty="0" err="1">
                <a:solidFill>
                  <a:srgbClr val="800000"/>
                </a:solidFill>
                <a:highlight>
                  <a:srgbClr val="FFFFFF"/>
                </a:highlight>
                <a:latin typeface="Consolas"/>
              </a:rPr>
              <a:t>fieldset</a:t>
            </a:r>
            <a:r>
              <a:rPr lang="en-US" dirty="0">
                <a:solidFill>
                  <a:srgbClr val="0000FF"/>
                </a:solidFill>
                <a:highlight>
                  <a:srgbClr val="FFFFFF"/>
                </a:highlight>
                <a:latin typeface="Consolas"/>
              </a:rPr>
              <a:t>&gt;</a:t>
            </a:r>
            <a:endParaRPr lang="en-US" dirty="0">
              <a:solidFill>
                <a:srgbClr val="000000"/>
              </a:solidFill>
              <a:highlight>
                <a:srgbClr val="FFFFFF"/>
              </a:highlight>
              <a:latin typeface="Consolas"/>
            </a:endParaRPr>
          </a:p>
          <a:p>
            <a:pPr marL="0" indent="0">
              <a:buNone/>
            </a:pPr>
            <a:r>
              <a:rPr lang="en-US" dirty="0">
                <a:solidFill>
                  <a:srgbClr val="0000FF"/>
                </a:solidFill>
                <a:highlight>
                  <a:srgbClr val="FFFFFF"/>
                </a:highlight>
                <a:latin typeface="Consolas"/>
              </a:rPr>
              <a:t>&lt;/</a:t>
            </a:r>
            <a:r>
              <a:rPr lang="en-US" dirty="0">
                <a:solidFill>
                  <a:srgbClr val="800000"/>
                </a:solidFill>
                <a:highlight>
                  <a:srgbClr val="FFFFFF"/>
                </a:highlight>
                <a:latin typeface="Consolas"/>
              </a:rPr>
              <a:t>form</a:t>
            </a:r>
            <a:r>
              <a:rPr lang="en-US" dirty="0">
                <a:solidFill>
                  <a:srgbClr val="0000FF"/>
                </a:solidFill>
                <a:highlight>
                  <a:srgbClr val="FFFFFF"/>
                </a:highlight>
                <a:latin typeface="Consolas"/>
              </a:rPr>
              <a:t>&gt;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891063470"/>
              </p:ext>
            </p:extLst>
          </p:nvPr>
        </p:nvGraphicFramePr>
        <p:xfrm>
          <a:off x="827583" y="2060848"/>
          <a:ext cx="6534880" cy="3384376"/>
        </p:xfrm>
        <a:graphic>
          <a:graphicData uri="http://schemas.openxmlformats.org/drawingml/2006/table">
            <a:tbl>
              <a:tblPr firstRow="1" bandRow="1">
                <a:tableStyleId>{5C22544A-7EE6-4342-B048-85BDC9FD1C3A}</a:tableStyleId>
              </a:tblPr>
              <a:tblGrid>
                <a:gridCol w="3267440"/>
                <a:gridCol w="3267440"/>
              </a:tblGrid>
              <a:tr h="669187">
                <a:tc>
                  <a:txBody>
                    <a:bodyPr/>
                    <a:lstStyle/>
                    <a:p>
                      <a:r>
                        <a:rPr lang="en-US" dirty="0" smtClean="0"/>
                        <a:t>No</a:t>
                      </a:r>
                      <a:r>
                        <a:rPr lang="en-US" baseline="0" dirty="0" smtClean="0"/>
                        <a:t> </a:t>
                      </a:r>
                      <a:r>
                        <a:rPr lang="en-US" baseline="0" dirty="0" err="1" smtClean="0"/>
                        <a:t>Bootstracp</a:t>
                      </a:r>
                      <a:endParaRPr lang="en-US" dirty="0"/>
                    </a:p>
                  </a:txBody>
                  <a:tcPr/>
                </a:tc>
                <a:tc>
                  <a:txBody>
                    <a:bodyPr/>
                    <a:lstStyle/>
                    <a:p>
                      <a:r>
                        <a:rPr lang="en-US" dirty="0" smtClean="0"/>
                        <a:t>With</a:t>
                      </a:r>
                      <a:r>
                        <a:rPr lang="en-US" baseline="0" dirty="0" smtClean="0"/>
                        <a:t> Bootstrap</a:t>
                      </a:r>
                      <a:endParaRPr lang="en-US" dirty="0"/>
                    </a:p>
                  </a:txBody>
                  <a:tcPr/>
                </a:tc>
              </a:tr>
              <a:tr h="2715189">
                <a:tc>
                  <a:txBody>
                    <a:bodyPr/>
                    <a:lstStyle/>
                    <a:p>
                      <a:endParaRPr lang="en-US" dirty="0"/>
                    </a:p>
                  </a:txBody>
                  <a:tcPr/>
                </a:tc>
                <a:tc>
                  <a:txBody>
                    <a:bodyPr/>
                    <a:lstStyle/>
                    <a:p>
                      <a:endParaRPr lang="en-US" dirty="0"/>
                    </a:p>
                  </a:txBody>
                  <a:tcPr/>
                </a:tc>
              </a:tr>
            </a:tbl>
          </a:graphicData>
        </a:graphic>
      </p:graphicFrame>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852936"/>
            <a:ext cx="251460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212976"/>
            <a:ext cx="299085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742608" y="5733256"/>
            <a:ext cx="1584176" cy="369332"/>
          </a:xfrm>
          <a:prstGeom prst="rect">
            <a:avLst/>
          </a:prstGeom>
          <a:noFill/>
        </p:spPr>
        <p:txBody>
          <a:bodyPr wrap="square" rtlCol="0">
            <a:spAutoFit/>
          </a:bodyPr>
          <a:lstStyle/>
          <a:p>
            <a:r>
              <a:rPr lang="en-US" dirty="0" smtClean="0">
                <a:hlinkClick r:id="rId5"/>
              </a:rPr>
              <a:t>Test</a:t>
            </a:r>
            <a:endParaRPr lang="en-US" dirty="0"/>
          </a:p>
        </p:txBody>
      </p:sp>
    </p:spTree>
    <p:extLst>
      <p:ext uri="{BB962C8B-B14F-4D97-AF65-F5344CB8AC3E}">
        <p14:creationId xmlns:p14="http://schemas.microsoft.com/office/powerpoint/2010/main" val="163428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Forms</a:t>
            </a:r>
            <a:endParaRPr lang="en-US" dirty="0"/>
          </a:p>
        </p:txBody>
      </p:sp>
      <p:sp>
        <p:nvSpPr>
          <p:cNvPr id="3" name="Content Placeholder 2"/>
          <p:cNvSpPr>
            <a:spLocks noGrp="1"/>
          </p:cNvSpPr>
          <p:nvPr>
            <p:ph idx="1"/>
          </p:nvPr>
        </p:nvSpPr>
        <p:spPr/>
        <p:txBody>
          <a:bodyPr/>
          <a:lstStyle/>
          <a:p>
            <a:pPr marL="0" indent="0">
              <a:buNone/>
            </a:pPr>
            <a:r>
              <a:rPr lang="en-US" dirty="0"/>
              <a:t>Included with Bootstrap are three optional form layouts for common use cases:</a:t>
            </a:r>
          </a:p>
          <a:p>
            <a:pPr>
              <a:spcBef>
                <a:spcPts val="0"/>
              </a:spcBef>
              <a:defRPr/>
            </a:pPr>
            <a:r>
              <a:rPr lang="en-US" b="1" dirty="0"/>
              <a:t>Search form</a:t>
            </a:r>
          </a:p>
          <a:p>
            <a:r>
              <a:rPr lang="en-US" b="1" dirty="0"/>
              <a:t>Inline form</a:t>
            </a:r>
          </a:p>
          <a:p>
            <a:pPr>
              <a:spcBef>
                <a:spcPts val="0"/>
              </a:spcBef>
              <a:defRPr/>
            </a:pPr>
            <a:r>
              <a:rPr lang="en-US" b="1" dirty="0"/>
              <a:t>Horizontal form</a:t>
            </a:r>
          </a:p>
          <a:p>
            <a:endParaRPr lang="en-US" dirty="0"/>
          </a:p>
        </p:txBody>
      </p:sp>
    </p:spTree>
    <p:extLst>
      <p:ext uri="{BB962C8B-B14F-4D97-AF65-F5344CB8AC3E}">
        <p14:creationId xmlns:p14="http://schemas.microsoft.com/office/powerpoint/2010/main" val="1595016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Optional  layouts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="form-search"&gt;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   &lt;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="input-medium search-query"&gt;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   &lt;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="submit"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Search</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1315582611"/>
              </p:ext>
            </p:extLst>
          </p:nvPr>
        </p:nvGraphicFramePr>
        <p:xfrm>
          <a:off x="1001439" y="3248419"/>
          <a:ext cx="6534880" cy="2016224"/>
        </p:xfrm>
        <a:graphic>
          <a:graphicData uri="http://schemas.openxmlformats.org/drawingml/2006/table">
            <a:tbl>
              <a:tblPr firstRow="1" bandRow="1">
                <a:tableStyleId>{5C22544A-7EE6-4342-B048-85BDC9FD1C3A}</a:tableStyleId>
              </a:tblPr>
              <a:tblGrid>
                <a:gridCol w="3267440"/>
                <a:gridCol w="3267440"/>
              </a:tblGrid>
              <a:tr h="398665">
                <a:tc>
                  <a:txBody>
                    <a:bodyPr/>
                    <a:lstStyle/>
                    <a:p>
                      <a:r>
                        <a:rPr lang="en-US" dirty="0" smtClean="0"/>
                        <a:t>No</a:t>
                      </a:r>
                      <a:r>
                        <a:rPr lang="en-US" baseline="0" dirty="0" smtClean="0"/>
                        <a:t> </a:t>
                      </a:r>
                      <a:r>
                        <a:rPr lang="en-US" baseline="0" dirty="0" err="1" smtClean="0"/>
                        <a:t>Bootstracp</a:t>
                      </a:r>
                      <a:endParaRPr lang="en-US" dirty="0"/>
                    </a:p>
                  </a:txBody>
                  <a:tcPr/>
                </a:tc>
                <a:tc>
                  <a:txBody>
                    <a:bodyPr/>
                    <a:lstStyle/>
                    <a:p>
                      <a:r>
                        <a:rPr lang="en-US" dirty="0" smtClean="0"/>
                        <a:t>With</a:t>
                      </a:r>
                      <a:r>
                        <a:rPr lang="en-US" baseline="0" dirty="0" smtClean="0"/>
                        <a:t> Bootstrap</a:t>
                      </a:r>
                      <a:endParaRPr lang="en-US" dirty="0"/>
                    </a:p>
                  </a:txBody>
                  <a:tcPr/>
                </a:tc>
              </a:tr>
              <a:tr h="1617559">
                <a:tc>
                  <a:txBody>
                    <a:bodyPr/>
                    <a:lstStyle/>
                    <a:p>
                      <a:endParaRPr lang="en-US" dirty="0"/>
                    </a:p>
                  </a:txBody>
                  <a:tcPr/>
                </a:tc>
                <a:tc>
                  <a:txBody>
                    <a:bodyPr/>
                    <a:lstStyle/>
                    <a:p>
                      <a:endParaRPr lang="en-US" dirty="0"/>
                    </a:p>
                  </a:txBody>
                  <a:tcPr/>
                </a:tc>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503" y="4328539"/>
            <a:ext cx="2295525" cy="428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871" y="4320538"/>
            <a:ext cx="2390775" cy="514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5"/>
              </a:rPr>
              <a:t>Test</a:t>
            </a:r>
            <a:endParaRPr lang="en-US" dirty="0"/>
          </a:p>
        </p:txBody>
      </p:sp>
    </p:spTree>
    <p:extLst>
      <p:ext uri="{BB962C8B-B14F-4D97-AF65-F5344CB8AC3E}">
        <p14:creationId xmlns:p14="http://schemas.microsoft.com/office/powerpoint/2010/main" val="85677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grid system</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9" y="1484784"/>
            <a:ext cx="90201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2208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Inline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="form-inline"&gt;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   &lt;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="input-small"</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FF0000"/>
                </a:solidFill>
                <a:highlight>
                  <a:srgbClr val="FFFFFF"/>
                </a:highlight>
                <a:latin typeface="Consolas"/>
              </a:rPr>
              <a:t>placeholder</a:t>
            </a:r>
            <a:r>
              <a:rPr lang="en-US" sz="2000" dirty="0">
                <a:solidFill>
                  <a:srgbClr val="0000FF"/>
                </a:solidFill>
                <a:highlight>
                  <a:srgbClr val="FFFFFF"/>
                </a:highlight>
                <a:latin typeface="Consolas"/>
              </a:rPr>
              <a:t>="Email"&gt;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="password"</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="input-small"</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FF0000"/>
                </a:solidFill>
                <a:highlight>
                  <a:srgbClr val="FFFFFF"/>
                </a:highlight>
                <a:latin typeface="Consolas"/>
              </a:rPr>
              <a:t>placeholder</a:t>
            </a:r>
            <a:r>
              <a:rPr lang="en-US" sz="2000" dirty="0">
                <a:solidFill>
                  <a:srgbClr val="0000FF"/>
                </a:solidFill>
                <a:highlight>
                  <a:srgbClr val="FFFFFF"/>
                </a:highlight>
                <a:latin typeface="Consolas"/>
              </a:rPr>
              <a:t>="Password"&gt;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="checkbox"&gt;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="checkbox"&gt;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Remember </a:t>
            </a:r>
            <a:r>
              <a:rPr lang="en-US" sz="2000" dirty="0">
                <a:solidFill>
                  <a:srgbClr val="000000"/>
                </a:solidFill>
                <a:highlight>
                  <a:srgbClr val="FFFFFF"/>
                </a:highlight>
                <a:latin typeface="Consolas"/>
              </a:rPr>
              <a:t>me</a:t>
            </a: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="submit"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Sign in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733256"/>
            <a:ext cx="6230526" cy="8522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97667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Horizontal form</a:t>
            </a:r>
            <a:r>
              <a:rPr lang="en-US" b="1" dirty="0"/>
              <a:t> </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="form-horizontal"&gt;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="control-group"&gt;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for</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inputEmail</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Email</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inputEmail</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placeholder</a:t>
            </a:r>
            <a:r>
              <a:rPr lang="en-US" sz="2000" dirty="0">
                <a:solidFill>
                  <a:srgbClr val="0000FF"/>
                </a:solidFill>
                <a:highlight>
                  <a:srgbClr val="FFFFFF"/>
                </a:highlight>
                <a:latin typeface="Consolas"/>
              </a:rPr>
              <a:t>="Email"&gt;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="control-group"&gt;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for</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inputPassword</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Password</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="password"</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inputPassword</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placeholder</a:t>
            </a:r>
            <a:r>
              <a:rPr lang="en-US" sz="2000" dirty="0">
                <a:solidFill>
                  <a:srgbClr val="0000FF"/>
                </a:solidFill>
                <a:highlight>
                  <a:srgbClr val="FFFFFF"/>
                </a:highlight>
                <a:latin typeface="Consolas"/>
              </a:rPr>
              <a:t>="Password"&gt;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="control-group"&gt;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="checkbox"&gt;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="checkbox"&gt;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Remember me</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="submit"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Sign in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3933056"/>
            <a:ext cx="3162300" cy="1724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3265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Controls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="form-horizontal"&gt;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Text input:</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placeholder</a:t>
            </a:r>
            <a:r>
              <a:rPr lang="en-US" sz="2000" dirty="0">
                <a:solidFill>
                  <a:srgbClr val="0000FF"/>
                </a:solidFill>
                <a:highlight>
                  <a:srgbClr val="FFFFFF"/>
                </a:highlight>
                <a:latin typeface="Consolas"/>
              </a:rPr>
              <a:t>="Text input"&gt;&lt;</a:t>
            </a:r>
            <a:r>
              <a:rPr lang="en-US" sz="2000" dirty="0" err="1">
                <a:solidFill>
                  <a:srgbClr val="800000"/>
                </a:solidFill>
                <a:highlight>
                  <a:srgbClr val="FFFFFF"/>
                </a:highlight>
                <a:latin typeface="Consolas"/>
              </a:rPr>
              <a:t>br</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/&gt;&lt;</a:t>
            </a:r>
            <a:r>
              <a:rPr lang="en-US" sz="2000" dirty="0" err="1">
                <a:solidFill>
                  <a:srgbClr val="800000"/>
                </a:solidFill>
                <a:highlight>
                  <a:srgbClr val="FFFFFF"/>
                </a:highlight>
                <a:latin typeface="Consolas"/>
              </a:rPr>
              <a:t>br</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/&gt;&lt;</a:t>
            </a:r>
            <a:r>
              <a:rPr lang="en-US" sz="2000" dirty="0" err="1">
                <a:solidFill>
                  <a:srgbClr val="800000"/>
                </a:solidFill>
                <a:highlight>
                  <a:srgbClr val="FFFFFF"/>
                </a:highlight>
                <a:latin typeface="Consolas"/>
              </a:rPr>
              <a:t>br</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Text Area:</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textarea</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rows</a:t>
            </a:r>
            <a:r>
              <a:rPr lang="en-US" sz="2000" dirty="0">
                <a:solidFill>
                  <a:srgbClr val="0000FF"/>
                </a:solidFill>
                <a:highlight>
                  <a:srgbClr val="FFFFFF"/>
                </a:highlight>
                <a:latin typeface="Consolas"/>
              </a:rPr>
              <a:t>="3"&gt;&lt;/</a:t>
            </a:r>
            <a:r>
              <a:rPr lang="en-US" sz="2000" dirty="0" err="1">
                <a:solidFill>
                  <a:srgbClr val="800000"/>
                </a:solidFill>
                <a:highlight>
                  <a:srgbClr val="FFFFFF"/>
                </a:highlight>
                <a:latin typeface="Consolas"/>
              </a:rPr>
              <a:t>textarea</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7264091" y="5733256"/>
            <a:ext cx="1584176" cy="369332"/>
          </a:xfrm>
          <a:prstGeom prst="rect">
            <a:avLst/>
          </a:prstGeom>
          <a:noFill/>
        </p:spPr>
        <p:txBody>
          <a:bodyPr wrap="square" rtlCol="0">
            <a:spAutoFit/>
          </a:bodyPr>
          <a:lstStyle/>
          <a:p>
            <a:r>
              <a:rPr lang="en-US" dirty="0" smtClean="0">
                <a:hlinkClick r:id="rId3"/>
              </a:rPr>
              <a:t>Test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24297184"/>
              </p:ext>
            </p:extLst>
          </p:nvPr>
        </p:nvGraphicFramePr>
        <p:xfrm>
          <a:off x="207728" y="4387602"/>
          <a:ext cx="6534880" cy="2016224"/>
        </p:xfrm>
        <a:graphic>
          <a:graphicData uri="http://schemas.openxmlformats.org/drawingml/2006/table">
            <a:tbl>
              <a:tblPr firstRow="1" bandRow="1">
                <a:tableStyleId>{5C22544A-7EE6-4342-B048-85BDC9FD1C3A}</a:tableStyleId>
              </a:tblPr>
              <a:tblGrid>
                <a:gridCol w="3267440"/>
                <a:gridCol w="3267440"/>
              </a:tblGrid>
              <a:tr h="398665">
                <a:tc>
                  <a:txBody>
                    <a:bodyPr/>
                    <a:lstStyle/>
                    <a:p>
                      <a:r>
                        <a:rPr lang="en-US" dirty="0" smtClean="0"/>
                        <a:t>No</a:t>
                      </a:r>
                      <a:r>
                        <a:rPr lang="en-US" baseline="0" dirty="0" smtClean="0"/>
                        <a:t> </a:t>
                      </a:r>
                      <a:r>
                        <a:rPr lang="en-US" baseline="0" dirty="0" err="1" smtClean="0"/>
                        <a:t>Bootstracp</a:t>
                      </a:r>
                      <a:endParaRPr lang="en-US" dirty="0"/>
                    </a:p>
                  </a:txBody>
                  <a:tcPr/>
                </a:tc>
                <a:tc>
                  <a:txBody>
                    <a:bodyPr/>
                    <a:lstStyle/>
                    <a:p>
                      <a:r>
                        <a:rPr lang="en-US" dirty="0" smtClean="0"/>
                        <a:t>With</a:t>
                      </a:r>
                      <a:r>
                        <a:rPr lang="en-US" baseline="0" dirty="0" smtClean="0"/>
                        <a:t> Bootstrap</a:t>
                      </a:r>
                      <a:endParaRPr lang="en-US" dirty="0"/>
                    </a:p>
                  </a:txBody>
                  <a:tcPr/>
                </a:tc>
              </a:tr>
              <a:tr h="1617559">
                <a:tc>
                  <a:txBody>
                    <a:bodyPr/>
                    <a:lstStyle/>
                    <a:p>
                      <a:endParaRPr lang="en-US" dirty="0"/>
                    </a:p>
                  </a:txBody>
                  <a:tcPr/>
                </a:tc>
                <a:tc>
                  <a:txBody>
                    <a:bodyPr/>
                    <a:lstStyle/>
                    <a:p>
                      <a:endParaRPr lang="en-US" dirty="0"/>
                    </a:p>
                  </a:txBody>
                  <a:tcPr/>
                </a:tc>
              </a:tr>
            </a:tbl>
          </a:graphicData>
        </a:graphic>
      </p:graphicFrame>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918670"/>
            <a:ext cx="26574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7566" y="4871045"/>
            <a:ext cx="29622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4780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Checkboxes and </a:t>
            </a:r>
            <a:r>
              <a:rPr lang="en-US" b="1" dirty="0" smtClean="0"/>
              <a:t>radios</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="form-horizontal"&gt;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="checkbox"&gt;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="checkbox"</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value</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This is a checkbox</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="radio"&gt;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="radio"</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name</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optionsRadios</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="optionsRadios1"</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value</a:t>
            </a:r>
            <a:r>
              <a:rPr lang="en-US" sz="2000" dirty="0">
                <a:solidFill>
                  <a:srgbClr val="0000FF"/>
                </a:solidFill>
                <a:highlight>
                  <a:srgbClr val="FFFFFF"/>
                </a:highlight>
                <a:latin typeface="Consolas"/>
              </a:rPr>
              <a:t>="option1"</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checked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Option 1</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="radio"&gt;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="radio"</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name</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optionsRadios</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="optionsRadios2"</a:t>
            </a: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p>
          <a:p>
            <a:pPr marL="0" indent="0">
              <a:buNone/>
            </a:pPr>
            <a:r>
              <a:rPr lang="en-US" sz="2000" dirty="0" smtClean="0">
                <a:solidFill>
                  <a:srgbClr val="FF0000"/>
                </a:solidFill>
                <a:highlight>
                  <a:srgbClr val="FFFFFF"/>
                </a:highlight>
                <a:latin typeface="Consolas"/>
              </a:rPr>
              <a:t>		value</a:t>
            </a:r>
            <a:r>
              <a:rPr lang="en-US" sz="2000" dirty="0">
                <a:solidFill>
                  <a:srgbClr val="0000FF"/>
                </a:solidFill>
                <a:highlight>
                  <a:srgbClr val="FFFFFF"/>
                </a:highlight>
                <a:latin typeface="Consolas"/>
              </a:rPr>
              <a:t>="option2"&gt;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Option 2</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="radio"&gt;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="radio"</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name</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optionsRadios</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="optionsRadios3"</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value</a:t>
            </a:r>
            <a:r>
              <a:rPr lang="en-US" sz="2000" dirty="0">
                <a:solidFill>
                  <a:srgbClr val="0000FF"/>
                </a:solidFill>
                <a:highlight>
                  <a:srgbClr val="FFFFFF"/>
                </a:highlight>
                <a:latin typeface="Consolas"/>
              </a:rPr>
              <a:t>="option3"&gt;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Option 3</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80583599"/>
              </p:ext>
            </p:extLst>
          </p:nvPr>
        </p:nvGraphicFramePr>
        <p:xfrm>
          <a:off x="683568" y="2386930"/>
          <a:ext cx="6534880" cy="2016224"/>
        </p:xfrm>
        <a:graphic>
          <a:graphicData uri="http://schemas.openxmlformats.org/drawingml/2006/table">
            <a:tbl>
              <a:tblPr firstRow="1" bandRow="1">
                <a:tableStyleId>{5C22544A-7EE6-4342-B048-85BDC9FD1C3A}</a:tableStyleId>
              </a:tblPr>
              <a:tblGrid>
                <a:gridCol w="3267440"/>
                <a:gridCol w="3267440"/>
              </a:tblGrid>
              <a:tr h="398665">
                <a:tc>
                  <a:txBody>
                    <a:bodyPr/>
                    <a:lstStyle/>
                    <a:p>
                      <a:r>
                        <a:rPr lang="en-US" dirty="0" smtClean="0"/>
                        <a:t>No</a:t>
                      </a:r>
                      <a:r>
                        <a:rPr lang="en-US" baseline="0" dirty="0" smtClean="0"/>
                        <a:t> </a:t>
                      </a:r>
                      <a:r>
                        <a:rPr lang="en-US" baseline="0" dirty="0" err="1" smtClean="0"/>
                        <a:t>Bootstracp</a:t>
                      </a:r>
                      <a:endParaRPr lang="en-US" dirty="0"/>
                    </a:p>
                  </a:txBody>
                  <a:tcPr/>
                </a:tc>
                <a:tc>
                  <a:txBody>
                    <a:bodyPr/>
                    <a:lstStyle/>
                    <a:p>
                      <a:r>
                        <a:rPr lang="en-US" dirty="0" smtClean="0"/>
                        <a:t>With</a:t>
                      </a:r>
                      <a:r>
                        <a:rPr lang="en-US" baseline="0" dirty="0" smtClean="0"/>
                        <a:t> Bootstrap</a:t>
                      </a:r>
                      <a:endParaRPr lang="en-US" dirty="0"/>
                    </a:p>
                  </a:txBody>
                  <a:tcPr/>
                </a:tc>
              </a:tr>
              <a:tr h="1617559">
                <a:tc>
                  <a:txBody>
                    <a:bodyPr/>
                    <a:lstStyle/>
                    <a:p>
                      <a:endParaRPr lang="en-US" dirty="0"/>
                    </a:p>
                  </a:txBody>
                  <a:tcPr/>
                </a:tc>
                <a:tc>
                  <a:txBody>
                    <a:bodyPr/>
                    <a:lstStyle/>
                    <a:p>
                      <a:endParaRPr lang="en-US" dirty="0"/>
                    </a:p>
                  </a:txBody>
                  <a:tcPr/>
                </a:tc>
              </a:tr>
            </a:tbl>
          </a:graphicData>
        </a:graphic>
      </p:graphicFrame>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36" y="3270768"/>
            <a:ext cx="2457450" cy="571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2908818"/>
            <a:ext cx="1514475" cy="1295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839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Inline checkboxes</a:t>
            </a:r>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="form-horizontal"&gt;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="checkbox inline"&gt;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="checkbox"</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="inlineCheckbox1"</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FF0000"/>
                </a:solidFill>
                <a:highlight>
                  <a:srgbClr val="FFFFFF"/>
                </a:highlight>
                <a:latin typeface="Consolas"/>
              </a:rPr>
              <a:t>value</a:t>
            </a:r>
            <a:r>
              <a:rPr lang="en-US" sz="2000" dirty="0">
                <a:solidFill>
                  <a:srgbClr val="0000FF"/>
                </a:solidFill>
                <a:highlight>
                  <a:srgbClr val="FFFFFF"/>
                </a:highlight>
                <a:latin typeface="Consolas"/>
              </a:rPr>
              <a:t>="option1"&gt;</a:t>
            </a:r>
            <a:r>
              <a:rPr lang="en-US" sz="2000" dirty="0">
                <a:solidFill>
                  <a:srgbClr val="000000"/>
                </a:solidFill>
                <a:highlight>
                  <a:srgbClr val="FFFFFF"/>
                </a:highlight>
                <a:latin typeface="Consolas"/>
              </a:rPr>
              <a:t>Option 1</a:t>
            </a: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="checkbox inline"&gt;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="checkbox"</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="inlineCheckbox2"</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FF0000"/>
                </a:solidFill>
                <a:highlight>
                  <a:srgbClr val="FFFFFF"/>
                </a:highlight>
                <a:latin typeface="Consolas"/>
              </a:rPr>
              <a:t>value</a:t>
            </a:r>
            <a:r>
              <a:rPr lang="en-US" sz="2000" dirty="0">
                <a:solidFill>
                  <a:srgbClr val="0000FF"/>
                </a:solidFill>
                <a:highlight>
                  <a:srgbClr val="FFFFFF"/>
                </a:highlight>
                <a:latin typeface="Consolas"/>
              </a:rPr>
              <a:t>="option2"&gt;</a:t>
            </a:r>
            <a:r>
              <a:rPr lang="en-US" sz="2000" dirty="0">
                <a:solidFill>
                  <a:srgbClr val="000000"/>
                </a:solidFill>
                <a:highlight>
                  <a:srgbClr val="FFFFFF"/>
                </a:highlight>
                <a:latin typeface="Consolas"/>
              </a:rPr>
              <a:t>Option 2</a:t>
            </a: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="checkbox inline"&gt;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="checkbox"</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="inlineCheckbox3"</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FF0000"/>
                </a:solidFill>
                <a:highlight>
                  <a:srgbClr val="FFFFFF"/>
                </a:highlight>
                <a:latin typeface="Consolas"/>
              </a:rPr>
              <a:t>value</a:t>
            </a:r>
            <a:r>
              <a:rPr lang="en-US" sz="2000" dirty="0">
                <a:solidFill>
                  <a:srgbClr val="0000FF"/>
                </a:solidFill>
                <a:highlight>
                  <a:srgbClr val="FFFFFF"/>
                </a:highlight>
                <a:latin typeface="Consolas"/>
              </a:rPr>
              <a:t>="option3"&gt;</a:t>
            </a:r>
            <a:r>
              <a:rPr lang="en-US" sz="2000" dirty="0">
                <a:solidFill>
                  <a:srgbClr val="000000"/>
                </a:solidFill>
                <a:highlight>
                  <a:srgbClr val="FFFFFF"/>
                </a:highlight>
                <a:latin typeface="Consolas"/>
              </a:rPr>
              <a:t>Option 3</a:t>
            </a: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90424753"/>
              </p:ext>
            </p:extLst>
          </p:nvPr>
        </p:nvGraphicFramePr>
        <p:xfrm>
          <a:off x="827584" y="2492896"/>
          <a:ext cx="6534880" cy="1224136"/>
        </p:xfrm>
        <a:graphic>
          <a:graphicData uri="http://schemas.openxmlformats.org/drawingml/2006/table">
            <a:tbl>
              <a:tblPr firstRow="1" bandRow="1">
                <a:tableStyleId>{5C22544A-7EE6-4342-B048-85BDC9FD1C3A}</a:tableStyleId>
              </a:tblPr>
              <a:tblGrid>
                <a:gridCol w="3267440"/>
                <a:gridCol w="3267440"/>
              </a:tblGrid>
              <a:tr h="398665">
                <a:tc>
                  <a:txBody>
                    <a:bodyPr/>
                    <a:lstStyle/>
                    <a:p>
                      <a:r>
                        <a:rPr lang="en-US" dirty="0" smtClean="0"/>
                        <a:t>No</a:t>
                      </a:r>
                      <a:r>
                        <a:rPr lang="en-US" baseline="0" dirty="0" smtClean="0"/>
                        <a:t> </a:t>
                      </a:r>
                      <a:r>
                        <a:rPr lang="en-US" baseline="0" dirty="0" err="1" smtClean="0"/>
                        <a:t>Bootstracp</a:t>
                      </a:r>
                      <a:endParaRPr lang="en-US" dirty="0"/>
                    </a:p>
                  </a:txBody>
                  <a:tcPr/>
                </a:tc>
                <a:tc>
                  <a:txBody>
                    <a:bodyPr/>
                    <a:lstStyle/>
                    <a:p>
                      <a:r>
                        <a:rPr lang="en-US" dirty="0" smtClean="0"/>
                        <a:t>With</a:t>
                      </a:r>
                      <a:r>
                        <a:rPr lang="en-US" baseline="0" dirty="0" smtClean="0"/>
                        <a:t> Bootstrap</a:t>
                      </a:r>
                      <a:endParaRPr lang="en-US" dirty="0"/>
                    </a:p>
                  </a:txBody>
                  <a:tcPr/>
                </a:tc>
              </a:tr>
              <a:tr h="825471">
                <a:tc>
                  <a:txBody>
                    <a:bodyPr/>
                    <a:lstStyle/>
                    <a:p>
                      <a:endParaRPr lang="en-US" dirty="0"/>
                    </a:p>
                  </a:txBody>
                  <a:tcPr/>
                </a:tc>
                <a:tc>
                  <a:txBody>
                    <a:bodyPr/>
                    <a:lstStyle/>
                    <a:p>
                      <a:endParaRPr lang="en-US" dirty="0"/>
                    </a:p>
                  </a:txBody>
                  <a:tcPr/>
                </a:tc>
              </a:tr>
            </a:tbl>
          </a:graphicData>
        </a:graphic>
      </p:graphicFrame>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7533" y="3068960"/>
            <a:ext cx="2505075" cy="352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3124200"/>
            <a:ext cx="2333625" cy="304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4824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Extending form </a:t>
            </a:r>
            <a:r>
              <a:rPr lang="en-US" b="1" dirty="0" smtClean="0"/>
              <a:t>controls</a:t>
            </a:r>
            <a:endParaRPr lang="en-US" b="1" dirty="0"/>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="form-horizontal"&gt;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="input-prepend"&gt;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="add-on"&gt;</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prependedInput</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placeholder</a:t>
            </a:r>
            <a:r>
              <a:rPr lang="en-US" sz="2000" dirty="0">
                <a:solidFill>
                  <a:srgbClr val="0000FF"/>
                </a:solidFill>
                <a:highlight>
                  <a:srgbClr val="FFFFFF"/>
                </a:highlight>
                <a:latin typeface="Consolas"/>
              </a:rPr>
              <a:t>="Username"&gt;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br</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br</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="input-append"&gt;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appendedInput</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="add-on"&gt;</a:t>
            </a:r>
            <a:r>
              <a:rPr lang="en-US" sz="2000" dirty="0">
                <a:solidFill>
                  <a:srgbClr val="000000"/>
                </a:solidFill>
                <a:highlight>
                  <a:srgbClr val="FFFFFF"/>
                </a:highlight>
                <a:latin typeface="Consolas"/>
              </a:rPr>
              <a:t>.00</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469" y="3454178"/>
            <a:ext cx="1866900" cy="1019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28745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Combined</a:t>
            </a:r>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="form-horizontal"&gt;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="input-prepend input-append"&gt;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="add-on"&gt;</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appendedPrependedInput</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="add-on"&gt;</a:t>
            </a:r>
            <a:r>
              <a:rPr lang="en-US" sz="2000" dirty="0">
                <a:solidFill>
                  <a:srgbClr val="000000"/>
                </a:solidFill>
                <a:highlight>
                  <a:srgbClr val="FFFFFF"/>
                </a:highlight>
                <a:latin typeface="Consolas"/>
              </a:rPr>
              <a:t>.00</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504" y="4653136"/>
            <a:ext cx="2019300" cy="409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42342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Buttons instead of text</a:t>
            </a:r>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="form-horizontal"&gt;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="input-append"&gt;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appendedInputButton</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type</a:t>
            </a:r>
            <a:r>
              <a:rPr lang="en-US" sz="2000" dirty="0">
                <a:solidFill>
                  <a:srgbClr val="0000FF"/>
                </a:solidFill>
                <a:highlight>
                  <a:srgbClr val="FFFFFF"/>
                </a:highlight>
                <a:latin typeface="Consolas"/>
              </a:rPr>
              <a:t>="text"&gt;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="button"&gt;</a:t>
            </a:r>
            <a:r>
              <a:rPr lang="en-US" sz="2000" dirty="0">
                <a:solidFill>
                  <a:srgbClr val="000000"/>
                </a:solidFill>
                <a:highlight>
                  <a:srgbClr val="FFFFFF"/>
                </a:highlight>
                <a:latin typeface="Consolas"/>
              </a:rPr>
              <a:t>Go!</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endParaRPr lang="en-US" sz="2000" dirty="0" smtClean="0">
              <a:solidFill>
                <a:srgbClr val="0000FF"/>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   &lt;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="input-append"&gt;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appendedInputButtons</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type</a:t>
            </a:r>
            <a:r>
              <a:rPr lang="en-US" sz="2000" dirty="0">
                <a:solidFill>
                  <a:srgbClr val="0000FF"/>
                </a:solidFill>
                <a:highlight>
                  <a:srgbClr val="FFFFFF"/>
                </a:highlight>
                <a:latin typeface="Consolas"/>
              </a:rPr>
              <a:t>="text"&gt;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="button"&gt;</a:t>
            </a:r>
            <a:r>
              <a:rPr lang="en-US" sz="2000" dirty="0">
                <a:solidFill>
                  <a:srgbClr val="000000"/>
                </a:solidFill>
                <a:highlight>
                  <a:srgbClr val="FFFFFF"/>
                </a:highlight>
                <a:latin typeface="Consolas"/>
              </a:rPr>
              <a:t>Search</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smtClean="0">
                <a:solidFill>
                  <a:srgbClr val="0000FF"/>
                </a:solidFill>
                <a:highlight>
                  <a:srgbClr val="FFFFFF"/>
                </a:highlight>
                <a:latin typeface="Consolas"/>
              </a:rPr>
              <a:t>btn</a:t>
            </a:r>
            <a:r>
              <a:rPr lang="en-US" sz="2000" dirty="0" smtClean="0">
                <a:solidFill>
                  <a:srgbClr val="0000FF"/>
                </a:solidFill>
                <a:highlight>
                  <a:srgbClr val="FFFFFF"/>
                </a:highlight>
                <a:latin typeface="Consolas"/>
              </a:rPr>
              <a:t>“ </a:t>
            </a:r>
            <a:r>
              <a:rPr lang="en-US" sz="2000" dirty="0" smtClean="0">
                <a:solidFill>
                  <a:srgbClr val="FF0000"/>
                </a:solidFill>
                <a:highlight>
                  <a:srgbClr val="FFFFFF"/>
                </a:highlight>
                <a:latin typeface="Consolas"/>
              </a:rPr>
              <a:t>type</a:t>
            </a:r>
            <a:r>
              <a:rPr lang="en-US" sz="2000" dirty="0">
                <a:solidFill>
                  <a:srgbClr val="0000FF"/>
                </a:solidFill>
                <a:highlight>
                  <a:srgbClr val="FFFFFF"/>
                </a:highlight>
                <a:latin typeface="Consolas"/>
              </a:rPr>
              <a:t>="button"&gt;</a:t>
            </a:r>
            <a:r>
              <a:rPr lang="en-US" sz="2000" dirty="0">
                <a:solidFill>
                  <a:srgbClr val="000000"/>
                </a:solidFill>
                <a:highlight>
                  <a:srgbClr val="FFFFFF"/>
                </a:highlight>
                <a:latin typeface="Consolas"/>
              </a:rPr>
              <a:t>Options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6718471" y="5977519"/>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097" y="3501008"/>
            <a:ext cx="2876550" cy="1000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23777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Button dropdowns</a:t>
            </a:r>
          </a:p>
        </p:txBody>
      </p:sp>
      <p:sp>
        <p:nvSpPr>
          <p:cNvPr id="3" name="Content Placeholder 2"/>
          <p:cNvSpPr>
            <a:spLocks noGrp="1"/>
          </p:cNvSpPr>
          <p:nvPr>
            <p:ph idx="1"/>
          </p:nvPr>
        </p:nvSpPr>
        <p:spPr>
          <a:xfrm>
            <a:off x="457200" y="1600200"/>
            <a:ext cx="8229600" cy="5429200"/>
          </a:xfrm>
        </p:spPr>
        <p:txBody>
          <a:bodyPr>
            <a:normAutofit fontScale="55000" lnSpcReduction="20000"/>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bs</a:t>
            </a:r>
            <a:r>
              <a:rPr lang="en-US" sz="2000" dirty="0">
                <a:solidFill>
                  <a:srgbClr val="0000FF"/>
                </a:solidFill>
                <a:highlight>
                  <a:srgbClr val="FFFFFF"/>
                </a:highlight>
                <a:latin typeface="Consolas"/>
              </a:rPr>
              <a:t>-docs-example"&gt;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="input-append"&gt;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appendedDropdownButton</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-group"&gt;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dropdown-toggle"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data-toggle</a:t>
            </a:r>
            <a:r>
              <a:rPr lang="en-US" sz="2000" dirty="0">
                <a:solidFill>
                  <a:srgbClr val="0000FF"/>
                </a:solidFill>
                <a:highlight>
                  <a:srgbClr val="FFFFFF"/>
                </a:highlight>
                <a:latin typeface="Consolas"/>
              </a:rPr>
              <a:t>="dropdown"&gt;</a:t>
            </a:r>
            <a:r>
              <a:rPr lang="en-US" sz="2000" dirty="0">
                <a:solidFill>
                  <a:srgbClr val="000000"/>
                </a:solidFill>
                <a:highlight>
                  <a:srgbClr val="FFFFFF"/>
                </a:highlight>
                <a:latin typeface="Consolas"/>
              </a:rPr>
              <a:t>Action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="caret"&gt;&lt;/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ul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="dropdown-menu"&gt;</a:t>
            </a:r>
            <a:endParaRPr lang="en-US"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1</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2</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3</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li</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="divider"&gt;&lt;/</a:t>
            </a:r>
            <a:r>
              <a:rPr lang="en-US" sz="2000" dirty="0">
                <a:solidFill>
                  <a:srgbClr val="800000"/>
                </a:solidFill>
                <a:highlight>
                  <a:srgbClr val="FFFFFF"/>
                </a:highlight>
                <a:latin typeface="Consolas"/>
              </a:rPr>
              <a:t>li</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Separated item</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ul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="input-prepend"&gt;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-group"&gt;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dropdown-toggle"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data-toggle</a:t>
            </a:r>
            <a:r>
              <a:rPr lang="en-US" sz="2000" dirty="0">
                <a:solidFill>
                  <a:srgbClr val="0000FF"/>
                </a:solidFill>
                <a:highlight>
                  <a:srgbClr val="FFFFFF"/>
                </a:highlight>
                <a:latin typeface="Consolas"/>
              </a:rPr>
              <a:t>="dropdown"&gt;</a:t>
            </a:r>
            <a:r>
              <a:rPr lang="en-US" sz="2000" dirty="0">
                <a:solidFill>
                  <a:srgbClr val="000000"/>
                </a:solidFill>
                <a:highlight>
                  <a:srgbClr val="FFFFFF"/>
                </a:highlight>
                <a:latin typeface="Consolas"/>
              </a:rPr>
              <a:t>Action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="caret"&gt;&lt;/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ul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="dropdown-menu"&gt;</a:t>
            </a:r>
            <a:endParaRPr lang="en-US"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Action</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li</a:t>
            </a:r>
            <a:r>
              <a:rPr lang="en-US" sz="2000" dirty="0">
                <a:solidFill>
                  <a:srgbClr val="0000FF"/>
                </a:solidFill>
                <a:highlight>
                  <a:srgbClr val="FFFFFF"/>
                </a:highlight>
                <a:latin typeface="Consolas"/>
              </a:rPr>
              <a:t>&gt;&lt;</a:t>
            </a:r>
            <a:r>
              <a:rPr lang="en-US" sz="2000" dirty="0">
                <a:solidFill>
                  <a:srgbClr val="800000"/>
                </a:solidFill>
                <a:highlight>
                  <a:srgbClr val="FFFFFF"/>
                </a:highlight>
                <a:latin typeface="Consolas"/>
              </a:rPr>
              <a:t>a</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href</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Another action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FF"/>
                </a:solidFill>
                <a:highlight>
                  <a:srgbClr val="FFFFFF"/>
                </a:highlight>
                <a:latin typeface="Consolas"/>
              </a:rPr>
              <a:t>&gt;&lt;/</a:t>
            </a:r>
            <a:r>
              <a:rPr lang="en-US" sz="2000" dirty="0">
                <a:solidFill>
                  <a:srgbClr val="800000"/>
                </a:solidFill>
                <a:highlight>
                  <a:srgbClr val="FFFFFF"/>
                </a:highlight>
                <a:latin typeface="Consolas"/>
              </a:rPr>
              <a:t>li</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li</a:t>
            </a:r>
            <a:r>
              <a:rPr lang="en-US" sz="2000" dirty="0">
                <a:solidFill>
                  <a:srgbClr val="0000FF"/>
                </a:solidFill>
                <a:highlight>
                  <a:srgbClr val="FFFFFF"/>
                </a:highlight>
                <a:latin typeface="Consolas"/>
              </a:rPr>
              <a:t>&gt;&lt;</a:t>
            </a:r>
            <a:r>
              <a:rPr lang="en-US" sz="2000" dirty="0">
                <a:solidFill>
                  <a:srgbClr val="800000"/>
                </a:solidFill>
                <a:highlight>
                  <a:srgbClr val="FFFFFF"/>
                </a:highlight>
                <a:latin typeface="Consolas"/>
              </a:rPr>
              <a:t>a</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href</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Something else here</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FF"/>
                </a:solidFill>
                <a:highlight>
                  <a:srgbClr val="FFFFFF"/>
                </a:highlight>
                <a:latin typeface="Consolas"/>
              </a:rPr>
              <a:t>&gt;&lt;/</a:t>
            </a:r>
            <a:r>
              <a:rPr lang="en-US" sz="2000" dirty="0">
                <a:solidFill>
                  <a:srgbClr val="800000"/>
                </a:solidFill>
                <a:highlight>
                  <a:srgbClr val="FFFFFF"/>
                </a:highlight>
                <a:latin typeface="Consolas"/>
              </a:rPr>
              <a:t>li</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li</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="divider"&gt;&lt;/</a:t>
            </a:r>
            <a:r>
              <a:rPr lang="en-US" sz="2000" dirty="0">
                <a:solidFill>
                  <a:srgbClr val="800000"/>
                </a:solidFill>
                <a:highlight>
                  <a:srgbClr val="FFFFFF"/>
                </a:highlight>
                <a:latin typeface="Consolas"/>
              </a:rPr>
              <a:t>li</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Separated link</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ul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prependedDropdownButton</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608" y="2895600"/>
            <a:ext cx="2286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6916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Forms – </a:t>
            </a:r>
            <a:r>
              <a:rPr lang="en-US" b="1" dirty="0"/>
              <a:t>Segmented dropdown groups</a:t>
            </a:r>
          </a:p>
        </p:txBody>
      </p:sp>
      <p:sp>
        <p:nvSpPr>
          <p:cNvPr id="3" name="Content Placeholder 2"/>
          <p:cNvSpPr>
            <a:spLocks noGrp="1"/>
          </p:cNvSpPr>
          <p:nvPr>
            <p:ph idx="1"/>
          </p:nvPr>
        </p:nvSpPr>
        <p:spPr>
          <a:xfrm>
            <a:off x="457200" y="1600200"/>
            <a:ext cx="8229600" cy="5429200"/>
          </a:xfrm>
        </p:spPr>
        <p:txBody>
          <a:bodyPr>
            <a:normAutofit fontScale="55000" lnSpcReduction="20000"/>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="input-prepend"&gt;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-group"&gt;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tabindex</a:t>
            </a:r>
            <a:r>
              <a:rPr lang="en-US" sz="2000" dirty="0">
                <a:solidFill>
                  <a:srgbClr val="0000FF"/>
                </a:solidFill>
                <a:highlight>
                  <a:srgbClr val="FFFFFF"/>
                </a:highlight>
                <a:latin typeface="Consolas"/>
              </a:rPr>
              <a:t>="-1"&gt;</a:t>
            </a:r>
            <a:r>
              <a:rPr lang="en-US" sz="2000" dirty="0">
                <a:solidFill>
                  <a:srgbClr val="000000"/>
                </a:solidFill>
                <a:highlight>
                  <a:srgbClr val="FFFFFF"/>
                </a:highlight>
                <a:latin typeface="Consolas"/>
              </a:rPr>
              <a:t>Action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dropdown-toggle"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data-toggle</a:t>
            </a:r>
            <a:r>
              <a:rPr lang="en-US" sz="2000" dirty="0">
                <a:solidFill>
                  <a:srgbClr val="0000FF"/>
                </a:solidFill>
                <a:highlight>
                  <a:srgbClr val="FFFFFF"/>
                </a:highlight>
                <a:latin typeface="Consolas"/>
              </a:rPr>
              <a:t>="dropdown"</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tabindex</a:t>
            </a:r>
            <a:r>
              <a:rPr lang="en-US" sz="2000" dirty="0">
                <a:solidFill>
                  <a:srgbClr val="0000FF"/>
                </a:solidFill>
                <a:highlight>
                  <a:srgbClr val="FFFFFF"/>
                </a:highlight>
                <a:latin typeface="Consolas"/>
              </a:rPr>
              <a:t>="-1"&gt;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="caret"&gt;&lt;/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ul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="dropdown-menu"&gt;</a:t>
            </a:r>
            <a:endParaRPr lang="en-US"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1</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2</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3</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ul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="input-append"&gt;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-group"&gt;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tabindex</a:t>
            </a:r>
            <a:r>
              <a:rPr lang="en-US" sz="2000" dirty="0">
                <a:solidFill>
                  <a:srgbClr val="0000FF"/>
                </a:solidFill>
                <a:highlight>
                  <a:srgbClr val="FFFFFF"/>
                </a:highlight>
                <a:latin typeface="Consolas"/>
              </a:rPr>
              <a:t>="-1"&gt;</a:t>
            </a:r>
            <a:r>
              <a:rPr lang="en-US" sz="2000" dirty="0">
                <a:solidFill>
                  <a:srgbClr val="000000"/>
                </a:solidFill>
                <a:highlight>
                  <a:srgbClr val="FFFFFF"/>
                </a:highlight>
                <a:latin typeface="Consolas"/>
              </a:rPr>
              <a:t>Action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dropdown-toggle"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data-toggle</a:t>
            </a:r>
            <a:r>
              <a:rPr lang="en-US" sz="2000" dirty="0">
                <a:solidFill>
                  <a:srgbClr val="0000FF"/>
                </a:solidFill>
                <a:highlight>
                  <a:srgbClr val="FFFFFF"/>
                </a:highlight>
                <a:latin typeface="Consolas"/>
              </a:rPr>
              <a:t>="dropdown"</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tabindex</a:t>
            </a:r>
            <a:r>
              <a:rPr lang="en-US" sz="2000" dirty="0">
                <a:solidFill>
                  <a:srgbClr val="0000FF"/>
                </a:solidFill>
                <a:highlight>
                  <a:srgbClr val="FFFFFF"/>
                </a:highlight>
                <a:latin typeface="Consolas"/>
              </a:rPr>
              <a:t>="-1"&gt;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="caret"&gt;&lt;/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ul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="dropdown-menu"&gt;</a:t>
            </a:r>
            <a:endParaRPr lang="en-US"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1</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2</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it-IT" sz="2000" dirty="0">
                <a:solidFill>
                  <a:srgbClr val="000000"/>
                </a:solidFill>
                <a:highlight>
                  <a:srgbClr val="FFFFFF"/>
                </a:highlight>
                <a:latin typeface="Consolas"/>
              </a:rPr>
              <a:t>                </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a</a:t>
            </a:r>
            <a:r>
              <a:rPr lang="it-IT" sz="2000" dirty="0">
                <a:solidFill>
                  <a:srgbClr val="000000"/>
                </a:solidFill>
                <a:highlight>
                  <a:srgbClr val="FFFFFF"/>
                </a:highlight>
                <a:latin typeface="Consolas"/>
              </a:rPr>
              <a:t> </a:t>
            </a:r>
            <a:r>
              <a:rPr lang="it-IT" sz="2000" dirty="0">
                <a:solidFill>
                  <a:srgbClr val="FF0000"/>
                </a:solidFill>
                <a:highlight>
                  <a:srgbClr val="FFFFFF"/>
                </a:highlight>
                <a:latin typeface="Consolas"/>
              </a:rPr>
              <a:t>href</a:t>
            </a:r>
            <a:r>
              <a:rPr lang="it-IT" sz="2000" dirty="0">
                <a:solidFill>
                  <a:srgbClr val="0000FF"/>
                </a:solidFill>
                <a:highlight>
                  <a:srgbClr val="FFFFFF"/>
                </a:highlight>
                <a:latin typeface="Consolas"/>
              </a:rPr>
              <a:t>="#"&gt;</a:t>
            </a:r>
            <a:r>
              <a:rPr lang="it-IT" sz="2000" dirty="0">
                <a:solidFill>
                  <a:srgbClr val="000000"/>
                </a:solidFill>
                <a:highlight>
                  <a:srgbClr val="FFFFFF"/>
                </a:highlight>
                <a:latin typeface="Consolas"/>
              </a:rPr>
              <a:t>item 3</a:t>
            </a:r>
            <a:r>
              <a:rPr lang="it-IT" sz="2000" dirty="0">
                <a:solidFill>
                  <a:srgbClr val="0000FF"/>
                </a:solidFill>
                <a:highlight>
                  <a:srgbClr val="FFFFFF"/>
                </a:highlight>
                <a:latin typeface="Consolas"/>
              </a:rPr>
              <a:t>&lt;/</a:t>
            </a:r>
            <a:r>
              <a:rPr lang="it-IT" sz="2000" dirty="0">
                <a:solidFill>
                  <a:srgbClr val="800000"/>
                </a:solidFill>
                <a:highlight>
                  <a:srgbClr val="FFFFFF"/>
                </a:highlight>
                <a:latin typeface="Consolas"/>
              </a:rPr>
              <a:t>a</a:t>
            </a:r>
            <a:r>
              <a:rPr lang="it-IT" sz="2000" dirty="0">
                <a:solidFill>
                  <a:srgbClr val="0000FF"/>
                </a:solidFill>
                <a:highlight>
                  <a:srgbClr val="FFFFFF"/>
                </a:highlight>
                <a:latin typeface="Consolas"/>
              </a:rPr>
              <a:t>&gt;&lt;/</a:t>
            </a:r>
            <a:r>
              <a:rPr lang="it-IT" sz="2000" dirty="0">
                <a:solidFill>
                  <a:srgbClr val="800000"/>
                </a:solidFill>
                <a:highlight>
                  <a:srgbClr val="FFFFFF"/>
                </a:highlight>
                <a:latin typeface="Consolas"/>
              </a:rPr>
              <a:t>li</a:t>
            </a:r>
            <a:r>
              <a:rPr lang="it-IT" sz="2000" dirty="0">
                <a:solidFill>
                  <a:srgbClr val="0000FF"/>
                </a:solidFill>
                <a:highlight>
                  <a:srgbClr val="FFFFFF"/>
                </a:highlight>
                <a:latin typeface="Consolas"/>
              </a:rPr>
              <a:t>&gt;</a:t>
            </a:r>
            <a:endParaRPr lang="it-IT"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err="1">
                <a:solidFill>
                  <a:srgbClr val="800000"/>
                </a:solidFill>
                <a:highlight>
                  <a:srgbClr val="FFFFFF"/>
                </a:highlight>
                <a:latin typeface="Consolas"/>
              </a:rPr>
              <a:t>ul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form</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endParaRPr lang="en-US" sz="2000" dirty="0"/>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697" y="2951521"/>
            <a:ext cx="3133725" cy="1000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13928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grid system</a:t>
            </a:r>
            <a:endParaRPr lang="en-US" dirty="0"/>
          </a:p>
        </p:txBody>
      </p:sp>
      <p:sp>
        <p:nvSpPr>
          <p:cNvPr id="3" name="Content Placeholder 2"/>
          <p:cNvSpPr>
            <a:spLocks noGrp="1"/>
          </p:cNvSpPr>
          <p:nvPr>
            <p:ph idx="1"/>
          </p:nvPr>
        </p:nvSpPr>
        <p:spPr>
          <a:xfrm>
            <a:off x="409575" y="2332037"/>
            <a:ext cx="8229600" cy="4525963"/>
          </a:xfrm>
        </p:spPr>
        <p:txBody>
          <a:bodyPr>
            <a:normAutofit fontScale="62500" lnSpcReduction="20000"/>
          </a:bodyPr>
          <a:lstStyle/>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="span1"&gt;</a:t>
            </a:r>
            <a:r>
              <a:rPr lang="en-US" dirty="0" smtClean="0">
                <a:solidFill>
                  <a:srgbClr val="000000"/>
                </a:solidFill>
                <a:highlight>
                  <a:srgbClr val="FFFFFF"/>
                </a:highlight>
                <a:latin typeface="Consolas"/>
              </a:rPr>
              <a:t>1</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3" y="1484784"/>
            <a:ext cx="90201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32240" y="5628440"/>
            <a:ext cx="1584176" cy="369332"/>
          </a:xfrm>
          <a:prstGeom prst="rect">
            <a:avLst/>
          </a:prstGeom>
          <a:noFill/>
        </p:spPr>
        <p:txBody>
          <a:bodyPr wrap="square" rtlCol="0">
            <a:spAutoFit/>
          </a:bodyPr>
          <a:lstStyle/>
          <a:p>
            <a:r>
              <a:rPr lang="en-US" dirty="0" smtClean="0">
                <a:hlinkClick r:id="rId4"/>
              </a:rPr>
              <a:t>Test (Grid)</a:t>
            </a:r>
            <a:endParaRPr lang="en-US" dirty="0"/>
          </a:p>
        </p:txBody>
      </p:sp>
      <p:sp>
        <p:nvSpPr>
          <p:cNvPr id="6" name="TextBox 5"/>
          <p:cNvSpPr txBox="1"/>
          <p:nvPr/>
        </p:nvSpPr>
        <p:spPr>
          <a:xfrm>
            <a:off x="6732240" y="5997772"/>
            <a:ext cx="1584176" cy="369332"/>
          </a:xfrm>
          <a:prstGeom prst="rect">
            <a:avLst/>
          </a:prstGeom>
          <a:noFill/>
        </p:spPr>
        <p:txBody>
          <a:bodyPr wrap="square" rtlCol="0">
            <a:spAutoFit/>
          </a:bodyPr>
          <a:lstStyle/>
          <a:p>
            <a:r>
              <a:rPr lang="en-US" dirty="0" smtClean="0">
                <a:hlinkClick r:id="rId5"/>
              </a:rPr>
              <a:t>Test</a:t>
            </a:r>
            <a:endParaRPr lang="en-US" dirty="0"/>
          </a:p>
        </p:txBody>
      </p:sp>
    </p:spTree>
    <p:extLst>
      <p:ext uri="{BB962C8B-B14F-4D97-AF65-F5344CB8AC3E}">
        <p14:creationId xmlns:p14="http://schemas.microsoft.com/office/powerpoint/2010/main" val="42563117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Control sizing</a:t>
            </a:r>
          </a:p>
        </p:txBody>
      </p:sp>
      <p:sp>
        <p:nvSpPr>
          <p:cNvPr id="3" name="Content Placeholder 2"/>
          <p:cNvSpPr>
            <a:spLocks noGrp="1"/>
          </p:cNvSpPr>
          <p:nvPr>
            <p:ph idx="1"/>
          </p:nvPr>
        </p:nvSpPr>
        <p:spPr>
          <a:xfrm>
            <a:off x="457200" y="1600200"/>
            <a:ext cx="8229600" cy="5429200"/>
          </a:xfrm>
        </p:spPr>
        <p:txBody>
          <a:bodyPr>
            <a:normAutofit/>
          </a:bodyPr>
          <a:lstStyle/>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="input-block-level"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smtClean="0">
                <a:solidFill>
                  <a:srgbClr val="FF0000"/>
                </a:solidFill>
                <a:highlight>
                  <a:srgbClr val="FFFFFF"/>
                </a:highlight>
                <a:latin typeface="Consolas"/>
              </a:rPr>
              <a:t>placeholder</a:t>
            </a:r>
            <a:r>
              <a:rPr lang="en-US" sz="2000" dirty="0">
                <a:solidFill>
                  <a:srgbClr val="0000FF"/>
                </a:solidFill>
                <a:highlight>
                  <a:srgbClr val="FFFFFF"/>
                </a:highlight>
                <a:latin typeface="Consolas"/>
              </a:rPr>
              <a:t>=".input-block-level"&gt;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="input-mini"</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smtClean="0">
                <a:solidFill>
                  <a:srgbClr val="FF0000"/>
                </a:solidFill>
                <a:highlight>
                  <a:srgbClr val="FFFFFF"/>
                </a:highlight>
                <a:latin typeface="Consolas"/>
              </a:rPr>
              <a:t>	placeholder</a:t>
            </a:r>
            <a:r>
              <a:rPr lang="en-US" sz="2000" dirty="0">
                <a:solidFill>
                  <a:srgbClr val="0000FF"/>
                </a:solidFill>
                <a:highlight>
                  <a:srgbClr val="FFFFFF"/>
                </a:highlight>
                <a:latin typeface="Consolas"/>
              </a:rPr>
              <a:t>=".input-mini"&gt;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="input-small"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endParaRPr lang="en-US" sz="2000" dirty="0" smtClean="0">
              <a:solidFill>
                <a:srgbClr val="000000"/>
              </a:solidFill>
              <a:highlight>
                <a:srgbClr val="FFFFFF"/>
              </a:highlight>
              <a:latin typeface="Consolas"/>
            </a:endParaRPr>
          </a:p>
          <a:p>
            <a:pPr marL="0" indent="0">
              <a:buNone/>
            </a:pPr>
            <a:r>
              <a:rPr lang="en-US" sz="2000" dirty="0" smtClean="0">
                <a:solidFill>
                  <a:srgbClr val="FF0000"/>
                </a:solidFill>
                <a:highlight>
                  <a:srgbClr val="FFFFFF"/>
                </a:highlight>
                <a:latin typeface="Consolas"/>
              </a:rPr>
              <a:t>	placeholder</a:t>
            </a:r>
            <a:r>
              <a:rPr lang="en-US" sz="2000" dirty="0">
                <a:solidFill>
                  <a:srgbClr val="0000FF"/>
                </a:solidFill>
                <a:highlight>
                  <a:srgbClr val="FFFFFF"/>
                </a:highlight>
                <a:latin typeface="Consolas"/>
              </a:rPr>
              <a:t>=".input-small"&gt;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="input-medium"</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placeholder</a:t>
            </a:r>
            <a:r>
              <a:rPr lang="en-US" sz="2000" dirty="0">
                <a:solidFill>
                  <a:srgbClr val="0000FF"/>
                </a:solidFill>
                <a:highlight>
                  <a:srgbClr val="FFFFFF"/>
                </a:highlight>
                <a:latin typeface="Consolas"/>
              </a:rPr>
              <a:t>=".input-medium"&gt;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="input-large"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placeholder</a:t>
            </a:r>
            <a:r>
              <a:rPr lang="en-US" sz="2000" dirty="0">
                <a:solidFill>
                  <a:srgbClr val="0000FF"/>
                </a:solidFill>
                <a:highlight>
                  <a:srgbClr val="FFFFFF"/>
                </a:highlight>
                <a:latin typeface="Consolas"/>
              </a:rPr>
              <a:t>=".input-large"&gt;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t>
            </a:r>
            <a:r>
              <a:rPr lang="en-US" sz="2000" dirty="0" err="1">
                <a:solidFill>
                  <a:srgbClr val="0000FF"/>
                </a:solidFill>
                <a:highlight>
                  <a:srgbClr val="FFFFFF"/>
                </a:highlight>
                <a:latin typeface="Consolas"/>
              </a:rPr>
              <a:t>xlarge</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placeholder</a:t>
            </a:r>
            <a:r>
              <a:rPr lang="en-US" sz="2000" dirty="0">
                <a:solidFill>
                  <a:srgbClr val="0000FF"/>
                </a:solidFill>
                <a:highlight>
                  <a:srgbClr val="FFFFFF"/>
                </a:highlight>
                <a:latin typeface="Consolas"/>
              </a:rPr>
              <a:t>=".input-</a:t>
            </a:r>
            <a:r>
              <a:rPr lang="en-US" sz="2000" dirty="0" err="1">
                <a:solidFill>
                  <a:srgbClr val="0000FF"/>
                </a:solidFill>
                <a:highlight>
                  <a:srgbClr val="FFFFFF"/>
                </a:highlight>
                <a:latin typeface="Consolas"/>
              </a:rPr>
              <a:t>xlarge</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t>
            </a:r>
            <a:r>
              <a:rPr lang="en-US" sz="2000" dirty="0" err="1">
                <a:solidFill>
                  <a:srgbClr val="0000FF"/>
                </a:solidFill>
                <a:highlight>
                  <a:srgbClr val="FFFFFF"/>
                </a:highlight>
                <a:latin typeface="Consolas"/>
              </a:rPr>
              <a:t>xxlarge</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placeholder</a:t>
            </a:r>
            <a:r>
              <a:rPr lang="en-US" sz="2000" dirty="0">
                <a:solidFill>
                  <a:srgbClr val="0000FF"/>
                </a:solidFill>
                <a:highlight>
                  <a:srgbClr val="FFFFFF"/>
                </a:highlight>
                <a:latin typeface="Consolas"/>
              </a:rPr>
              <a:t>=".input-</a:t>
            </a:r>
            <a:r>
              <a:rPr lang="en-US" sz="2000" dirty="0" err="1">
                <a:solidFill>
                  <a:srgbClr val="0000FF"/>
                </a:solidFill>
                <a:highlight>
                  <a:srgbClr val="FFFFFF"/>
                </a:highlight>
                <a:latin typeface="Consolas"/>
              </a:rPr>
              <a:t>xxlarge</a:t>
            </a:r>
            <a:r>
              <a:rPr lang="en-US" sz="2000" dirty="0" smtClean="0">
                <a:solidFill>
                  <a:srgbClr val="0000FF"/>
                </a:solidFill>
                <a:highlight>
                  <a:srgbClr val="FFFFFF"/>
                </a:highlight>
                <a:latin typeface="Consolas"/>
              </a:rPr>
              <a:t>"&gt;</a:t>
            </a: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0334" y="2702970"/>
            <a:ext cx="588645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0043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Grid </a:t>
            </a:r>
            <a:r>
              <a:rPr lang="en-US" b="1" dirty="0" smtClean="0"/>
              <a:t>sizing</a:t>
            </a:r>
            <a:endParaRPr lang="en-US" b="1" dirty="0"/>
          </a:p>
        </p:txBody>
      </p:sp>
      <p:sp>
        <p:nvSpPr>
          <p:cNvPr id="3" name="Content Placeholder 2"/>
          <p:cNvSpPr>
            <a:spLocks noGrp="1"/>
          </p:cNvSpPr>
          <p:nvPr>
            <p:ph idx="1"/>
          </p:nvPr>
        </p:nvSpPr>
        <p:spPr>
          <a:xfrm>
            <a:off x="457200" y="1600200"/>
            <a:ext cx="8229600" cy="5429200"/>
          </a:xfrm>
        </p:spPr>
        <p:txBody>
          <a:bodyPr>
            <a:normAutofit fontScale="70000" lnSpcReduction="20000"/>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="span1"</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placeholder</a:t>
            </a:r>
            <a:r>
              <a:rPr lang="en-US" sz="2000" dirty="0">
                <a:solidFill>
                  <a:srgbClr val="0000FF"/>
                </a:solidFill>
                <a:highlight>
                  <a:srgbClr val="FFFFFF"/>
                </a:highlight>
                <a:latin typeface="Consolas"/>
              </a:rPr>
              <a:t>=".span1"&gt;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placeholder</a:t>
            </a:r>
            <a:r>
              <a:rPr lang="en-US" sz="2000" dirty="0">
                <a:solidFill>
                  <a:srgbClr val="0000FF"/>
                </a:solidFill>
                <a:highlight>
                  <a:srgbClr val="FFFFFF"/>
                </a:highlight>
                <a:latin typeface="Consolas"/>
              </a:rPr>
              <a:t>=".span2"&gt;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="span3"</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placeholder</a:t>
            </a:r>
            <a:r>
              <a:rPr lang="en-US" sz="2000" dirty="0">
                <a:solidFill>
                  <a:srgbClr val="0000FF"/>
                </a:solidFill>
                <a:highlight>
                  <a:srgbClr val="FFFFFF"/>
                </a:highlight>
                <a:latin typeface="Consolas"/>
              </a:rPr>
              <a:t>=".span3"&gt;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select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="span1"&gt;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1</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2</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4</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5</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select</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select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="span2"&gt;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1</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2</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4</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5</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select</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select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="span3"&gt;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1</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2</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3</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4</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Option 5</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option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select</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3140968"/>
            <a:ext cx="1819275" cy="2409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3739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err="1"/>
              <a:t>Uneditable</a:t>
            </a:r>
            <a:r>
              <a:rPr lang="en-US" b="1" dirty="0"/>
              <a:t> inputs</a:t>
            </a:r>
          </a:p>
        </p:txBody>
      </p:sp>
      <p:sp>
        <p:nvSpPr>
          <p:cNvPr id="3" name="Content Placeholder 2"/>
          <p:cNvSpPr>
            <a:spLocks noGrp="1"/>
          </p:cNvSpPr>
          <p:nvPr>
            <p:ph idx="1"/>
          </p:nvPr>
        </p:nvSpPr>
        <p:spPr>
          <a:xfrm>
            <a:off x="457200" y="1600200"/>
            <a:ext cx="8229600" cy="54292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t>
            </a:r>
            <a:r>
              <a:rPr lang="en-US" sz="2000" dirty="0" err="1">
                <a:solidFill>
                  <a:srgbClr val="0000FF"/>
                </a:solidFill>
                <a:highlight>
                  <a:srgbClr val="FFFFFF"/>
                </a:highlight>
                <a:latin typeface="Consolas"/>
              </a:rPr>
              <a:t>xlarge</a:t>
            </a:r>
            <a:r>
              <a:rPr lang="en-US" sz="2000" dirty="0">
                <a:solidFill>
                  <a:srgbClr val="0000FF"/>
                </a:solidFill>
                <a:highlight>
                  <a:srgbClr val="FFFFFF"/>
                </a:highlight>
                <a:latin typeface="Consolas"/>
              </a:rPr>
              <a:t> </a:t>
            </a:r>
            <a:r>
              <a:rPr lang="en-US" sz="2000" dirty="0" err="1">
                <a:solidFill>
                  <a:srgbClr val="0000FF"/>
                </a:solidFill>
                <a:highlight>
                  <a:srgbClr val="FFFFFF"/>
                </a:highlight>
                <a:latin typeface="Consolas"/>
              </a:rPr>
              <a:t>uneditable</a:t>
            </a:r>
            <a:r>
              <a:rPr lang="en-US" sz="2000" dirty="0">
                <a:solidFill>
                  <a:srgbClr val="0000FF"/>
                </a:solidFill>
                <a:highlight>
                  <a:srgbClr val="FFFFFF"/>
                </a:highlight>
                <a:latin typeface="Consolas"/>
              </a:rPr>
              <a:t>-input</a:t>
            </a:r>
            <a:r>
              <a:rPr lang="en-US" sz="2000" dirty="0" smtClean="0">
                <a:solidFill>
                  <a:srgbClr val="0000FF"/>
                </a:solidFill>
                <a:highlight>
                  <a:srgbClr val="FFFFFF"/>
                </a:highlight>
                <a:latin typeface="Consolas"/>
              </a:rPr>
              <a:t>"&gt;</a:t>
            </a:r>
          </a:p>
          <a:p>
            <a:pPr marL="0" indent="0">
              <a:buNone/>
            </a:pPr>
            <a:r>
              <a:rPr lang="en-US" sz="2000" dirty="0">
                <a:solidFill>
                  <a:srgbClr val="0000FF"/>
                </a:solidFill>
                <a:highlight>
                  <a:srgbClr val="FFFFFF"/>
                </a:highlight>
                <a:latin typeface="Consolas"/>
              </a:rPr>
              <a:t>	</a:t>
            </a:r>
            <a:r>
              <a:rPr lang="en-US" sz="2000" dirty="0" smtClean="0">
                <a:solidFill>
                  <a:srgbClr val="000000"/>
                </a:solidFill>
                <a:highlight>
                  <a:srgbClr val="FFFFFF"/>
                </a:highlight>
                <a:latin typeface="Consolas"/>
              </a:rPr>
              <a:t>Some </a:t>
            </a:r>
            <a:r>
              <a:rPr lang="en-US" sz="2000" dirty="0">
                <a:solidFill>
                  <a:srgbClr val="000000"/>
                </a:solidFill>
                <a:highlight>
                  <a:srgbClr val="FFFFFF"/>
                </a:highlight>
                <a:latin typeface="Consolas"/>
              </a:rPr>
              <a:t>value here</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238" y="3157538"/>
            <a:ext cx="30575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5418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Form </a:t>
            </a:r>
            <a:r>
              <a:rPr lang="en-US" b="1" dirty="0" smtClean="0"/>
              <a:t>actions</a:t>
            </a:r>
            <a:endParaRPr lang="en-US" b="1" dirty="0"/>
          </a:p>
        </p:txBody>
      </p:sp>
      <p:sp>
        <p:nvSpPr>
          <p:cNvPr id="3" name="Content Placeholder 2"/>
          <p:cNvSpPr>
            <a:spLocks noGrp="1"/>
          </p:cNvSpPr>
          <p:nvPr>
            <p:ph idx="1"/>
          </p:nvPr>
        </p:nvSpPr>
        <p:spPr>
          <a:xfrm>
            <a:off x="457200" y="1600200"/>
            <a:ext cx="8229600" cy="54292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="form-actions"&gt;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="submit"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-primary</a:t>
            </a:r>
            <a:r>
              <a:rPr lang="en-US" sz="2000" dirty="0" smtClean="0">
                <a:solidFill>
                  <a:srgbClr val="0000FF"/>
                </a:solidFill>
                <a:highlight>
                  <a:srgbClr val="FFFFFF"/>
                </a:highlight>
                <a:latin typeface="Consolas"/>
              </a:rPr>
              <a:t>"&gt;</a:t>
            </a:r>
          </a:p>
          <a:p>
            <a:pPr marL="0" indent="0">
              <a:buNone/>
            </a:pPr>
            <a:r>
              <a:rPr lang="en-US" sz="2000" dirty="0">
                <a:solidFill>
                  <a:srgbClr val="0000FF"/>
                </a:solidFill>
                <a:highlight>
                  <a:srgbClr val="FFFFFF"/>
                </a:highlight>
                <a:latin typeface="Consolas"/>
              </a:rPr>
              <a:t>	</a:t>
            </a:r>
            <a:r>
              <a:rPr lang="en-US" sz="2000" dirty="0" smtClean="0">
                <a:solidFill>
                  <a:srgbClr val="000000"/>
                </a:solidFill>
                <a:highlight>
                  <a:srgbClr val="FFFFFF"/>
                </a:highlight>
                <a:latin typeface="Consolas"/>
              </a:rPr>
              <a:t>Save </a:t>
            </a:r>
            <a:r>
              <a:rPr lang="en-US" sz="2000" dirty="0">
                <a:solidFill>
                  <a:srgbClr val="000000"/>
                </a:solidFill>
                <a:highlight>
                  <a:srgbClr val="FFFFFF"/>
                </a:highlight>
                <a:latin typeface="Consolas"/>
              </a:rPr>
              <a:t>changes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Cancel</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434" y="3819525"/>
            <a:ext cx="5810250" cy="781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91031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Form </a:t>
            </a:r>
            <a:r>
              <a:rPr lang="en-US" b="1" dirty="0" smtClean="0"/>
              <a:t>actions</a:t>
            </a:r>
            <a:endParaRPr lang="en-US" b="1" dirty="0"/>
          </a:p>
        </p:txBody>
      </p:sp>
      <p:sp>
        <p:nvSpPr>
          <p:cNvPr id="3" name="Content Placeholder 2"/>
          <p:cNvSpPr>
            <a:spLocks noGrp="1"/>
          </p:cNvSpPr>
          <p:nvPr>
            <p:ph idx="1"/>
          </p:nvPr>
        </p:nvSpPr>
        <p:spPr>
          <a:xfrm>
            <a:off x="457200" y="1600200"/>
            <a:ext cx="8229600" cy="54292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="text"&gt;&lt;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="help-inline"&gt;</a:t>
            </a:r>
            <a:r>
              <a:rPr lang="en-US" sz="2000" dirty="0">
                <a:solidFill>
                  <a:srgbClr val="000000"/>
                </a:solidFill>
                <a:highlight>
                  <a:srgbClr val="FFFFFF"/>
                </a:highlight>
                <a:latin typeface="Consolas"/>
              </a:rPr>
              <a:t>Inline help text</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="text"&gt;&lt;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="help-block"&gt;</a:t>
            </a:r>
            <a:r>
              <a:rPr lang="en-US" sz="2000" dirty="0">
                <a:solidFill>
                  <a:srgbClr val="000000"/>
                </a:solidFill>
                <a:highlight>
                  <a:srgbClr val="FFFFFF"/>
                </a:highlight>
                <a:latin typeface="Consolas"/>
              </a:rPr>
              <a:t>A longer block of help text that breaks onto a new line and may extend beyond one line.</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443199"/>
            <a:ext cx="5343525" cy="1371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97794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Forms – </a:t>
            </a:r>
            <a:r>
              <a:rPr lang="en-US" b="1" dirty="0"/>
              <a:t>Input </a:t>
            </a:r>
            <a:r>
              <a:rPr lang="en-US" b="1" dirty="0" smtClean="0"/>
              <a:t>focus and </a:t>
            </a:r>
            <a:r>
              <a:rPr lang="en-US" b="1" dirty="0"/>
              <a:t>Invalid </a:t>
            </a:r>
            <a:r>
              <a:rPr lang="en-US" b="1" dirty="0" smtClean="0"/>
              <a:t>inputs</a:t>
            </a:r>
            <a:endParaRPr lang="en-US" b="1" dirty="0"/>
          </a:p>
        </p:txBody>
      </p:sp>
      <p:sp>
        <p:nvSpPr>
          <p:cNvPr id="3" name="Content Placeholder 2"/>
          <p:cNvSpPr>
            <a:spLocks noGrp="1"/>
          </p:cNvSpPr>
          <p:nvPr>
            <p:ph idx="1"/>
          </p:nvPr>
        </p:nvSpPr>
        <p:spPr>
          <a:xfrm>
            <a:off x="457200" y="1600200"/>
            <a:ext cx="8229600" cy="54292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t>
            </a:r>
            <a:r>
              <a:rPr lang="en-US" sz="2000" dirty="0" err="1">
                <a:solidFill>
                  <a:srgbClr val="0000FF"/>
                </a:solidFill>
                <a:highlight>
                  <a:srgbClr val="FFFFFF"/>
                </a:highlight>
                <a:latin typeface="Consolas"/>
              </a:rPr>
              <a:t>xlarge</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focusedInput</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value</a:t>
            </a:r>
            <a:r>
              <a:rPr lang="en-US" sz="2000" dirty="0">
                <a:solidFill>
                  <a:srgbClr val="0000FF"/>
                </a:solidFill>
                <a:highlight>
                  <a:srgbClr val="FFFFFF"/>
                </a:highlight>
                <a:latin typeface="Consolas"/>
              </a:rPr>
              <a:t>="This is focused</a:t>
            </a:r>
            <a:r>
              <a:rPr lang="en-US" sz="2000" dirty="0" smtClean="0">
                <a:solidFill>
                  <a:srgbClr val="0000FF"/>
                </a:solidFill>
                <a:highlight>
                  <a:srgbClr val="FFFFFF"/>
                </a:highlight>
                <a:latin typeface="Consolas"/>
              </a:rPr>
              <a:t>..."&gt;</a:t>
            </a:r>
          </a:p>
          <a:p>
            <a:pPr marL="0" indent="0">
              <a:buNone/>
            </a:pP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="span3"</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="email"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required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5597" y="2060848"/>
            <a:ext cx="30289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78" y="3068960"/>
            <a:ext cx="23336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9888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Disabled inputs</a:t>
            </a:r>
          </a:p>
        </p:txBody>
      </p:sp>
      <p:sp>
        <p:nvSpPr>
          <p:cNvPr id="3" name="Content Placeholder 2"/>
          <p:cNvSpPr>
            <a:spLocks noGrp="1"/>
          </p:cNvSpPr>
          <p:nvPr>
            <p:ph idx="1"/>
          </p:nvPr>
        </p:nvSpPr>
        <p:spPr>
          <a:xfrm>
            <a:off x="457200" y="1600200"/>
            <a:ext cx="8229600" cy="5429200"/>
          </a:xfrm>
        </p:spPr>
        <p:txBody>
          <a:bodyPr>
            <a:normAutofit/>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="input-</a:t>
            </a:r>
            <a:r>
              <a:rPr lang="en-US" sz="2000" dirty="0" err="1">
                <a:solidFill>
                  <a:srgbClr val="0000FF"/>
                </a:solidFill>
                <a:highlight>
                  <a:srgbClr val="FFFFFF"/>
                </a:highlight>
                <a:latin typeface="Consolas"/>
              </a:rPr>
              <a:t>xlarge</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disabledInput</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placeholder</a:t>
            </a:r>
            <a:r>
              <a:rPr lang="en-US" sz="2000" dirty="0">
                <a:solidFill>
                  <a:srgbClr val="0000FF"/>
                </a:solidFill>
                <a:highlight>
                  <a:srgbClr val="FFFFFF"/>
                </a:highlight>
                <a:latin typeface="Consolas"/>
              </a:rPr>
              <a:t>="Disabled input here..."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disabled</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186113"/>
            <a:ext cx="2933700" cy="485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330516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 </a:t>
            </a:r>
            <a:r>
              <a:rPr lang="en-US" b="1" dirty="0"/>
              <a:t>Validation states</a:t>
            </a:r>
          </a:p>
        </p:txBody>
      </p:sp>
      <p:sp>
        <p:nvSpPr>
          <p:cNvPr id="3" name="Content Placeholder 2"/>
          <p:cNvSpPr>
            <a:spLocks noGrp="1"/>
          </p:cNvSpPr>
          <p:nvPr>
            <p:ph idx="1"/>
          </p:nvPr>
        </p:nvSpPr>
        <p:spPr>
          <a:xfrm>
            <a:off x="251520" y="1600200"/>
            <a:ext cx="8229600" cy="5429200"/>
          </a:xfrm>
        </p:spPr>
        <p:txBody>
          <a:bodyPr>
            <a:normAutofit fontScale="55000" lnSpcReduction="20000"/>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="control-group warning"&gt;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for</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inputWarning</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Input with warning</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inputWarning</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="help-inline"&gt;</a:t>
            </a:r>
            <a:r>
              <a:rPr lang="en-US" sz="2000" dirty="0">
                <a:solidFill>
                  <a:srgbClr val="000000"/>
                </a:solidFill>
                <a:highlight>
                  <a:srgbClr val="FFFFFF"/>
                </a:highlight>
                <a:latin typeface="Consolas"/>
              </a:rPr>
              <a:t>warning</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="control-group error"&gt;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for</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inputError</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Input with error</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inputError</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="help-inline"&gt;</a:t>
            </a:r>
            <a:r>
              <a:rPr lang="en-US" sz="2000" dirty="0">
                <a:solidFill>
                  <a:srgbClr val="000000"/>
                </a:solidFill>
                <a:highlight>
                  <a:srgbClr val="FFFFFF"/>
                </a:highlight>
                <a:latin typeface="Consolas"/>
              </a:rPr>
              <a:t>Error</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="control-group info"&gt;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for</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inputInfo</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Input with info</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inputInfo</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="help-inline"&gt;</a:t>
            </a:r>
            <a:r>
              <a:rPr lang="en-US" sz="2000" dirty="0">
                <a:solidFill>
                  <a:srgbClr val="000000"/>
                </a:solidFill>
                <a:highlight>
                  <a:srgbClr val="FFFFFF"/>
                </a:highlight>
                <a:latin typeface="Consolas"/>
              </a:rPr>
              <a:t>Information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="control-group success"&gt;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="control-label"</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for</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inputSuccess</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Input with success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label</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="controls"&gt;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input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="text"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id</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inputSuccess</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="help-inline"&gt;</a:t>
            </a:r>
            <a:r>
              <a:rPr lang="en-US" sz="2000" dirty="0">
                <a:solidFill>
                  <a:srgbClr val="000000"/>
                </a:solidFill>
                <a:highlight>
                  <a:srgbClr val="FFFFFF"/>
                </a:highlight>
                <a:latin typeface="Consolas"/>
              </a:rPr>
              <a:t>Success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span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66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465175"/>
            <a:ext cx="2998660" cy="26117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248184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Buttons - </a:t>
            </a:r>
            <a:r>
              <a:rPr lang="en-US" dirty="0"/>
              <a:t>styles </a:t>
            </a:r>
          </a:p>
        </p:txBody>
      </p:sp>
      <p:sp>
        <p:nvSpPr>
          <p:cNvPr id="3" name="Content Placeholder 2"/>
          <p:cNvSpPr>
            <a:spLocks noGrp="1"/>
          </p:cNvSpPr>
          <p:nvPr>
            <p:ph idx="1"/>
          </p:nvPr>
        </p:nvSpPr>
        <p:spPr>
          <a:xfrm>
            <a:off x="251520" y="1600200"/>
            <a:ext cx="8892480" cy="3340968"/>
          </a:xfrm>
        </p:spPr>
        <p:txBody>
          <a:bodyPr>
            <a:normAutofit/>
          </a:bodyPr>
          <a:lstStyle/>
          <a:p>
            <a:pPr marL="0" indent="0">
              <a:buNone/>
            </a:pP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type</a:t>
            </a:r>
            <a:r>
              <a:rPr lang="en-US" sz="1800" dirty="0">
                <a:solidFill>
                  <a:srgbClr val="0000FF"/>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class</a:t>
            </a:r>
            <a:r>
              <a:rPr lang="en-US" sz="1800" dirty="0">
                <a:solidFill>
                  <a:srgbClr val="0000FF"/>
                </a:solidFill>
                <a:highlight>
                  <a:srgbClr val="FFFFFF"/>
                </a:highlight>
                <a:latin typeface="Consolas"/>
              </a:rPr>
              <a:t>="</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"&gt;</a:t>
            </a:r>
            <a:r>
              <a:rPr lang="en-US" sz="1800" dirty="0" err="1">
                <a:solidFill>
                  <a:srgbClr val="000000"/>
                </a:solidFill>
                <a:highlight>
                  <a:srgbClr val="FFFFFF"/>
                </a:highlight>
                <a:latin typeface="Consolas"/>
              </a:rPr>
              <a:t>btn</a:t>
            </a: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FF"/>
                </a:solidFill>
                <a:highlight>
                  <a:srgbClr val="FFFFFF"/>
                </a:highlight>
                <a:latin typeface="Consolas"/>
              </a:rPr>
              <a:t>&gt;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type</a:t>
            </a:r>
            <a:r>
              <a:rPr lang="en-US" sz="1800" dirty="0">
                <a:solidFill>
                  <a:srgbClr val="0000FF"/>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class</a:t>
            </a:r>
            <a:r>
              <a:rPr lang="en-US" sz="1800" dirty="0">
                <a:solidFill>
                  <a:srgbClr val="0000FF"/>
                </a:solidFill>
                <a:highlight>
                  <a:srgbClr val="FFFFFF"/>
                </a:highlight>
                <a:latin typeface="Consolas"/>
              </a:rPr>
              <a:t>="</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 </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-primary"&gt;</a:t>
            </a:r>
            <a:r>
              <a:rPr lang="en-US" sz="1800" dirty="0" err="1">
                <a:solidFill>
                  <a:srgbClr val="000000"/>
                </a:solidFill>
                <a:highlight>
                  <a:srgbClr val="FFFFFF"/>
                </a:highlight>
                <a:latin typeface="Consolas"/>
              </a:rPr>
              <a:t>btn</a:t>
            </a:r>
            <a:r>
              <a:rPr lang="en-US" sz="1800" dirty="0">
                <a:solidFill>
                  <a:srgbClr val="000000"/>
                </a:solidFill>
                <a:highlight>
                  <a:srgbClr val="FFFFFF"/>
                </a:highlight>
                <a:latin typeface="Consolas"/>
              </a:rPr>
              <a:t>-primary</a:t>
            </a: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smtClean="0">
                <a:solidFill>
                  <a:srgbClr val="0000FF"/>
                </a:solidFill>
                <a:highlight>
                  <a:srgbClr val="FFFFFF"/>
                </a:highlight>
                <a:latin typeface="Consolas"/>
              </a:rPr>
              <a:t>&gt;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type</a:t>
            </a:r>
            <a:r>
              <a:rPr lang="en-US" sz="1800" dirty="0">
                <a:solidFill>
                  <a:srgbClr val="0000FF"/>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class</a:t>
            </a:r>
            <a:r>
              <a:rPr lang="en-US" sz="1800" dirty="0">
                <a:solidFill>
                  <a:srgbClr val="0000FF"/>
                </a:solidFill>
                <a:highlight>
                  <a:srgbClr val="FFFFFF"/>
                </a:highlight>
                <a:latin typeface="Consolas"/>
              </a:rPr>
              <a:t>="</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 </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-info"&gt;</a:t>
            </a:r>
            <a:r>
              <a:rPr lang="en-US" sz="1800" dirty="0" err="1">
                <a:solidFill>
                  <a:srgbClr val="000000"/>
                </a:solidFill>
                <a:highlight>
                  <a:srgbClr val="FFFFFF"/>
                </a:highlight>
                <a:latin typeface="Consolas"/>
              </a:rPr>
              <a:t>btn</a:t>
            </a:r>
            <a:r>
              <a:rPr lang="en-US" sz="1800" dirty="0">
                <a:solidFill>
                  <a:srgbClr val="000000"/>
                </a:solidFill>
                <a:highlight>
                  <a:srgbClr val="FFFFFF"/>
                </a:highlight>
                <a:latin typeface="Consolas"/>
              </a:rPr>
              <a:t>-info</a:t>
            </a: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FF"/>
                </a:solidFill>
                <a:highlight>
                  <a:srgbClr val="FFFFFF"/>
                </a:highlight>
                <a:latin typeface="Consolas"/>
              </a:rPr>
              <a:t>&gt;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type</a:t>
            </a:r>
            <a:r>
              <a:rPr lang="en-US" sz="1800" dirty="0">
                <a:solidFill>
                  <a:srgbClr val="0000FF"/>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class</a:t>
            </a:r>
            <a:r>
              <a:rPr lang="en-US" sz="1800" dirty="0">
                <a:solidFill>
                  <a:srgbClr val="0000FF"/>
                </a:solidFill>
                <a:highlight>
                  <a:srgbClr val="FFFFFF"/>
                </a:highlight>
                <a:latin typeface="Consolas"/>
              </a:rPr>
              <a:t>="</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 </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-success"&gt;</a:t>
            </a:r>
            <a:r>
              <a:rPr lang="en-US" sz="1800" dirty="0" err="1">
                <a:solidFill>
                  <a:srgbClr val="000000"/>
                </a:solidFill>
                <a:highlight>
                  <a:srgbClr val="FFFFFF"/>
                </a:highlight>
                <a:latin typeface="Consolas"/>
              </a:rPr>
              <a:t>btn</a:t>
            </a:r>
            <a:r>
              <a:rPr lang="en-US" sz="1800" dirty="0">
                <a:solidFill>
                  <a:srgbClr val="000000"/>
                </a:solidFill>
                <a:highlight>
                  <a:srgbClr val="FFFFFF"/>
                </a:highlight>
                <a:latin typeface="Consolas"/>
              </a:rPr>
              <a:t>-success</a:t>
            </a: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FF"/>
                </a:solidFill>
                <a:highlight>
                  <a:srgbClr val="FFFFFF"/>
                </a:highlight>
                <a:latin typeface="Consolas"/>
              </a:rPr>
              <a:t>&gt;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type</a:t>
            </a:r>
            <a:r>
              <a:rPr lang="en-US" sz="1800" dirty="0">
                <a:solidFill>
                  <a:srgbClr val="0000FF"/>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class</a:t>
            </a:r>
            <a:r>
              <a:rPr lang="en-US" sz="1800" dirty="0">
                <a:solidFill>
                  <a:srgbClr val="0000FF"/>
                </a:solidFill>
                <a:highlight>
                  <a:srgbClr val="FFFFFF"/>
                </a:highlight>
                <a:latin typeface="Consolas"/>
              </a:rPr>
              <a:t>="</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 </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-warning"&gt;</a:t>
            </a:r>
            <a:r>
              <a:rPr lang="en-US" sz="1800" dirty="0" err="1">
                <a:solidFill>
                  <a:srgbClr val="000000"/>
                </a:solidFill>
                <a:highlight>
                  <a:srgbClr val="FFFFFF"/>
                </a:highlight>
                <a:latin typeface="Consolas"/>
              </a:rPr>
              <a:t>btn</a:t>
            </a:r>
            <a:r>
              <a:rPr lang="en-US" sz="1800" dirty="0">
                <a:solidFill>
                  <a:srgbClr val="000000"/>
                </a:solidFill>
                <a:highlight>
                  <a:srgbClr val="FFFFFF"/>
                </a:highlight>
                <a:latin typeface="Consolas"/>
              </a:rPr>
              <a:t>-warning</a:t>
            </a: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FF"/>
                </a:solidFill>
                <a:highlight>
                  <a:srgbClr val="FFFFFF"/>
                </a:highlight>
                <a:latin typeface="Consolas"/>
              </a:rPr>
              <a:t>&gt;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type</a:t>
            </a:r>
            <a:r>
              <a:rPr lang="en-US" sz="1800" dirty="0">
                <a:solidFill>
                  <a:srgbClr val="0000FF"/>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class</a:t>
            </a:r>
            <a:r>
              <a:rPr lang="en-US" sz="1800" dirty="0">
                <a:solidFill>
                  <a:srgbClr val="0000FF"/>
                </a:solidFill>
                <a:highlight>
                  <a:srgbClr val="FFFFFF"/>
                </a:highlight>
                <a:latin typeface="Consolas"/>
              </a:rPr>
              <a:t>="</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 </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-danger"&gt;</a:t>
            </a:r>
            <a:r>
              <a:rPr lang="en-US" sz="1800" dirty="0" err="1">
                <a:solidFill>
                  <a:srgbClr val="000000"/>
                </a:solidFill>
                <a:highlight>
                  <a:srgbClr val="FFFFFF"/>
                </a:highlight>
                <a:latin typeface="Consolas"/>
              </a:rPr>
              <a:t>btn</a:t>
            </a:r>
            <a:r>
              <a:rPr lang="en-US" sz="1800" dirty="0">
                <a:solidFill>
                  <a:srgbClr val="000000"/>
                </a:solidFill>
                <a:highlight>
                  <a:srgbClr val="FFFFFF"/>
                </a:highlight>
                <a:latin typeface="Consolas"/>
              </a:rPr>
              <a:t>-danger</a:t>
            </a: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FF"/>
                </a:solidFill>
                <a:highlight>
                  <a:srgbClr val="FFFFFF"/>
                </a:highlight>
                <a:latin typeface="Consolas"/>
              </a:rPr>
              <a:t>&gt;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type</a:t>
            </a:r>
            <a:r>
              <a:rPr lang="en-US" sz="1800" dirty="0">
                <a:solidFill>
                  <a:srgbClr val="0000FF"/>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class</a:t>
            </a:r>
            <a:r>
              <a:rPr lang="en-US" sz="1800" dirty="0">
                <a:solidFill>
                  <a:srgbClr val="0000FF"/>
                </a:solidFill>
                <a:highlight>
                  <a:srgbClr val="FFFFFF"/>
                </a:highlight>
                <a:latin typeface="Consolas"/>
              </a:rPr>
              <a:t>="</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 </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-inverse"&gt;</a:t>
            </a:r>
            <a:r>
              <a:rPr lang="en-US" sz="1800" dirty="0" err="1">
                <a:solidFill>
                  <a:srgbClr val="000000"/>
                </a:solidFill>
                <a:highlight>
                  <a:srgbClr val="FFFFFF"/>
                </a:highlight>
                <a:latin typeface="Consolas"/>
              </a:rPr>
              <a:t>btn</a:t>
            </a:r>
            <a:r>
              <a:rPr lang="en-US" sz="1800" dirty="0">
                <a:solidFill>
                  <a:srgbClr val="000000"/>
                </a:solidFill>
                <a:highlight>
                  <a:srgbClr val="FFFFFF"/>
                </a:highlight>
                <a:latin typeface="Consolas"/>
              </a:rPr>
              <a:t>-inverse</a:t>
            </a: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FF"/>
                </a:solidFill>
                <a:highlight>
                  <a:srgbClr val="FFFFFF"/>
                </a:highlight>
                <a:latin typeface="Consolas"/>
              </a:rPr>
              <a:t>&gt;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type</a:t>
            </a:r>
            <a:r>
              <a:rPr lang="en-US" sz="1800" dirty="0">
                <a:solidFill>
                  <a:srgbClr val="0000FF"/>
                </a:solidFill>
                <a:highlight>
                  <a:srgbClr val="FFFFFF"/>
                </a:highlight>
                <a:latin typeface="Consolas"/>
              </a:rPr>
              <a:t>="button"</a:t>
            </a:r>
            <a:r>
              <a:rPr lang="en-US" sz="1800" dirty="0">
                <a:solidFill>
                  <a:srgbClr val="000000"/>
                </a:solidFill>
                <a:highlight>
                  <a:srgbClr val="FFFFFF"/>
                </a:highlight>
                <a:latin typeface="Consolas"/>
              </a:rPr>
              <a:t> </a:t>
            </a:r>
            <a:r>
              <a:rPr lang="en-US" sz="1800" dirty="0">
                <a:solidFill>
                  <a:srgbClr val="FF0000"/>
                </a:solidFill>
                <a:highlight>
                  <a:srgbClr val="FFFFFF"/>
                </a:highlight>
                <a:latin typeface="Consolas"/>
              </a:rPr>
              <a:t>class</a:t>
            </a:r>
            <a:r>
              <a:rPr lang="en-US" sz="1800" dirty="0">
                <a:solidFill>
                  <a:srgbClr val="0000FF"/>
                </a:solidFill>
                <a:highlight>
                  <a:srgbClr val="FFFFFF"/>
                </a:highlight>
                <a:latin typeface="Consolas"/>
              </a:rPr>
              <a:t>="</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 </a:t>
            </a:r>
            <a:r>
              <a:rPr lang="en-US" sz="1800" dirty="0" err="1">
                <a:solidFill>
                  <a:srgbClr val="0000FF"/>
                </a:solidFill>
                <a:highlight>
                  <a:srgbClr val="FFFFFF"/>
                </a:highlight>
                <a:latin typeface="Consolas"/>
              </a:rPr>
              <a:t>btn</a:t>
            </a:r>
            <a:r>
              <a:rPr lang="en-US" sz="1800" dirty="0">
                <a:solidFill>
                  <a:srgbClr val="0000FF"/>
                </a:solidFill>
                <a:highlight>
                  <a:srgbClr val="FFFFFF"/>
                </a:highlight>
                <a:latin typeface="Consolas"/>
              </a:rPr>
              <a:t>-link"&gt;</a:t>
            </a:r>
            <a:r>
              <a:rPr lang="en-US" sz="1800" dirty="0" err="1">
                <a:solidFill>
                  <a:srgbClr val="000000"/>
                </a:solidFill>
                <a:highlight>
                  <a:srgbClr val="FFFFFF"/>
                </a:highlight>
                <a:latin typeface="Consolas"/>
              </a:rPr>
              <a:t>btn</a:t>
            </a:r>
            <a:r>
              <a:rPr lang="en-US" sz="1800" dirty="0">
                <a:solidFill>
                  <a:srgbClr val="000000"/>
                </a:solidFill>
                <a:highlight>
                  <a:srgbClr val="FFFFFF"/>
                </a:highlight>
                <a:latin typeface="Consolas"/>
              </a:rPr>
              <a:t>-link</a:t>
            </a:r>
            <a:r>
              <a:rPr lang="en-US" sz="1800" dirty="0">
                <a:solidFill>
                  <a:srgbClr val="0000FF"/>
                </a:solidFill>
                <a:highlight>
                  <a:srgbClr val="FFFFFF"/>
                </a:highlight>
                <a:latin typeface="Consolas"/>
              </a:rPr>
              <a:t>&lt;/</a:t>
            </a:r>
            <a:r>
              <a:rPr lang="en-US" sz="1800" dirty="0">
                <a:solidFill>
                  <a:srgbClr val="800000"/>
                </a:solidFill>
                <a:highlight>
                  <a:srgbClr val="FFFFFF"/>
                </a:highlight>
                <a:latin typeface="Consolas"/>
              </a:rPr>
              <a:t>button</a:t>
            </a:r>
            <a:r>
              <a:rPr lang="en-US" sz="1800" dirty="0">
                <a:solidFill>
                  <a:srgbClr val="0000FF"/>
                </a:solidFill>
                <a:highlight>
                  <a:srgbClr val="FFFFFF"/>
                </a:highlight>
                <a:latin typeface="Consolas"/>
              </a:rPr>
              <a:t>&gt;</a:t>
            </a:r>
            <a:endParaRPr lang="en-US" sz="18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570" y="3077142"/>
            <a:ext cx="1104900" cy="3810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668657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Buttons - sizes</a:t>
            </a:r>
            <a:endParaRPr lang="en-US" b="1" dirty="0"/>
          </a:p>
        </p:txBody>
      </p:sp>
      <p:sp>
        <p:nvSpPr>
          <p:cNvPr id="3" name="Content Placeholder 2"/>
          <p:cNvSpPr>
            <a:spLocks noGrp="1"/>
          </p:cNvSpPr>
          <p:nvPr>
            <p:ph idx="1"/>
          </p:nvPr>
        </p:nvSpPr>
        <p:spPr>
          <a:xfrm>
            <a:off x="-108520" y="1600200"/>
            <a:ext cx="9145016" cy="3340968"/>
          </a:xfrm>
        </p:spPr>
        <p:txBody>
          <a:bodyPr>
            <a:normAutofit/>
          </a:bodyPr>
          <a:lstStyle/>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-large"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="button"&gt;</a:t>
            </a:r>
            <a:r>
              <a:rPr lang="en-US" sz="2000" dirty="0" err="1">
                <a:solidFill>
                  <a:srgbClr val="000000"/>
                </a:solidFill>
                <a:highlight>
                  <a:srgbClr val="FFFFFF"/>
                </a:highlight>
                <a:latin typeface="Consolas"/>
              </a:rPr>
              <a:t>btn</a:t>
            </a:r>
            <a:r>
              <a:rPr lang="en-US" sz="2000" dirty="0">
                <a:solidFill>
                  <a:srgbClr val="000000"/>
                </a:solidFill>
                <a:highlight>
                  <a:srgbClr val="FFFFFF"/>
                </a:highlight>
                <a:latin typeface="Consolas"/>
              </a:rPr>
              <a:t>-large</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button</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class</a:t>
            </a:r>
            <a:r>
              <a:rPr lang="en-US" sz="2000" dirty="0" smtClean="0">
                <a:solidFill>
                  <a:srgbClr val="0000FF"/>
                </a:solidFill>
                <a:highlight>
                  <a:srgbClr val="FFFFFF"/>
                </a:highlight>
                <a:latin typeface="Consolas"/>
              </a:rPr>
              <a:t>="</a:t>
            </a:r>
            <a:r>
              <a:rPr lang="en-US" sz="2000" dirty="0" err="1" smtClean="0">
                <a:solidFill>
                  <a:srgbClr val="0000FF"/>
                </a:solidFill>
                <a:highlight>
                  <a:srgbClr val="FFFFFF"/>
                </a:highlight>
                <a:latin typeface="Consolas"/>
              </a:rPr>
              <a:t>btn</a:t>
            </a:r>
            <a:r>
              <a:rPr lang="en-US" sz="2000" dirty="0" smtClean="0">
                <a:solidFill>
                  <a:srgbClr val="0000FF"/>
                </a:solidFill>
                <a:highlight>
                  <a:srgbClr val="FFFFFF"/>
                </a:highlight>
                <a:latin typeface="Consolas"/>
              </a:rPr>
              <a:t>"</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type</a:t>
            </a:r>
            <a:r>
              <a:rPr lang="en-US" sz="2000" dirty="0" smtClean="0">
                <a:solidFill>
                  <a:srgbClr val="0000FF"/>
                </a:solidFill>
                <a:highlight>
                  <a:srgbClr val="FFFFFF"/>
                </a:highlight>
                <a:latin typeface="Consolas"/>
              </a:rPr>
              <a:t>="button"&gt;</a:t>
            </a:r>
            <a:r>
              <a:rPr lang="en-US" sz="2000" dirty="0" err="1" smtClean="0">
                <a:solidFill>
                  <a:srgbClr val="000000"/>
                </a:solidFill>
                <a:highlight>
                  <a:srgbClr val="FFFFFF"/>
                </a:highlight>
                <a:latin typeface="Consolas"/>
              </a:rPr>
              <a:t>btn</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button</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button</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class</a:t>
            </a:r>
            <a:r>
              <a:rPr lang="en-US" sz="2000" dirty="0" smtClean="0">
                <a:solidFill>
                  <a:srgbClr val="0000FF"/>
                </a:solidFill>
                <a:highlight>
                  <a:srgbClr val="FFFFFF"/>
                </a:highlight>
                <a:latin typeface="Consolas"/>
              </a:rPr>
              <a:t>="</a:t>
            </a:r>
            <a:r>
              <a:rPr lang="en-US" sz="2000" dirty="0" err="1" smtClean="0">
                <a:solidFill>
                  <a:srgbClr val="0000FF"/>
                </a:solidFill>
                <a:highlight>
                  <a:srgbClr val="FFFFFF"/>
                </a:highlight>
                <a:latin typeface="Consolas"/>
              </a:rPr>
              <a:t>btn</a:t>
            </a:r>
            <a:r>
              <a:rPr lang="en-US" sz="2000" dirty="0" smtClean="0">
                <a:solidFill>
                  <a:srgbClr val="0000FF"/>
                </a:solidFill>
                <a:highlight>
                  <a:srgbClr val="FFFFFF"/>
                </a:highlight>
                <a:latin typeface="Consolas"/>
              </a:rPr>
              <a:t> </a:t>
            </a:r>
            <a:r>
              <a:rPr lang="en-US" sz="2000" dirty="0" err="1" smtClean="0">
                <a:solidFill>
                  <a:srgbClr val="0000FF"/>
                </a:solidFill>
                <a:highlight>
                  <a:srgbClr val="FFFFFF"/>
                </a:highlight>
                <a:latin typeface="Consolas"/>
              </a:rPr>
              <a:t>btn</a:t>
            </a:r>
            <a:r>
              <a:rPr lang="en-US" sz="2000" dirty="0" smtClean="0">
                <a:solidFill>
                  <a:srgbClr val="0000FF"/>
                </a:solidFill>
                <a:highlight>
                  <a:srgbClr val="FFFFFF"/>
                </a:highlight>
                <a:latin typeface="Consolas"/>
              </a:rPr>
              <a:t>-small"</a:t>
            </a:r>
            <a:r>
              <a:rPr lang="en-US" sz="2000" dirty="0" smtClean="0">
                <a:solidFill>
                  <a:srgbClr val="000000"/>
                </a:solidFill>
                <a:highlight>
                  <a:srgbClr val="FFFFFF"/>
                </a:highlight>
                <a:latin typeface="Consolas"/>
              </a:rPr>
              <a:t> </a:t>
            </a:r>
            <a:r>
              <a:rPr lang="en-US" sz="2000" dirty="0" smtClean="0">
                <a:solidFill>
                  <a:srgbClr val="FF0000"/>
                </a:solidFill>
                <a:highlight>
                  <a:srgbClr val="FFFFFF"/>
                </a:highlight>
                <a:latin typeface="Consolas"/>
              </a:rPr>
              <a:t>type</a:t>
            </a:r>
            <a:r>
              <a:rPr lang="en-US" sz="2000" dirty="0" smtClean="0">
                <a:solidFill>
                  <a:srgbClr val="0000FF"/>
                </a:solidFill>
                <a:highlight>
                  <a:srgbClr val="FFFFFF"/>
                </a:highlight>
                <a:latin typeface="Consolas"/>
              </a:rPr>
              <a:t>="button"&gt;</a:t>
            </a:r>
            <a:r>
              <a:rPr lang="en-US" sz="2000" dirty="0" err="1" smtClean="0">
                <a:solidFill>
                  <a:srgbClr val="000000"/>
                </a:solidFill>
                <a:highlight>
                  <a:srgbClr val="FFFFFF"/>
                </a:highlight>
                <a:latin typeface="Consolas"/>
              </a:rPr>
              <a:t>btn</a:t>
            </a:r>
            <a:r>
              <a:rPr lang="en-US" sz="2000" dirty="0" smtClean="0">
                <a:solidFill>
                  <a:srgbClr val="000000"/>
                </a:solidFill>
                <a:highlight>
                  <a:srgbClr val="FFFFFF"/>
                </a:highlight>
                <a:latin typeface="Consolas"/>
              </a:rPr>
              <a:t>-small</a:t>
            </a:r>
            <a:r>
              <a:rPr lang="en-US" sz="2000" dirty="0" smtClean="0">
                <a:solidFill>
                  <a:srgbClr val="0000FF"/>
                </a:solidFill>
                <a:highlight>
                  <a:srgbClr val="FFFFFF"/>
                </a:highlight>
                <a:latin typeface="Consolas"/>
              </a:rPr>
              <a:t>&lt;/</a:t>
            </a:r>
            <a:r>
              <a:rPr lang="en-US" sz="2000" dirty="0" smtClean="0">
                <a:solidFill>
                  <a:srgbClr val="800000"/>
                </a:solidFill>
                <a:highlight>
                  <a:srgbClr val="FFFFFF"/>
                </a:highlight>
                <a:latin typeface="Consolas"/>
              </a:rPr>
              <a:t>button</a:t>
            </a:r>
            <a:r>
              <a:rPr lang="en-US" sz="2000" dirty="0" smtClean="0">
                <a:solidFill>
                  <a:srgbClr val="0000FF"/>
                </a:solidFill>
                <a:highlight>
                  <a:srgbClr val="FFFFFF"/>
                </a:highlight>
                <a:latin typeface="Consolas"/>
              </a:rPr>
              <a:t>&gt;</a:t>
            </a:r>
            <a:endParaRPr lang="en-US" sz="2000" dirty="0" smtClean="0">
              <a:solidFill>
                <a:srgbClr val="000000"/>
              </a:solidFill>
              <a:highlight>
                <a:srgbClr val="FFFFFF"/>
              </a:highlight>
              <a:latin typeface="Consolas"/>
            </a:endParaRPr>
          </a:p>
          <a:p>
            <a:pPr marL="0" indent="0">
              <a:buNone/>
            </a:pP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-mini"</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="button"&gt;</a:t>
            </a:r>
            <a:r>
              <a:rPr lang="en-US" sz="2000" dirty="0" err="1">
                <a:solidFill>
                  <a:srgbClr val="000000"/>
                </a:solidFill>
                <a:highlight>
                  <a:srgbClr val="FFFFFF"/>
                </a:highlight>
                <a:latin typeface="Consolas"/>
              </a:rPr>
              <a:t>btn</a:t>
            </a:r>
            <a:r>
              <a:rPr lang="en-US" sz="2000" dirty="0">
                <a:solidFill>
                  <a:srgbClr val="000000"/>
                </a:solidFill>
                <a:highlight>
                  <a:srgbClr val="FFFFFF"/>
                </a:highlight>
                <a:latin typeface="Consolas"/>
              </a:rPr>
              <a:t>-mini</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smtClean="0">
                <a:solidFill>
                  <a:srgbClr val="0000FF"/>
                </a:solidFill>
                <a:highlight>
                  <a:srgbClr val="FFFFFF"/>
                </a:highlight>
                <a:latin typeface="Consolas"/>
              </a:rPr>
              <a:t>&gt;</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a:t>
            </a:r>
            <a:r>
              <a:rPr lang="en-US" sz="2000" dirty="0" err="1" smtClean="0">
                <a:solidFill>
                  <a:srgbClr val="0000FF"/>
                </a:solidFill>
                <a:highlight>
                  <a:srgbClr val="FFFFFF"/>
                </a:highlight>
                <a:latin typeface="Consolas"/>
              </a:rPr>
              <a:t>btn</a:t>
            </a:r>
            <a:r>
              <a:rPr lang="en-US" sz="2000" dirty="0" smtClean="0">
                <a:solidFill>
                  <a:srgbClr val="0000FF"/>
                </a:solidFill>
                <a:highlight>
                  <a:srgbClr val="FFFFFF"/>
                </a:highlight>
                <a:latin typeface="Consolas"/>
              </a:rPr>
              <a:t>-block</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a:t>
            </a:r>
            <a:r>
              <a:rPr lang="en-US" sz="2000" dirty="0" smtClean="0">
                <a:solidFill>
                  <a:srgbClr val="0000FF"/>
                </a:solidFill>
                <a:highlight>
                  <a:srgbClr val="FFFFFF"/>
                </a:highlight>
                <a:latin typeface="Consolas"/>
              </a:rPr>
              <a:t>"&gt;</a:t>
            </a:r>
            <a:r>
              <a:rPr lang="en-US" sz="2000" dirty="0" err="1" smtClean="0">
                <a:solidFill>
                  <a:srgbClr val="000000"/>
                </a:solidFill>
                <a:highlight>
                  <a:srgbClr val="FFFFFF"/>
                </a:highlight>
                <a:latin typeface="Consolas"/>
              </a:rPr>
              <a:t>btn</a:t>
            </a:r>
            <a:r>
              <a:rPr lang="en-US" sz="2000" dirty="0" smtClean="0">
                <a:solidFill>
                  <a:srgbClr val="000000"/>
                </a:solidFill>
                <a:highlight>
                  <a:srgbClr val="FFFFFF"/>
                </a:highlight>
                <a:latin typeface="Consolas"/>
              </a:rPr>
              <a:t>-block</a:t>
            </a: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149080"/>
            <a:ext cx="5886450" cy="2352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85355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Default grid system</a:t>
            </a:r>
            <a:endParaRPr lang="en-US" dirty="0"/>
          </a:p>
        </p:txBody>
      </p:sp>
      <p:sp>
        <p:nvSpPr>
          <p:cNvPr id="3" name="Content Placeholder 2"/>
          <p:cNvSpPr>
            <a:spLocks noGrp="1"/>
          </p:cNvSpPr>
          <p:nvPr>
            <p:ph idx="1"/>
          </p:nvPr>
        </p:nvSpPr>
        <p:spPr>
          <a:xfrm>
            <a:off x="457200" y="2699792"/>
            <a:ext cx="8229600" cy="3426371"/>
          </a:xfrm>
        </p:spPr>
        <p:txBody>
          <a:bodyPr>
            <a:normAutofit/>
          </a:bodyPr>
          <a:lstStyle/>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="row"&gt;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="span2"&gt;</a:t>
            </a:r>
            <a:r>
              <a:rPr lang="en-US" sz="2200" dirty="0" smtClean="0">
                <a:solidFill>
                  <a:srgbClr val="000000"/>
                </a:solidFill>
                <a:highlight>
                  <a:srgbClr val="FFFFFF"/>
                </a:highlight>
                <a:latin typeface="Consolas"/>
              </a:rPr>
              <a:t>2</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="span3"&gt;</a:t>
            </a:r>
            <a:r>
              <a:rPr lang="en-US" sz="2200" dirty="0" smtClean="0">
                <a:solidFill>
                  <a:srgbClr val="000000"/>
                </a:solidFill>
                <a:highlight>
                  <a:srgbClr val="FFFFFF"/>
                </a:highlight>
                <a:latin typeface="Consolas"/>
              </a:rPr>
              <a:t>3</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="span4"&gt;</a:t>
            </a:r>
            <a:r>
              <a:rPr lang="en-US" sz="2200" dirty="0" smtClean="0">
                <a:solidFill>
                  <a:srgbClr val="000000"/>
                </a:solidFill>
                <a:highlight>
                  <a:srgbClr val="FFFFFF"/>
                </a:highlight>
                <a:latin typeface="Consolas"/>
              </a:rPr>
              <a:t>4</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="span1"&gt;</a:t>
            </a:r>
            <a:r>
              <a:rPr lang="en-US" sz="2200" dirty="0" smtClean="0">
                <a:solidFill>
                  <a:srgbClr val="000000"/>
                </a:solidFill>
                <a:highlight>
                  <a:srgbClr val="FFFFFF"/>
                </a:highlight>
                <a:latin typeface="Consolas"/>
              </a:rPr>
              <a:t>1</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="span1"&gt;</a:t>
            </a:r>
            <a:r>
              <a:rPr lang="en-US" sz="2200" dirty="0" smtClean="0">
                <a:solidFill>
                  <a:srgbClr val="000000"/>
                </a:solidFill>
                <a:highlight>
                  <a:srgbClr val="FFFFFF"/>
                </a:highlight>
                <a:latin typeface="Consolas"/>
              </a:rPr>
              <a:t>1</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="span1"&gt;</a:t>
            </a:r>
            <a:r>
              <a:rPr lang="en-US" sz="2200" dirty="0" smtClean="0">
                <a:solidFill>
                  <a:srgbClr val="000000"/>
                </a:solidFill>
                <a:highlight>
                  <a:srgbClr val="FFFFFF"/>
                </a:highlight>
                <a:latin typeface="Consolas"/>
              </a:rPr>
              <a:t>1</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9" y="1556792"/>
            <a:ext cx="9039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732240" y="5628440"/>
            <a:ext cx="1584176" cy="369332"/>
          </a:xfrm>
          <a:prstGeom prst="rect">
            <a:avLst/>
          </a:prstGeom>
          <a:noFill/>
        </p:spPr>
        <p:txBody>
          <a:bodyPr wrap="square" rtlCol="0">
            <a:spAutoFit/>
          </a:bodyPr>
          <a:lstStyle/>
          <a:p>
            <a:r>
              <a:rPr lang="en-US" dirty="0" smtClean="0">
                <a:hlinkClick r:id="rId4"/>
              </a:rPr>
              <a:t>Test (Grid)</a:t>
            </a:r>
            <a:endParaRPr lang="en-US" dirty="0"/>
          </a:p>
        </p:txBody>
      </p:sp>
    </p:spTree>
    <p:extLst>
      <p:ext uri="{BB962C8B-B14F-4D97-AF65-F5344CB8AC3E}">
        <p14:creationId xmlns:p14="http://schemas.microsoft.com/office/powerpoint/2010/main" val="69718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Buttons - </a:t>
            </a:r>
            <a:r>
              <a:rPr lang="en-US" b="1" dirty="0"/>
              <a:t>Disabled state</a:t>
            </a:r>
          </a:p>
        </p:txBody>
      </p:sp>
      <p:sp>
        <p:nvSpPr>
          <p:cNvPr id="3" name="Content Placeholder 2"/>
          <p:cNvSpPr>
            <a:spLocks noGrp="1"/>
          </p:cNvSpPr>
          <p:nvPr>
            <p:ph idx="1"/>
          </p:nvPr>
        </p:nvSpPr>
        <p:spPr>
          <a:xfrm>
            <a:off x="-108520" y="1600200"/>
            <a:ext cx="9145016" cy="3340968"/>
          </a:xfrm>
        </p:spPr>
        <p:txBody>
          <a:bodyPr>
            <a:normAutofit fontScale="85000" lnSpcReduction="20000"/>
          </a:bodyPr>
          <a:lstStyle/>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h3</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Anchor tag</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h3</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href</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-primary disabled"&gt;</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btn</a:t>
            </a:r>
            <a:r>
              <a:rPr lang="en-US" sz="2000" dirty="0">
                <a:solidFill>
                  <a:srgbClr val="000000"/>
                </a:solidFill>
                <a:highlight>
                  <a:srgbClr val="FFFFFF"/>
                </a:highlight>
                <a:latin typeface="Consolas"/>
              </a:rPr>
              <a:t>-primary disabled</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href</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-primary"&gt;</a:t>
            </a:r>
            <a:r>
              <a:rPr lang="en-US" sz="2000" dirty="0" err="1">
                <a:solidFill>
                  <a:srgbClr val="000000"/>
                </a:solidFill>
                <a:highlight>
                  <a:srgbClr val="FFFFFF"/>
                </a:highlight>
                <a:latin typeface="Consolas"/>
              </a:rPr>
              <a:t>btn</a:t>
            </a:r>
            <a:r>
              <a:rPr lang="en-US" sz="2000" dirty="0">
                <a:solidFill>
                  <a:srgbClr val="000000"/>
                </a:solidFill>
                <a:highlight>
                  <a:srgbClr val="FFFFFF"/>
                </a:highlight>
                <a:latin typeface="Consolas"/>
              </a:rPr>
              <a:t>-primary</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href</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disabled"&gt;</a:t>
            </a:r>
            <a:r>
              <a:rPr lang="en-US" sz="2000" dirty="0" err="1">
                <a:solidFill>
                  <a:srgbClr val="000000"/>
                </a:solidFill>
                <a:highlight>
                  <a:srgbClr val="FFFFFF"/>
                </a:highlight>
                <a:latin typeface="Consolas"/>
              </a:rPr>
              <a:t>btn</a:t>
            </a:r>
            <a:r>
              <a:rPr lang="en-US" sz="2000" dirty="0">
                <a:solidFill>
                  <a:srgbClr val="000000"/>
                </a:solidFill>
                <a:highlight>
                  <a:srgbClr val="FFFFFF"/>
                </a:highlight>
                <a:latin typeface="Consolas"/>
              </a:rPr>
              <a:t> disabled</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href</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btn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h3</a:t>
            </a:r>
            <a:r>
              <a:rPr lang="en-US" sz="2000" dirty="0">
                <a:solidFill>
                  <a:srgbClr val="0000FF"/>
                </a:solidFill>
                <a:highlight>
                  <a:srgbClr val="FFFFFF"/>
                </a:highlight>
                <a:latin typeface="Consolas"/>
              </a:rPr>
              <a:t>&gt;</a:t>
            </a:r>
            <a:r>
              <a:rPr lang="en-US" sz="2000" dirty="0">
                <a:solidFill>
                  <a:srgbClr val="000000"/>
                </a:solidFill>
                <a:highlight>
                  <a:srgbClr val="FFFFFF"/>
                </a:highlight>
                <a:latin typeface="Consolas"/>
              </a:rPr>
              <a:t>Button tag</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h3</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-primary disabled"</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disabled</a:t>
            </a:r>
            <a:r>
              <a:rPr lang="en-US" sz="2000" dirty="0">
                <a:solidFill>
                  <a:srgbClr val="0000FF"/>
                </a:solidFill>
                <a:highlight>
                  <a:srgbClr val="FFFFFF"/>
                </a:highlight>
                <a:latin typeface="Consolas"/>
              </a:rPr>
              <a:t>="disabled"&gt;</a:t>
            </a:r>
            <a:r>
              <a:rPr lang="en-US" sz="2000" dirty="0" err="1">
                <a:solidFill>
                  <a:srgbClr val="000000"/>
                </a:solidFill>
                <a:highlight>
                  <a:srgbClr val="FFFFFF"/>
                </a:highlight>
                <a:latin typeface="Consolas"/>
              </a:rPr>
              <a:t>btn</a:t>
            </a:r>
            <a:r>
              <a:rPr lang="en-US" sz="2000" dirty="0">
                <a:solidFill>
                  <a:srgbClr val="000000"/>
                </a:solidFill>
                <a:highlight>
                  <a:srgbClr val="FFFFFF"/>
                </a:highlight>
                <a:latin typeface="Consolas"/>
              </a:rPr>
              <a:t>-primary disabled</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 </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-primary"&gt;</a:t>
            </a:r>
            <a:r>
              <a:rPr lang="en-US" sz="2000" dirty="0" err="1">
                <a:solidFill>
                  <a:srgbClr val="000000"/>
                </a:solidFill>
                <a:highlight>
                  <a:srgbClr val="FFFFFF"/>
                </a:highlight>
                <a:latin typeface="Consolas"/>
              </a:rPr>
              <a:t>btn</a:t>
            </a:r>
            <a:r>
              <a:rPr lang="en-US" sz="2000" dirty="0">
                <a:solidFill>
                  <a:srgbClr val="000000"/>
                </a:solidFill>
                <a:highlight>
                  <a:srgbClr val="FFFFFF"/>
                </a:highlight>
                <a:latin typeface="Consolas"/>
              </a:rPr>
              <a:t>-primary</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disabled</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btn</a:t>
            </a:r>
            <a:r>
              <a:rPr lang="en-US" sz="2000" dirty="0">
                <a:solidFill>
                  <a:srgbClr val="000000"/>
                </a:solidFill>
                <a:highlight>
                  <a:srgbClr val="FFFFFF"/>
                </a:highlight>
                <a:latin typeface="Consolas"/>
              </a:rPr>
              <a:t> disabled</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btn</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btn</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p:txBody>
      </p:sp>
      <p:sp>
        <p:nvSpPr>
          <p:cNvPr id="10" name="TextBox 9"/>
          <p:cNvSpPr txBox="1"/>
          <p:nvPr/>
        </p:nvSpPr>
        <p:spPr>
          <a:xfrm>
            <a:off x="4644008" y="5718073"/>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073" y="3552825"/>
            <a:ext cx="2638425" cy="3305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421018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Buttons - </a:t>
            </a:r>
            <a:r>
              <a:rPr lang="en-US" b="1" dirty="0"/>
              <a:t>One class, multiple tags</a:t>
            </a:r>
          </a:p>
        </p:txBody>
      </p:sp>
      <p:sp>
        <p:nvSpPr>
          <p:cNvPr id="3" name="Content Placeholder 2"/>
          <p:cNvSpPr>
            <a:spLocks noGrp="1"/>
          </p:cNvSpPr>
          <p:nvPr>
            <p:ph idx="1"/>
          </p:nvPr>
        </p:nvSpPr>
        <p:spPr>
          <a:xfrm>
            <a:off x="354348" y="1628800"/>
            <a:ext cx="8435304" cy="3340968"/>
          </a:xfrm>
        </p:spPr>
        <p:txBody>
          <a:bodyPr>
            <a:normAutofit/>
          </a:bodyPr>
          <a:lstStyle/>
          <a:p>
            <a:pPr marL="0" indent="0">
              <a:buNone/>
            </a:pP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a</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class</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btn</a:t>
            </a:r>
            <a:r>
              <a:rPr lang="en-US" sz="2400" dirty="0">
                <a:solidFill>
                  <a:srgbClr val="0000FF"/>
                </a:solidFill>
                <a:highlight>
                  <a:srgbClr val="FFFFFF"/>
                </a:highlight>
                <a:latin typeface="Consolas"/>
              </a:rPr>
              <a:t>"</a:t>
            </a:r>
            <a:r>
              <a:rPr lang="en-US" sz="2400" dirty="0">
                <a:solidFill>
                  <a:srgbClr val="000000"/>
                </a:solidFill>
                <a:highlight>
                  <a:srgbClr val="FFFFFF"/>
                </a:highlight>
                <a:latin typeface="Consolas"/>
              </a:rPr>
              <a:t> </a:t>
            </a:r>
            <a:r>
              <a:rPr lang="en-US" sz="2400" dirty="0" err="1">
                <a:solidFill>
                  <a:srgbClr val="FF0000"/>
                </a:solidFill>
                <a:highlight>
                  <a:srgbClr val="FFFFFF"/>
                </a:highlight>
                <a:latin typeface="Consolas"/>
              </a:rPr>
              <a:t>href</a:t>
            </a:r>
            <a:r>
              <a:rPr lang="en-US" sz="2400" dirty="0">
                <a:solidFill>
                  <a:srgbClr val="0000FF"/>
                </a:solidFill>
                <a:highlight>
                  <a:srgbClr val="FFFFFF"/>
                </a:highlight>
                <a:latin typeface="Consolas"/>
              </a:rPr>
              <a:t>=""&gt;</a:t>
            </a:r>
            <a:r>
              <a:rPr lang="en-US" sz="2400" dirty="0">
                <a:solidFill>
                  <a:srgbClr val="000000"/>
                </a:solidFill>
                <a:highlight>
                  <a:srgbClr val="FFFFFF"/>
                </a:highlight>
                <a:latin typeface="Consolas"/>
              </a:rPr>
              <a:t>Link</a:t>
            </a: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a</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a:p>
            <a:pPr marL="0" indent="0">
              <a:buNone/>
            </a:pP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button</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class</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btn</a:t>
            </a:r>
            <a:r>
              <a:rPr lang="en-US" sz="2400" dirty="0">
                <a:solidFill>
                  <a:srgbClr val="0000FF"/>
                </a:solidFill>
                <a:highlight>
                  <a:srgbClr val="FFFFFF"/>
                </a:highlight>
                <a:latin typeface="Consolas"/>
              </a:rPr>
              <a:t>"</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type</a:t>
            </a:r>
            <a:r>
              <a:rPr lang="en-US" sz="2400" dirty="0">
                <a:solidFill>
                  <a:srgbClr val="0000FF"/>
                </a:solidFill>
                <a:highlight>
                  <a:srgbClr val="FFFFFF"/>
                </a:highlight>
                <a:latin typeface="Consolas"/>
              </a:rPr>
              <a:t>="submit"&gt;</a:t>
            </a:r>
            <a:r>
              <a:rPr lang="en-US" sz="2400" dirty="0">
                <a:solidFill>
                  <a:srgbClr val="000000"/>
                </a:solidFill>
                <a:highlight>
                  <a:srgbClr val="FFFFFF"/>
                </a:highlight>
                <a:latin typeface="Consolas"/>
              </a:rPr>
              <a:t>Button</a:t>
            </a: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button</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a:p>
            <a:pPr marL="0" indent="0">
              <a:buNone/>
            </a:pP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input</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class</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btn</a:t>
            </a:r>
            <a:r>
              <a:rPr lang="en-US" sz="2400" dirty="0">
                <a:solidFill>
                  <a:srgbClr val="0000FF"/>
                </a:solidFill>
                <a:highlight>
                  <a:srgbClr val="FFFFFF"/>
                </a:highlight>
                <a:latin typeface="Consolas"/>
              </a:rPr>
              <a:t>"</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type</a:t>
            </a:r>
            <a:r>
              <a:rPr lang="en-US" sz="2400" dirty="0">
                <a:solidFill>
                  <a:srgbClr val="0000FF"/>
                </a:solidFill>
                <a:highlight>
                  <a:srgbClr val="FFFFFF"/>
                </a:highlight>
                <a:latin typeface="Consolas"/>
              </a:rPr>
              <a:t>="button"</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value</a:t>
            </a:r>
            <a:r>
              <a:rPr lang="en-US" sz="2400" dirty="0">
                <a:solidFill>
                  <a:srgbClr val="0000FF"/>
                </a:solidFill>
                <a:highlight>
                  <a:srgbClr val="FFFFFF"/>
                </a:highlight>
                <a:latin typeface="Consolas"/>
              </a:rPr>
              <a:t>="Input"&gt;</a:t>
            </a:r>
            <a:endParaRPr lang="en-US" sz="2400" dirty="0">
              <a:solidFill>
                <a:srgbClr val="000000"/>
              </a:solidFill>
              <a:highlight>
                <a:srgbClr val="FFFFFF"/>
              </a:highlight>
              <a:latin typeface="Consolas"/>
            </a:endParaRPr>
          </a:p>
          <a:p>
            <a:pPr marL="0" indent="0">
              <a:buNone/>
            </a:pP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input</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class</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btn</a:t>
            </a:r>
            <a:r>
              <a:rPr lang="en-US" sz="2400" dirty="0">
                <a:solidFill>
                  <a:srgbClr val="0000FF"/>
                </a:solidFill>
                <a:highlight>
                  <a:srgbClr val="FFFFFF"/>
                </a:highlight>
                <a:latin typeface="Consolas"/>
              </a:rPr>
              <a:t>"</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type</a:t>
            </a:r>
            <a:r>
              <a:rPr lang="en-US" sz="2400" dirty="0">
                <a:solidFill>
                  <a:srgbClr val="0000FF"/>
                </a:solidFill>
                <a:highlight>
                  <a:srgbClr val="FFFFFF"/>
                </a:highlight>
                <a:latin typeface="Consolas"/>
              </a:rPr>
              <a:t>="submit"</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value</a:t>
            </a:r>
            <a:r>
              <a:rPr lang="en-US" sz="2400" dirty="0">
                <a:solidFill>
                  <a:srgbClr val="0000FF"/>
                </a:solidFill>
                <a:highlight>
                  <a:srgbClr val="FFFFFF"/>
                </a:highlight>
                <a:latin typeface="Consolas"/>
              </a:rPr>
              <a:t>="Submit"&gt;</a:t>
            </a:r>
            <a:endParaRPr lang="en-US" sz="24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4005064"/>
            <a:ext cx="2600325" cy="495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601421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Images</a:t>
            </a:r>
            <a:endParaRPr lang="en-US" b="1" dirty="0"/>
          </a:p>
        </p:txBody>
      </p:sp>
      <p:sp>
        <p:nvSpPr>
          <p:cNvPr id="3" name="Content Placeholder 2"/>
          <p:cNvSpPr>
            <a:spLocks noGrp="1"/>
          </p:cNvSpPr>
          <p:nvPr>
            <p:ph idx="1"/>
          </p:nvPr>
        </p:nvSpPr>
        <p:spPr>
          <a:xfrm>
            <a:off x="354348" y="1628800"/>
            <a:ext cx="6953956" cy="3340968"/>
          </a:xfrm>
        </p:spPr>
        <p:txBody>
          <a:bodyPr>
            <a:normAutofit fontScale="70000" lnSpcReduction="20000"/>
          </a:bodyPr>
          <a:lstStyle/>
          <a:p>
            <a:pPr marL="0" indent="0">
              <a:buNone/>
            </a:pPr>
            <a:r>
              <a:rPr lang="en-US" sz="2400" dirty="0" smtClean="0">
                <a:solidFill>
                  <a:srgbClr val="0000FF"/>
                </a:solidFill>
                <a:highlight>
                  <a:srgbClr val="FFFFFF"/>
                </a:highlight>
                <a:latin typeface="Consolas"/>
              </a:rPr>
              <a:t>&lt;</a:t>
            </a:r>
            <a:r>
              <a:rPr lang="en-US" sz="2400" dirty="0">
                <a:solidFill>
                  <a:srgbClr val="800000"/>
                </a:solidFill>
                <a:highlight>
                  <a:srgbClr val="FFFFFF"/>
                </a:highlight>
                <a:latin typeface="Consolas"/>
              </a:rPr>
              <a:t>h4</a:t>
            </a:r>
            <a:r>
              <a:rPr lang="en-US" sz="2400" dirty="0">
                <a:solidFill>
                  <a:srgbClr val="0000FF"/>
                </a:solidFill>
                <a:highlight>
                  <a:srgbClr val="FFFFFF"/>
                </a:highlight>
                <a:latin typeface="Consolas"/>
              </a:rPr>
              <a:t>&gt;</a:t>
            </a:r>
            <a:r>
              <a:rPr lang="en-US" sz="2400" dirty="0" err="1">
                <a:solidFill>
                  <a:srgbClr val="000000"/>
                </a:solidFill>
                <a:highlight>
                  <a:srgbClr val="FFFFFF"/>
                </a:highlight>
                <a:latin typeface="Consolas"/>
              </a:rPr>
              <a:t>img</a:t>
            </a:r>
            <a:r>
              <a:rPr lang="en-US" sz="2400" dirty="0">
                <a:solidFill>
                  <a:srgbClr val="000000"/>
                </a:solidFill>
                <a:highlight>
                  <a:srgbClr val="FFFFFF"/>
                </a:highlight>
                <a:latin typeface="Consolas"/>
              </a:rPr>
              <a:t>-responsive</a:t>
            </a: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h4</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a:p>
            <a:pPr marL="0" indent="0">
              <a:buNone/>
            </a:pPr>
            <a:r>
              <a:rPr lang="en-US" sz="2400" dirty="0" smtClean="0">
                <a:solidFill>
                  <a:srgbClr val="0000FF"/>
                </a:solidFill>
                <a:highlight>
                  <a:srgbClr val="FFFFFF"/>
                </a:highlight>
                <a:latin typeface="Consolas"/>
              </a:rPr>
              <a:t>&lt;</a:t>
            </a:r>
            <a:r>
              <a:rPr lang="en-US" sz="2400" dirty="0" err="1">
                <a:solidFill>
                  <a:srgbClr val="800000"/>
                </a:solidFill>
                <a:highlight>
                  <a:srgbClr val="FFFFFF"/>
                </a:highlight>
                <a:latin typeface="Consolas"/>
              </a:rPr>
              <a:t>img</a:t>
            </a:r>
            <a:r>
              <a:rPr lang="en-US" sz="2400" dirty="0">
                <a:solidFill>
                  <a:srgbClr val="000000"/>
                </a:solidFill>
                <a:highlight>
                  <a:srgbClr val="FFFFFF"/>
                </a:highlight>
                <a:latin typeface="Consolas"/>
              </a:rPr>
              <a:t> </a:t>
            </a:r>
            <a:r>
              <a:rPr lang="en-US" sz="2400" dirty="0" err="1">
                <a:solidFill>
                  <a:srgbClr val="FF0000"/>
                </a:solidFill>
                <a:highlight>
                  <a:srgbClr val="FFFFFF"/>
                </a:highlight>
                <a:latin typeface="Consolas"/>
              </a:rPr>
              <a:t>src</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img</a:t>
            </a:r>
            <a:r>
              <a:rPr lang="en-US" sz="2400" dirty="0">
                <a:solidFill>
                  <a:srgbClr val="0000FF"/>
                </a:solidFill>
                <a:highlight>
                  <a:srgbClr val="FFFFFF"/>
                </a:highlight>
                <a:latin typeface="Consolas"/>
              </a:rPr>
              <a:t>/Flowers/tulips.jpg"</a:t>
            </a:r>
            <a:r>
              <a:rPr lang="en-US" sz="2400" dirty="0">
                <a:solidFill>
                  <a:srgbClr val="000000"/>
                </a:solidFill>
                <a:highlight>
                  <a:srgbClr val="FFFFFF"/>
                </a:highlight>
                <a:latin typeface="Consolas"/>
              </a:rPr>
              <a:t> </a:t>
            </a:r>
            <a:endParaRPr lang="en-US" sz="2400" dirty="0" smtClean="0">
              <a:solidFill>
                <a:srgbClr val="000000"/>
              </a:solidFill>
              <a:highlight>
                <a:srgbClr val="FFFFFF"/>
              </a:highlight>
              <a:latin typeface="Consolas"/>
            </a:endParaRPr>
          </a:p>
          <a:p>
            <a:pPr marL="0" indent="0">
              <a:buNone/>
            </a:pPr>
            <a:r>
              <a:rPr lang="en-US" sz="2400" dirty="0" smtClean="0">
                <a:solidFill>
                  <a:srgbClr val="FF0000"/>
                </a:solidFill>
                <a:highlight>
                  <a:srgbClr val="FFFFFF"/>
                </a:highlight>
                <a:latin typeface="Consolas"/>
              </a:rPr>
              <a:t>	class</a:t>
            </a:r>
            <a:r>
              <a:rPr lang="en-US" sz="2400" dirty="0">
                <a:solidFill>
                  <a:srgbClr val="0000FF"/>
                </a:solidFill>
                <a:highlight>
                  <a:srgbClr val="FFFFFF"/>
                </a:highlight>
                <a:latin typeface="Consolas"/>
              </a:rPr>
              <a:t>="</a:t>
            </a:r>
            <a:r>
              <a:rPr lang="en-US" sz="2400" dirty="0" err="1" smtClean="0">
                <a:solidFill>
                  <a:srgbClr val="0000FF"/>
                </a:solidFill>
                <a:highlight>
                  <a:srgbClr val="FFFFFF"/>
                </a:highlight>
                <a:latin typeface="Consolas"/>
              </a:rPr>
              <a:t>img</a:t>
            </a:r>
            <a:r>
              <a:rPr lang="en-US" sz="2400" dirty="0" smtClean="0">
                <a:solidFill>
                  <a:srgbClr val="0000FF"/>
                </a:solidFill>
                <a:highlight>
                  <a:srgbClr val="FFFFFF"/>
                </a:highlight>
                <a:latin typeface="Consolas"/>
              </a:rPr>
              <a:t>-responsive“ /&gt;</a:t>
            </a:r>
            <a:endParaRPr lang="en-US" sz="2400" dirty="0">
              <a:solidFill>
                <a:srgbClr val="000000"/>
              </a:solidFill>
              <a:highlight>
                <a:srgbClr val="FFFFFF"/>
              </a:highlight>
              <a:latin typeface="Consolas"/>
            </a:endParaRPr>
          </a:p>
          <a:p>
            <a:pPr marL="0" indent="0">
              <a:buNone/>
            </a:pPr>
            <a:r>
              <a:rPr lang="en-US" sz="2400" dirty="0" smtClean="0">
                <a:solidFill>
                  <a:srgbClr val="0000FF"/>
                </a:solidFill>
                <a:highlight>
                  <a:srgbClr val="FFFFFF"/>
                </a:highlight>
                <a:latin typeface="Consolas"/>
              </a:rPr>
              <a:t>&lt;</a:t>
            </a:r>
            <a:r>
              <a:rPr lang="en-US" sz="2400" dirty="0">
                <a:solidFill>
                  <a:srgbClr val="800000"/>
                </a:solidFill>
                <a:highlight>
                  <a:srgbClr val="FFFFFF"/>
                </a:highlight>
                <a:latin typeface="Consolas"/>
              </a:rPr>
              <a:t>h4</a:t>
            </a:r>
            <a:r>
              <a:rPr lang="en-US" sz="2400" dirty="0">
                <a:solidFill>
                  <a:srgbClr val="0000FF"/>
                </a:solidFill>
                <a:highlight>
                  <a:srgbClr val="FFFFFF"/>
                </a:highlight>
                <a:latin typeface="Consolas"/>
              </a:rPr>
              <a:t>&gt;</a:t>
            </a:r>
            <a:r>
              <a:rPr lang="en-US" sz="2400" dirty="0" err="1">
                <a:solidFill>
                  <a:srgbClr val="000000"/>
                </a:solidFill>
                <a:highlight>
                  <a:srgbClr val="FFFFFF"/>
                </a:highlight>
                <a:latin typeface="Consolas"/>
              </a:rPr>
              <a:t>img</a:t>
            </a:r>
            <a:r>
              <a:rPr lang="en-US" sz="2400" dirty="0">
                <a:solidFill>
                  <a:srgbClr val="000000"/>
                </a:solidFill>
                <a:highlight>
                  <a:srgbClr val="FFFFFF"/>
                </a:highlight>
                <a:latin typeface="Consolas"/>
              </a:rPr>
              <a:t>-rounded</a:t>
            </a: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h4</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a:p>
            <a:pPr marL="0" indent="0">
              <a:buNone/>
            </a:pPr>
            <a:r>
              <a:rPr lang="en-US" sz="2400" dirty="0" smtClean="0">
                <a:solidFill>
                  <a:srgbClr val="0000FF"/>
                </a:solidFill>
                <a:highlight>
                  <a:srgbClr val="FFFFFF"/>
                </a:highlight>
                <a:latin typeface="Consolas"/>
              </a:rPr>
              <a:t>&lt;</a:t>
            </a:r>
            <a:r>
              <a:rPr lang="en-US" sz="2400" dirty="0" err="1">
                <a:solidFill>
                  <a:srgbClr val="800000"/>
                </a:solidFill>
                <a:highlight>
                  <a:srgbClr val="FFFFFF"/>
                </a:highlight>
                <a:latin typeface="Consolas"/>
              </a:rPr>
              <a:t>img</a:t>
            </a:r>
            <a:r>
              <a:rPr lang="en-US" sz="2400" dirty="0">
                <a:solidFill>
                  <a:srgbClr val="000000"/>
                </a:solidFill>
                <a:highlight>
                  <a:srgbClr val="FFFFFF"/>
                </a:highlight>
                <a:latin typeface="Consolas"/>
              </a:rPr>
              <a:t> </a:t>
            </a:r>
            <a:r>
              <a:rPr lang="en-US" sz="2400" dirty="0" err="1">
                <a:solidFill>
                  <a:srgbClr val="FF0000"/>
                </a:solidFill>
                <a:highlight>
                  <a:srgbClr val="FFFFFF"/>
                </a:highlight>
                <a:latin typeface="Consolas"/>
              </a:rPr>
              <a:t>src</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img</a:t>
            </a:r>
            <a:r>
              <a:rPr lang="en-US" sz="2400" dirty="0">
                <a:solidFill>
                  <a:srgbClr val="0000FF"/>
                </a:solidFill>
                <a:highlight>
                  <a:srgbClr val="FFFFFF"/>
                </a:highlight>
                <a:latin typeface="Consolas"/>
              </a:rPr>
              <a:t>/Flowers/Narcissus.jpg"</a:t>
            </a:r>
            <a:r>
              <a:rPr lang="en-US" sz="2400" dirty="0">
                <a:solidFill>
                  <a:srgbClr val="000000"/>
                </a:solidFill>
                <a:highlight>
                  <a:srgbClr val="FFFFFF"/>
                </a:highlight>
                <a:latin typeface="Consolas"/>
              </a:rPr>
              <a:t> </a:t>
            </a:r>
            <a:endParaRPr lang="en-US" sz="2400" dirty="0" smtClean="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a:t>
            </a:r>
            <a:r>
              <a:rPr lang="en-US" sz="2400" dirty="0" smtClean="0">
                <a:solidFill>
                  <a:srgbClr val="FF0000"/>
                </a:solidFill>
                <a:highlight>
                  <a:srgbClr val="FFFFFF"/>
                </a:highlight>
                <a:latin typeface="Consolas"/>
              </a:rPr>
              <a:t>class</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img</a:t>
            </a:r>
            <a:r>
              <a:rPr lang="en-US" sz="2400" dirty="0">
                <a:solidFill>
                  <a:srgbClr val="0000FF"/>
                </a:solidFill>
                <a:highlight>
                  <a:srgbClr val="FFFFFF"/>
                </a:highlight>
                <a:latin typeface="Consolas"/>
              </a:rPr>
              <a:t>-rounded"</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a:p>
            <a:pPr marL="0" indent="0">
              <a:buNone/>
            </a:pPr>
            <a:r>
              <a:rPr lang="en-US" sz="2400" dirty="0" smtClean="0">
                <a:solidFill>
                  <a:srgbClr val="0000FF"/>
                </a:solidFill>
                <a:highlight>
                  <a:srgbClr val="FFFFFF"/>
                </a:highlight>
                <a:latin typeface="Consolas"/>
              </a:rPr>
              <a:t>&lt;</a:t>
            </a:r>
            <a:r>
              <a:rPr lang="en-US" sz="2400" dirty="0">
                <a:solidFill>
                  <a:srgbClr val="800000"/>
                </a:solidFill>
                <a:highlight>
                  <a:srgbClr val="FFFFFF"/>
                </a:highlight>
                <a:latin typeface="Consolas"/>
              </a:rPr>
              <a:t>h4</a:t>
            </a:r>
            <a:r>
              <a:rPr lang="en-US" sz="2400" dirty="0">
                <a:solidFill>
                  <a:srgbClr val="0000FF"/>
                </a:solidFill>
                <a:highlight>
                  <a:srgbClr val="FFFFFF"/>
                </a:highlight>
                <a:latin typeface="Consolas"/>
              </a:rPr>
              <a:t>&gt;</a:t>
            </a:r>
            <a:r>
              <a:rPr lang="en-US" sz="2400" dirty="0" err="1">
                <a:solidFill>
                  <a:srgbClr val="000000"/>
                </a:solidFill>
                <a:highlight>
                  <a:srgbClr val="FFFFFF"/>
                </a:highlight>
                <a:latin typeface="Consolas"/>
              </a:rPr>
              <a:t>img</a:t>
            </a:r>
            <a:r>
              <a:rPr lang="en-US" sz="2400" dirty="0">
                <a:solidFill>
                  <a:srgbClr val="000000"/>
                </a:solidFill>
                <a:highlight>
                  <a:srgbClr val="FFFFFF"/>
                </a:highlight>
                <a:latin typeface="Consolas"/>
              </a:rPr>
              <a:t>-circle</a:t>
            </a: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h4</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a:p>
            <a:pPr marL="0" indent="0">
              <a:buNone/>
            </a:pPr>
            <a:r>
              <a:rPr lang="en-US" sz="2400" dirty="0" smtClean="0">
                <a:solidFill>
                  <a:srgbClr val="0000FF"/>
                </a:solidFill>
                <a:highlight>
                  <a:srgbClr val="FFFFFF"/>
                </a:highlight>
                <a:latin typeface="Consolas"/>
              </a:rPr>
              <a:t>&lt;</a:t>
            </a:r>
            <a:r>
              <a:rPr lang="en-US" sz="2400" dirty="0" err="1">
                <a:solidFill>
                  <a:srgbClr val="800000"/>
                </a:solidFill>
                <a:highlight>
                  <a:srgbClr val="FFFFFF"/>
                </a:highlight>
                <a:latin typeface="Consolas"/>
              </a:rPr>
              <a:t>img</a:t>
            </a:r>
            <a:r>
              <a:rPr lang="en-US" sz="2400" dirty="0">
                <a:solidFill>
                  <a:srgbClr val="000000"/>
                </a:solidFill>
                <a:highlight>
                  <a:srgbClr val="FFFFFF"/>
                </a:highlight>
                <a:latin typeface="Consolas"/>
              </a:rPr>
              <a:t> </a:t>
            </a:r>
            <a:r>
              <a:rPr lang="en-US" sz="2400" dirty="0" err="1">
                <a:solidFill>
                  <a:srgbClr val="FF0000"/>
                </a:solidFill>
                <a:highlight>
                  <a:srgbClr val="FFFFFF"/>
                </a:highlight>
                <a:latin typeface="Consolas"/>
              </a:rPr>
              <a:t>src</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img</a:t>
            </a:r>
            <a:r>
              <a:rPr lang="en-US" sz="2400" dirty="0">
                <a:solidFill>
                  <a:srgbClr val="0000FF"/>
                </a:solidFill>
                <a:highlight>
                  <a:srgbClr val="FFFFFF"/>
                </a:highlight>
                <a:latin typeface="Consolas"/>
              </a:rPr>
              <a:t>/Flowers/Anagallis.jpg"</a:t>
            </a:r>
            <a:r>
              <a:rPr lang="en-US" sz="2400" dirty="0">
                <a:solidFill>
                  <a:srgbClr val="000000"/>
                </a:solidFill>
                <a:highlight>
                  <a:srgbClr val="FFFFFF"/>
                </a:highlight>
                <a:latin typeface="Consolas"/>
              </a:rPr>
              <a:t> </a:t>
            </a:r>
            <a:endParaRPr lang="en-US" sz="2400" dirty="0" smtClean="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a:t>
            </a:r>
            <a:r>
              <a:rPr lang="en-US" sz="2400" dirty="0" smtClean="0">
                <a:solidFill>
                  <a:srgbClr val="FF0000"/>
                </a:solidFill>
                <a:highlight>
                  <a:srgbClr val="FFFFFF"/>
                </a:highlight>
                <a:latin typeface="Consolas"/>
              </a:rPr>
              <a:t>class</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img</a:t>
            </a:r>
            <a:r>
              <a:rPr lang="en-US" sz="2400" dirty="0">
                <a:solidFill>
                  <a:srgbClr val="0000FF"/>
                </a:solidFill>
                <a:highlight>
                  <a:srgbClr val="FFFFFF"/>
                </a:highlight>
                <a:latin typeface="Consolas"/>
              </a:rPr>
              <a:t>-circle"</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a:p>
            <a:pPr marL="0" indent="0">
              <a:buNone/>
            </a:pPr>
            <a:r>
              <a:rPr lang="en-US" sz="2400" dirty="0" smtClean="0">
                <a:solidFill>
                  <a:srgbClr val="0000FF"/>
                </a:solidFill>
                <a:highlight>
                  <a:srgbClr val="FFFFFF"/>
                </a:highlight>
                <a:latin typeface="Consolas"/>
              </a:rPr>
              <a:t>&lt;</a:t>
            </a:r>
            <a:r>
              <a:rPr lang="en-US" sz="2400" dirty="0">
                <a:solidFill>
                  <a:srgbClr val="800000"/>
                </a:solidFill>
                <a:highlight>
                  <a:srgbClr val="FFFFFF"/>
                </a:highlight>
                <a:latin typeface="Consolas"/>
              </a:rPr>
              <a:t>h4</a:t>
            </a:r>
            <a:r>
              <a:rPr lang="en-US" sz="2400" dirty="0">
                <a:solidFill>
                  <a:srgbClr val="0000FF"/>
                </a:solidFill>
                <a:highlight>
                  <a:srgbClr val="FFFFFF"/>
                </a:highlight>
                <a:latin typeface="Consolas"/>
              </a:rPr>
              <a:t>&gt;</a:t>
            </a:r>
            <a:r>
              <a:rPr lang="en-US" sz="2400" dirty="0" err="1">
                <a:solidFill>
                  <a:srgbClr val="000000"/>
                </a:solidFill>
                <a:highlight>
                  <a:srgbClr val="FFFFFF"/>
                </a:highlight>
                <a:latin typeface="Consolas"/>
              </a:rPr>
              <a:t>img</a:t>
            </a:r>
            <a:r>
              <a:rPr lang="en-US" sz="2400" dirty="0">
                <a:solidFill>
                  <a:srgbClr val="000000"/>
                </a:solidFill>
                <a:highlight>
                  <a:srgbClr val="FFFFFF"/>
                </a:highlight>
                <a:latin typeface="Consolas"/>
              </a:rPr>
              <a:t>-circle</a:t>
            </a:r>
            <a:r>
              <a:rPr lang="en-US" sz="2400" dirty="0">
                <a:solidFill>
                  <a:srgbClr val="0000FF"/>
                </a:solidFill>
                <a:highlight>
                  <a:srgbClr val="FFFFFF"/>
                </a:highlight>
                <a:latin typeface="Consolas"/>
              </a:rPr>
              <a:t>&lt;/</a:t>
            </a:r>
            <a:r>
              <a:rPr lang="en-US" sz="2400" dirty="0">
                <a:solidFill>
                  <a:srgbClr val="800000"/>
                </a:solidFill>
                <a:highlight>
                  <a:srgbClr val="FFFFFF"/>
                </a:highlight>
                <a:latin typeface="Consolas"/>
              </a:rPr>
              <a:t>h4</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a:p>
            <a:pPr marL="0" indent="0">
              <a:buNone/>
            </a:pPr>
            <a:r>
              <a:rPr lang="en-US" sz="2400" dirty="0" smtClean="0">
                <a:solidFill>
                  <a:srgbClr val="0000FF"/>
                </a:solidFill>
                <a:highlight>
                  <a:srgbClr val="FFFFFF"/>
                </a:highlight>
                <a:latin typeface="Consolas"/>
              </a:rPr>
              <a:t>&lt;</a:t>
            </a:r>
            <a:r>
              <a:rPr lang="en-US" sz="2400" dirty="0" err="1">
                <a:solidFill>
                  <a:srgbClr val="800000"/>
                </a:solidFill>
                <a:highlight>
                  <a:srgbClr val="FFFFFF"/>
                </a:highlight>
                <a:latin typeface="Consolas"/>
              </a:rPr>
              <a:t>img</a:t>
            </a:r>
            <a:r>
              <a:rPr lang="en-US" sz="2400" dirty="0">
                <a:solidFill>
                  <a:srgbClr val="000000"/>
                </a:solidFill>
                <a:highlight>
                  <a:srgbClr val="FFFFFF"/>
                </a:highlight>
                <a:latin typeface="Consolas"/>
              </a:rPr>
              <a:t> </a:t>
            </a:r>
            <a:r>
              <a:rPr lang="en-US" sz="2400" dirty="0" err="1">
                <a:solidFill>
                  <a:srgbClr val="FF0000"/>
                </a:solidFill>
                <a:highlight>
                  <a:srgbClr val="FFFFFF"/>
                </a:highlight>
                <a:latin typeface="Consolas"/>
              </a:rPr>
              <a:t>src</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img</a:t>
            </a:r>
            <a:r>
              <a:rPr lang="en-US" sz="2400" dirty="0">
                <a:solidFill>
                  <a:srgbClr val="0000FF"/>
                </a:solidFill>
                <a:highlight>
                  <a:srgbClr val="FFFFFF"/>
                </a:highlight>
                <a:latin typeface="Consolas"/>
              </a:rPr>
              <a:t>/Flowers/Chrysanthemum.jpg"</a:t>
            </a:r>
            <a:r>
              <a:rPr lang="en-US" sz="2400" dirty="0">
                <a:solidFill>
                  <a:srgbClr val="000000"/>
                </a:solidFill>
                <a:highlight>
                  <a:srgbClr val="FFFFFF"/>
                </a:highlight>
                <a:latin typeface="Consolas"/>
              </a:rPr>
              <a:t> </a:t>
            </a:r>
            <a:endParaRPr lang="en-US" sz="2400" dirty="0" smtClean="0">
              <a:solidFill>
                <a:srgbClr val="000000"/>
              </a:solidFill>
              <a:highlight>
                <a:srgbClr val="FFFFFF"/>
              </a:highlight>
              <a:latin typeface="Consolas"/>
            </a:endParaRPr>
          </a:p>
          <a:p>
            <a:pPr marL="0" indent="0">
              <a:buNone/>
            </a:pPr>
            <a:r>
              <a:rPr lang="en-US" sz="2400" dirty="0">
                <a:solidFill>
                  <a:srgbClr val="000000"/>
                </a:solidFill>
                <a:highlight>
                  <a:srgbClr val="FFFFFF"/>
                </a:highlight>
                <a:latin typeface="Consolas"/>
              </a:rPr>
              <a:t>	</a:t>
            </a:r>
            <a:r>
              <a:rPr lang="en-US" sz="2400" dirty="0" smtClean="0">
                <a:solidFill>
                  <a:srgbClr val="FF0000"/>
                </a:solidFill>
                <a:highlight>
                  <a:srgbClr val="FFFFFF"/>
                </a:highlight>
                <a:latin typeface="Consolas"/>
              </a:rPr>
              <a:t>class</a:t>
            </a:r>
            <a:r>
              <a:rPr lang="en-US" sz="2400" dirty="0">
                <a:solidFill>
                  <a:srgbClr val="0000FF"/>
                </a:solidFill>
                <a:highlight>
                  <a:srgbClr val="FFFFFF"/>
                </a:highlight>
                <a:latin typeface="Consolas"/>
              </a:rPr>
              <a:t>="</a:t>
            </a:r>
            <a:r>
              <a:rPr lang="en-US" sz="2400" dirty="0" err="1">
                <a:solidFill>
                  <a:srgbClr val="0000FF"/>
                </a:solidFill>
                <a:highlight>
                  <a:srgbClr val="FFFFFF"/>
                </a:highlight>
                <a:latin typeface="Consolas"/>
              </a:rPr>
              <a:t>img</a:t>
            </a:r>
            <a:r>
              <a:rPr lang="en-US" sz="2400" dirty="0">
                <a:solidFill>
                  <a:srgbClr val="0000FF"/>
                </a:solidFill>
                <a:highlight>
                  <a:srgbClr val="FFFFFF"/>
                </a:highlight>
                <a:latin typeface="Consolas"/>
              </a:rPr>
              <a:t>-thumbnail"</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/&gt;</a:t>
            </a:r>
            <a:endParaRPr lang="en-US" sz="2400" dirty="0">
              <a:solidFill>
                <a:srgbClr val="000000"/>
              </a:solidFill>
              <a:highlight>
                <a:srgbClr val="FFFFFF"/>
              </a:highlight>
              <a:latin typeface="Consolas"/>
            </a:endParaRPr>
          </a:p>
        </p:txBody>
      </p:sp>
      <p:sp>
        <p:nvSpPr>
          <p:cNvPr id="10" name="TextBox 9"/>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789781"/>
            <a:ext cx="1466850"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9714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Helper classes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type</a:t>
            </a:r>
            <a:r>
              <a:rPr lang="en-US" sz="2000" dirty="0">
                <a:solidFill>
                  <a:srgbClr val="0000FF"/>
                </a:solidFill>
                <a:highlight>
                  <a:srgbClr val="FFFFFF"/>
                </a:highlight>
                <a:latin typeface="Consolas"/>
              </a:rPr>
              <a:t>="button"</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="close"</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aria-hidden</a:t>
            </a:r>
            <a:r>
              <a:rPr lang="en-US" sz="2000" dirty="0">
                <a:solidFill>
                  <a:srgbClr val="0000FF"/>
                </a:solidFill>
                <a:highlight>
                  <a:srgbClr val="FFFFFF"/>
                </a:highlight>
                <a:latin typeface="Consolas"/>
              </a:rPr>
              <a:t>="true"&gt;</a:t>
            </a:r>
            <a:r>
              <a:rPr lang="en-US" sz="2000" dirty="0">
                <a:solidFill>
                  <a:srgbClr val="FF0000"/>
                </a:solidFill>
                <a:highlight>
                  <a:srgbClr val="FFFFFF"/>
                </a:highlight>
                <a:latin typeface="Consolas"/>
              </a:rPr>
              <a:t>&amp;times;</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button</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="pull-left"&gt;</a:t>
            </a:r>
            <a:r>
              <a:rPr lang="en-US" sz="2000" dirty="0">
                <a:solidFill>
                  <a:srgbClr val="000000"/>
                </a:solidFill>
                <a:highlight>
                  <a:srgbClr val="FFFFFF"/>
                </a:highlight>
                <a:latin typeface="Consolas"/>
              </a:rPr>
              <a:t>pull-left</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="pull-right"&gt;</a:t>
            </a:r>
            <a:r>
              <a:rPr lang="en-US" sz="2000" dirty="0">
                <a:solidFill>
                  <a:srgbClr val="000000"/>
                </a:solidFill>
                <a:highlight>
                  <a:srgbClr val="FFFFFF"/>
                </a:highlight>
                <a:latin typeface="Consolas"/>
              </a:rPr>
              <a:t>pull-right</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err="1">
                <a:solidFill>
                  <a:srgbClr val="800000"/>
                </a:solidFill>
                <a:highlight>
                  <a:srgbClr val="FFFFFF"/>
                </a:highlight>
                <a:latin typeface="Consolas"/>
              </a:rPr>
              <a:t>br</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clearfix</a:t>
            </a:r>
            <a:r>
              <a:rPr lang="en-US" sz="2000" dirty="0">
                <a:solidFill>
                  <a:srgbClr val="0000FF"/>
                </a:solidFill>
                <a:highlight>
                  <a:srgbClr val="FFFFFF"/>
                </a:highlight>
                <a:latin typeface="Consolas"/>
              </a:rPr>
              <a:t>"&gt;</a:t>
            </a:r>
            <a:r>
              <a:rPr lang="en-US" sz="2000" dirty="0" err="1">
                <a:solidFill>
                  <a:srgbClr val="000000"/>
                </a:solidFill>
                <a:highlight>
                  <a:srgbClr val="FFFFFF"/>
                </a:highlight>
                <a:latin typeface="Consolas"/>
              </a:rPr>
              <a:t>clearfix</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div</a:t>
            </a:r>
            <a:r>
              <a:rPr lang="en-US" sz="2000" dirty="0">
                <a:solidFill>
                  <a:srgbClr val="0000FF"/>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smtClean="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00"/>
                </a:solidFill>
                <a:highlight>
                  <a:srgbClr val="FFFFFF"/>
                </a:highlight>
                <a:latin typeface="Consolas"/>
              </a:rPr>
              <a:t> </a:t>
            </a:r>
            <a:r>
              <a:rPr lang="en-US" sz="2000" dirty="0">
                <a:solidFill>
                  <a:srgbClr val="FF0000"/>
                </a:solidFill>
                <a:highlight>
                  <a:srgbClr val="FFFFFF"/>
                </a:highlight>
                <a:latin typeface="Consolas"/>
              </a:rPr>
              <a:t>class</a:t>
            </a:r>
            <a:r>
              <a:rPr lang="en-US" sz="2000" dirty="0">
                <a:solidFill>
                  <a:srgbClr val="0000FF"/>
                </a:solidFill>
                <a:highlight>
                  <a:srgbClr val="FFFFFF"/>
                </a:highlight>
                <a:latin typeface="Consolas"/>
              </a:rPr>
              <a:t>="</a:t>
            </a:r>
            <a:r>
              <a:rPr lang="en-US" sz="2000" dirty="0" err="1">
                <a:solidFill>
                  <a:srgbClr val="0000FF"/>
                </a:solidFill>
                <a:highlight>
                  <a:srgbClr val="FFFFFF"/>
                </a:highlight>
                <a:latin typeface="Consolas"/>
              </a:rPr>
              <a:t>sr</a:t>
            </a:r>
            <a:r>
              <a:rPr lang="en-US" sz="2000" dirty="0">
                <a:solidFill>
                  <a:srgbClr val="0000FF"/>
                </a:solidFill>
                <a:highlight>
                  <a:srgbClr val="FFFFFF"/>
                </a:highlight>
                <a:latin typeface="Consolas"/>
              </a:rPr>
              <a:t>-only"</a:t>
            </a:r>
            <a:r>
              <a:rPr lang="en-US" sz="2000" dirty="0">
                <a:solidFill>
                  <a:srgbClr val="000000"/>
                </a:solidFill>
                <a:highlight>
                  <a:srgbClr val="FFFFFF"/>
                </a:highlight>
                <a:latin typeface="Consolas"/>
              </a:rPr>
              <a:t> </a:t>
            </a:r>
            <a:r>
              <a:rPr lang="en-US" sz="2000" dirty="0" err="1">
                <a:solidFill>
                  <a:srgbClr val="FF0000"/>
                </a:solidFill>
                <a:highlight>
                  <a:srgbClr val="FFFFFF"/>
                </a:highlight>
                <a:latin typeface="Consolas"/>
              </a:rPr>
              <a:t>href</a:t>
            </a:r>
            <a:r>
              <a:rPr lang="en-US" sz="2000" dirty="0">
                <a:solidFill>
                  <a:srgbClr val="0000FF"/>
                </a:solidFill>
                <a:highlight>
                  <a:srgbClr val="FFFFFF"/>
                </a:highlight>
                <a:latin typeface="Consolas"/>
              </a:rPr>
              <a:t>="#content"&gt;</a:t>
            </a:r>
            <a:r>
              <a:rPr lang="en-US" sz="2000" dirty="0">
                <a:solidFill>
                  <a:srgbClr val="000000"/>
                </a:solidFill>
                <a:highlight>
                  <a:srgbClr val="FFFFFF"/>
                </a:highlight>
                <a:latin typeface="Consolas"/>
              </a:rPr>
              <a:t>Skip to content</a:t>
            </a:r>
            <a:r>
              <a:rPr lang="en-US" sz="2000" dirty="0">
                <a:solidFill>
                  <a:srgbClr val="0000FF"/>
                </a:solidFill>
                <a:highlight>
                  <a:srgbClr val="FFFFFF"/>
                </a:highlight>
                <a:latin typeface="Consolas"/>
              </a:rPr>
              <a:t>&lt;/</a:t>
            </a:r>
            <a:r>
              <a:rPr lang="en-US" sz="2000" dirty="0">
                <a:solidFill>
                  <a:srgbClr val="800000"/>
                </a:solidFill>
                <a:highlight>
                  <a:srgbClr val="FFFFFF"/>
                </a:highlight>
                <a:latin typeface="Consolas"/>
              </a:rPr>
              <a:t>a</a:t>
            </a:r>
            <a:r>
              <a:rPr lang="en-US" sz="2000" dirty="0">
                <a:solidFill>
                  <a:srgbClr val="0000FF"/>
                </a:solidFill>
                <a:highlight>
                  <a:srgbClr val="FFFFFF"/>
                </a:highlight>
                <a:latin typeface="Consolas"/>
              </a:rPr>
              <a:t>&gt;</a:t>
            </a:r>
            <a:endParaRPr lang="en-US" sz="2000" dirty="0"/>
          </a:p>
        </p:txBody>
      </p:sp>
      <p:sp>
        <p:nvSpPr>
          <p:cNvPr id="4" name="TextBox 3"/>
          <p:cNvSpPr txBox="1"/>
          <p:nvPr/>
        </p:nvSpPr>
        <p:spPr>
          <a:xfrm>
            <a:off x="6742608" y="5733256"/>
            <a:ext cx="1584176" cy="369332"/>
          </a:xfrm>
          <a:prstGeom prst="rect">
            <a:avLst/>
          </a:prstGeom>
          <a:noFill/>
        </p:spPr>
        <p:txBody>
          <a:bodyPr wrap="square" rtlCol="0">
            <a:spAutoFit/>
          </a:bodyPr>
          <a:lstStyle/>
          <a:p>
            <a:r>
              <a:rPr lang="en-US" dirty="0" smtClean="0">
                <a:hlinkClick r:id="rId3"/>
              </a:rPr>
              <a:t>Test</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653136"/>
            <a:ext cx="5705475" cy="838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329697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Print </a:t>
            </a:r>
            <a:r>
              <a:rPr lang="en-US" b="1" dirty="0" smtClean="0"/>
              <a:t>classes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t>
            </a:r>
            <a:r>
              <a:rPr lang="en-US" sz="2000" dirty="0" smtClean="0"/>
              <a:t>visible-print</a:t>
            </a:r>
          </a:p>
          <a:p>
            <a:pPr marL="0" indent="0">
              <a:buNone/>
            </a:pPr>
            <a:r>
              <a:rPr lang="en-US" sz="2000" dirty="0"/>
              <a:t>.hidden-print</a:t>
            </a:r>
          </a:p>
        </p:txBody>
      </p:sp>
    </p:spTree>
    <p:extLst>
      <p:ext uri="{BB962C8B-B14F-4D97-AF65-F5344CB8AC3E}">
        <p14:creationId xmlns:p14="http://schemas.microsoft.com/office/powerpoint/2010/main" val="754794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 Offsetting columns</a:t>
            </a:r>
            <a:endParaRPr lang="en-US" dirty="0"/>
          </a:p>
        </p:txBody>
      </p:sp>
      <p:sp>
        <p:nvSpPr>
          <p:cNvPr id="3" name="Content Placeholder 2"/>
          <p:cNvSpPr>
            <a:spLocks noGrp="1"/>
          </p:cNvSpPr>
          <p:nvPr>
            <p:ph idx="1"/>
          </p:nvPr>
        </p:nvSpPr>
        <p:spPr>
          <a:xfrm>
            <a:off x="251520" y="2708920"/>
            <a:ext cx="8229600" cy="3052936"/>
          </a:xfrm>
        </p:spPr>
        <p:txBody>
          <a:bodyPr>
            <a:normAutofit/>
          </a:bodyPr>
          <a:lstStyle/>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="row"&gt;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="span4"&gt;</a:t>
            </a:r>
            <a:r>
              <a:rPr lang="en-US" sz="2200" dirty="0" smtClean="0">
                <a:solidFill>
                  <a:srgbClr val="000000"/>
                </a:solidFill>
                <a:highlight>
                  <a:srgbClr val="FFFFFF"/>
                </a:highlight>
                <a:latin typeface="Consolas"/>
              </a:rPr>
              <a:t>4</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00"/>
                </a:solidFill>
                <a:highlight>
                  <a:srgbClr val="FFFFFF"/>
                </a:highlight>
                <a:latin typeface="Consolas"/>
              </a:rPr>
              <a:t> </a:t>
            </a:r>
            <a:r>
              <a:rPr lang="en-US" sz="2200" dirty="0" smtClean="0">
                <a:solidFill>
                  <a:srgbClr val="FF0000"/>
                </a:solidFill>
                <a:highlight>
                  <a:srgbClr val="FFFFFF"/>
                </a:highlight>
                <a:latin typeface="Consolas"/>
              </a:rPr>
              <a:t>class</a:t>
            </a:r>
            <a:r>
              <a:rPr lang="en-US" sz="2200" dirty="0" smtClean="0">
                <a:solidFill>
                  <a:srgbClr val="0000FF"/>
                </a:solidFill>
                <a:highlight>
                  <a:srgbClr val="FFFFFF"/>
                </a:highlight>
                <a:latin typeface="Consolas"/>
              </a:rPr>
              <a:t>="span3 offset2"&gt;</a:t>
            </a:r>
            <a:r>
              <a:rPr lang="en-US" sz="2200" dirty="0" smtClean="0">
                <a:solidFill>
                  <a:srgbClr val="000000"/>
                </a:solidFill>
                <a:highlight>
                  <a:srgbClr val="FFFFFF"/>
                </a:highlight>
                <a:latin typeface="Consolas"/>
              </a:rPr>
              <a:t>3 offset 2</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smtClean="0">
              <a:solidFill>
                <a:srgbClr val="000000"/>
              </a:solidFill>
              <a:highlight>
                <a:srgbClr val="FFFFFF"/>
              </a:highlight>
              <a:latin typeface="Consolas"/>
            </a:endParaRPr>
          </a:p>
          <a:p>
            <a:pPr marL="0" indent="0">
              <a:buNone/>
            </a:pPr>
            <a:r>
              <a:rPr lang="en-US" sz="2200" dirty="0" smtClean="0">
                <a:solidFill>
                  <a:srgbClr val="000000"/>
                </a:solidFill>
                <a:highlight>
                  <a:srgbClr val="FFFFFF"/>
                </a:highlight>
                <a:latin typeface="Consolas"/>
              </a:rPr>
              <a:t>    </a:t>
            </a:r>
            <a:r>
              <a:rPr lang="en-US" sz="2200" dirty="0" smtClean="0">
                <a:solidFill>
                  <a:srgbClr val="0000FF"/>
                </a:solidFill>
                <a:highlight>
                  <a:srgbClr val="FFFFFF"/>
                </a:highlight>
                <a:latin typeface="Consolas"/>
              </a:rPr>
              <a:t>&lt;/</a:t>
            </a:r>
            <a:r>
              <a:rPr lang="en-US" sz="2200" dirty="0" smtClean="0">
                <a:solidFill>
                  <a:srgbClr val="800000"/>
                </a:solidFill>
                <a:highlight>
                  <a:srgbClr val="FFFFFF"/>
                </a:highlight>
                <a:latin typeface="Consolas"/>
              </a:rPr>
              <a:t>div</a:t>
            </a:r>
            <a:r>
              <a:rPr lang="en-US" sz="2200" dirty="0" smtClean="0">
                <a:solidFill>
                  <a:srgbClr val="0000FF"/>
                </a:solidFill>
                <a:highlight>
                  <a:srgbClr val="FFFFFF"/>
                </a:highlight>
                <a:latin typeface="Consolas"/>
              </a:rPr>
              <a:t>&gt;</a:t>
            </a:r>
            <a:endParaRPr lang="en-US" sz="2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84387"/>
            <a:ext cx="90678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732240" y="5628440"/>
            <a:ext cx="1584176" cy="369332"/>
          </a:xfrm>
          <a:prstGeom prst="rect">
            <a:avLst/>
          </a:prstGeom>
          <a:noFill/>
        </p:spPr>
        <p:txBody>
          <a:bodyPr wrap="square" rtlCol="0">
            <a:spAutoFit/>
          </a:bodyPr>
          <a:lstStyle/>
          <a:p>
            <a:r>
              <a:rPr lang="en-US" dirty="0" smtClean="0">
                <a:hlinkClick r:id="rId4"/>
              </a:rPr>
              <a:t>Test (Grid)</a:t>
            </a:r>
            <a:endParaRPr lang="en-US" dirty="0"/>
          </a:p>
        </p:txBody>
      </p:sp>
    </p:spTree>
    <p:extLst>
      <p:ext uri="{BB962C8B-B14F-4D97-AF65-F5344CB8AC3E}">
        <p14:creationId xmlns:p14="http://schemas.microsoft.com/office/powerpoint/2010/main" val="124501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Default - Nesting columns</a:t>
            </a:r>
            <a:endParaRPr lang="en-US" dirty="0"/>
          </a:p>
        </p:txBody>
      </p:sp>
      <p:sp>
        <p:nvSpPr>
          <p:cNvPr id="3" name="Content Placeholder 2"/>
          <p:cNvSpPr>
            <a:spLocks noGrp="1"/>
          </p:cNvSpPr>
          <p:nvPr>
            <p:ph idx="1"/>
          </p:nvPr>
        </p:nvSpPr>
        <p:spPr>
          <a:xfrm>
            <a:off x="483701" y="2924944"/>
            <a:ext cx="8229600" cy="3777283"/>
          </a:xfrm>
        </p:spPr>
        <p:txBody>
          <a:bodyPr>
            <a:normAutofit fontScale="70000" lnSpcReduction="20000"/>
          </a:bodyPr>
          <a:lstStyle/>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="span12"&gt;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Level 1 column</a:t>
            </a: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="row"&gt;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="span6"&gt;</a:t>
            </a:r>
            <a:r>
              <a:rPr lang="en-US" dirty="0" smtClean="0">
                <a:solidFill>
                  <a:srgbClr val="000000"/>
                </a:solidFill>
                <a:highlight>
                  <a:srgbClr val="FFFFFF"/>
                </a:highlight>
                <a:latin typeface="Consolas"/>
              </a:rPr>
              <a:t>Level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="span3"&gt;</a:t>
            </a:r>
            <a:r>
              <a:rPr lang="en-US" dirty="0" smtClean="0">
                <a:solidFill>
                  <a:srgbClr val="000000"/>
                </a:solidFill>
                <a:highlight>
                  <a:srgbClr val="FFFFFF"/>
                </a:highlight>
                <a:latin typeface="Consolas"/>
              </a:rPr>
              <a:t>Level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00"/>
                </a:solidFill>
                <a:highlight>
                  <a:srgbClr val="FFFFFF"/>
                </a:highlight>
                <a:latin typeface="Consolas"/>
              </a:rPr>
              <a:t> </a:t>
            </a:r>
            <a:r>
              <a:rPr lang="en-US" dirty="0" smtClean="0">
                <a:solidFill>
                  <a:srgbClr val="FF0000"/>
                </a:solidFill>
                <a:highlight>
                  <a:srgbClr val="FFFFFF"/>
                </a:highlight>
                <a:latin typeface="Consolas"/>
              </a:rPr>
              <a:t>class</a:t>
            </a:r>
            <a:r>
              <a:rPr lang="en-US" dirty="0" smtClean="0">
                <a:solidFill>
                  <a:srgbClr val="0000FF"/>
                </a:solidFill>
                <a:highlight>
                  <a:srgbClr val="FFFFFF"/>
                </a:highlight>
                <a:latin typeface="Consolas"/>
              </a:rPr>
              <a:t>="span3"&gt;</a:t>
            </a:r>
            <a:r>
              <a:rPr lang="en-US" dirty="0" smtClean="0">
                <a:solidFill>
                  <a:srgbClr val="000000"/>
                </a:solidFill>
                <a:highlight>
                  <a:srgbClr val="FFFFFF"/>
                </a:highlight>
                <a:latin typeface="Consolas"/>
              </a:rPr>
              <a:t>Level 2</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smtClean="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&lt;/</a:t>
            </a:r>
            <a:r>
              <a:rPr lang="en-US" dirty="0" smtClean="0">
                <a:solidFill>
                  <a:srgbClr val="800000"/>
                </a:solidFill>
                <a:highlight>
                  <a:srgbClr val="FFFFFF"/>
                </a:highlight>
                <a:latin typeface="Consolas"/>
              </a:rPr>
              <a:t>div</a:t>
            </a:r>
            <a:r>
              <a:rPr lang="en-US" dirty="0" smtClean="0">
                <a:solidFill>
                  <a:srgbClr val="0000FF"/>
                </a:solidFill>
                <a:highlight>
                  <a:srgbClr val="FFFFFF"/>
                </a:highlight>
                <a:latin typeface="Consolas"/>
              </a:rPr>
              <a:t>&gt;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39" y="1134938"/>
            <a:ext cx="90773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732240" y="5628440"/>
            <a:ext cx="1584176" cy="369332"/>
          </a:xfrm>
          <a:prstGeom prst="rect">
            <a:avLst/>
          </a:prstGeom>
          <a:noFill/>
        </p:spPr>
        <p:txBody>
          <a:bodyPr wrap="square" rtlCol="0">
            <a:spAutoFit/>
          </a:bodyPr>
          <a:lstStyle/>
          <a:p>
            <a:r>
              <a:rPr lang="en-US" dirty="0" smtClean="0">
                <a:hlinkClick r:id="rId4"/>
              </a:rPr>
              <a:t>Test (Grid)</a:t>
            </a:r>
            <a:endParaRPr lang="en-US" dirty="0"/>
          </a:p>
        </p:txBody>
      </p:sp>
    </p:spTree>
    <p:extLst>
      <p:ext uri="{BB962C8B-B14F-4D97-AF65-F5344CB8AC3E}">
        <p14:creationId xmlns:p14="http://schemas.microsoft.com/office/powerpoint/2010/main" val="3464636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Fluid grid system</a:t>
            </a:r>
            <a:endParaRPr lang="en-US" dirty="0"/>
          </a:p>
        </p:txBody>
      </p:sp>
      <p:sp>
        <p:nvSpPr>
          <p:cNvPr id="3" name="Content Placeholder 2"/>
          <p:cNvSpPr>
            <a:spLocks noGrp="1"/>
          </p:cNvSpPr>
          <p:nvPr>
            <p:ph idx="1"/>
          </p:nvPr>
        </p:nvSpPr>
        <p:spPr/>
        <p:txBody>
          <a:bodyPr/>
          <a:lstStyle/>
          <a:p>
            <a:pPr marL="0" indent="0">
              <a:buNone/>
            </a:pPr>
            <a:r>
              <a:rPr lang="en-US" dirty="0"/>
              <a:t>The fluid grid system uses percent's instead of pixels for column widths. It has the same responsive capabilities as our fixed grid system, ensuring proper proportions for key screen resolutions and devices.</a:t>
            </a:r>
            <a:endParaRPr lang="en-US" dirty="0" smtClean="0"/>
          </a:p>
          <a:p>
            <a:endParaRPr lang="en-US" dirty="0"/>
          </a:p>
        </p:txBody>
      </p:sp>
      <p:sp>
        <p:nvSpPr>
          <p:cNvPr id="4" name="TextBox 3"/>
          <p:cNvSpPr txBox="1"/>
          <p:nvPr/>
        </p:nvSpPr>
        <p:spPr>
          <a:xfrm>
            <a:off x="5724128" y="5628440"/>
            <a:ext cx="2592288" cy="369332"/>
          </a:xfrm>
          <a:prstGeom prst="rect">
            <a:avLst/>
          </a:prstGeom>
          <a:noFill/>
        </p:spPr>
        <p:txBody>
          <a:bodyPr wrap="square" rtlCol="0">
            <a:spAutoFit/>
          </a:bodyPr>
          <a:lstStyle/>
          <a:p>
            <a:r>
              <a:rPr lang="en-US" dirty="0" smtClean="0">
                <a:hlinkClick r:id="rId3" action="ppaction://hlinkfile"/>
              </a:rPr>
              <a:t>Fluid </a:t>
            </a:r>
            <a:r>
              <a:rPr lang="en-US" dirty="0" err="1" smtClean="0">
                <a:hlinkClick r:id="rId3" action="ppaction://hlinkfile"/>
              </a:rPr>
              <a:t>vs</a:t>
            </a:r>
            <a:r>
              <a:rPr lang="en-US" dirty="0" smtClean="0">
                <a:hlinkClick r:id="rId3" action="ppaction://hlinkfile"/>
              </a:rPr>
              <a:t> Default</a:t>
            </a:r>
            <a:endParaRPr lang="en-US" dirty="0"/>
          </a:p>
        </p:txBody>
      </p:sp>
    </p:spTree>
    <p:extLst>
      <p:ext uri="{BB962C8B-B14F-4D97-AF65-F5344CB8AC3E}">
        <p14:creationId xmlns:p14="http://schemas.microsoft.com/office/powerpoint/2010/main" val="3633903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5675</TotalTime>
  <Words>6275</Words>
  <Application>Microsoft Office PowerPoint</Application>
  <PresentationFormat>On-screen Show (4:3)</PresentationFormat>
  <Paragraphs>1135</Paragraphs>
  <Slides>64</Slides>
  <Notes>53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Bootstrap</vt:lpstr>
      <vt:lpstr>Bootstrap template</vt:lpstr>
      <vt:lpstr>Scaffolding</vt:lpstr>
      <vt:lpstr>Default grid system</vt:lpstr>
      <vt:lpstr>Default grid system</vt:lpstr>
      <vt:lpstr>Default grid system</vt:lpstr>
      <vt:lpstr>Default - Offsetting columns</vt:lpstr>
      <vt:lpstr>Default - Nesting columns</vt:lpstr>
      <vt:lpstr>Fluid grid system</vt:lpstr>
      <vt:lpstr>Fluid grid system</vt:lpstr>
      <vt:lpstr>Fluid - Offsetting columns</vt:lpstr>
      <vt:lpstr>Fluid - Nesting columns</vt:lpstr>
      <vt:lpstr>Fixed layout</vt:lpstr>
      <vt:lpstr>Fluid layout</vt:lpstr>
      <vt:lpstr>Grid system</vt:lpstr>
      <vt:lpstr>Responsive design</vt:lpstr>
      <vt:lpstr>About responsive Bootstrap</vt:lpstr>
      <vt:lpstr>Supported devices</vt:lpstr>
      <vt:lpstr>Supported devices</vt:lpstr>
      <vt:lpstr>Responsive utility classes</vt:lpstr>
      <vt:lpstr>When to use</vt:lpstr>
      <vt:lpstr>Typography</vt:lpstr>
      <vt:lpstr>Headings</vt:lpstr>
      <vt:lpstr>Alignment classes</vt:lpstr>
      <vt:lpstr>Emphasis classes</vt:lpstr>
      <vt:lpstr>Abbreviations and Address</vt:lpstr>
      <vt:lpstr>Emphasis</vt:lpstr>
      <vt:lpstr>Blockquotes</vt:lpstr>
      <vt:lpstr>List</vt:lpstr>
      <vt:lpstr>List</vt:lpstr>
      <vt:lpstr>Code</vt:lpstr>
      <vt:lpstr>Table</vt:lpstr>
      <vt:lpstr>Tables - .table-striped</vt:lpstr>
      <vt:lpstr>Tables - .table-bordered</vt:lpstr>
      <vt:lpstr>Tables - . table-hover</vt:lpstr>
      <vt:lpstr>Tables - Optional row classes</vt:lpstr>
      <vt:lpstr>Forms</vt:lpstr>
      <vt:lpstr>Forms</vt:lpstr>
      <vt:lpstr>Forms - Optional  layouts</vt:lpstr>
      <vt:lpstr>Forms - Inline </vt:lpstr>
      <vt:lpstr>Forms – Horizontal form </vt:lpstr>
      <vt:lpstr>Forms – Controls</vt:lpstr>
      <vt:lpstr>Forms – Checkboxes and radios</vt:lpstr>
      <vt:lpstr>Forms – Inline checkboxes</vt:lpstr>
      <vt:lpstr>Forms – Extending form controls</vt:lpstr>
      <vt:lpstr>Forms – Combined</vt:lpstr>
      <vt:lpstr>Forms – Buttons instead of text</vt:lpstr>
      <vt:lpstr>Forms – Button dropdowns</vt:lpstr>
      <vt:lpstr>Forms – Segmented dropdown groups</vt:lpstr>
      <vt:lpstr>Forms – Control sizing</vt:lpstr>
      <vt:lpstr>Forms – Grid sizing</vt:lpstr>
      <vt:lpstr>Forms – Uneditable inputs</vt:lpstr>
      <vt:lpstr>Forms – Form actions</vt:lpstr>
      <vt:lpstr>Forms – Form actions</vt:lpstr>
      <vt:lpstr>Forms – Input focus and Invalid inputs</vt:lpstr>
      <vt:lpstr>Forms – Disabled inputs</vt:lpstr>
      <vt:lpstr>Forms – Validation states</vt:lpstr>
      <vt:lpstr>Buttons - styles </vt:lpstr>
      <vt:lpstr>Buttons - sizes</vt:lpstr>
      <vt:lpstr>Buttons - Disabled state</vt:lpstr>
      <vt:lpstr>Buttons - One class, multiple tags</vt:lpstr>
      <vt:lpstr>Images</vt:lpstr>
      <vt:lpstr>Helper classes</vt:lpstr>
      <vt:lpstr>Print classes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Galit Zwickel</dc:creator>
  <cp:lastModifiedBy>Galit Zwickel</cp:lastModifiedBy>
  <cp:revision>245</cp:revision>
  <dcterms:created xsi:type="dcterms:W3CDTF">2013-09-19T18:39:16Z</dcterms:created>
  <dcterms:modified xsi:type="dcterms:W3CDTF">2013-10-06T19:56:42Z</dcterms:modified>
</cp:coreProperties>
</file>