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186" d="100"/>
          <a:sy n="186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8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6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4B51-7E4A-9249-B936-B67EAFC3119C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E341-F7E6-4849-813F-056BF66B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3C1D63-5B1A-0F42-9F5D-231829A9C655}"/>
              </a:ext>
            </a:extLst>
          </p:cNvPr>
          <p:cNvSpPr/>
          <p:nvPr/>
        </p:nvSpPr>
        <p:spPr>
          <a:xfrm>
            <a:off x="138077" y="228600"/>
            <a:ext cx="1828800" cy="411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A83C-83E1-CB45-A695-86288607B67C}"/>
              </a:ext>
            </a:extLst>
          </p:cNvPr>
          <p:cNvSpPr/>
          <p:nvPr/>
        </p:nvSpPr>
        <p:spPr>
          <a:xfrm>
            <a:off x="2015002" y="228600"/>
            <a:ext cx="1828800" cy="411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F1DB0-CCDC-6246-809B-B13C4BB1CBCF}"/>
              </a:ext>
            </a:extLst>
          </p:cNvPr>
          <p:cNvSpPr/>
          <p:nvPr/>
        </p:nvSpPr>
        <p:spPr>
          <a:xfrm>
            <a:off x="3976723" y="228600"/>
            <a:ext cx="1828800" cy="41148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80E28-E95C-2144-8959-D875C34FDFD1}"/>
              </a:ext>
            </a:extLst>
          </p:cNvPr>
          <p:cNvSpPr/>
          <p:nvPr/>
        </p:nvSpPr>
        <p:spPr>
          <a:xfrm>
            <a:off x="229517" y="313109"/>
            <a:ext cx="1645920" cy="773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Train </a:t>
            </a:r>
            <a:r>
              <a:rPr lang="en-US" sz="1400" b="1" dirty="0" err="1">
                <a:solidFill>
                  <a:schemeClr val="tx1"/>
                </a:solidFill>
              </a:rPr>
              <a:t>Images,Labels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10 randomly sampled</a:t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per each of 50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7C4EA-0160-BC46-A34C-D4141EAB5F35}"/>
              </a:ext>
            </a:extLst>
          </p:cNvPr>
          <p:cNvSpPr txBox="1"/>
          <p:nvPr/>
        </p:nvSpPr>
        <p:spPr>
          <a:xfrm>
            <a:off x="1601442" y="-50673"/>
            <a:ext cx="77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Training</a:t>
            </a:r>
            <a:endParaRPr lang="en-US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D8415-4284-C845-B5D8-7694C537B979}"/>
              </a:ext>
            </a:extLst>
          </p:cNvPr>
          <p:cNvSpPr txBox="1"/>
          <p:nvPr/>
        </p:nvSpPr>
        <p:spPr>
          <a:xfrm>
            <a:off x="4309617" y="-37927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Classification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9DB8A-0257-AE4D-9519-467E32B402D2}"/>
              </a:ext>
            </a:extLst>
          </p:cNvPr>
          <p:cNvSpPr/>
          <p:nvPr/>
        </p:nvSpPr>
        <p:spPr>
          <a:xfrm>
            <a:off x="229517" y="1235815"/>
            <a:ext cx="1645920" cy="3023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CNN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Modified </a:t>
            </a:r>
            <a:r>
              <a:rPr lang="en-US" sz="1000" i="1" dirty="0" err="1">
                <a:solidFill>
                  <a:schemeClr val="tx1"/>
                </a:solidFill>
              </a:rPr>
              <a:t>AlexNet</a:t>
            </a:r>
            <a:r>
              <a:rPr lang="en-US" sz="1000" i="1" dirty="0">
                <a:solidFill>
                  <a:schemeClr val="tx1"/>
                </a:solidFill>
              </a:rPr>
              <a:t>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7115BB-2650-4740-96AA-144665DE4372}"/>
              </a:ext>
            </a:extLst>
          </p:cNvPr>
          <p:cNvSpPr/>
          <p:nvPr/>
        </p:nvSpPr>
        <p:spPr>
          <a:xfrm>
            <a:off x="354072" y="1859810"/>
            <a:ext cx="1371600" cy="666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Convolution/Pooling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5 Convolution layers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3 Pooling layers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Batch normalization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3D842-833A-EB4A-820C-3E630587A613}"/>
              </a:ext>
            </a:extLst>
          </p:cNvPr>
          <p:cNvSpPr/>
          <p:nvPr/>
        </p:nvSpPr>
        <p:spPr>
          <a:xfrm>
            <a:off x="354072" y="2689398"/>
            <a:ext cx="1371600" cy="666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Dense Layers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2 Dense layers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1024 neurons/layer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0.5 Dropout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A07B4-60C2-6449-8BDA-7A2BA48B98F5}"/>
              </a:ext>
            </a:extLst>
          </p:cNvPr>
          <p:cNvSpPr/>
          <p:nvPr/>
        </p:nvSpPr>
        <p:spPr>
          <a:xfrm>
            <a:off x="354072" y="3731452"/>
            <a:ext cx="13716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Output layer</a:t>
            </a:r>
          </a:p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Softmax</a:t>
            </a:r>
            <a:r>
              <a:rPr lang="en-US" sz="800" i="1">
                <a:solidFill>
                  <a:schemeClr val="tx1"/>
                </a:solidFill>
              </a:rPr>
              <a:t> evaluation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327C2-F1AF-7747-BD9E-93352169910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39872" y="2526343"/>
            <a:ext cx="0" cy="163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635CE9-31A6-6D4E-9723-AA272E5E82C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39872" y="3355931"/>
            <a:ext cx="0" cy="375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70A15C-2843-EC4F-92F7-389720BCF48B}"/>
              </a:ext>
            </a:extLst>
          </p:cNvPr>
          <p:cNvSpPr txBox="1"/>
          <p:nvPr/>
        </p:nvSpPr>
        <p:spPr>
          <a:xfrm>
            <a:off x="641082" y="4309568"/>
            <a:ext cx="822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Features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51D0C-3B61-B44F-A35C-9B25115AD7E9}"/>
              </a:ext>
            </a:extLst>
          </p:cNvPr>
          <p:cNvSpPr/>
          <p:nvPr/>
        </p:nvSpPr>
        <p:spPr>
          <a:xfrm>
            <a:off x="2248186" y="2225885"/>
            <a:ext cx="1497532" cy="859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Sequential Model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Inputs directly mapped</a:t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to output layer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D0841C-60A7-5749-A842-98694875C5A3}"/>
              </a:ext>
            </a:extLst>
          </p:cNvPr>
          <p:cNvSpPr/>
          <p:nvPr/>
        </p:nvSpPr>
        <p:spPr>
          <a:xfrm>
            <a:off x="2099798" y="316154"/>
            <a:ext cx="1645920" cy="63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KE Features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From AwA2 dataset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7B7502A-2E71-EF43-8CAB-4E76188BEEA9}"/>
              </a:ext>
            </a:extLst>
          </p:cNvPr>
          <p:cNvCxnSpPr>
            <a:cxnSpLocks/>
            <a:stCxn id="14" idx="2"/>
            <a:endCxn id="32" idx="1"/>
          </p:cNvCxnSpPr>
          <p:nvPr/>
        </p:nvCxnSpPr>
        <p:spPr>
          <a:xfrm rot="5400000" flipH="1" flipV="1">
            <a:off x="1293999" y="2401744"/>
            <a:ext cx="700060" cy="1208314"/>
          </a:xfrm>
          <a:prstGeom prst="bentConnector4">
            <a:avLst>
              <a:gd name="adj1" fmla="val -13994"/>
              <a:gd name="adj2" fmla="val 852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ED050B73-2B09-A249-904A-C94A693060B5}"/>
              </a:ext>
            </a:extLst>
          </p:cNvPr>
          <p:cNvSpPr/>
          <p:nvPr/>
        </p:nvSpPr>
        <p:spPr>
          <a:xfrm>
            <a:off x="2248186" y="1223783"/>
            <a:ext cx="1497532" cy="8460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Perturb for variance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B97B29-873C-B943-BDC0-C2EA3F7B2D2A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>
            <a:off x="2996952" y="2069881"/>
            <a:ext cx="0" cy="156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DA764F9-DB49-B344-99C2-4BC205F0DCC9}"/>
              </a:ext>
            </a:extLst>
          </p:cNvPr>
          <p:cNvSpPr/>
          <p:nvPr/>
        </p:nvSpPr>
        <p:spPr>
          <a:xfrm>
            <a:off x="4068162" y="313109"/>
            <a:ext cx="1645920" cy="9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Query </a:t>
            </a:r>
            <a:r>
              <a:rPr lang="en-US" sz="1400" b="1" dirty="0" err="1">
                <a:solidFill>
                  <a:schemeClr val="tx1"/>
                </a:solidFill>
              </a:rPr>
              <a:t>Image,Label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+ corresponding KE features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Leave-one-out testing</a:t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based on train </a:t>
            </a:r>
            <a:r>
              <a:rPr lang="en-US" sz="1000" i="1" dirty="0" err="1">
                <a:solidFill>
                  <a:schemeClr val="tx1"/>
                </a:solidFill>
              </a:rPr>
              <a:t>images,labels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2CC88FAF-BAFA-0349-9691-A2E75596DB52}"/>
              </a:ext>
            </a:extLst>
          </p:cNvPr>
          <p:cNvSpPr/>
          <p:nvPr/>
        </p:nvSpPr>
        <p:spPr>
          <a:xfrm>
            <a:off x="4068162" y="1445628"/>
            <a:ext cx="1645920" cy="8460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Perturb KE features for variance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7C9992-212B-BD4B-B21E-2B09FE013B08}"/>
              </a:ext>
            </a:extLst>
          </p:cNvPr>
          <p:cNvSpPr/>
          <p:nvPr/>
        </p:nvSpPr>
        <p:spPr>
          <a:xfrm>
            <a:off x="4216550" y="2767017"/>
            <a:ext cx="1497532" cy="1047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Case-Based Reasoner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KNN Similarity metric</a:t>
            </a:r>
            <a:br>
              <a:rPr lang="en-US" sz="1000" i="1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Euclidean weighted sum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CA4EE46-C000-7F47-8858-C2DA8912BB78}"/>
              </a:ext>
            </a:extLst>
          </p:cNvPr>
          <p:cNvCxnSpPr>
            <a:stCxn id="14" idx="2"/>
            <a:endCxn id="50" idx="1"/>
          </p:cNvCxnSpPr>
          <p:nvPr/>
        </p:nvCxnSpPr>
        <p:spPr>
          <a:xfrm rot="5400000" flipH="1" flipV="1">
            <a:off x="2595698" y="1735079"/>
            <a:ext cx="65026" cy="3176678"/>
          </a:xfrm>
          <a:prstGeom prst="bentConnector4">
            <a:avLst>
              <a:gd name="adj1" fmla="val -351552"/>
              <a:gd name="adj2" fmla="val 607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6F1933D5-80AB-F741-A908-2E5236EF3147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 rot="16200000" flipH="1">
            <a:off x="2824214" y="1051045"/>
            <a:ext cx="271282" cy="741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5C2010-3FED-DC41-9BDE-E277FB556F5F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4891122" y="1223783"/>
            <a:ext cx="0" cy="221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7E7C369-7787-5440-BE52-F3E79D414BF5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16200000" flipH="1">
            <a:off x="4690574" y="2492274"/>
            <a:ext cx="475291" cy="741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7FCC731-4B59-5644-8252-C7D1ADCA5269}"/>
              </a:ext>
            </a:extLst>
          </p:cNvPr>
          <p:cNvCxnSpPr>
            <a:cxnSpLocks/>
            <a:stCxn id="32" idx="3"/>
            <a:endCxn id="50" idx="1"/>
          </p:cNvCxnSpPr>
          <p:nvPr/>
        </p:nvCxnSpPr>
        <p:spPr>
          <a:xfrm>
            <a:off x="3745718" y="2655871"/>
            <a:ext cx="470832" cy="635034"/>
          </a:xfrm>
          <a:prstGeom prst="bentConnector3">
            <a:avLst>
              <a:gd name="adj1" fmla="val 674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1EA6EF-82C7-B94B-A54F-B6948C4713A9}"/>
              </a:ext>
            </a:extLst>
          </p:cNvPr>
          <p:cNvSpPr txBox="1"/>
          <p:nvPr/>
        </p:nvSpPr>
        <p:spPr>
          <a:xfrm>
            <a:off x="3924709" y="245934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ND Weights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84439A-6383-BC4C-8A75-C28463FBEF7B}"/>
              </a:ext>
            </a:extLst>
          </p:cNvPr>
          <p:cNvSpPr txBox="1"/>
          <p:nvPr/>
        </p:nvSpPr>
        <p:spPr>
          <a:xfrm>
            <a:off x="2058333" y="3309337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NL Features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B9AEA8-1835-5346-9187-6C5E12E061B8}"/>
              </a:ext>
            </a:extLst>
          </p:cNvPr>
          <p:cNvSpPr txBox="1"/>
          <p:nvPr/>
        </p:nvSpPr>
        <p:spPr>
          <a:xfrm>
            <a:off x="2527489" y="4309025"/>
            <a:ext cx="79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Weights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764A11-A540-B14E-9CDC-F06515B52E3B}"/>
              </a:ext>
            </a:extLst>
          </p:cNvPr>
          <p:cNvSpPr txBox="1"/>
          <p:nvPr/>
        </p:nvSpPr>
        <p:spPr>
          <a:xfrm>
            <a:off x="4467449" y="4309025"/>
            <a:ext cx="847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Retrieval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E0B6DC-2F6C-234C-A1D2-8A89734BC988}"/>
              </a:ext>
            </a:extLst>
          </p:cNvPr>
          <p:cNvSpPr txBox="1"/>
          <p:nvPr/>
        </p:nvSpPr>
        <p:spPr>
          <a:xfrm>
            <a:off x="4417053" y="4038824"/>
            <a:ext cx="1022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Classification</a:t>
            </a:r>
            <a:endParaRPr lang="en-US" sz="1600" b="1" dirty="0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931FEC9-5AE3-B545-8E35-FAB25E66E72D}"/>
              </a:ext>
            </a:extLst>
          </p:cNvPr>
          <p:cNvCxnSpPr>
            <a:stCxn id="50" idx="2"/>
            <a:endCxn id="84" idx="0"/>
          </p:cNvCxnSpPr>
          <p:nvPr/>
        </p:nvCxnSpPr>
        <p:spPr>
          <a:xfrm rot="5400000">
            <a:off x="4834753" y="3908260"/>
            <a:ext cx="224031" cy="37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1A913A-069F-4D41-96CD-DE89B67751A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1052477" y="1086280"/>
            <a:ext cx="0" cy="149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101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Wilkerson</dc:creator>
  <cp:lastModifiedBy>Zachary Wilkerson</cp:lastModifiedBy>
  <cp:revision>9</cp:revision>
  <dcterms:created xsi:type="dcterms:W3CDTF">2021-04-25T02:23:34Z</dcterms:created>
  <dcterms:modified xsi:type="dcterms:W3CDTF">2021-05-05T03:56:56Z</dcterms:modified>
</cp:coreProperties>
</file>