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41.jpeg" ContentType="image/jpeg"/>
  <Override PartName="/ppt/media/image40.jpeg" ContentType="image/jpeg"/>
  <Override PartName="/ppt/media/image39.jpeg" ContentType="image/jpeg"/>
  <Override PartName="/ppt/media/image16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7.jpeg" ContentType="image/jpeg"/>
  <Override PartName="/ppt/media/image2.jpeg" ContentType="image/jpeg"/>
  <Override PartName="/ppt/media/image1.jpeg" ContentType="image/jpeg"/>
  <Override PartName="/ppt/media/image11.png" ContentType="image/png"/>
  <Override PartName="/ppt/media/image3.jpeg" ContentType="image/jpeg"/>
  <Override PartName="/ppt/media/image14.png" ContentType="image/png"/>
  <Override PartName="/ppt/media/image5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28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15.jpeg" ContentType="image/jpeg"/>
  <Override PartName="/ppt/media/image17.jpeg" ContentType="image/jpeg"/>
  <Override PartName="/ppt/media/image4.jpeg" ContentType="image/jpeg"/>
  <Override PartName="/ppt/media/image26.jpeg" ContentType="image/jpeg"/>
  <Override PartName="/ppt/media/image29.png" ContentType="image/png"/>
  <Override PartName="/ppt/media/image36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D806D39-542F-43CA-A08A-98AA00F676E2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02960" y="50040"/>
            <a:ext cx="9252360" cy="5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" name="" descr=""/>
          <p:cNvPicPr/>
          <p:nvPr/>
        </p:nvPicPr>
        <p:blipFill>
          <a:blip r:embed="rId2"/>
          <a:stretch/>
        </p:blipFill>
        <p:spPr>
          <a:xfrm>
            <a:off x="10894320" y="237600"/>
            <a:ext cx="1052640" cy="105264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838080" y="1076760"/>
            <a:ext cx="10516680" cy="360"/>
          </a:xfrm>
          <a:prstGeom prst="line">
            <a:avLst/>
          </a:prstGeom>
          <a:ln w="9360">
            <a:solidFill>
              <a:srgbClr val="ce18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0894320" y="237600"/>
            <a:ext cx="1052640" cy="10526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02960" y="50040"/>
            <a:ext cx="9252360" cy="5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0894320" y="237600"/>
            <a:ext cx="1052640" cy="105264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2960" y="50040"/>
            <a:ext cx="5935320" cy="5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b="0" lang="fr-FR" sz="16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10894320" y="237600"/>
            <a:ext cx="1052640" cy="105264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02960" y="50040"/>
            <a:ext cx="9252360" cy="5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Ubuntu"/>
                <a:ea typeface="DejaVu Sans"/>
              </a:rPr>
              <a:t>Denis GERMAIN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ba131a"/>
                </a:solidFill>
                <a:latin typeface="Ubuntu"/>
                <a:ea typeface="DejaVu Sans"/>
              </a:rPr>
              <a:t>@zwindler / @zwindler_rflx / d.germain@lectra.com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10894320" y="237600"/>
            <a:ext cx="1052640" cy="1052640"/>
          </a:xfrm>
          <a:prstGeom prst="rect">
            <a:avLst/>
          </a:prstGeom>
          <a:ln w="10080">
            <a:solidFill>
              <a:srgbClr val="ffffff"/>
            </a:solidFill>
            <a:round/>
          </a:ln>
        </p:spPr>
      </p:pic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4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blog.zwindler.fr/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lectra.com/fr/carrieres/offres-demplois" TargetMode="Externa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1122480"/>
            <a:ext cx="12192840" cy="47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DejaVu Sans"/>
              </a:rPr>
              <a:t>Besoin de métriques </a:t>
            </a:r>
            <a:r>
              <a:rPr b="1" lang="fr-FR" sz="4800" spc="-1" strike="noStrike">
                <a:solidFill>
                  <a:srgbClr val="000000"/>
                </a:solidFill>
                <a:latin typeface="Arial"/>
                <a:ea typeface="DejaVu Sans"/>
              </a:rPr>
              <a:t>Prometheus</a:t>
            </a: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/>
            <a:r>
              <a:rPr b="0" lang="fr-FR" sz="4800" spc="-1" strike="noStrike">
                <a:solidFill>
                  <a:srgbClr val="000000"/>
                </a:solidFill>
                <a:latin typeface="Arial"/>
                <a:ea typeface="DejaVu Sans"/>
              </a:rPr>
              <a:t>à long terme ?</a:t>
            </a:r>
            <a:endParaRPr b="0" lang="fr-FR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fr-FR" sz="4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fr-FR" sz="4800" spc="-1" strike="noStrike">
                <a:solidFill>
                  <a:srgbClr val="000000"/>
                </a:solidFill>
                <a:latin typeface="Arial"/>
                <a:ea typeface="DejaVu Sans"/>
              </a:rPr>
              <a:t>Thanos</a:t>
            </a:r>
            <a:r>
              <a:rPr b="0" lang="fr-FR" sz="4800" spc="-1" strike="noStrike">
                <a:solidFill>
                  <a:srgbClr val="000000"/>
                </a:solidFill>
                <a:latin typeface="Arial"/>
                <a:ea typeface="DejaVu Sans"/>
              </a:rPr>
              <a:t> fera des Marvels !</a:t>
            </a:r>
            <a:endParaRPr b="0" lang="fr-FR" sz="4800" spc="-1" strike="noStrike">
              <a:latin typeface="Arial"/>
            </a:endParaRPr>
          </a:p>
        </p:txBody>
      </p:sp>
      <p:pic>
        <p:nvPicPr>
          <p:cNvPr id="207" name="Image 5" descr=""/>
          <p:cNvPicPr/>
          <p:nvPr/>
        </p:nvPicPr>
        <p:blipFill>
          <a:blip r:embed="rId1"/>
          <a:stretch/>
        </p:blipFill>
        <p:spPr>
          <a:xfrm>
            <a:off x="9217080" y="5760000"/>
            <a:ext cx="2772360" cy="9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2800" spc="-1" strike="noStrike">
                <a:solidFill>
                  <a:srgbClr val="ce181e"/>
                </a:solidFill>
                <a:latin typeface="Ubuntu"/>
                <a:ea typeface="DejaVu Sans"/>
              </a:rPr>
              <a:t>Le stockage des métriques dans Prometheus</a:t>
            </a:r>
            <a:endParaRPr b="0" lang="fr-FR" sz="28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Le stockage des métriques dans Prometheus</a:t>
            </a:r>
            <a:endParaRPr b="0" lang="fr-FR" sz="28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TODO Schéma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8307000" y="216000"/>
            <a:ext cx="108900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" dur="indefinite" restart="never" nodeType="tmRoot">
          <p:childTnLst>
            <p:seq>
              <p:cTn id="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Performances de Prometheus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Prometheus est un logiciel très performant, capable de </a:t>
            </a:r>
            <a:endParaRPr b="0" lang="fr-FR" sz="28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stocker des millions d’échantillons</a:t>
            </a:r>
            <a:endParaRPr b="0" lang="fr-FR" sz="24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gérer des requêtes sur un grand nombre de timeseries/échantillons</a:t>
            </a:r>
            <a:endParaRPr b="0" lang="fr-FR" sz="24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 à l’échelle (pour de vrai) chez Digital Ocean</a:t>
            </a:r>
            <a:endParaRPr b="0" lang="fr-FR" sz="28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2 millions d’échantillons enregistrés par secondes</a:t>
            </a:r>
            <a:endParaRPr b="0" lang="fr-FR" sz="24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200 millions de timeseries</a:t>
            </a:r>
            <a:endParaRPr b="0" lang="fr-FR" sz="24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~200 serveurs Prometheus pour absorber la charge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6579000" y="216000"/>
            <a:ext cx="1089000" cy="108000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8712000" y="4392000"/>
            <a:ext cx="3384000" cy="189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2" dur="indefinite" restart="never" nodeType="tmRoot">
          <p:childTnLst>
            <p:seq>
              <p:cTn id="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Performances de Prometheus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Dépend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grandement de la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quantité de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métriques stocké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BP Prometheus =&gt;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les métriques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doivent être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stockées sur des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disques locaux et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de type SSD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Par défaut, 15 jours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de rétention max.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Au dela de 2-3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mois, ça commence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à devenir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compliqué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Workaround 1a =&gt;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grossir les disques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tant qu’on peut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(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Cher  &amp; pas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extensible à l’infini)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Workaround 1b =&gt;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déporter vers du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stockage distant =&gt;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pas du tout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supporté par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Prometheus, les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dev sont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farouchement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contre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6579000" y="216000"/>
            <a:ext cx="108900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Failure domains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On n’a pas tous les mêmes besoins que Digital Ocean (ouf!)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Pour autant, vous allez sûrement devoir gérer plusieurs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Dans les bonnes pratiques Prometheus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1 serveur minimum par  « Failure Domain »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Failure Domain ⇒ un datacenter, voire un cluster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9999000" y="1800000"/>
            <a:ext cx="108900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Problème n°2 : Répartition manuelle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Plusieurs serveur Prometheus ⇒ plusieurs sources de données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Point « Captain Obvious » :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Il est </a:t>
            </a:r>
            <a:r>
              <a:rPr b="1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déconseillé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 de stocker des métriques que vous souhaitez corréler sur des serveurs Prometheus </a:t>
            </a:r>
            <a:r>
              <a:rPr b="1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différents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4692600" y="3888000"/>
            <a:ext cx="2808000" cy="28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Workaround 2a : Agréger tout ça dans Grafana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9537840" y="216000"/>
            <a:ext cx="1010160" cy="100800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5614920" y="1728000"/>
            <a:ext cx="5905080" cy="4409640"/>
          </a:xfrm>
          <a:prstGeom prst="rect">
            <a:avLst/>
          </a:prstGeom>
          <a:ln>
            <a:noFill/>
          </a:ln>
        </p:spPr>
      </p:pic>
      <p:sp>
        <p:nvSpPr>
          <p:cNvPr id="266" name="TextShape 3"/>
          <p:cNvSpPr txBox="1"/>
          <p:nvPr/>
        </p:nvSpPr>
        <p:spPr>
          <a:xfrm>
            <a:off x="1872000" y="3528000"/>
            <a:ext cx="1878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FR" sz="1800" spc="-1" strike="noStrike">
                <a:latin typeface="Arial"/>
              </a:rPr>
              <a:t>TODO SCHEMA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Workaround 2b : la fédération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Réponse officielle de Prometheus ⇒ Fédération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Le Prometheus racine collecte toutes les données précédemment collectées par les Prometheus « feuilles »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TODO Schema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Ça fonctionne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mais attention à la charge sur le Prometheus racine ! 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42" dur="indefinite" restart="never" nodeType="tmRoot">
          <p:childTnLst>
            <p:seq>
              <p:cTn id="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Problème n°3 : SPOF ! 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Si on a qu’un seul serveur Prometheus, on a un SPOF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Réponse de Prometheus : on double tout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Deux serveurs identiques par « failure domain »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Toutes les cibles sont scrappées 2 fois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Deux sources de données « théoriquement identiques »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44" dur="indefinite" restart="never" nodeType="tmRoot">
          <p:childTnLst>
            <p:seq>
              <p:cTn id="4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Workarond 3a : Tout dans Grafana BIS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On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doub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le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tout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dans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Graf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ana !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On a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déjà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auta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nt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de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grap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hes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que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de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sour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ces...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On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en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est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plus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à ça 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près </a:t>
            </a: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!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8136000" y="2232000"/>
            <a:ext cx="2813760" cy="158400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8061840" y="216000"/>
            <a:ext cx="1010160" cy="10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Workarond 3b : Loadbalancer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Postulat : les données dans les Prometheus sont identiques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Si on met un loadbalancer L7 devant les Prometheus :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En cas de panne, on a toujours accès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On distribue la charge pour les requêtes PromQL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FBI : Fausse Bonne Idée !</a:t>
            </a:r>
            <a:endParaRPr b="0" lang="fr-FR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En réalité, les données ne sont pas identiques (en cas de panne par exemple, on aura un « trou » dans un des Prom)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rcRect l="12848" t="2052" r="0" b="0"/>
          <a:stretch/>
        </p:blipFill>
        <p:spPr>
          <a:xfrm>
            <a:off x="0" y="0"/>
            <a:ext cx="12200040" cy="685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41680" y="1122480"/>
            <a:ext cx="10518480" cy="34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8" name="" descr=""/>
          <p:cNvPicPr/>
          <p:nvPr/>
        </p:nvPicPr>
        <p:blipFill>
          <a:blip r:embed="rId1"/>
          <a:srcRect l="26949" t="1122" r="22077" b="23339"/>
          <a:stretch/>
        </p:blipFill>
        <p:spPr>
          <a:xfrm>
            <a:off x="7945920" y="2664000"/>
            <a:ext cx="4247640" cy="419400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609480" y="273600"/>
            <a:ext cx="1096884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Arial"/>
                <a:ea typeface="DejaVu Sans"/>
              </a:rPr>
              <a:t>Thanos</a:t>
            </a:r>
            <a:endParaRPr b="0" lang="fr-FR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Arial"/>
                <a:ea typeface="DejaVu Sans"/>
              </a:rPr>
              <a:t>un ami qui vous </a:t>
            </a:r>
            <a:endParaRPr b="0" lang="fr-FR" sz="5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Arial"/>
                <a:ea typeface="DejaVu Sans"/>
              </a:rPr>
              <a:t>veut du bien</a:t>
            </a:r>
            <a:endParaRPr b="0" lang="fr-FR" sz="5400" spc="-1" strike="noStrike"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Thanos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blablabla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Architecture de Thanos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blablabla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3200" spc="-1" strike="noStrike">
                <a:latin typeface="Ubuntu"/>
                <a:ea typeface="DejaVu Sans"/>
              </a:rPr>
              <a:t>Architecture de Thanos</a:t>
            </a:r>
            <a:endParaRPr b="0" lang="fr-FR" sz="32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blablabla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841680" y="1122480"/>
            <a:ext cx="10518480" cy="34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609480" y="273600"/>
            <a:ext cx="1096884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Arial"/>
                <a:ea typeface="DejaVu Sans"/>
              </a:rPr>
              <a:t>C’est déjà fini ?</a:t>
            </a:r>
            <a:endParaRPr b="0" lang="fr-FR" sz="5400" spc="-1" strike="noStrike"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Lucida Console"/>
                <a:ea typeface="DejaVu Sans"/>
              </a:rPr>
              <a:t>On aurait pu en parler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aaaaaaaaa</a:t>
            </a:r>
            <a:endParaRPr b="0" lang="fr-FR" sz="2800" spc="-1" strike="noStrike">
              <a:latin typeface="Arial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523880" y="3602160"/>
            <a:ext cx="9136080" cy="164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609480" y="273600"/>
            <a:ext cx="1096848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2883600" y="1621800"/>
            <a:ext cx="6421680" cy="361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2" dur="indefinite" restart="never" nodeType="tmRoot">
          <p:childTnLst>
            <p:seq>
              <p:cTn id="6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379080" y="3240000"/>
            <a:ext cx="3400560" cy="3304440"/>
          </a:xfrm>
          <a:prstGeom prst="rect">
            <a:avLst/>
          </a:prstGeom>
          <a:ln>
            <a:noFill/>
          </a:ln>
        </p:spPr>
      </p:pic>
      <p:sp>
        <p:nvSpPr>
          <p:cNvPr id="294" name="CustomShape 1"/>
          <p:cNvSpPr/>
          <p:nvPr/>
        </p:nvSpPr>
        <p:spPr>
          <a:xfrm>
            <a:off x="1523880" y="1122480"/>
            <a:ext cx="9136080" cy="237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Des questions ?</a:t>
            </a:r>
            <a:endParaRPr b="0" lang="fr-FR" sz="6000" spc="-1" strike="noStrike">
              <a:latin typeface="Arial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Lucida Console"/>
                <a:ea typeface="DejaVu Sans"/>
              </a:rPr>
              <a:t>~# whoami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Denis GERMAIN</a:t>
            </a:r>
            <a:endParaRPr b="0" lang="fr-FR" sz="2800" spc="-1" strike="noStrike">
              <a:latin typeface="Arial"/>
            </a:endParaRPr>
          </a:p>
          <a:p>
            <a:pPr marL="228600" indent="-2199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Ingénieur Cloud chez</a:t>
            </a:r>
            <a:endParaRPr b="0" lang="fr-FR" sz="2400" spc="-1" strike="noStrike">
              <a:latin typeface="Arial"/>
            </a:endParaRPr>
          </a:p>
          <a:p>
            <a:pPr marL="228600" indent="-2199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Auteur principal sur </a:t>
            </a:r>
            <a:r>
              <a:rPr b="0" lang="fr-FR" sz="20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https://blog.zwindler.fr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11" name="Image 3" descr=""/>
          <p:cNvPicPr/>
          <p:nvPr/>
        </p:nvPicPr>
        <p:blipFill>
          <a:blip r:embed="rId2"/>
          <a:stretch/>
        </p:blipFill>
        <p:spPr>
          <a:xfrm>
            <a:off x="7272360" y="2520000"/>
            <a:ext cx="697680" cy="697680"/>
          </a:xfrm>
          <a:prstGeom prst="rect">
            <a:avLst/>
          </a:prstGeom>
          <a:ln>
            <a:noFill/>
          </a:ln>
        </p:spPr>
      </p:pic>
      <p:pic>
        <p:nvPicPr>
          <p:cNvPr id="212" name="Image 4" descr=""/>
          <p:cNvPicPr/>
          <p:nvPr/>
        </p:nvPicPr>
        <p:blipFill>
          <a:blip r:embed="rId3"/>
          <a:stretch/>
        </p:blipFill>
        <p:spPr>
          <a:xfrm>
            <a:off x="3780000" y="1166760"/>
            <a:ext cx="696960" cy="696960"/>
          </a:xfrm>
          <a:prstGeom prst="rect">
            <a:avLst/>
          </a:prstGeom>
          <a:ln>
            <a:noFill/>
          </a:ln>
        </p:spPr>
      </p:pic>
      <p:pic>
        <p:nvPicPr>
          <p:cNvPr id="213" name="Image 5" descr=""/>
          <p:cNvPicPr/>
          <p:nvPr/>
        </p:nvPicPr>
        <p:blipFill>
          <a:blip r:embed="rId4"/>
          <a:stretch/>
        </p:blipFill>
        <p:spPr>
          <a:xfrm>
            <a:off x="4195800" y="1783080"/>
            <a:ext cx="2415600" cy="801360"/>
          </a:xfrm>
          <a:prstGeom prst="rect">
            <a:avLst/>
          </a:prstGeom>
          <a:ln>
            <a:noFill/>
          </a:ln>
        </p:spPr>
      </p:pic>
      <p:graphicFrame>
        <p:nvGraphicFramePr>
          <p:cNvPr id="214" name="Table 3"/>
          <p:cNvGraphicFramePr/>
          <p:nvPr/>
        </p:nvGraphicFramePr>
        <p:xfrm>
          <a:off x="712440" y="4654800"/>
          <a:ext cx="10666800" cy="2014560"/>
        </p:xfrm>
        <a:graphic>
          <a:graphicData uri="http://schemas.openxmlformats.org/drawingml/2006/table">
            <a:tbl>
              <a:tblPr/>
              <a:tblGrid>
                <a:gridCol w="3555360"/>
                <a:gridCol w="3555360"/>
                <a:gridCol w="3556440"/>
              </a:tblGrid>
              <a:tr h="801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</a:t>
                      </a:r>
                      <a:r>
                        <a:rPr b="0" lang="fr-FR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(perso)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</a:t>
                      </a:r>
                      <a:r>
                        <a:rPr b="0" lang="fr-FR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(blog)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</a:t>
                      </a:r>
                      <a:r>
                        <a:rPr b="0" lang="fr-FR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E-mail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213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@zwindler 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@zwindler_rflx </a:t>
                      </a:r>
                      <a:endParaRPr b="0" lang="fr-FR" sz="2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b="1" lang="fr-FR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d.germain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fr-FR" sz="2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@lectra.com    </a:t>
                      </a:r>
                      <a:endParaRPr b="0" lang="fr-FR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fr-FR" sz="22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pic>
        <p:nvPicPr>
          <p:cNvPr id="215" name="Image 9" descr=""/>
          <p:cNvPicPr/>
          <p:nvPr/>
        </p:nvPicPr>
        <p:blipFill>
          <a:blip r:embed="rId5"/>
          <a:stretch/>
        </p:blipFill>
        <p:spPr>
          <a:xfrm>
            <a:off x="838080" y="4669560"/>
            <a:ext cx="536400" cy="434880"/>
          </a:xfrm>
          <a:prstGeom prst="rect">
            <a:avLst/>
          </a:prstGeom>
          <a:ln>
            <a:noFill/>
          </a:ln>
        </p:spPr>
      </p:pic>
      <p:pic>
        <p:nvPicPr>
          <p:cNvPr id="216" name="Image 10" descr=""/>
          <p:cNvPicPr/>
          <p:nvPr/>
        </p:nvPicPr>
        <p:blipFill>
          <a:blip r:embed="rId6"/>
          <a:stretch/>
        </p:blipFill>
        <p:spPr>
          <a:xfrm>
            <a:off x="4287960" y="4688280"/>
            <a:ext cx="536400" cy="434880"/>
          </a:xfrm>
          <a:prstGeom prst="rect">
            <a:avLst/>
          </a:prstGeom>
          <a:ln>
            <a:noFill/>
          </a:ln>
        </p:spPr>
      </p:pic>
      <p:pic>
        <p:nvPicPr>
          <p:cNvPr id="217" name="Image 11" descr=""/>
          <p:cNvPicPr/>
          <p:nvPr/>
        </p:nvPicPr>
        <p:blipFill>
          <a:blip r:embed="rId7"/>
          <a:stretch/>
        </p:blipFill>
        <p:spPr>
          <a:xfrm>
            <a:off x="7957080" y="4654800"/>
            <a:ext cx="605520" cy="43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Image 5" descr=""/>
          <p:cNvPicPr/>
          <p:nvPr/>
        </p:nvPicPr>
        <p:blipFill>
          <a:blip r:embed="rId1"/>
          <a:stretch/>
        </p:blipFill>
        <p:spPr>
          <a:xfrm>
            <a:off x="504360" y="225360"/>
            <a:ext cx="2775600" cy="92124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Leader mondial des solutions technologiques intégrées pour les entreprises utilisatrices de cuir ou textile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"/>
          <a:srcRect l="15113" t="0" r="0" b="10545"/>
          <a:stretch/>
        </p:blipFill>
        <p:spPr>
          <a:xfrm>
            <a:off x="3683880" y="2235240"/>
            <a:ext cx="4818600" cy="380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Lucida Console"/>
                <a:ea typeface="DejaVu Sans"/>
              </a:rPr>
              <a:t>Et moi, je fais quoi chez               ?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223" name="Image 5" descr=""/>
          <p:cNvPicPr/>
          <p:nvPr/>
        </p:nvPicPr>
        <p:blipFill>
          <a:blip r:embed="rId1"/>
          <a:stretch/>
        </p:blipFill>
        <p:spPr>
          <a:xfrm>
            <a:off x="6876360" y="226080"/>
            <a:ext cx="2775600" cy="92124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838080" y="1310760"/>
            <a:ext cx="10504800" cy="49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2"/>
          <a:srcRect l="13115" t="0" r="16895" b="0"/>
          <a:stretch/>
        </p:blipFill>
        <p:spPr>
          <a:xfrm>
            <a:off x="7344360" y="4896360"/>
            <a:ext cx="1099440" cy="1572120"/>
          </a:xfrm>
          <a:prstGeom prst="rect">
            <a:avLst/>
          </a:prstGeom>
          <a:ln>
            <a:noFill/>
          </a:ln>
        </p:spPr>
      </p:pic>
      <p:sp>
        <p:nvSpPr>
          <p:cNvPr id="226" name="CustomShape 3"/>
          <p:cNvSpPr/>
          <p:nvPr/>
        </p:nvSpPr>
        <p:spPr>
          <a:xfrm>
            <a:off x="609480" y="1604520"/>
            <a:ext cx="10965240" cy="39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6444000" y="1546560"/>
            <a:ext cx="2689200" cy="198216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4"/>
          <a:srcRect l="29706" t="0" r="30802" b="30750"/>
          <a:stretch/>
        </p:blipFill>
        <p:spPr>
          <a:xfrm>
            <a:off x="8856000" y="1440360"/>
            <a:ext cx="2270880" cy="203976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5"/>
          <a:stretch/>
        </p:blipFill>
        <p:spPr>
          <a:xfrm>
            <a:off x="910800" y="1911240"/>
            <a:ext cx="4415400" cy="355896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6"/>
          <a:stretch/>
        </p:blipFill>
        <p:spPr>
          <a:xfrm>
            <a:off x="8388000" y="3636360"/>
            <a:ext cx="1155600" cy="1222920"/>
          </a:xfrm>
          <a:prstGeom prst="rect">
            <a:avLst/>
          </a:prstGeom>
          <a:ln>
            <a:noFill/>
          </a:ln>
        </p:spPr>
      </p:pic>
      <p:pic>
        <p:nvPicPr>
          <p:cNvPr id="231" name="" descr=""/>
          <p:cNvPicPr/>
          <p:nvPr/>
        </p:nvPicPr>
        <p:blipFill>
          <a:blip r:embed="rId7"/>
          <a:stretch/>
        </p:blipFill>
        <p:spPr>
          <a:xfrm>
            <a:off x="6120000" y="3493440"/>
            <a:ext cx="1655280" cy="165528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8"/>
          <a:srcRect l="37787" t="15237" r="39110" b="17705"/>
          <a:stretch/>
        </p:blipFill>
        <p:spPr>
          <a:xfrm>
            <a:off x="9504000" y="4896360"/>
            <a:ext cx="789840" cy="158184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9"/>
          <a:stretch/>
        </p:blipFill>
        <p:spPr>
          <a:xfrm>
            <a:off x="9677160" y="3575160"/>
            <a:ext cx="2273760" cy="139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4" dur="indefinite" restart="never" nodeType="tmRoot">
          <p:childTnLst>
            <p:seq>
              <p:cTn id="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Ubuntu"/>
                <a:ea typeface="DejaVu Sans"/>
              </a:rPr>
              <a:t>                    </a:t>
            </a:r>
            <a:r>
              <a:rPr b="0" lang="fr-FR" sz="4800" spc="-1" strike="noStrike">
                <a:solidFill>
                  <a:srgbClr val="000000"/>
                </a:solidFill>
                <a:latin typeface="Ubuntu"/>
                <a:ea typeface="DejaVu Sans"/>
              </a:rPr>
              <a:t>recrute !!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Je cherche un·e futur·e collègue</a:t>
            </a:r>
            <a:endParaRPr b="0" lang="fr-FR" sz="28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Cloud Engineer </a:t>
            </a:r>
            <a:r>
              <a:rPr b="1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#Ops #Cloud #K8s #InfraAsCode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Et plein d’autres encore !!</a:t>
            </a:r>
            <a:endParaRPr b="0" lang="fr-FR" sz="28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00" spc="-1" strike="noStrike">
                <a:solidFill>
                  <a:srgbClr val="000000"/>
                </a:solidFill>
                <a:latin typeface="Ubuntu"/>
                <a:ea typeface="DejaVu Sans"/>
              </a:rPr>
              <a:t>GOTO </a:t>
            </a:r>
            <a:r>
              <a:rPr b="0" lang="fr-FR" sz="2600" spc="-1" strike="noStrike" u="sng">
                <a:solidFill>
                  <a:srgbClr val="0066b3"/>
                </a:solidFill>
                <a:uFillTx/>
                <a:latin typeface="Ubuntu"/>
                <a:ea typeface="DejaVu Sans"/>
              </a:rPr>
              <a:t>www.</a:t>
            </a:r>
            <a:r>
              <a:rPr b="0" lang="fr-FR" sz="2600" spc="-1" strike="noStrike" u="sng">
                <a:solidFill>
                  <a:srgbClr val="0000ff"/>
                </a:solidFill>
                <a:uFillTx/>
                <a:latin typeface="Ubuntu"/>
                <a:ea typeface="DejaVu Sans"/>
                <a:hlinkClick r:id="rId1"/>
              </a:rPr>
              <a:t>lectra.com/fr/carrieres</a:t>
            </a:r>
            <a:endParaRPr b="0" lang="fr-FR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600" spc="-1" strike="noStrike">
              <a:latin typeface="Arial"/>
            </a:endParaRPr>
          </a:p>
        </p:txBody>
      </p:sp>
      <p:pic>
        <p:nvPicPr>
          <p:cNvPr id="236" name="Image 5" descr=""/>
          <p:cNvPicPr/>
          <p:nvPr/>
        </p:nvPicPr>
        <p:blipFill>
          <a:blip r:embed="rId2"/>
          <a:stretch/>
        </p:blipFill>
        <p:spPr>
          <a:xfrm>
            <a:off x="504000" y="225000"/>
            <a:ext cx="2775600" cy="92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" dur="indefinite" restart="never" nodeType="tmRoot">
          <p:childTnLst>
            <p:seq>
              <p:cTn id="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841680" y="1122480"/>
            <a:ext cx="10518480" cy="347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609480" y="273600"/>
            <a:ext cx="1096884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fr-FR" sz="5400" spc="-1" strike="noStrike">
                <a:solidFill>
                  <a:srgbClr val="000000"/>
                </a:solidFill>
                <a:latin typeface="Arial"/>
                <a:ea typeface="DejaVu Sans"/>
              </a:rPr>
              <a:t>Previously in Prometheus</a:t>
            </a:r>
            <a:endParaRPr b="0" lang="fr-FR" sz="54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9832320" y="3960000"/>
            <a:ext cx="2047320" cy="2761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800" spc="-1" strike="noStrike">
                <a:solidFill>
                  <a:srgbClr val="000000"/>
                </a:solidFill>
                <a:latin typeface="Ubuntu"/>
                <a:ea typeface="DejaVu Sans"/>
              </a:rPr>
              <a:t>Prometheus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Outil open source</a:t>
            </a:r>
            <a:endParaRPr b="0" lang="fr-FR" sz="28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Développé par SoundCloud en 2012, inspiré de Borgmon </a:t>
            </a:r>
            <a:endParaRPr b="0" lang="fr-FR" sz="24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Intégré à la CNCF en mai 2016</a:t>
            </a:r>
            <a:endParaRPr b="0" lang="fr-FR" sz="24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Supervision via collecte de métrique</a:t>
            </a:r>
            <a:endParaRPr b="0" lang="fr-FR" sz="24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Langage (PromQL) permettant « requêter » sur ces métriques</a:t>
            </a:r>
            <a:endParaRPr b="0" lang="fr-FR" sz="24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Système d’alertes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4095000" y="216000"/>
            <a:ext cx="108900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" dur="indefinite" restart="never" nodeType="tmRoot">
          <p:childTnLst>
            <p:seq>
              <p:cTn id="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365040"/>
            <a:ext cx="10508040" cy="63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ce181e"/>
                </a:solidFill>
                <a:latin typeface="Ubuntu"/>
                <a:ea typeface="DejaVu Sans"/>
              </a:rPr>
              <a:t>Prometheus</a:t>
            </a:r>
            <a:endParaRPr b="0" lang="fr-FR" sz="4400" spc="-1" strike="noStrike">
              <a:solidFill>
                <a:srgbClr val="ce181e"/>
              </a:solid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38080" y="1310760"/>
            <a:ext cx="1050804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Ubuntu"/>
                <a:ea typeface="DejaVu Sans"/>
              </a:rPr>
              <a:t>Aperçu de l’architecture</a:t>
            </a:r>
            <a:endParaRPr b="0" lang="fr-FR" sz="2800" spc="-1" strike="noStrike">
              <a:latin typeface="Arial"/>
            </a:endParaRPr>
          </a:p>
          <a:p>
            <a:pPr lvl="1" marL="432000" indent="-2113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Ubuntu"/>
                <a:ea typeface="DejaVu Sans"/>
              </a:rPr>
              <a:t>TODO Schéma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4095000" y="216000"/>
            <a:ext cx="1089000" cy="10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2217</TotalTime>
  <Application>LibreOffice/6.0.7.3$Linux_X86_64 LibreOffice_project/00m0$Build-3</Application>
  <Company>Lectra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2018-10-02T08:19:24Z</dcterms:created>
  <dc:creator>Germain Denis</dc:creator>
  <dc:description/>
  <dc:language>fr-FR</dc:language>
  <cp:lastModifiedBy/>
  <dcterms:modified xsi:type="dcterms:W3CDTF">2019-10-18T17:24:00Z</dcterms:modified>
  <cp:revision>203</cp:revision>
  <dc:subject/>
  <dc:title>Ami développeur, deviens un Ops sans effort avec Ansible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Lectra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