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4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93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3588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F8359-8850-4580-82E6-86B1295ECFA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4127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6419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5" name="Image 4"/>
          <p:cNvPicPr/>
          <p:nvPr/>
        </p:nvPicPr>
        <p:blipFill>
          <a:blip r:embed="rId14"/>
          <a:stretch/>
        </p:blipFill>
        <p:spPr>
          <a:xfrm>
            <a:off x="10894320" y="2376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838080" y="1076760"/>
            <a:ext cx="10516680" cy="360"/>
          </a:xfrm>
          <a:prstGeom prst="line">
            <a:avLst/>
          </a:prstGeom>
          <a:ln w="93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2960" y="50040"/>
            <a:ext cx="59346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14"/>
          <a:stretch/>
        </p:blipFill>
        <p:spPr>
          <a:xfrm>
            <a:off x="1108800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159" name="Image 158"/>
          <p:cNvPicPr/>
          <p:nvPr/>
        </p:nvPicPr>
        <p:blipFill>
          <a:blip r:embed="rId14"/>
          <a:stretch/>
        </p:blipFill>
        <p:spPr>
          <a:xfrm>
            <a:off x="1107972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mcon.io/2018-munich/slides/thanos-prometheus-at-scal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ustperception.io/scaling-and-federating-promethe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obustperception.io/scaling-and-federating-prometheu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hyperlink" Target="https://blog.zwindler.fr/2018/12/18/jai-teste-pour-vous-aks-la-plateforme-kubernetes-managee-daz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troduction/faq/#can-prometheus-be-made-highly-avail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mprobable.io/blog/improbable-donates-thanos-to-cloud-native-computing-found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zwindler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ctra.com/fr/carrier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122480"/>
            <a:ext cx="12192120" cy="47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Besoin de métriques </a:t>
            </a: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à long terme ?</a:t>
            </a: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fera des Marvels !</a:t>
            </a:r>
            <a:endParaRPr lang="fr-FR" sz="4800" b="0" strike="noStrike" spc="-1">
              <a:latin typeface="Arial"/>
            </a:endParaRPr>
          </a:p>
        </p:txBody>
      </p:sp>
      <p:pic>
        <p:nvPicPr>
          <p:cNvPr id="205" name="Image 5"/>
          <p:cNvPicPr/>
          <p:nvPr/>
        </p:nvPicPr>
        <p:blipFill>
          <a:blip r:embed="rId3"/>
          <a:stretch/>
        </p:blipFill>
        <p:spPr>
          <a:xfrm>
            <a:off x="9217080" y="5760000"/>
            <a:ext cx="2771640" cy="9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0" strike="noStrike" spc="-1">
                <a:latin typeface="Ubuntu"/>
                <a:ea typeface="DejaVu Sans"/>
              </a:rPr>
              <a:t>Le stockage des métriques dans Prometheus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Image 269"/>
          <p:cNvPicPr/>
          <p:nvPr/>
        </p:nvPicPr>
        <p:blipFill>
          <a:blip r:embed="rId3"/>
          <a:stretch/>
        </p:blipFill>
        <p:spPr>
          <a:xfrm>
            <a:off x="869040" y="1440000"/>
            <a:ext cx="10455480" cy="410400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000" y="6319440"/>
            <a:ext cx="7920400" cy="27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latin typeface="Ubuntu"/>
                <a:hlinkClick r:id="rId4"/>
              </a:rPr>
              <a:t>https://promcon.io/2018-munich/slides/thanos-prometheus-at-scale.pdf</a:t>
            </a:r>
            <a:endParaRPr lang="fr-FR" b="0" strike="noStrike" spc="-1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10525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(1/3)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Logiciel très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performant, capable de 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stocker des millions d’échantillons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000000"/>
                </a:solidFill>
                <a:latin typeface="Ubuntu"/>
                <a:ea typeface="DejaVu Sans"/>
              </a:rPr>
              <a:t>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equêter sur de nombreux échantillons/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à l’échelle (pour de vrai) chez Digital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Ocean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millions d’échantillons/s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200 millions de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 marL="221400" lvl="1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~200 serveurs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76" name="Image 275"/>
          <p:cNvPicPr/>
          <p:nvPr/>
        </p:nvPicPr>
        <p:blipFill>
          <a:blip r:embed="rId3"/>
          <a:stretch/>
        </p:blipFill>
        <p:spPr>
          <a:xfrm>
            <a:off x="8063564" y="4433565"/>
            <a:ext cx="3383280" cy="18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(2/3)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Dépendent grandement de la quantité de métriques stockées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Best practices Prometheus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Métriques stockées sur des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disques locaux</a:t>
            </a: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 et de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type SSD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Par défaut, 15 jours de rétention max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Possible d’étendre cette limite</a:t>
            </a:r>
            <a:endParaRPr lang="fr-FR" sz="2800" b="0" strike="noStrike" spc="-1">
              <a:latin typeface="Arial"/>
            </a:endParaRPr>
          </a:p>
          <a:p>
            <a:pPr marL="864000" lvl="3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mais « Prometheus n’est pas fait pour ça »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1a ⇒ grossir les disques tant qu’on peut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1b ⇒ déporter vers du stockage distant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supporté par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farouchement opposés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568" y="6221548"/>
            <a:ext cx="7524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https://prometheus.io/docs/prometheus/latest/storage/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Failure domains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On n’a pas tous les mêmes besoins que Digital Ocean (ouf!)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Pour autant, vous allez sûrement devoir gérer plusieurs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Dans les bonnes pratiques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serveur minimum par  « Failure Domain »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Failure Domain = 1 datacenter (voire 1 cluster)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285" name="Image 284"/>
          <p:cNvPicPr/>
          <p:nvPr/>
        </p:nvPicPr>
        <p:blipFill>
          <a:blip r:embed="rId3"/>
          <a:stretch/>
        </p:blipFill>
        <p:spPr>
          <a:xfrm>
            <a:off x="9846600" y="2096967"/>
            <a:ext cx="872640" cy="8654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86454" y="6129215"/>
            <a:ext cx="10958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hlinkClick r:id="rId4"/>
              </a:rPr>
              <a:t>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www.robustperception.io/scaling-and-federating-prometheus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n°2 : Répartition manuelle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Plusieurs serveurs        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⇒ plusieurs sources de données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Point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Captain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Obvious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: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Il est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déconseillé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de stocker des métriques que vous souhaitez corréler sur des serveurs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différents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88" name="Image 287"/>
          <p:cNvPicPr/>
          <p:nvPr/>
        </p:nvPicPr>
        <p:blipFill>
          <a:blip r:embed="rId3"/>
          <a:stretch/>
        </p:blipFill>
        <p:spPr>
          <a:xfrm>
            <a:off x="4692600" y="3816000"/>
            <a:ext cx="2807280" cy="2807280"/>
          </a:xfrm>
          <a:prstGeom prst="rect">
            <a:avLst/>
          </a:prstGeom>
          <a:ln>
            <a:noFill/>
          </a:ln>
        </p:spPr>
      </p:pic>
      <p:pic>
        <p:nvPicPr>
          <p:cNvPr id="289" name="Image 288"/>
          <p:cNvPicPr/>
          <p:nvPr/>
        </p:nvPicPr>
        <p:blipFill>
          <a:blip r:embed="rId4"/>
          <a:stretch/>
        </p:blipFill>
        <p:spPr>
          <a:xfrm>
            <a:off x="4026240" y="115200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134050" y="4539240"/>
            <a:ext cx="2353680" cy="1474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2a : Agréger tout ça dans Grafana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Image 292"/>
          <p:cNvPicPr/>
          <p:nvPr/>
        </p:nvPicPr>
        <p:blipFill>
          <a:blip r:embed="rId3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294" name="Image 293"/>
          <p:cNvPicPr/>
          <p:nvPr/>
        </p:nvPicPr>
        <p:blipFill>
          <a:blip r:embed="rId4"/>
          <a:stretch/>
        </p:blipFill>
        <p:spPr>
          <a:xfrm>
            <a:off x="2256090" y="464652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295" name="Image 294"/>
          <p:cNvPicPr/>
          <p:nvPr/>
        </p:nvPicPr>
        <p:blipFill>
          <a:blip r:embed="rId5"/>
          <a:stretch/>
        </p:blipFill>
        <p:spPr>
          <a:xfrm>
            <a:off x="2134050" y="349416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296" name="Image 29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3264090" y="342288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2184450" y="565416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EU 1</a:t>
            </a:r>
          </a:p>
        </p:txBody>
      </p:sp>
      <p:sp>
        <p:nvSpPr>
          <p:cNvPr id="298" name="CustomShape 5"/>
          <p:cNvSpPr/>
          <p:nvPr/>
        </p:nvSpPr>
        <p:spPr>
          <a:xfrm>
            <a:off x="134640" y="6408000"/>
            <a:ext cx="112107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https://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Ubuntu"/>
                <a:hlinkClick r:id="rId7"/>
              </a:rPr>
              <a:t>blog.zwindler.fr/2018/12/18/jai-teste-pour-vous-aks-la-plateforme-kubernetes-managee-dazure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/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1220370" y="2432880"/>
            <a:ext cx="893190" cy="2717280"/>
          </a:xfrm>
          <a:prstGeom prst="curvedConnector3">
            <a:avLst>
              <a:gd name="adj1" fmla="val -16172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HTTP</a:t>
            </a:r>
          </a:p>
        </p:txBody>
      </p:sp>
      <p:sp>
        <p:nvSpPr>
          <p:cNvPr id="300" name="CustomShape 7"/>
          <p:cNvSpPr/>
          <p:nvPr/>
        </p:nvSpPr>
        <p:spPr>
          <a:xfrm>
            <a:off x="4533781" y="2325600"/>
            <a:ext cx="2353680" cy="147528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1" name="Image 300"/>
          <p:cNvPicPr/>
          <p:nvPr/>
        </p:nvPicPr>
        <p:blipFill>
          <a:blip r:embed="rId4"/>
          <a:stretch/>
        </p:blipFill>
        <p:spPr>
          <a:xfrm>
            <a:off x="4655821" y="243288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02" name="Image 301"/>
          <p:cNvPicPr/>
          <p:nvPr/>
        </p:nvPicPr>
        <p:blipFill>
          <a:blip r:embed="rId5"/>
          <a:stretch/>
        </p:blipFill>
        <p:spPr>
          <a:xfrm>
            <a:off x="4533781" y="128052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303" name="Image 302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5663821" y="120924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04" name="CustomShape 8"/>
          <p:cNvSpPr/>
          <p:nvPr/>
        </p:nvSpPr>
        <p:spPr>
          <a:xfrm>
            <a:off x="4581661" y="3440520"/>
            <a:ext cx="212580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US 2</a:t>
            </a:r>
          </a:p>
        </p:txBody>
      </p:sp>
      <p:sp>
        <p:nvSpPr>
          <p:cNvPr id="305" name="CustomShape 9"/>
          <p:cNvSpPr/>
          <p:nvPr/>
        </p:nvSpPr>
        <p:spPr>
          <a:xfrm>
            <a:off x="2016001" y="2053080"/>
            <a:ext cx="2544090" cy="937080"/>
          </a:xfrm>
          <a:prstGeom prst="curvedConnector3">
            <a:avLst>
              <a:gd name="adj1" fmla="val 52638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0"/>
          <p:cNvSpPr/>
          <p:nvPr/>
        </p:nvSpPr>
        <p:spPr>
          <a:xfrm flipV="1">
            <a:off x="3272370" y="4406760"/>
            <a:ext cx="539640" cy="743400"/>
          </a:xfrm>
          <a:prstGeom prst="curvedConnector3">
            <a:avLst>
              <a:gd name="adj1" fmla="val 85301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1"/>
          <p:cNvSpPr/>
          <p:nvPr/>
        </p:nvSpPr>
        <p:spPr>
          <a:xfrm flipV="1">
            <a:off x="5672101" y="2193120"/>
            <a:ext cx="597620" cy="743400"/>
          </a:xfrm>
          <a:prstGeom prst="curvedConnector3">
            <a:avLst>
              <a:gd name="adj1" fmla="val 81876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1" y="1666690"/>
            <a:ext cx="5017148" cy="418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2b : la Fédération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38080" y="1310760"/>
            <a:ext cx="10507320" cy="52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Fédération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« racine » collecte les données des « feuilles »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Attention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à la charge sur le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« racine »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10" name="Image 309"/>
          <p:cNvPicPr/>
          <p:nvPr/>
        </p:nvPicPr>
        <p:blipFill>
          <a:blip r:embed="rId3"/>
          <a:stretch/>
        </p:blipFill>
        <p:spPr>
          <a:xfrm>
            <a:off x="1440000" y="266400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11" name="Image 310"/>
          <p:cNvPicPr/>
          <p:nvPr/>
        </p:nvPicPr>
        <p:blipFill>
          <a:blip r:embed="rId4"/>
          <a:stretch/>
        </p:blipFill>
        <p:spPr>
          <a:xfrm>
            <a:off x="3375720" y="439236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12" name="Image 311"/>
          <p:cNvPicPr/>
          <p:nvPr/>
        </p:nvPicPr>
        <p:blipFill>
          <a:blip r:embed="rId4"/>
          <a:stretch/>
        </p:blipFill>
        <p:spPr>
          <a:xfrm>
            <a:off x="6984360" y="439164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2520000" y="3202920"/>
            <a:ext cx="2664000" cy="72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4" name="Image 313"/>
          <p:cNvPicPr/>
          <p:nvPr/>
        </p:nvPicPr>
        <p:blipFill>
          <a:blip r:embed="rId4"/>
          <a:stretch/>
        </p:blipFill>
        <p:spPr>
          <a:xfrm>
            <a:off x="5184000" y="2700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 flipH="1">
            <a:off x="4391280" y="3707640"/>
            <a:ext cx="1299960" cy="1188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691960" y="3707640"/>
            <a:ext cx="1292400" cy="118764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Image 31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1462320" y="4356720"/>
            <a:ext cx="1201320" cy="1078920"/>
          </a:xfrm>
          <a:prstGeom prst="rect">
            <a:avLst/>
          </a:prstGeom>
          <a:ln>
            <a:noFill/>
          </a:ln>
        </p:spPr>
      </p:pic>
      <p:pic>
        <p:nvPicPr>
          <p:cNvPr id="318" name="Image 317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8784000" y="435600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19" name="CustomShape 6"/>
          <p:cNvSpPr/>
          <p:nvPr/>
        </p:nvSpPr>
        <p:spPr>
          <a:xfrm>
            <a:off x="8000640" y="4895280"/>
            <a:ext cx="78336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H="1">
            <a:off x="2663280" y="4896000"/>
            <a:ext cx="71172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n°3 : SPOF ! 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Un seul serveur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  <a:sym typeface="Wingdings" panose="05000000000000000000" pitchFamily="2" charset="2"/>
              </a:rPr>
              <a:t>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un SPOF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, on double tout »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 serveurs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 par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failure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domain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spc="-1" dirty="0">
                <a:solidFill>
                  <a:srgbClr val="000000"/>
                </a:solidFill>
                <a:latin typeface="Ubuntu"/>
                <a:ea typeface="DejaVu Sans"/>
              </a:rPr>
              <a:t>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outes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les cibles sont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scrappées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2 fois (CPU ++)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sources de données « théoriquement identiques »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158" y="6075465"/>
            <a:ext cx="11319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hlinkClick r:id="rId3"/>
              </a:rPr>
              <a:t>https://prometheus.io/docs/introduction/faq/#</a:t>
            </a:r>
            <a:r>
              <a:rPr lang="fr-FR" sz="2000" dirty="0" smtClean="0">
                <a:hlinkClick r:id="rId3"/>
              </a:rPr>
              <a:t>can-prometheus-be-made-highly-available</a:t>
            </a:r>
            <a:endParaRPr lang="fr-FR" sz="2000" dirty="0" smtClean="0"/>
          </a:p>
          <a:p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3a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Postulat : les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données sont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Si on met un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L7 devant les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HA en cas de panne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Distribue la charge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PromQL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FBI : Fausse Bonne Idée !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IRL ⇒ Les données ne sont pas identiques </a:t>
            </a:r>
            <a:endParaRPr lang="fr-FR" sz="2800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(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en cas de panne par exemple, on aura un « trou »)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31" name="Image 330"/>
          <p:cNvPicPr/>
          <p:nvPr/>
        </p:nvPicPr>
        <p:blipFill>
          <a:blip r:embed="rId3"/>
          <a:stretch/>
        </p:blipFill>
        <p:spPr>
          <a:xfrm>
            <a:off x="7410240" y="216036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 205"/>
          <p:cNvPicPr/>
          <p:nvPr/>
        </p:nvPicPr>
        <p:blipFill>
          <a:blip r:embed="rId2"/>
          <a:srcRect l="12848" t="2052"/>
          <a:stretch/>
        </p:blipFill>
        <p:spPr>
          <a:xfrm>
            <a:off x="0" y="0"/>
            <a:ext cx="12263400" cy="689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latin typeface="Ubuntu"/>
                <a:ea typeface="DejaVu Sans"/>
              </a:rPr>
              <a:t> 3a</a:t>
            </a:r>
            <a:r>
              <a:rPr lang="fr-FR" sz="3200" b="0" strike="noStrike" spc="-1" dirty="0"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2" y="1310760"/>
            <a:ext cx="115728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3b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Tout dans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BIS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double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toutes les sources de données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dans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déjà autant de graphes que de sources...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en est plus à ça près 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27" name="Image 326"/>
          <p:cNvPicPr/>
          <p:nvPr/>
        </p:nvPicPr>
        <p:blipFill>
          <a:blip r:embed="rId3"/>
          <a:stretch/>
        </p:blipFill>
        <p:spPr>
          <a:xfrm>
            <a:off x="10185882" y="1310760"/>
            <a:ext cx="1009440" cy="100728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3" y="3209879"/>
            <a:ext cx="4642500" cy="347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3" name="Image 332"/>
          <p:cNvPicPr/>
          <p:nvPr/>
        </p:nvPicPr>
        <p:blipFill>
          <a:blip r:embed="rId2"/>
          <a:srcRect l="9520" t="1122" r="6959" b="23339"/>
          <a:stretch/>
        </p:blipFill>
        <p:spPr>
          <a:xfrm>
            <a:off x="3036960" y="3168360"/>
            <a:ext cx="6119640" cy="368928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vous veut du bien</a:t>
            </a:r>
            <a:endParaRPr lang="fr-FR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Développé par Improbable depuis nov. 2017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Intégré à la CNCF en août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2019 *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« 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at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scale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</a:t>
            </a:r>
            <a:endParaRPr lang="fr-FR" sz="26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 smtClean="0">
              <a:solidFill>
                <a:srgbClr val="000000"/>
              </a:solidFill>
              <a:latin typeface="Ubuntu"/>
              <a:ea typeface="DejaVu Sans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smtClean="0">
                <a:solidFill>
                  <a:srgbClr val="000000"/>
                </a:solidFill>
                <a:latin typeface="Ubuntu"/>
                <a:ea typeface="DejaVu Sans"/>
              </a:rPr>
              <a:t>Meilleure compaction</a:t>
            </a: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Downsampling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Ubuntu"/>
              <a:ea typeface="DejaVu Sans"/>
            </a:endParaRPr>
          </a:p>
        </p:txBody>
      </p:sp>
      <p:pic>
        <p:nvPicPr>
          <p:cNvPr id="337" name="Image 336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647999" y="6275520"/>
            <a:ext cx="10962109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u="sng" strike="noStrike" spc="-1" dirty="0" smtClean="0">
                <a:solidFill>
                  <a:srgbClr val="0000FF"/>
                </a:solidFill>
                <a:uFillTx/>
                <a:latin typeface="Arial"/>
                <a:hlinkClick r:id="rId4"/>
              </a:rPr>
              <a:t>* https</a:t>
            </a:r>
            <a:r>
              <a:rPr lang="fr-FR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://improbable.io/blog/improbable-donates-thanos-to-cloud-native-computing-foundation</a:t>
            </a: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2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43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4" name="Image 343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=2</a:t>
              </a: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8" name="Image 347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0" name="CustomShape 10"/>
            <p:cNvSpPr/>
            <p:nvPr/>
          </p:nvSpPr>
          <p:spPr>
            <a:xfrm>
              <a:off x="2333520" y="3384000"/>
              <a:ext cx="2634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1 EU</a:t>
              </a:r>
            </a:p>
          </p:txBody>
        </p:sp>
        <p:sp>
          <p:nvSpPr>
            <p:cNvPr id="351" name="CustomShape 11"/>
            <p:cNvSpPr/>
            <p:nvPr/>
          </p:nvSpPr>
          <p:spPr>
            <a:xfrm>
              <a:off x="2921000" y="5328000"/>
              <a:ext cx="19739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=1</a:t>
              </a:r>
            </a:p>
          </p:txBody>
        </p:sp>
      </p:grpSp>
      <p:grpSp>
        <p:nvGrpSpPr>
          <p:cNvPr id="352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53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4" name="Image 353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6" name="CustomShape 15"/>
            <p:cNvSpPr/>
            <p:nvPr/>
          </p:nvSpPr>
          <p:spPr>
            <a:xfrm>
              <a:off x="7264400" y="5688000"/>
              <a:ext cx="1879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57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8" name="Image 357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60" name="CustomShape 18"/>
            <p:cNvSpPr/>
            <p:nvPr/>
          </p:nvSpPr>
          <p:spPr>
            <a:xfrm>
              <a:off x="6437880" y="3384000"/>
              <a:ext cx="2634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2 US</a:t>
              </a:r>
            </a:p>
          </p:txBody>
        </p:sp>
        <p:sp>
          <p:nvSpPr>
            <p:cNvPr id="361" name="CustomShape 19"/>
            <p:cNvSpPr/>
            <p:nvPr/>
          </p:nvSpPr>
          <p:spPr>
            <a:xfrm>
              <a:off x="7099300" y="5328000"/>
              <a:ext cx="18999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62" name="Image 361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363" name="CustomShape 20"/>
          <p:cNvSpPr/>
          <p:nvPr/>
        </p:nvSpPr>
        <p:spPr>
          <a:xfrm>
            <a:off x="1476000" y="2592000"/>
            <a:ext cx="827280" cy="2124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1"/>
          <p:cNvSpPr/>
          <p:nvPr/>
        </p:nvSpPr>
        <p:spPr>
          <a:xfrm>
            <a:off x="2016000" y="2053080"/>
            <a:ext cx="4391640" cy="2230920"/>
          </a:xfrm>
          <a:prstGeom prst="curvedConnector3">
            <a:avLst>
              <a:gd name="adj1" fmla="val 6782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8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69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0" name="Image 369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2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73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4" name="Image 373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5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6" name="CustomShape 10"/>
            <p:cNvSpPr/>
            <p:nvPr/>
          </p:nvSpPr>
          <p:spPr>
            <a:xfrm>
              <a:off x="233352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377" name="CustomShape 11"/>
            <p:cNvSpPr/>
            <p:nvPr/>
          </p:nvSpPr>
          <p:spPr>
            <a:xfrm>
              <a:off x="2933700" y="5328000"/>
              <a:ext cx="19612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378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79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0" name="Image 379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1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2" name="CustomShape 15"/>
            <p:cNvSpPr/>
            <p:nvPr/>
          </p:nvSpPr>
          <p:spPr>
            <a:xfrm>
              <a:off x="7226300" y="5688000"/>
              <a:ext cx="19173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83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4" name="Image 383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6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387" name="CustomShape 19"/>
            <p:cNvSpPr/>
            <p:nvPr/>
          </p:nvSpPr>
          <p:spPr>
            <a:xfrm>
              <a:off x="6997700" y="5328000"/>
              <a:ext cx="20015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88" name="Image 387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89" name="Image 388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390" name="Image 389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sp>
        <p:nvSpPr>
          <p:cNvPr id="391" name="CustomShape 20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92" name="CustomShape 21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2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7368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3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95" name="CustomShape 24"/>
          <p:cNvSpPr/>
          <p:nvPr/>
        </p:nvSpPr>
        <p:spPr>
          <a:xfrm>
            <a:off x="2015640" y="2053080"/>
            <a:ext cx="1980360" cy="2046600"/>
          </a:xfrm>
          <a:prstGeom prst="curvedConnector3">
            <a:avLst>
              <a:gd name="adj1" fmla="val 2370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  <p:sp>
        <p:nvSpPr>
          <p:cNvPr id="396" name="CustomShape 25"/>
          <p:cNvSpPr/>
          <p:nvPr/>
        </p:nvSpPr>
        <p:spPr>
          <a:xfrm>
            <a:off x="2016000" y="2053080"/>
            <a:ext cx="6048000" cy="2046600"/>
          </a:xfrm>
          <a:prstGeom prst="curvedConnector3">
            <a:avLst>
              <a:gd name="adj1" fmla="val 4286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0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01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Image 401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3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4" name="CustomShape 7"/>
            <p:cNvSpPr/>
            <p:nvPr/>
          </p:nvSpPr>
          <p:spPr>
            <a:xfrm>
              <a:off x="3238500" y="5688000"/>
              <a:ext cx="18007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05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6" name="Image 405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7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09" name="CustomShape 11"/>
            <p:cNvSpPr/>
            <p:nvPr/>
          </p:nvSpPr>
          <p:spPr>
            <a:xfrm>
              <a:off x="3111480" y="5328000"/>
              <a:ext cx="1927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11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2" name="Image 411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4" name="CustomShape 15"/>
            <p:cNvSpPr/>
            <p:nvPr/>
          </p:nvSpPr>
          <p:spPr>
            <a:xfrm>
              <a:off x="7251700" y="5688000"/>
              <a:ext cx="18919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15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6" name="Image 415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7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8" name="CustomShape 18"/>
            <p:cNvSpPr/>
            <p:nvPr/>
          </p:nvSpPr>
          <p:spPr>
            <a:xfrm>
              <a:off x="643788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19" name="CustomShape 19"/>
            <p:cNvSpPr/>
            <p:nvPr/>
          </p:nvSpPr>
          <p:spPr>
            <a:xfrm>
              <a:off x="7112000" y="5328000"/>
              <a:ext cx="18872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20" name="Image 419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21" name="Image 420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2" name="Image 421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3" name="Image 422"/>
          <p:cNvPicPr/>
          <p:nvPr/>
        </p:nvPicPr>
        <p:blipFill>
          <a:blip r:embed="rId5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24" name="CustomShape 20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25" name="CustomShape 21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26" name="CustomShape 22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3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9216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4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5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30" name="CustomShape 26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4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35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6" name="Image 435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38" name="CustomShape 7"/>
            <p:cNvSpPr/>
            <p:nvPr/>
          </p:nvSpPr>
          <p:spPr>
            <a:xfrm>
              <a:off x="3167640" y="5688000"/>
              <a:ext cx="1871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39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0" name="Image 439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1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2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43" name="CustomShape 11"/>
            <p:cNvSpPr/>
            <p:nvPr/>
          </p:nvSpPr>
          <p:spPr>
            <a:xfrm>
              <a:off x="3006436" y="5328000"/>
              <a:ext cx="1888484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44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45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6" name="Image 445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7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8" name="CustomShape 15"/>
            <p:cNvSpPr/>
            <p:nvPr/>
          </p:nvSpPr>
          <p:spPr>
            <a:xfrm>
              <a:off x="7344000" y="5688000"/>
              <a:ext cx="1799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49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50" name="Image 449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1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52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53" name="CustomShape 19"/>
            <p:cNvSpPr/>
            <p:nvPr/>
          </p:nvSpPr>
          <p:spPr>
            <a:xfrm>
              <a:off x="7093527" y="5328000"/>
              <a:ext cx="1905753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54" name="Image 453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55" name="Image 454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6" name="Image 455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7" name="Image 456"/>
          <p:cNvPicPr/>
          <p:nvPr/>
        </p:nvPicPr>
        <p:blipFill>
          <a:blip r:embed="rId5"/>
          <a:stretch/>
        </p:blipFill>
        <p:spPr>
          <a:xfrm>
            <a:off x="3744000" y="151200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458" name="Image 457"/>
          <p:cNvPicPr/>
          <p:nvPr/>
        </p:nvPicPr>
        <p:blipFill>
          <a:blip r:embed="rId5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59" name="CustomShape 20"/>
          <p:cNvSpPr/>
          <p:nvPr/>
        </p:nvSpPr>
        <p:spPr>
          <a:xfrm>
            <a:off x="3744000" y="1152000"/>
            <a:ext cx="115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Querier</a:t>
            </a:r>
          </a:p>
        </p:txBody>
      </p:sp>
      <p:sp>
        <p:nvSpPr>
          <p:cNvPr id="460" name="CustomShape 21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61" name="CustomShape 22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62" name="CustomShape 23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4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8985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25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26"/>
          <p:cNvSpPr/>
          <p:nvPr/>
        </p:nvSpPr>
        <p:spPr>
          <a:xfrm>
            <a:off x="4824000" y="2052000"/>
            <a:ext cx="3240000" cy="2047680"/>
          </a:xfrm>
          <a:prstGeom prst="curvedConnector3">
            <a:avLst>
              <a:gd name="adj1" fmla="val 23738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7"/>
          <p:cNvSpPr/>
          <p:nvPr/>
        </p:nvSpPr>
        <p:spPr>
          <a:xfrm flipH="1">
            <a:off x="4679280" y="2052000"/>
            <a:ext cx="144720" cy="1917360"/>
          </a:xfrm>
          <a:prstGeom prst="curvedConnector3">
            <a:avLst>
              <a:gd name="adj1" fmla="val -320565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4824000" y="2052000"/>
            <a:ext cx="309600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9"/>
          <p:cNvSpPr/>
          <p:nvPr/>
        </p:nvSpPr>
        <p:spPr>
          <a:xfrm flipV="1">
            <a:off x="2016000" y="2051280"/>
            <a:ext cx="1728000" cy="10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30"/>
          <p:cNvSpPr/>
          <p:nvPr/>
        </p:nvSpPr>
        <p:spPr>
          <a:xfrm>
            <a:off x="2304000" y="1656000"/>
            <a:ext cx="86364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HTTP</a:t>
            </a:r>
          </a:p>
        </p:txBody>
      </p:sp>
      <p:sp>
        <p:nvSpPr>
          <p:cNvPr id="470" name="CustomShape 31"/>
          <p:cNvSpPr/>
          <p:nvPr/>
        </p:nvSpPr>
        <p:spPr>
          <a:xfrm>
            <a:off x="5040000" y="1656000"/>
            <a:ext cx="251964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CE181E"/>
                </a:solidFill>
                <a:latin typeface="Arial"/>
              </a:rPr>
              <a:t>Store API (gRPC)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1" name="CustomShape 32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A3238E"/>
                </a:solidFill>
                <a:latin typeface="Arial"/>
              </a:rPr>
              <a:t>Stockage des blocks </a:t>
            </a:r>
            <a:r>
              <a:rPr lang="fr-FR" sz="2000" b="0" strike="noStrike" spc="-1" dirty="0">
                <a:solidFill>
                  <a:srgbClr val="A3238E"/>
                </a:solidFill>
                <a:latin typeface="Arial"/>
              </a:rPr>
              <a:t>(long terme)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472" name="CustomShape 33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(en vrai)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5" name="Image 474"/>
          <p:cNvPicPr/>
          <p:nvPr/>
        </p:nvPicPr>
        <p:blipFill>
          <a:blip r:embed="rId3"/>
          <a:stretch/>
        </p:blipFill>
        <p:spPr>
          <a:xfrm>
            <a:off x="2784600" y="1296000"/>
            <a:ext cx="6623640" cy="494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= « Prometheus at scale » ?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centralisées de plusieurs DC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 smtClean="0">
              <a:solidFill>
                <a:srgbClr val="000000"/>
              </a:solidFill>
              <a:latin typeface="Ubuntu"/>
              <a:ea typeface="DejaVu Sans"/>
            </a:endParaRP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chemeClr val="bg1">
                    <a:lumMod val="65000"/>
                  </a:schemeClr>
                </a:solidFill>
                <a:latin typeface="Ubuntu"/>
              </a:rPr>
              <a:t>Meilleure compaction</a:t>
            </a: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err="1">
                <a:solidFill>
                  <a:schemeClr val="bg1">
                    <a:lumMod val="65000"/>
                  </a:schemeClr>
                </a:solidFill>
                <a:latin typeface="Ubuntu"/>
              </a:rPr>
              <a:t>Downsampling</a:t>
            </a:r>
            <a:r>
              <a:rPr lang="fr-FR" sz="2400" spc="-1" dirty="0">
                <a:solidFill>
                  <a:schemeClr val="bg1">
                    <a:lumMod val="65000"/>
                  </a:schemeClr>
                </a:solidFill>
                <a:latin typeface="Ubuntu"/>
              </a:rPr>
              <a:t> </a:t>
            </a: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478" name="Image 477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9" y="1152000"/>
            <a:ext cx="845126" cy="8451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1" y="1809257"/>
            <a:ext cx="845126" cy="8451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75" y="3152880"/>
            <a:ext cx="845126" cy="8451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8" y="3793140"/>
            <a:ext cx="845126" cy="8451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21" y="4638266"/>
            <a:ext cx="845126" cy="8451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21" y="5219589"/>
            <a:ext cx="845126" cy="84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~# </a:t>
            </a:r>
            <a:r>
              <a:rPr lang="fr-FR" sz="4400" b="0" strike="noStrike" spc="-1" dirty="0" err="1">
                <a:latin typeface="Ubuntu"/>
                <a:ea typeface="DejaVu Sans"/>
              </a:rPr>
              <a:t>whoami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34880" y="1870365"/>
            <a:ext cx="6340298" cy="1605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Denis </a:t>
            </a:r>
            <a:r>
              <a:rPr lang="fr-FR" sz="4000" b="1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GERMAIN</a:t>
            </a:r>
          </a:p>
        </p:txBody>
      </p:sp>
      <p:pic>
        <p:nvPicPr>
          <p:cNvPr id="210" name="Image 4"/>
          <p:cNvPicPr/>
          <p:nvPr/>
        </p:nvPicPr>
        <p:blipFill>
          <a:blip r:embed="rId3"/>
          <a:stretch/>
        </p:blipFill>
        <p:spPr>
          <a:xfrm>
            <a:off x="5814202" y="1777150"/>
            <a:ext cx="696240" cy="696240"/>
          </a:xfrm>
          <a:prstGeom prst="rect">
            <a:avLst/>
          </a:prstGeom>
          <a:ln>
            <a:noFill/>
          </a:ln>
        </p:spPr>
      </p:pic>
      <p:pic>
        <p:nvPicPr>
          <p:cNvPr id="211" name="Image 5"/>
          <p:cNvPicPr/>
          <p:nvPr/>
        </p:nvPicPr>
        <p:blipFill>
          <a:blip r:embed="rId4"/>
          <a:stretch/>
        </p:blipFill>
        <p:spPr>
          <a:xfrm>
            <a:off x="4537254" y="2723335"/>
            <a:ext cx="2414880" cy="800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38" y="1548404"/>
            <a:ext cx="3674420" cy="3674420"/>
          </a:xfrm>
          <a:prstGeom prst="rect">
            <a:avLst/>
          </a:prstGeom>
        </p:spPr>
      </p:pic>
      <p:pic>
        <p:nvPicPr>
          <p:cNvPr id="12" name="Image 9"/>
          <p:cNvPicPr/>
          <p:nvPr/>
        </p:nvPicPr>
        <p:blipFill>
          <a:blip r:embed="rId6"/>
          <a:stretch/>
        </p:blipFill>
        <p:spPr>
          <a:xfrm>
            <a:off x="8697049" y="5872811"/>
            <a:ext cx="703332" cy="544409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085540" y="2711925"/>
            <a:ext cx="5845383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Ingénieur Cloud </a:t>
            </a:r>
            <a:r>
              <a:rPr lang="fr-FR" sz="2800" spc="-1" dirty="0" smtClean="0">
                <a:solidFill>
                  <a:srgbClr val="000000"/>
                </a:solidFill>
                <a:latin typeface="Ubuntu"/>
              </a:rPr>
              <a:t>chez                   </a:t>
            </a:r>
            <a:endParaRPr lang="fr-FR" sz="2800" spc="-1" dirty="0"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Auteur principal sur </a:t>
            </a:r>
            <a:r>
              <a:rPr lang="fr-FR" sz="2800" u="sng" spc="-1" dirty="0" smtClean="0">
                <a:solidFill>
                  <a:srgbClr val="0000FF"/>
                </a:solidFill>
                <a:latin typeface="Ubuntu"/>
                <a:hlinkClick r:id="rId7"/>
              </a:rPr>
              <a:t>blog.zwindler.fr</a:t>
            </a:r>
            <a:endParaRPr lang="fr-FR" sz="2800" u="sng" spc="-1" dirty="0" smtClean="0">
              <a:solidFill>
                <a:srgbClr val="0000FF"/>
              </a:solidFill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dirty="0" smtClean="0">
                <a:latin typeface="Ubuntu"/>
              </a:rPr>
              <a:t>#geek #SF #</a:t>
            </a:r>
            <a:r>
              <a:rPr lang="fr-FR" sz="2800" dirty="0" err="1" smtClean="0">
                <a:latin typeface="Ubuntu"/>
              </a:rPr>
              <a:t>semiMarathon</a:t>
            </a:r>
            <a:endParaRPr lang="fr-FR" sz="2800" dirty="0">
              <a:latin typeface="Ubuntu"/>
            </a:endParaRPr>
          </a:p>
          <a:p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9400381" y="6089815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zwindler_rflx</a:t>
            </a:r>
            <a:r>
              <a:rPr lang="fr-FR" sz="2000" dirty="0" smtClean="0"/>
              <a:t> (blog)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400381" y="571502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C’est déjà fini ?</a:t>
            </a:r>
            <a:endParaRPr lang="fr-FR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On aurait pu en parler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Global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compactor</a:t>
            </a:r>
            <a:endParaRPr lang="fr-FR" sz="2800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alerting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centralisé multi sources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Mettez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à jour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en </a:t>
            </a:r>
            <a:r>
              <a:rPr lang="fr-FR" sz="2800" dirty="0" smtClean="0"/>
              <a:t>2.13.0 (et </a:t>
            </a:r>
            <a:r>
              <a:rPr lang="fr-FR" sz="2800" dirty="0" err="1" smtClean="0"/>
              <a:t>Thanos</a:t>
            </a:r>
            <a:r>
              <a:rPr lang="fr-FR" sz="2800" dirty="0" smtClean="0"/>
              <a:t> en 0.8.1)</a:t>
            </a: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apporte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de grandes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améliorations CPU/RAM/latence pour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et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0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680346" y="6166148"/>
            <a:ext cx="1202574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1001"/>
              </a:spcBef>
            </a:pPr>
            <a:r>
              <a:rPr lang="fr-FR" sz="2400" u="sng" spc="-1" dirty="0">
                <a:solidFill>
                  <a:srgbClr val="0000FF"/>
                </a:solidFill>
                <a:hlinkClick r:id="rId3"/>
              </a:rPr>
              <a:t>https://prometheus.io/blog/2019/10/10/remote-read-meets-streaming/</a:t>
            </a:r>
            <a:endParaRPr lang="fr-FR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523880" y="3602160"/>
            <a:ext cx="913536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"/>
          <p:cNvSpPr/>
          <p:nvPr/>
        </p:nvSpPr>
        <p:spPr>
          <a:xfrm>
            <a:off x="609480" y="273600"/>
            <a:ext cx="10967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1" name="Image 490"/>
          <p:cNvPicPr/>
          <p:nvPr/>
        </p:nvPicPr>
        <p:blipFill>
          <a:blip r:embed="rId2"/>
          <a:stretch/>
        </p:blipFill>
        <p:spPr>
          <a:xfrm>
            <a:off x="2883600" y="1621800"/>
            <a:ext cx="642096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age 491"/>
          <p:cNvPicPr/>
          <p:nvPr/>
        </p:nvPicPr>
        <p:blipFill>
          <a:blip r:embed="rId2"/>
          <a:stretch/>
        </p:blipFill>
        <p:spPr>
          <a:xfrm>
            <a:off x="379080" y="3240000"/>
            <a:ext cx="3399840" cy="3303720"/>
          </a:xfrm>
          <a:prstGeom prst="rect">
            <a:avLst/>
          </a:prstGeom>
          <a:ln>
            <a:noFill/>
          </a:ln>
        </p:spPr>
      </p:pic>
      <p:sp>
        <p:nvSpPr>
          <p:cNvPr id="493" name="CustomShape 1"/>
          <p:cNvSpPr/>
          <p:nvPr/>
        </p:nvSpPr>
        <p:spPr>
          <a:xfrm>
            <a:off x="1523880" y="1122480"/>
            <a:ext cx="9135360" cy="23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Des questions ?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Image 5"/>
          <p:cNvPicPr/>
          <p:nvPr/>
        </p:nvPicPr>
        <p:blipFill>
          <a:blip r:embed="rId3"/>
          <a:stretch/>
        </p:blipFill>
        <p:spPr>
          <a:xfrm>
            <a:off x="504360" y="225360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Leader mondial des solutions technologiques intégrées pour les entreprises utilisatrices de cuir ou textile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b="10388"/>
          <a:stretch/>
        </p:blipFill>
        <p:spPr>
          <a:xfrm>
            <a:off x="3291823" y="2166854"/>
            <a:ext cx="5599834" cy="4424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  <a:cs typeface="Arial" panose="020B0604020202020204" pitchFamily="34" charset="0"/>
              </a:rPr>
              <a:t>Et moi, je fais quoi chez               ?</a:t>
            </a:r>
            <a:endParaRPr lang="fr-FR" sz="4400" b="0" strike="noStrike" spc="-1" dirty="0">
              <a:latin typeface="Ubuntu"/>
              <a:cs typeface="Arial" panose="020B0604020202020204" pitchFamily="34" charset="0"/>
            </a:endParaRPr>
          </a:p>
        </p:txBody>
      </p:sp>
      <p:pic>
        <p:nvPicPr>
          <p:cNvPr id="221" name="Image 5"/>
          <p:cNvPicPr/>
          <p:nvPr/>
        </p:nvPicPr>
        <p:blipFill>
          <a:blip r:embed="rId3"/>
          <a:stretch/>
        </p:blipFill>
        <p:spPr>
          <a:xfrm>
            <a:off x="6618281" y="198895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38080" y="1310760"/>
            <a:ext cx="1050408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3" name="Image 222"/>
          <p:cNvPicPr/>
          <p:nvPr/>
        </p:nvPicPr>
        <p:blipFill>
          <a:blip r:embed="rId4"/>
          <a:srcRect l="13115" r="16895"/>
          <a:stretch/>
        </p:blipFill>
        <p:spPr>
          <a:xfrm>
            <a:off x="7344360" y="4896360"/>
            <a:ext cx="1098720" cy="1571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609480" y="1604520"/>
            <a:ext cx="10964520" cy="39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Image 224"/>
          <p:cNvPicPr/>
          <p:nvPr/>
        </p:nvPicPr>
        <p:blipFill>
          <a:blip r:embed="rId5"/>
          <a:stretch/>
        </p:blipFill>
        <p:spPr>
          <a:xfrm>
            <a:off x="6444000" y="1546560"/>
            <a:ext cx="2688480" cy="1981440"/>
          </a:xfrm>
          <a:prstGeom prst="rect">
            <a:avLst/>
          </a:prstGeom>
          <a:ln>
            <a:noFill/>
          </a:ln>
        </p:spPr>
      </p:pic>
      <p:pic>
        <p:nvPicPr>
          <p:cNvPr id="226" name="Image 22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8856000" y="1440360"/>
            <a:ext cx="2270160" cy="2039040"/>
          </a:xfrm>
          <a:prstGeom prst="rect">
            <a:avLst/>
          </a:prstGeom>
          <a:ln>
            <a:noFill/>
          </a:ln>
        </p:spPr>
      </p:pic>
      <p:pic>
        <p:nvPicPr>
          <p:cNvPr id="227" name="Image 226"/>
          <p:cNvPicPr/>
          <p:nvPr/>
        </p:nvPicPr>
        <p:blipFill>
          <a:blip r:embed="rId7"/>
          <a:stretch/>
        </p:blipFill>
        <p:spPr>
          <a:xfrm>
            <a:off x="910800" y="1911240"/>
            <a:ext cx="4414680" cy="3558240"/>
          </a:xfrm>
          <a:prstGeom prst="rect">
            <a:avLst/>
          </a:prstGeom>
          <a:ln>
            <a:noFill/>
          </a:ln>
        </p:spPr>
      </p:pic>
      <p:pic>
        <p:nvPicPr>
          <p:cNvPr id="228" name="Image 227"/>
          <p:cNvPicPr/>
          <p:nvPr/>
        </p:nvPicPr>
        <p:blipFill>
          <a:blip r:embed="rId8"/>
          <a:stretch/>
        </p:blipFill>
        <p:spPr>
          <a:xfrm>
            <a:off x="8388000" y="3636360"/>
            <a:ext cx="1154880" cy="1222200"/>
          </a:xfrm>
          <a:prstGeom prst="rect">
            <a:avLst/>
          </a:prstGeom>
          <a:ln>
            <a:noFill/>
          </a:ln>
        </p:spPr>
      </p:pic>
      <p:pic>
        <p:nvPicPr>
          <p:cNvPr id="229" name="Image 228"/>
          <p:cNvPicPr/>
          <p:nvPr/>
        </p:nvPicPr>
        <p:blipFill>
          <a:blip r:embed="rId9"/>
          <a:stretch/>
        </p:blipFill>
        <p:spPr>
          <a:xfrm>
            <a:off x="6120000" y="3493440"/>
            <a:ext cx="1654560" cy="1654560"/>
          </a:xfrm>
          <a:prstGeom prst="rect">
            <a:avLst/>
          </a:prstGeom>
          <a:ln>
            <a:noFill/>
          </a:ln>
        </p:spPr>
      </p:pic>
      <p:pic>
        <p:nvPicPr>
          <p:cNvPr id="230" name="Image 229"/>
          <p:cNvPicPr/>
          <p:nvPr/>
        </p:nvPicPr>
        <p:blipFill>
          <a:blip r:embed="rId10"/>
          <a:srcRect l="37787" t="15237" r="39110" b="17705"/>
          <a:stretch/>
        </p:blipFill>
        <p:spPr>
          <a:xfrm>
            <a:off x="9504000" y="4896360"/>
            <a:ext cx="789120" cy="1581120"/>
          </a:xfrm>
          <a:prstGeom prst="rect">
            <a:avLst/>
          </a:prstGeom>
          <a:ln>
            <a:noFill/>
          </a:ln>
        </p:spPr>
      </p:pic>
      <p:pic>
        <p:nvPicPr>
          <p:cNvPr id="231" name="Image 230"/>
          <p:cNvPicPr/>
          <p:nvPr/>
        </p:nvPicPr>
        <p:blipFill>
          <a:blip r:embed="rId11"/>
          <a:stretch/>
        </p:blipFill>
        <p:spPr>
          <a:xfrm>
            <a:off x="9677160" y="3575160"/>
            <a:ext cx="2273040" cy="13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             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4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recrute</a:t>
            </a:r>
            <a:r>
              <a:rPr lang="fr-FR" sz="4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!!</a:t>
            </a:r>
            <a:endParaRPr lang="fr-FR" sz="48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Je cherche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un·e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futur·e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collègue dans l’équipe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Cloud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Engineer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400" b="1" strike="noStrike" spc="-1" dirty="0">
                <a:solidFill>
                  <a:schemeClr val="accent1"/>
                </a:solidFill>
                <a:latin typeface="Ubuntu"/>
                <a:ea typeface="DejaVu Sans"/>
              </a:rPr>
              <a:t>#</a:t>
            </a:r>
            <a:r>
              <a:rPr lang="fr-FR" sz="2400" b="1" strike="noStrike" spc="-1" dirty="0" err="1">
                <a:solidFill>
                  <a:schemeClr val="accent1"/>
                </a:solidFill>
                <a:latin typeface="Ubuntu"/>
                <a:ea typeface="DejaVu Sans"/>
              </a:rPr>
              <a:t>Ops</a:t>
            </a:r>
            <a:r>
              <a:rPr lang="fr-FR" sz="2400" b="1" strike="noStrike" spc="-1" dirty="0">
                <a:solidFill>
                  <a:schemeClr val="accent1"/>
                </a:solidFill>
                <a:latin typeface="Ubuntu"/>
                <a:ea typeface="DejaVu Sans"/>
              </a:rPr>
              <a:t> #Cloud #K8s #</a:t>
            </a:r>
            <a:r>
              <a:rPr lang="fr-FR" sz="2400" b="1" strike="noStrike" spc="-1" dirty="0" err="1" smtClean="0">
                <a:solidFill>
                  <a:schemeClr val="accent1"/>
                </a:solidFill>
                <a:latin typeface="Ubuntu"/>
                <a:ea typeface="DejaVu Sans"/>
              </a:rPr>
              <a:t>InfraAsCode</a:t>
            </a:r>
            <a:endParaRPr lang="fr-FR" sz="2400" b="1" strike="noStrike" spc="-1" dirty="0" smtClean="0">
              <a:solidFill>
                <a:schemeClr val="accent1"/>
              </a:solidFill>
              <a:latin typeface="Ubuntu"/>
              <a:ea typeface="DejaVu Sans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smtClean="0">
                <a:solidFill>
                  <a:srgbClr val="000000"/>
                </a:solidFill>
                <a:latin typeface="Ubuntu"/>
              </a:rPr>
              <a:t>Viens m’en parler après le talk</a:t>
            </a:r>
            <a:endParaRPr lang="fr-FR" sz="240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Et plein d’autres encore !!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GOTO </a:t>
            </a:r>
            <a:r>
              <a:rPr lang="fr-FR" sz="2600" b="0" u="sng" strike="noStrike" spc="-1" dirty="0" smtClean="0">
                <a:solidFill>
                  <a:srgbClr val="0000FF"/>
                </a:solidFill>
                <a:uFillTx/>
                <a:latin typeface="Ubuntu"/>
                <a:ea typeface="DejaVu Sans"/>
                <a:hlinkClick r:id="rId3"/>
              </a:rPr>
              <a:t>www.lectra.com/fr/carrieres</a:t>
            </a: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</p:txBody>
      </p:sp>
      <p:pic>
        <p:nvPicPr>
          <p:cNvPr id="234" name="Image 5"/>
          <p:cNvPicPr/>
          <p:nvPr/>
        </p:nvPicPr>
        <p:blipFill>
          <a:blip r:embed="rId4"/>
          <a:stretch/>
        </p:blipFill>
        <p:spPr>
          <a:xfrm>
            <a:off x="545565" y="225000"/>
            <a:ext cx="2774880" cy="9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Previously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fr-FR" sz="5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/>
            </a:r>
            <a:br>
              <a:rPr lang="fr-FR" sz="5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fr-FR" sz="54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endParaRPr lang="fr-FR" sz="5400" b="0" strike="noStrike" spc="-1" dirty="0">
              <a:latin typeface="Arial"/>
            </a:endParaRPr>
          </a:p>
        </p:txBody>
      </p:sp>
      <p:pic>
        <p:nvPicPr>
          <p:cNvPr id="237" name="Image 236"/>
          <p:cNvPicPr/>
          <p:nvPr/>
        </p:nvPicPr>
        <p:blipFill>
          <a:blip r:embed="rId2"/>
          <a:stretch/>
        </p:blipFill>
        <p:spPr>
          <a:xfrm>
            <a:off x="8783515" y="2971800"/>
            <a:ext cx="3095405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Développé par SoundCloud en 2012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Intégré à la CNCF en mai 2016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Supervision via collecte de métrique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Langage (PromQL) permettant « requêter » sur ces métriques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Système d’alertes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40" name="Image 239"/>
          <p:cNvPicPr/>
          <p:nvPr/>
        </p:nvPicPr>
        <p:blipFill>
          <a:blip r:embed="rId3"/>
          <a:stretch/>
        </p:blipFill>
        <p:spPr>
          <a:xfrm>
            <a:off x="9432000" y="1152000"/>
            <a:ext cx="2240280" cy="22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L’architecture de </a:t>
            </a:r>
            <a:r>
              <a:rPr lang="fr-FR" sz="4400" b="0" strike="noStrike" spc="-1" dirty="0" err="1">
                <a:latin typeface="Ubuntu"/>
                <a:ea typeface="DejaVu Sans"/>
              </a:rPr>
              <a:t>Prometheus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02320" y="2485440"/>
            <a:ext cx="2929680" cy="4178596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Image 242"/>
          <p:cNvPicPr/>
          <p:nvPr/>
        </p:nvPicPr>
        <p:blipFill>
          <a:blip r:embed="rId3"/>
          <a:stretch/>
        </p:blipFill>
        <p:spPr>
          <a:xfrm>
            <a:off x="6508080" y="2592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968000" y="4968000"/>
            <a:ext cx="2448000" cy="720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Stockage (SSD)</a:t>
            </a:r>
          </a:p>
        </p:txBody>
      </p:sp>
      <p:sp>
        <p:nvSpPr>
          <p:cNvPr id="245" name="CustomShape 4"/>
          <p:cNvSpPr/>
          <p:nvPr/>
        </p:nvSpPr>
        <p:spPr>
          <a:xfrm>
            <a:off x="4968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Scraper</a:t>
            </a:r>
          </a:p>
        </p:txBody>
      </p:sp>
      <p:sp>
        <p:nvSpPr>
          <p:cNvPr id="246" name="CustomShape 5"/>
          <p:cNvSpPr/>
          <p:nvPr/>
        </p:nvSpPr>
        <p:spPr>
          <a:xfrm>
            <a:off x="4968000" y="280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Service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Discovery</a:t>
            </a:r>
          </a:p>
        </p:txBody>
      </p:sp>
      <p:sp>
        <p:nvSpPr>
          <p:cNvPr id="247" name="CustomShape 6"/>
          <p:cNvSpPr/>
          <p:nvPr/>
        </p:nvSpPr>
        <p:spPr>
          <a:xfrm>
            <a:off x="6264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Rules &amp;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Alerts</a:t>
            </a:r>
          </a:p>
        </p:txBody>
      </p:sp>
      <p:pic>
        <p:nvPicPr>
          <p:cNvPr id="248" name="Image 247"/>
          <p:cNvPicPr/>
          <p:nvPr/>
        </p:nvPicPr>
        <p:blipFill>
          <a:blip r:embed="rId4"/>
          <a:stretch/>
        </p:blipFill>
        <p:spPr>
          <a:xfrm>
            <a:off x="8280000" y="489852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7848000" y="3600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Image 249"/>
          <p:cNvPicPr/>
          <p:nvPr/>
        </p:nvPicPr>
        <p:blipFill>
          <a:blip r:embed="rId3"/>
          <a:stretch/>
        </p:blipFill>
        <p:spPr>
          <a:xfrm>
            <a:off x="9352080" y="367272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>
            <a:off x="8064000" y="3852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Alert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Manager</a:t>
            </a:r>
          </a:p>
        </p:txBody>
      </p:sp>
      <p:sp>
        <p:nvSpPr>
          <p:cNvPr id="252" name="Line 9"/>
          <p:cNvSpPr/>
          <p:nvPr/>
        </p:nvSpPr>
        <p:spPr>
          <a:xfrm>
            <a:off x="7416000" y="4176000"/>
            <a:ext cx="64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0"/>
          <p:cNvSpPr/>
          <p:nvPr/>
        </p:nvSpPr>
        <p:spPr>
          <a:xfrm flipV="1">
            <a:off x="655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691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5544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5544000" y="345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Image 25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5008909" y="1368000"/>
            <a:ext cx="1008000" cy="905400"/>
          </a:xfrm>
          <a:prstGeom prst="rect">
            <a:avLst/>
          </a:prstGeom>
          <a:ln>
            <a:noFill/>
          </a:ln>
        </p:spPr>
      </p:pic>
      <p:sp>
        <p:nvSpPr>
          <p:cNvPr id="258" name="Line 14"/>
          <p:cNvSpPr/>
          <p:nvPr/>
        </p:nvSpPr>
        <p:spPr>
          <a:xfrm flipV="1">
            <a:off x="5512909" y="2273400"/>
            <a:ext cx="0" cy="5346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15"/>
          <p:cNvSpPr/>
          <p:nvPr/>
        </p:nvSpPr>
        <p:spPr>
          <a:xfrm>
            <a:off x="7416000" y="5328000"/>
            <a:ext cx="100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1152000" y="2484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avec gestion native de Prom</a:t>
            </a:r>
          </a:p>
        </p:txBody>
      </p:sp>
      <p:sp>
        <p:nvSpPr>
          <p:cNvPr id="261" name="CustomShape 17"/>
          <p:cNvSpPr/>
          <p:nvPr/>
        </p:nvSpPr>
        <p:spPr>
          <a:xfrm>
            <a:off x="2592000" y="32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sp>
        <p:nvSpPr>
          <p:cNvPr id="262" name="CustomShape 18"/>
          <p:cNvSpPr/>
          <p:nvPr/>
        </p:nvSpPr>
        <p:spPr>
          <a:xfrm>
            <a:off x="1152000" y="5184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tiers</a:t>
            </a:r>
          </a:p>
        </p:txBody>
      </p:sp>
      <p:sp>
        <p:nvSpPr>
          <p:cNvPr id="263" name="CustomShape 19"/>
          <p:cNvSpPr/>
          <p:nvPr/>
        </p:nvSpPr>
        <p:spPr>
          <a:xfrm>
            <a:off x="1152000" y="4176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Exporter</a:t>
            </a:r>
          </a:p>
        </p:txBody>
      </p:sp>
      <p:sp>
        <p:nvSpPr>
          <p:cNvPr id="264" name="CustomShape 20"/>
          <p:cNvSpPr/>
          <p:nvPr/>
        </p:nvSpPr>
        <p:spPr>
          <a:xfrm>
            <a:off x="2592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cxnSp>
        <p:nvCxnSpPr>
          <p:cNvPr id="265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6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7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" name="Connecteur en angle 4"/>
          <p:cNvCxnSpPr>
            <a:stCxn id="245" idx="1"/>
            <a:endCxn id="261" idx="3"/>
          </p:cNvCxnSpPr>
          <p:nvPr/>
        </p:nvCxnSpPr>
        <p:spPr>
          <a:xfrm rot="10800000">
            <a:off x="3744000" y="3456000"/>
            <a:ext cx="1224000" cy="756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245" idx="1"/>
            <a:endCxn id="264" idx="3"/>
          </p:cNvCxnSpPr>
          <p:nvPr/>
        </p:nvCxnSpPr>
        <p:spPr>
          <a:xfrm rot="10800000" flipV="1">
            <a:off x="3744000" y="4212000"/>
            <a:ext cx="1224000" cy="432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63" idx="2"/>
            <a:endCxn id="262" idx="0"/>
          </p:cNvCxnSpPr>
          <p:nvPr/>
        </p:nvCxnSpPr>
        <p:spPr>
          <a:xfrm>
            <a:off x="2448000" y="482400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4"/>
          <p:cNvSpPr/>
          <p:nvPr/>
        </p:nvSpPr>
        <p:spPr>
          <a:xfrm>
            <a:off x="4968000" y="593856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 dirty="0" smtClean="0">
                <a:latin typeface="Arial"/>
              </a:rPr>
              <a:t>Compact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Line 10"/>
          <p:cNvSpPr/>
          <p:nvPr/>
        </p:nvSpPr>
        <p:spPr>
          <a:xfrm flipH="1" flipV="1">
            <a:off x="6704400" y="5687999"/>
            <a:ext cx="1200" cy="576275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Connecteur droit 10"/>
          <p:cNvCxnSpPr>
            <a:stCxn id="38" idx="0"/>
            <a:endCxn id="32" idx="3"/>
          </p:cNvCxnSpPr>
          <p:nvPr/>
        </p:nvCxnSpPr>
        <p:spPr>
          <a:xfrm flipH="1" flipV="1">
            <a:off x="6120000" y="6262560"/>
            <a:ext cx="585600" cy="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582</Words>
  <Application>Microsoft Office PowerPoint</Application>
  <PresentationFormat>Personnalisé</PresentationFormat>
  <Paragraphs>218</Paragraphs>
  <Slides>33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DejaVu Sans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développeur, deviens un Ops sans effort avec Ansible</dc:title>
  <dc:subject/>
  <dc:creator>Germain Denis</dc:creator>
  <dc:description/>
  <cp:lastModifiedBy>Germain Denis</cp:lastModifiedBy>
  <cp:revision>254</cp:revision>
  <dcterms:created xsi:type="dcterms:W3CDTF">2018-10-02T08:19:24Z</dcterms:created>
  <dcterms:modified xsi:type="dcterms:W3CDTF">2019-10-23T13:05:02Z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Lectra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