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4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  <p:sldId id="293" r:id="rId26"/>
    <p:sldId id="276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2193588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Cliquez pour déplacer la diapo</a:t>
            </a: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20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20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20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latin typeface="Times New Roman"/>
              </a:rPr>
              <a:t> </a:t>
            </a:r>
          </a:p>
        </p:txBody>
      </p:sp>
      <p:sp>
        <p:nvSpPr>
          <p:cNvPr id="20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FDF8359-8850-4580-82E6-86B1295ECFA5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77040" cy="3076920"/>
          </a:xfrm>
          <a:prstGeom prst="rect">
            <a:avLst/>
          </a:prstGeom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96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77040" cy="3076920"/>
          </a:xfrm>
          <a:prstGeom prst="rect">
            <a:avLst/>
          </a:prstGeom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26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77040" cy="307692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29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32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35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38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41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44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47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53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53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84127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99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50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56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59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62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65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68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77040" cy="3076920"/>
          </a:xfrm>
          <a:prstGeom prst="rect">
            <a:avLst/>
          </a:prstGeom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71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74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77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77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40382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0525" cy="3076575"/>
          </a:xfrm>
          <a:prstGeom prst="rect">
            <a:avLst/>
          </a:prstGeom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02960" y="50040"/>
            <a:ext cx="925164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Ubuntu"/>
                <a:ea typeface="DejaVu Sans"/>
              </a:rPr>
              <a:t>Denis GERMAIN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BA131A"/>
                </a:solidFill>
                <a:latin typeface="Ubuntu"/>
                <a:ea typeface="DejaVu Sans"/>
              </a:rPr>
              <a:t>@zwindler / @zwindler_rflx / d.germain@lectra.com</a:t>
            </a:r>
            <a:endParaRPr lang="fr-FR" sz="2000" b="0" strike="noStrike" spc="-1">
              <a:latin typeface="Arial"/>
            </a:endParaRPr>
          </a:p>
        </p:txBody>
      </p:sp>
      <p:pic>
        <p:nvPicPr>
          <p:cNvPr id="5" name="Image 4"/>
          <p:cNvPicPr/>
          <p:nvPr/>
        </p:nvPicPr>
        <p:blipFill>
          <a:blip r:embed="rId14"/>
          <a:stretch/>
        </p:blipFill>
        <p:spPr>
          <a:xfrm>
            <a:off x="10894320" y="237600"/>
            <a:ext cx="1051920" cy="1051920"/>
          </a:xfrm>
          <a:prstGeom prst="rect">
            <a:avLst/>
          </a:prstGeom>
          <a:ln w="10080">
            <a:solidFill>
              <a:srgbClr val="FFFFFF"/>
            </a:solidFill>
            <a:round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838080" y="1076760"/>
            <a:ext cx="10516680" cy="360"/>
          </a:xfrm>
          <a:prstGeom prst="line">
            <a:avLst/>
          </a:prstGeom>
          <a:ln w="9360">
            <a:solidFill>
              <a:srgbClr val="CE181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02960" y="50040"/>
            <a:ext cx="925164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Ubuntu"/>
                <a:ea typeface="DejaVu Sans"/>
              </a:rPr>
              <a:t>Denis GERMAIN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BA131A"/>
                </a:solidFill>
                <a:latin typeface="Ubuntu"/>
                <a:ea typeface="DejaVu Sans"/>
              </a:rPr>
              <a:t>@zwindler / @zwindler_rflx / d.germain@lectra.com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02960" y="50040"/>
            <a:ext cx="593460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Ubuntu"/>
                <a:ea typeface="DejaVu Sans"/>
              </a:rPr>
              <a:t>Denis GERMAIN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BA131A"/>
                </a:solidFill>
                <a:latin typeface="Ubuntu"/>
                <a:ea typeface="DejaVu Sans"/>
              </a:rPr>
              <a:t>@zwindler / @zwindler_rflx / d.germain@lectra.com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119" name="Image 118"/>
          <p:cNvPicPr/>
          <p:nvPr/>
        </p:nvPicPr>
        <p:blipFill>
          <a:blip r:embed="rId14"/>
          <a:stretch/>
        </p:blipFill>
        <p:spPr>
          <a:xfrm>
            <a:off x="11088000" y="5760000"/>
            <a:ext cx="1051920" cy="1051920"/>
          </a:xfrm>
          <a:prstGeom prst="rect">
            <a:avLst/>
          </a:prstGeom>
          <a:ln w="10080">
            <a:solidFill>
              <a:srgbClr val="FFFFFF"/>
            </a:solidFill>
            <a:round/>
          </a:ln>
        </p:spPr>
      </p:pic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02960" y="50040"/>
            <a:ext cx="925164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Ubuntu"/>
                <a:ea typeface="DejaVu Sans"/>
              </a:rPr>
              <a:t>Denis GERMAIN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BA131A"/>
                </a:solidFill>
                <a:latin typeface="Ubuntu"/>
                <a:ea typeface="DejaVu Sans"/>
              </a:rPr>
              <a:t>@zwindler / @zwindler_rflx / d.germain@lectra.com</a:t>
            </a:r>
            <a:endParaRPr lang="fr-FR" sz="2000" b="0" strike="noStrike" spc="-1">
              <a:latin typeface="Arial"/>
            </a:endParaRPr>
          </a:p>
        </p:txBody>
      </p:sp>
      <p:pic>
        <p:nvPicPr>
          <p:cNvPr id="159" name="Image 158"/>
          <p:cNvPicPr/>
          <p:nvPr/>
        </p:nvPicPr>
        <p:blipFill>
          <a:blip r:embed="rId14"/>
          <a:stretch/>
        </p:blipFill>
        <p:spPr>
          <a:xfrm>
            <a:off x="11079720" y="5760000"/>
            <a:ext cx="1051920" cy="1051920"/>
          </a:xfrm>
          <a:prstGeom prst="rect">
            <a:avLst/>
          </a:prstGeom>
          <a:ln w="10080">
            <a:solidFill>
              <a:srgbClr val="FFFFFF"/>
            </a:solidFill>
            <a:round/>
          </a:ln>
        </p:spPr>
      </p:pic>
      <p:sp>
        <p:nvSpPr>
          <p:cNvPr id="16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romcon.io/2018-munich/slides/thanos-prometheus-at-scale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8.png"/><Relationship Id="rId7" Type="http://schemas.openxmlformats.org/officeDocument/2006/relationships/hyperlink" Target="https://blog.zwindler.fr/2018/12/18/jai-teste-pour-vous-aks-la-plateforme-kubernetes-managee-dazur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improbable.io/blog/improbable-donates-thanos-to-cloud-native-computing-foundatio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mprobable.io/blog/thanos-prometheus-at-scal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mprobable.io/blog/thanos-prometheus-at-scal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mprobable.io/blog/thanos-prometheus-at-scal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improbable.io/blog/thanos-prometheus-at-scal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blog.zwindler.f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blog/2019/10/10/remote-read-meets-streamin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blog/2019/10/10/remote-read-meets-streamin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ctra.com/fr/carrieres/offres-demploi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1122480"/>
            <a:ext cx="12192120" cy="47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Besoin de métriques </a:t>
            </a:r>
            <a:r>
              <a:rPr lang="fr-FR" sz="4800" b="1" strike="noStrike" spc="-1">
                <a:solidFill>
                  <a:srgbClr val="000000"/>
                </a:solidFill>
                <a:latin typeface="Arial"/>
                <a:ea typeface="DejaVu Sans"/>
              </a:rPr>
              <a:t>Prometheus</a:t>
            </a:r>
            <a:r>
              <a:rPr lang="fr-FR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t/>
            </a:r>
            <a:br/>
            <a:r>
              <a:rPr lang="fr-FR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à long terme ?</a:t>
            </a:r>
            <a:endParaRPr lang="fr-FR" sz="48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endParaRPr lang="fr-FR" sz="48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fr-FR" sz="4800" b="1" strike="noStrike" spc="-1">
                <a:solidFill>
                  <a:srgbClr val="000000"/>
                </a:solidFill>
                <a:latin typeface="Arial"/>
                <a:ea typeface="DejaVu Sans"/>
              </a:rPr>
              <a:t>Thanos</a:t>
            </a:r>
            <a:r>
              <a:rPr lang="fr-FR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 fera des Marvels !</a:t>
            </a:r>
            <a:endParaRPr lang="fr-FR" sz="4800" b="0" strike="noStrike" spc="-1">
              <a:latin typeface="Arial"/>
            </a:endParaRPr>
          </a:p>
        </p:txBody>
      </p:sp>
      <p:pic>
        <p:nvPicPr>
          <p:cNvPr id="205" name="Image 5"/>
          <p:cNvPicPr/>
          <p:nvPr/>
        </p:nvPicPr>
        <p:blipFill>
          <a:blip r:embed="rId3"/>
          <a:stretch/>
        </p:blipFill>
        <p:spPr>
          <a:xfrm>
            <a:off x="9217080" y="5760000"/>
            <a:ext cx="2771640" cy="91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 b="0" strike="noStrike" spc="-1">
                <a:latin typeface="Ubuntu"/>
                <a:ea typeface="DejaVu Sans"/>
              </a:rPr>
              <a:t>Le stockage des métriques dans Prometheus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0" name="Image 269"/>
          <p:cNvPicPr/>
          <p:nvPr/>
        </p:nvPicPr>
        <p:blipFill>
          <a:blip r:embed="rId3"/>
          <a:stretch/>
        </p:blipFill>
        <p:spPr>
          <a:xfrm>
            <a:off x="869040" y="1440000"/>
            <a:ext cx="10455480" cy="4104000"/>
          </a:xfrm>
          <a:prstGeom prst="rect">
            <a:avLst/>
          </a:prstGeom>
          <a:ln>
            <a:noFill/>
          </a:ln>
        </p:spPr>
      </p:pic>
      <p:sp>
        <p:nvSpPr>
          <p:cNvPr id="271" name="TextShape 3"/>
          <p:cNvSpPr txBox="1"/>
          <p:nvPr/>
        </p:nvSpPr>
        <p:spPr>
          <a:xfrm>
            <a:off x="360000" y="6319440"/>
            <a:ext cx="7920400" cy="271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b="0" strike="noStrike" spc="-1">
                <a:latin typeface="Ubuntu"/>
                <a:hlinkClick r:id="rId4"/>
              </a:rPr>
              <a:t>https://promcon.io/2018-munich/slides/thanos-prometheus-at-scale.pdf</a:t>
            </a:r>
            <a:endParaRPr lang="fr-FR" b="0" strike="noStrike" spc="-1">
              <a:latin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Performances (1/3)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Logiciel très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performant, capable de </a:t>
            </a:r>
            <a:endParaRPr lang="fr-FR" sz="2800" b="0" strike="noStrike" spc="-1" dirty="0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stocker des millions d’échantillons</a:t>
            </a:r>
            <a:endParaRPr lang="fr-FR" sz="2400" b="0" strike="noStrike" spc="-1" dirty="0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dirty="0">
                <a:solidFill>
                  <a:srgbClr val="000000"/>
                </a:solidFill>
                <a:latin typeface="Ubuntu"/>
                <a:ea typeface="DejaVu Sans"/>
              </a:rPr>
              <a:t>r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equêter sur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de nombreux échantillons/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Ubuntu"/>
                <a:ea typeface="DejaVu Sans"/>
              </a:rPr>
              <a:t>timeseries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endParaRPr lang="fr-FR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à l’échelle (pour de vrai) chez Digital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Ocean</a:t>
            </a:r>
            <a:endParaRPr lang="fr-FR" sz="2800" b="0" strike="noStrike" spc="-1" dirty="0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2 millions d’échantillons/s</a:t>
            </a:r>
            <a:endParaRPr lang="fr-FR" sz="2400" b="0" strike="noStrike" spc="-1" dirty="0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200 millions de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timeseries</a:t>
            </a:r>
            <a:endParaRPr lang="fr-FR" sz="2400" b="0" strike="noStrike" spc="-1" dirty="0">
              <a:latin typeface="Arial"/>
            </a:endParaRPr>
          </a:p>
          <a:p>
            <a:pPr marL="221400" lvl="1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	⇒ </a:t>
            </a: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~200 serveurs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endParaRPr lang="fr-FR" sz="2400" b="0" strike="noStrike" spc="-1" dirty="0">
              <a:latin typeface="Arial"/>
            </a:endParaRPr>
          </a:p>
        </p:txBody>
      </p:sp>
      <p:pic>
        <p:nvPicPr>
          <p:cNvPr id="276" name="Image 275"/>
          <p:cNvPicPr/>
          <p:nvPr/>
        </p:nvPicPr>
        <p:blipFill>
          <a:blip r:embed="rId3"/>
          <a:stretch/>
        </p:blipFill>
        <p:spPr>
          <a:xfrm>
            <a:off x="8063564" y="4433565"/>
            <a:ext cx="3383280" cy="188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Performances (2/3)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Dépendent grandement de la quantité de métriques stockées</a:t>
            </a: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Best practices Prometheus</a:t>
            </a:r>
            <a:endParaRPr lang="fr-FR" sz="28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Métriques stockées sur des </a:t>
            </a:r>
            <a:r>
              <a:rPr lang="fr-FR" sz="2800" b="1" strike="noStrike" spc="-1">
                <a:solidFill>
                  <a:srgbClr val="000000"/>
                </a:solidFill>
                <a:latin typeface="Ubuntu"/>
                <a:ea typeface="DejaVu Sans"/>
              </a:rPr>
              <a:t>disques locaux</a:t>
            </a: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 et de </a:t>
            </a:r>
            <a:r>
              <a:rPr lang="fr-FR" sz="2800" b="1" strike="noStrike" spc="-1">
                <a:solidFill>
                  <a:srgbClr val="000000"/>
                </a:solidFill>
                <a:latin typeface="Ubuntu"/>
                <a:ea typeface="DejaVu Sans"/>
              </a:rPr>
              <a:t>type SSD</a:t>
            </a:r>
            <a:endParaRPr lang="fr-FR" sz="28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Par défaut, 15 jours de rétention max</a:t>
            </a:r>
            <a:endParaRPr lang="fr-FR" sz="28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Possible d’étendre cette limite</a:t>
            </a:r>
            <a:endParaRPr lang="fr-FR" sz="2800" b="0" strike="noStrike" spc="-1">
              <a:latin typeface="Arial"/>
            </a:endParaRPr>
          </a:p>
          <a:p>
            <a:pPr marL="864000" lvl="3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mais « Prometheus n’est pas fait pour ça »</a:t>
            </a: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Performances (3/3)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Workaround 1a ⇒ grossir les disques tant qu’on peut </a:t>
            </a:r>
            <a:endParaRPr lang="fr-FR" sz="28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couteux</a:t>
            </a:r>
            <a:endParaRPr lang="fr-FR" sz="28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pas extensible à l’infini</a:t>
            </a:r>
            <a:endParaRPr lang="fr-FR" sz="2800" b="0" strike="noStrike" spc="-1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au delà de 2-3 mois, ça commence à devenir compliqué</a:t>
            </a: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Performances (3/3)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Workaround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1a ⇒ grossir les disques tant qu’on peut </a:t>
            </a:r>
            <a:endParaRPr lang="fr-FR" sz="2800" b="0" strike="noStrike" spc="-1" dirty="0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couteux</a:t>
            </a:r>
            <a:endParaRPr lang="fr-FR" sz="2800" b="0" strike="noStrike" spc="-1" dirty="0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pas extensible à l’infini</a:t>
            </a:r>
            <a:endParaRPr lang="fr-FR" sz="2800" b="0" strike="noStrike" spc="-1" dirty="0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au delà de 2-3 mois, ça commence à devenir compliqué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Workaround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1b ⇒ déporter vers du stockage distant </a:t>
            </a:r>
            <a:endParaRPr lang="fr-FR" sz="2800" b="0" strike="noStrike" spc="-1" dirty="0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pas supporté par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endParaRPr lang="fr-FR" sz="2800" b="0" strike="noStrike" spc="-1" dirty="0">
              <a:latin typeface="Arial"/>
            </a:endParaRPr>
          </a:p>
          <a:p>
            <a:pPr marL="432000" lvl="1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Devs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farouchement opposés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Failure domains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On n’a pas tous les mêmes besoins que Digital Ocean (ouf!)</a:t>
            </a: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Pour autant, vous allez sûrement devoir gérer plusieurs</a:t>
            </a: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Dans les bonnes pratiques</a:t>
            </a:r>
            <a:endParaRPr lang="fr-FR" sz="2800" b="0" strike="noStrike" spc="-1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1 serveur minimum par  « Failure Domain »</a:t>
            </a:r>
            <a:endParaRPr lang="fr-FR" sz="2800" b="0" strike="noStrike" spc="-1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1 Failure Domain = 1 datacenter (voire 1 cluster)</a:t>
            </a:r>
            <a:endParaRPr lang="fr-FR" sz="2800" b="0" strike="noStrike" spc="-1">
              <a:latin typeface="Arial"/>
            </a:endParaRPr>
          </a:p>
        </p:txBody>
      </p:sp>
      <p:pic>
        <p:nvPicPr>
          <p:cNvPr id="285" name="Image 284"/>
          <p:cNvPicPr/>
          <p:nvPr/>
        </p:nvPicPr>
        <p:blipFill>
          <a:blip r:embed="rId3"/>
          <a:stretch/>
        </p:blipFill>
        <p:spPr>
          <a:xfrm>
            <a:off x="9846600" y="2096967"/>
            <a:ext cx="872640" cy="86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Problème n°2 : Répartition manuelle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Plusieurs serveurs        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⇒ plusieurs sources de données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Point « 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Captain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Obvious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» :</a:t>
            </a:r>
            <a:endParaRPr lang="fr-FR" sz="28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Il est </a:t>
            </a:r>
            <a:r>
              <a:rPr lang="fr-FR" sz="2800" b="1" strike="noStrike" spc="-1" dirty="0">
                <a:solidFill>
                  <a:srgbClr val="000000"/>
                </a:solidFill>
                <a:latin typeface="Ubuntu"/>
                <a:ea typeface="DejaVu Sans"/>
              </a:rPr>
              <a:t>déconseillé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de stocker des métriques que vous souhaitez corréler sur des serveurs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1" strike="noStrike" spc="-1" dirty="0">
                <a:solidFill>
                  <a:srgbClr val="000000"/>
                </a:solidFill>
                <a:latin typeface="Ubuntu"/>
                <a:ea typeface="DejaVu Sans"/>
              </a:rPr>
              <a:t>différents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</p:txBody>
      </p:sp>
      <p:pic>
        <p:nvPicPr>
          <p:cNvPr id="288" name="Image 287"/>
          <p:cNvPicPr/>
          <p:nvPr/>
        </p:nvPicPr>
        <p:blipFill>
          <a:blip r:embed="rId3"/>
          <a:stretch/>
        </p:blipFill>
        <p:spPr>
          <a:xfrm>
            <a:off x="4692600" y="3816000"/>
            <a:ext cx="2807280" cy="2807280"/>
          </a:xfrm>
          <a:prstGeom prst="rect">
            <a:avLst/>
          </a:prstGeom>
          <a:ln>
            <a:noFill/>
          </a:ln>
        </p:spPr>
      </p:pic>
      <p:pic>
        <p:nvPicPr>
          <p:cNvPr id="289" name="Image 288"/>
          <p:cNvPicPr/>
          <p:nvPr/>
        </p:nvPicPr>
        <p:blipFill>
          <a:blip r:embed="rId4"/>
          <a:stretch/>
        </p:blipFill>
        <p:spPr>
          <a:xfrm>
            <a:off x="4026240" y="1152000"/>
            <a:ext cx="725400" cy="71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2134050" y="4539240"/>
            <a:ext cx="2353680" cy="1474560"/>
          </a:xfrm>
          <a:prstGeom prst="rect">
            <a:avLst/>
          </a:prstGeom>
          <a:solidFill>
            <a:srgbClr val="F8AA97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2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Workaround 2a : Agréger tout ça dans Grafana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3" name="Image 292"/>
          <p:cNvPicPr/>
          <p:nvPr/>
        </p:nvPicPr>
        <p:blipFill>
          <a:blip r:embed="rId3"/>
          <a:stretch/>
        </p:blipFill>
        <p:spPr>
          <a:xfrm>
            <a:off x="936000" y="1514160"/>
            <a:ext cx="1079640" cy="1077480"/>
          </a:xfrm>
          <a:prstGeom prst="rect">
            <a:avLst/>
          </a:prstGeom>
          <a:ln>
            <a:noFill/>
          </a:ln>
        </p:spPr>
      </p:pic>
      <p:pic>
        <p:nvPicPr>
          <p:cNvPr id="294" name="Image 293"/>
          <p:cNvPicPr/>
          <p:nvPr/>
        </p:nvPicPr>
        <p:blipFill>
          <a:blip r:embed="rId4"/>
          <a:stretch/>
        </p:blipFill>
        <p:spPr>
          <a:xfrm>
            <a:off x="2256090" y="4646520"/>
            <a:ext cx="1015920" cy="1007280"/>
          </a:xfrm>
          <a:prstGeom prst="rect">
            <a:avLst/>
          </a:prstGeom>
          <a:ln>
            <a:noFill/>
          </a:ln>
        </p:spPr>
      </p:pic>
      <p:pic>
        <p:nvPicPr>
          <p:cNvPr id="295" name="Image 294"/>
          <p:cNvPicPr/>
          <p:nvPr/>
        </p:nvPicPr>
        <p:blipFill>
          <a:blip r:embed="rId5"/>
          <a:stretch/>
        </p:blipFill>
        <p:spPr>
          <a:xfrm>
            <a:off x="2134050" y="3494160"/>
            <a:ext cx="1417680" cy="1044720"/>
          </a:xfrm>
          <a:prstGeom prst="rect">
            <a:avLst/>
          </a:prstGeom>
          <a:ln>
            <a:noFill/>
          </a:ln>
        </p:spPr>
      </p:pic>
      <p:pic>
        <p:nvPicPr>
          <p:cNvPr id="296" name="Image 295"/>
          <p:cNvPicPr/>
          <p:nvPr/>
        </p:nvPicPr>
        <p:blipFill>
          <a:blip r:embed="rId6"/>
          <a:srcRect l="29694" r="30791" b="30750"/>
          <a:stretch/>
        </p:blipFill>
        <p:spPr>
          <a:xfrm>
            <a:off x="3264090" y="3422880"/>
            <a:ext cx="1201320" cy="1078920"/>
          </a:xfrm>
          <a:prstGeom prst="rect">
            <a:avLst/>
          </a:prstGeom>
          <a:ln>
            <a:noFill/>
          </a:ln>
        </p:spPr>
      </p:pic>
      <p:sp>
        <p:nvSpPr>
          <p:cNvPr id="297" name="CustomShape 4"/>
          <p:cNvSpPr/>
          <p:nvPr/>
        </p:nvSpPr>
        <p:spPr>
          <a:xfrm>
            <a:off x="2184450" y="5654160"/>
            <a:ext cx="2375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latin typeface="Arial"/>
              </a:rPr>
              <a:t>Cluster AKS EU 1</a:t>
            </a:r>
          </a:p>
        </p:txBody>
      </p:sp>
      <p:sp>
        <p:nvSpPr>
          <p:cNvPr id="298" name="CustomShape 5"/>
          <p:cNvSpPr/>
          <p:nvPr/>
        </p:nvSpPr>
        <p:spPr>
          <a:xfrm>
            <a:off x="134640" y="6408000"/>
            <a:ext cx="11210760" cy="3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u="sng" strike="noStrike" spc="-1" dirty="0">
                <a:solidFill>
                  <a:srgbClr val="0000FF"/>
                </a:solidFill>
                <a:uFillTx/>
                <a:latin typeface="Arial"/>
                <a:hlinkClick r:id="rId7"/>
              </a:rPr>
              <a:t>https://</a:t>
            </a:r>
            <a:r>
              <a:rPr lang="fr-FR" sz="1800" b="0" u="sng" strike="noStrike" spc="-1" dirty="0">
                <a:solidFill>
                  <a:srgbClr val="0000FF"/>
                </a:solidFill>
                <a:uFillTx/>
                <a:latin typeface="Ubuntu"/>
                <a:hlinkClick r:id="rId7"/>
              </a:rPr>
              <a:t>blog.zwindler.fr/2018/12/18/jai-teste-pour-vous-aks-la-plateforme-kubernetes-managee-dazure</a:t>
            </a:r>
            <a:r>
              <a:rPr lang="fr-FR" sz="1800" b="0" u="sng" strike="noStrike" spc="-1" dirty="0">
                <a:solidFill>
                  <a:srgbClr val="0000FF"/>
                </a:solidFill>
                <a:uFillTx/>
                <a:latin typeface="Arial"/>
                <a:hlinkClick r:id="rId7"/>
              </a:rPr>
              <a:t>/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99" name="CustomShape 6"/>
          <p:cNvSpPr/>
          <p:nvPr/>
        </p:nvSpPr>
        <p:spPr>
          <a:xfrm>
            <a:off x="1220370" y="2432880"/>
            <a:ext cx="893190" cy="2717280"/>
          </a:xfrm>
          <a:prstGeom prst="curvedConnector3">
            <a:avLst>
              <a:gd name="adj1" fmla="val -16172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latin typeface="Arial"/>
              </a:rPr>
              <a:t>HTTP</a:t>
            </a:r>
          </a:p>
        </p:txBody>
      </p:sp>
      <p:sp>
        <p:nvSpPr>
          <p:cNvPr id="300" name="CustomShape 7"/>
          <p:cNvSpPr/>
          <p:nvPr/>
        </p:nvSpPr>
        <p:spPr>
          <a:xfrm>
            <a:off x="4533781" y="2325600"/>
            <a:ext cx="2353680" cy="1475280"/>
          </a:xfrm>
          <a:prstGeom prst="rect">
            <a:avLst/>
          </a:prstGeom>
          <a:solidFill>
            <a:srgbClr val="F8AA97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1" name="Image 300"/>
          <p:cNvPicPr/>
          <p:nvPr/>
        </p:nvPicPr>
        <p:blipFill>
          <a:blip r:embed="rId4"/>
          <a:stretch/>
        </p:blipFill>
        <p:spPr>
          <a:xfrm>
            <a:off x="4655821" y="2432880"/>
            <a:ext cx="1015920" cy="1007280"/>
          </a:xfrm>
          <a:prstGeom prst="rect">
            <a:avLst/>
          </a:prstGeom>
          <a:ln>
            <a:noFill/>
          </a:ln>
        </p:spPr>
      </p:pic>
      <p:pic>
        <p:nvPicPr>
          <p:cNvPr id="302" name="Image 301"/>
          <p:cNvPicPr/>
          <p:nvPr/>
        </p:nvPicPr>
        <p:blipFill>
          <a:blip r:embed="rId5"/>
          <a:stretch/>
        </p:blipFill>
        <p:spPr>
          <a:xfrm>
            <a:off x="4533781" y="1280520"/>
            <a:ext cx="1417680" cy="1044720"/>
          </a:xfrm>
          <a:prstGeom prst="rect">
            <a:avLst/>
          </a:prstGeom>
          <a:ln>
            <a:noFill/>
          </a:ln>
        </p:spPr>
      </p:pic>
      <p:pic>
        <p:nvPicPr>
          <p:cNvPr id="303" name="Image 302"/>
          <p:cNvPicPr/>
          <p:nvPr/>
        </p:nvPicPr>
        <p:blipFill>
          <a:blip r:embed="rId6"/>
          <a:srcRect l="29694" r="30791" b="30750"/>
          <a:stretch/>
        </p:blipFill>
        <p:spPr>
          <a:xfrm>
            <a:off x="5663821" y="1209240"/>
            <a:ext cx="1201320" cy="1078920"/>
          </a:xfrm>
          <a:prstGeom prst="rect">
            <a:avLst/>
          </a:prstGeom>
          <a:ln>
            <a:noFill/>
          </a:ln>
        </p:spPr>
      </p:pic>
      <p:sp>
        <p:nvSpPr>
          <p:cNvPr id="304" name="CustomShape 8"/>
          <p:cNvSpPr/>
          <p:nvPr/>
        </p:nvSpPr>
        <p:spPr>
          <a:xfrm>
            <a:off x="4581661" y="3440520"/>
            <a:ext cx="2125800" cy="3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latin typeface="Arial"/>
              </a:rPr>
              <a:t>Cluster AKS US 2</a:t>
            </a:r>
          </a:p>
        </p:txBody>
      </p:sp>
      <p:sp>
        <p:nvSpPr>
          <p:cNvPr id="305" name="CustomShape 9"/>
          <p:cNvSpPr/>
          <p:nvPr/>
        </p:nvSpPr>
        <p:spPr>
          <a:xfrm>
            <a:off x="2016001" y="2053080"/>
            <a:ext cx="2544090" cy="937080"/>
          </a:xfrm>
          <a:prstGeom prst="curvedConnector3">
            <a:avLst>
              <a:gd name="adj1" fmla="val 52638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10"/>
          <p:cNvSpPr/>
          <p:nvPr/>
        </p:nvSpPr>
        <p:spPr>
          <a:xfrm flipV="1">
            <a:off x="3272370" y="4406760"/>
            <a:ext cx="539640" cy="743400"/>
          </a:xfrm>
          <a:prstGeom prst="curvedConnector3">
            <a:avLst>
              <a:gd name="adj1" fmla="val 85301"/>
            </a:avLst>
          </a:pr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11"/>
          <p:cNvSpPr/>
          <p:nvPr/>
        </p:nvSpPr>
        <p:spPr>
          <a:xfrm flipV="1">
            <a:off x="5672101" y="2193120"/>
            <a:ext cx="597620" cy="743400"/>
          </a:xfrm>
          <a:prstGeom prst="curvedConnector3">
            <a:avLst>
              <a:gd name="adj1" fmla="val 81876"/>
            </a:avLst>
          </a:pr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871" y="1666690"/>
            <a:ext cx="5017148" cy="4180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Workaround 2b : la Fédération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838080" y="1310760"/>
            <a:ext cx="10507320" cy="524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Réponse des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Devs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: Fédération</a:t>
            </a:r>
            <a:endParaRPr lang="fr-FR" sz="28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« racine » collecte les données des « feuilles »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Attention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à la charge sur le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« racine »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!</a:t>
            </a:r>
            <a:endParaRPr lang="fr-FR" sz="2800" b="0" strike="noStrike" spc="-1" dirty="0">
              <a:latin typeface="Arial"/>
            </a:endParaRPr>
          </a:p>
        </p:txBody>
      </p:sp>
      <p:pic>
        <p:nvPicPr>
          <p:cNvPr id="310" name="Image 309"/>
          <p:cNvPicPr/>
          <p:nvPr/>
        </p:nvPicPr>
        <p:blipFill>
          <a:blip r:embed="rId3"/>
          <a:stretch/>
        </p:blipFill>
        <p:spPr>
          <a:xfrm>
            <a:off x="1440000" y="2664000"/>
            <a:ext cx="1079640" cy="1077480"/>
          </a:xfrm>
          <a:prstGeom prst="rect">
            <a:avLst/>
          </a:prstGeom>
          <a:ln>
            <a:noFill/>
          </a:ln>
        </p:spPr>
      </p:pic>
      <p:pic>
        <p:nvPicPr>
          <p:cNvPr id="311" name="Image 310"/>
          <p:cNvPicPr/>
          <p:nvPr/>
        </p:nvPicPr>
        <p:blipFill>
          <a:blip r:embed="rId4"/>
          <a:stretch/>
        </p:blipFill>
        <p:spPr>
          <a:xfrm>
            <a:off x="3375720" y="4392360"/>
            <a:ext cx="1015920" cy="1007280"/>
          </a:xfrm>
          <a:prstGeom prst="rect">
            <a:avLst/>
          </a:prstGeom>
          <a:ln>
            <a:noFill/>
          </a:ln>
        </p:spPr>
      </p:pic>
      <p:pic>
        <p:nvPicPr>
          <p:cNvPr id="312" name="Image 311"/>
          <p:cNvPicPr/>
          <p:nvPr/>
        </p:nvPicPr>
        <p:blipFill>
          <a:blip r:embed="rId4"/>
          <a:stretch/>
        </p:blipFill>
        <p:spPr>
          <a:xfrm>
            <a:off x="6984360" y="4391640"/>
            <a:ext cx="1015920" cy="1007280"/>
          </a:xfrm>
          <a:prstGeom prst="rect">
            <a:avLst/>
          </a:prstGeom>
          <a:ln>
            <a:noFill/>
          </a:ln>
        </p:spPr>
      </p:pic>
      <p:sp>
        <p:nvSpPr>
          <p:cNvPr id="313" name="CustomShape 3"/>
          <p:cNvSpPr/>
          <p:nvPr/>
        </p:nvSpPr>
        <p:spPr>
          <a:xfrm>
            <a:off x="2520000" y="3202920"/>
            <a:ext cx="2664000" cy="72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14" name="Image 313"/>
          <p:cNvPicPr/>
          <p:nvPr/>
        </p:nvPicPr>
        <p:blipFill>
          <a:blip r:embed="rId4"/>
          <a:stretch/>
        </p:blipFill>
        <p:spPr>
          <a:xfrm>
            <a:off x="5184000" y="2700000"/>
            <a:ext cx="1015920" cy="1007280"/>
          </a:xfrm>
          <a:prstGeom prst="rect">
            <a:avLst/>
          </a:prstGeom>
          <a:ln>
            <a:noFill/>
          </a:ln>
        </p:spPr>
      </p:pic>
      <p:sp>
        <p:nvSpPr>
          <p:cNvPr id="315" name="CustomShape 4"/>
          <p:cNvSpPr/>
          <p:nvPr/>
        </p:nvSpPr>
        <p:spPr>
          <a:xfrm flipH="1">
            <a:off x="4391280" y="3707640"/>
            <a:ext cx="1299960" cy="118836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5"/>
          <p:cNvSpPr/>
          <p:nvPr/>
        </p:nvSpPr>
        <p:spPr>
          <a:xfrm>
            <a:off x="5691960" y="3707640"/>
            <a:ext cx="1292400" cy="118764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17" name="Image 316"/>
          <p:cNvPicPr/>
          <p:nvPr/>
        </p:nvPicPr>
        <p:blipFill>
          <a:blip r:embed="rId5"/>
          <a:srcRect l="29694" r="30791" b="30750"/>
          <a:stretch/>
        </p:blipFill>
        <p:spPr>
          <a:xfrm>
            <a:off x="1462320" y="4356720"/>
            <a:ext cx="1201320" cy="1078920"/>
          </a:xfrm>
          <a:prstGeom prst="rect">
            <a:avLst/>
          </a:prstGeom>
          <a:ln>
            <a:noFill/>
          </a:ln>
        </p:spPr>
      </p:pic>
      <p:pic>
        <p:nvPicPr>
          <p:cNvPr id="318" name="Image 317"/>
          <p:cNvPicPr/>
          <p:nvPr/>
        </p:nvPicPr>
        <p:blipFill>
          <a:blip r:embed="rId5"/>
          <a:srcRect l="29694" r="30791" b="30750"/>
          <a:stretch/>
        </p:blipFill>
        <p:spPr>
          <a:xfrm>
            <a:off x="8784000" y="4356000"/>
            <a:ext cx="1201320" cy="1078920"/>
          </a:xfrm>
          <a:prstGeom prst="rect">
            <a:avLst/>
          </a:prstGeom>
          <a:ln>
            <a:noFill/>
          </a:ln>
        </p:spPr>
      </p:pic>
      <p:sp>
        <p:nvSpPr>
          <p:cNvPr id="319" name="CustomShape 6"/>
          <p:cNvSpPr/>
          <p:nvPr/>
        </p:nvSpPr>
        <p:spPr>
          <a:xfrm>
            <a:off x="8000640" y="4895280"/>
            <a:ext cx="783360" cy="36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7"/>
          <p:cNvSpPr/>
          <p:nvPr/>
        </p:nvSpPr>
        <p:spPr>
          <a:xfrm flipH="1">
            <a:off x="2663280" y="4896000"/>
            <a:ext cx="711720" cy="36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Problème n°3 : SPOF ! 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Un seul serveur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  <a:sym typeface="Wingdings" panose="05000000000000000000" pitchFamily="2" charset="2"/>
              </a:rPr>
              <a:t>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on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a un SPOF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Réponse des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Devs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: « 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easy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, on double tout »</a:t>
            </a:r>
            <a:endParaRPr lang="fr-FR" sz="2800" b="0" strike="noStrike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2 serveurs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identiques par « 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failure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domain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»</a:t>
            </a:r>
            <a:endParaRPr lang="fr-FR" sz="2800" b="0" strike="noStrike" spc="-1" dirty="0">
              <a:latin typeface="Arial"/>
            </a:endParaRPr>
          </a:p>
          <a:p>
            <a:pPr marL="216720" lv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	⇒ </a:t>
            </a:r>
            <a:r>
              <a:rPr lang="fr-FR" sz="2800" spc="-1" dirty="0">
                <a:solidFill>
                  <a:srgbClr val="000000"/>
                </a:solidFill>
                <a:latin typeface="Ubuntu"/>
                <a:ea typeface="DejaVu Sans"/>
              </a:rPr>
              <a:t>t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outes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les cibles sont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scrappées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2 fois (CPU ++)</a:t>
            </a:r>
            <a:endParaRPr lang="fr-FR" sz="2800" b="0" strike="noStrike" spc="-1" dirty="0">
              <a:latin typeface="Arial"/>
            </a:endParaRPr>
          </a:p>
          <a:p>
            <a:pPr marL="216720" lv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	⇒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2 sources de données « théoriquement identiques »</a:t>
            </a:r>
            <a:endParaRPr lang="fr-FR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age 205"/>
          <p:cNvPicPr/>
          <p:nvPr/>
        </p:nvPicPr>
        <p:blipFill>
          <a:blip r:embed="rId2"/>
          <a:srcRect l="12848" t="2052"/>
          <a:stretch/>
        </p:blipFill>
        <p:spPr>
          <a:xfrm>
            <a:off x="0" y="0"/>
            <a:ext cx="12263400" cy="6891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 dirty="0" err="1" smtClean="0">
                <a:solidFill>
                  <a:srgbClr val="000000"/>
                </a:solidFill>
                <a:latin typeface="Ubuntu"/>
                <a:ea typeface="DejaVu Sans"/>
              </a:rPr>
              <a:t>Workaround</a:t>
            </a:r>
            <a:r>
              <a:rPr lang="fr-FR" sz="32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32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3a</a:t>
            </a:r>
            <a:r>
              <a:rPr lang="fr-FR" sz="32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: </a:t>
            </a:r>
            <a:r>
              <a:rPr lang="fr-FR" sz="32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Loadbalancer</a:t>
            </a:r>
            <a:endParaRPr lang="fr-FR" sz="3200" b="0" strike="noStrike" spc="-1" dirty="0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Postulat : les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données sont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identiques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Si on met un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loadbalancer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L7 devant les</a:t>
            </a:r>
            <a:endParaRPr lang="fr-FR" sz="2800" b="0" strike="noStrike" spc="-1" dirty="0">
              <a:latin typeface="Arial"/>
            </a:endParaRPr>
          </a:p>
          <a:p>
            <a:pPr marL="648000" lvl="2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HA en cas de panne</a:t>
            </a:r>
            <a:endParaRPr lang="fr-FR" sz="2800" b="0" strike="noStrike" spc="-1" dirty="0">
              <a:latin typeface="Arial"/>
            </a:endParaRPr>
          </a:p>
          <a:p>
            <a:pPr marL="648000" lvl="2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Distribue la charge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PromQL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FBI : Fausse Bonne Idée !</a:t>
            </a:r>
            <a:endParaRPr lang="fr-FR" sz="2800" b="0" strike="noStrike" spc="-1" dirty="0">
              <a:latin typeface="Arial"/>
            </a:endParaRPr>
          </a:p>
          <a:p>
            <a:pPr marL="648000" lvl="2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IRL ⇒ Les données ne sont pas identiques </a:t>
            </a:r>
            <a:endParaRPr lang="fr-FR" sz="2800" spc="-1" dirty="0">
              <a:latin typeface="Arial"/>
            </a:endParaRPr>
          </a:p>
          <a:p>
            <a:pPr marL="648000" lvl="2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(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en cas de panne par exemple, on aura un « trou »)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</p:txBody>
      </p:sp>
      <p:pic>
        <p:nvPicPr>
          <p:cNvPr id="331" name="Image 330"/>
          <p:cNvPicPr/>
          <p:nvPr/>
        </p:nvPicPr>
        <p:blipFill>
          <a:blip r:embed="rId3"/>
          <a:stretch/>
        </p:blipFill>
        <p:spPr>
          <a:xfrm>
            <a:off x="7410240" y="2160360"/>
            <a:ext cx="725400" cy="71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 dirty="0" err="1" smtClean="0">
                <a:latin typeface="Ubuntu"/>
                <a:ea typeface="DejaVu Sans"/>
              </a:rPr>
              <a:t>Workaround</a:t>
            </a:r>
            <a:r>
              <a:rPr lang="fr-FR" sz="3200" b="0" strike="noStrike" spc="-1" dirty="0" smtClean="0">
                <a:latin typeface="Ubuntu"/>
                <a:ea typeface="DejaVu Sans"/>
              </a:rPr>
              <a:t> </a:t>
            </a:r>
            <a:r>
              <a:rPr lang="fr-FR" sz="3200" b="0" strike="noStrike" spc="-1" dirty="0" smtClean="0">
                <a:latin typeface="Ubuntu"/>
                <a:ea typeface="DejaVu Sans"/>
              </a:rPr>
              <a:t>3a</a:t>
            </a:r>
            <a:r>
              <a:rPr lang="fr-FR" sz="3200" b="0" strike="noStrike" spc="-1" dirty="0">
                <a:latin typeface="Ubuntu"/>
                <a:ea typeface="DejaVu Sans"/>
              </a:rPr>
              <a:t> : </a:t>
            </a:r>
            <a:r>
              <a:rPr lang="fr-FR" sz="3200" b="0" strike="noStrike" spc="-1" dirty="0" err="1">
                <a:latin typeface="Ubuntu"/>
                <a:ea typeface="DejaVu Sans"/>
              </a:rPr>
              <a:t>Loadbalancer</a:t>
            </a:r>
            <a:endParaRPr lang="fr-FR" sz="3200" b="0" strike="noStrike" spc="-1" dirty="0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2" y="1310760"/>
            <a:ext cx="115728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053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Workarond</a:t>
            </a:r>
            <a:r>
              <a:rPr lang="fr-FR" sz="32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32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3b</a:t>
            </a:r>
            <a:r>
              <a:rPr lang="fr-FR" sz="32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: Tout dans </a:t>
            </a:r>
            <a:r>
              <a:rPr lang="fr-FR" sz="32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Grafana</a:t>
            </a:r>
            <a:r>
              <a:rPr lang="fr-FR" sz="32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BIS</a:t>
            </a:r>
            <a:endParaRPr lang="fr-FR" sz="3200" b="0" strike="noStrike" spc="-1" dirty="0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On double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toutes les sources de données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dans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Grafana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!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On 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a déjà autant de graphes que de sources...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On en est plus à ça près !</a:t>
            </a:r>
            <a:endParaRPr lang="fr-FR" sz="2800" b="0" strike="noStrike" spc="-1" dirty="0">
              <a:latin typeface="Arial"/>
            </a:endParaRPr>
          </a:p>
        </p:txBody>
      </p:sp>
      <p:pic>
        <p:nvPicPr>
          <p:cNvPr id="327" name="Image 326"/>
          <p:cNvPicPr/>
          <p:nvPr/>
        </p:nvPicPr>
        <p:blipFill>
          <a:blip r:embed="rId3"/>
          <a:stretch/>
        </p:blipFill>
        <p:spPr>
          <a:xfrm>
            <a:off x="10185882" y="1310760"/>
            <a:ext cx="1009440" cy="1007280"/>
          </a:xfrm>
          <a:prstGeom prst="rect">
            <a:avLst/>
          </a:prstGeom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183" y="3209879"/>
            <a:ext cx="4642500" cy="3477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841680" y="1122480"/>
            <a:ext cx="10517760" cy="34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33" name="Image 332"/>
          <p:cNvPicPr/>
          <p:nvPr/>
        </p:nvPicPr>
        <p:blipFill>
          <a:blip r:embed="rId2"/>
          <a:srcRect l="9520" t="1122" r="6959" b="23339"/>
          <a:stretch/>
        </p:blipFill>
        <p:spPr>
          <a:xfrm>
            <a:off x="3036960" y="3168360"/>
            <a:ext cx="6119640" cy="3689280"/>
          </a:xfrm>
          <a:prstGeom prst="rect">
            <a:avLst/>
          </a:prstGeom>
          <a:ln>
            <a:noFill/>
          </a:ln>
        </p:spPr>
      </p:pic>
      <p:sp>
        <p:nvSpPr>
          <p:cNvPr id="334" name="CustomShape 2"/>
          <p:cNvSpPr/>
          <p:nvPr/>
        </p:nvSpPr>
        <p:spPr>
          <a:xfrm>
            <a:off x="609480" y="273600"/>
            <a:ext cx="10968120" cy="530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5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Thanos</a:t>
            </a:r>
            <a:r>
              <a:rPr lang="fr-FR" sz="5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vous veut du bien</a:t>
            </a:r>
            <a:endParaRPr lang="fr-FR" sz="5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5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Thanos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Outil open source</a:t>
            </a:r>
            <a:endParaRPr lang="fr-FR" sz="2800" b="0" strike="noStrike" spc="-1" dirty="0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Développé par Improbable depuis nov. 2017</a:t>
            </a:r>
            <a:endParaRPr lang="fr-FR" sz="2400" b="0" strike="noStrike" spc="-1" dirty="0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Intégré à la CNCF en août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2019 *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fr-FR" sz="26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« </a:t>
            </a:r>
            <a:r>
              <a:rPr lang="fr-FR" sz="26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6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at </a:t>
            </a:r>
            <a:r>
              <a:rPr lang="fr-FR" sz="26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scale</a:t>
            </a:r>
            <a:r>
              <a:rPr lang="fr-FR" sz="26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» </a:t>
            </a:r>
            <a:endParaRPr lang="fr-FR" sz="2600" b="0" strike="noStrike" spc="-1" dirty="0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100 % compatible avec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+ écosystème</a:t>
            </a:r>
            <a:endParaRPr lang="fr-FR" sz="2400" b="0" strike="noStrike" spc="-1" dirty="0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Rétention « infinie » (externalisation S3)</a:t>
            </a:r>
            <a:endParaRPr lang="fr-FR" sz="2400" b="0" strike="noStrike" spc="-1" dirty="0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Corrélation de plusieurs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+ gestion des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replicas</a:t>
            </a: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</a:p>
        </p:txBody>
      </p:sp>
      <p:pic>
        <p:nvPicPr>
          <p:cNvPr id="337" name="Image 336"/>
          <p:cNvPicPr/>
          <p:nvPr/>
        </p:nvPicPr>
        <p:blipFill>
          <a:blip r:embed="rId3"/>
          <a:stretch/>
        </p:blipFill>
        <p:spPr>
          <a:xfrm>
            <a:off x="9864000" y="1152000"/>
            <a:ext cx="2159640" cy="2159640"/>
          </a:xfrm>
          <a:prstGeom prst="rect">
            <a:avLst/>
          </a:prstGeom>
          <a:ln>
            <a:noFill/>
          </a:ln>
        </p:spPr>
      </p:pic>
      <p:sp>
        <p:nvSpPr>
          <p:cNvPr id="338" name="CustomShape 3"/>
          <p:cNvSpPr/>
          <p:nvPr/>
        </p:nvSpPr>
        <p:spPr>
          <a:xfrm>
            <a:off x="647999" y="6275520"/>
            <a:ext cx="10962109" cy="43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u="sng" strike="noStrike" spc="-1" dirty="0" smtClean="0">
                <a:solidFill>
                  <a:srgbClr val="0000FF"/>
                </a:solidFill>
                <a:uFillTx/>
                <a:latin typeface="Arial"/>
                <a:hlinkClick r:id="rId4"/>
              </a:rPr>
              <a:t>* https</a:t>
            </a:r>
            <a:r>
              <a:rPr lang="fr-FR" sz="2000" b="0" u="sng" strike="noStrike" spc="-1" dirty="0">
                <a:solidFill>
                  <a:srgbClr val="0000FF"/>
                </a:solidFill>
                <a:uFillTx/>
                <a:latin typeface="Arial"/>
                <a:hlinkClick r:id="rId4"/>
              </a:rPr>
              <a:t>://improbable.io/blog/improbable-donates-thanos-to-cloud-native-computing-foundation</a:t>
            </a:r>
            <a:endParaRPr lang="fr-FR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Principe de Thanos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3"/>
          <p:cNvSpPr/>
          <p:nvPr/>
        </p:nvSpPr>
        <p:spPr>
          <a:xfrm>
            <a:off x="288000" y="6463440"/>
            <a:ext cx="3199320" cy="23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 b="0" u="sng" strike="noStrike" spc="-1">
                <a:solidFill>
                  <a:srgbClr val="0000FF"/>
                </a:solidFill>
                <a:uFillTx/>
                <a:latin typeface="Arial"/>
                <a:hlinkClick r:id="rId3"/>
              </a:rPr>
              <a:t>https://improbable.io/blog/thanos-prometheus-at-scale</a:t>
            </a:r>
            <a:endParaRPr lang="fr-FR" sz="1000" b="0" strike="noStrike" spc="-1">
              <a:latin typeface="Arial"/>
            </a:endParaRPr>
          </a:p>
        </p:txBody>
      </p:sp>
      <p:grpSp>
        <p:nvGrpSpPr>
          <p:cNvPr id="342" name="Group 4"/>
          <p:cNvGrpSpPr/>
          <p:nvPr/>
        </p:nvGrpSpPr>
        <p:grpSpPr>
          <a:xfrm>
            <a:off x="2303280" y="3384000"/>
            <a:ext cx="2736000" cy="2663640"/>
            <a:chOff x="2303280" y="3384000"/>
            <a:chExt cx="2736000" cy="2663640"/>
          </a:xfrm>
        </p:grpSpPr>
        <p:sp>
          <p:nvSpPr>
            <p:cNvPr id="343" name="CustomShape 5"/>
            <p:cNvSpPr/>
            <p:nvPr/>
          </p:nvSpPr>
          <p:spPr>
            <a:xfrm>
              <a:off x="244728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44" name="Image 343"/>
            <p:cNvPicPr/>
            <p:nvPr/>
          </p:nvPicPr>
          <p:blipFill>
            <a:blip r:embed="rId4"/>
            <a:stretch/>
          </p:blipFill>
          <p:spPr>
            <a:xfrm>
              <a:off x="259128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5" name="CustomShape 6"/>
            <p:cNvSpPr/>
            <p:nvPr/>
          </p:nvSpPr>
          <p:spPr>
            <a:xfrm>
              <a:off x="395928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46" name="CustomShape 7"/>
            <p:cNvSpPr/>
            <p:nvPr/>
          </p:nvSpPr>
          <p:spPr>
            <a:xfrm>
              <a:off x="3098800" y="5688000"/>
              <a:ext cx="194048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Ubuntu"/>
                </a:rPr>
                <a:t>label : </a:t>
              </a:r>
              <a:r>
                <a:rPr lang="fr-FR" sz="1800" b="0" strike="noStrike" spc="-1" dirty="0" err="1">
                  <a:latin typeface="Ubuntu"/>
                </a:rPr>
                <a:t>replica</a:t>
              </a:r>
              <a:r>
                <a:rPr lang="fr-FR" sz="1800" b="0" strike="noStrike" spc="-1" dirty="0">
                  <a:latin typeface="Ubuntu"/>
                </a:rPr>
                <a:t>=2</a:t>
              </a:r>
            </a:p>
          </p:txBody>
        </p:sp>
        <p:sp>
          <p:nvSpPr>
            <p:cNvPr id="347" name="CustomShape 8"/>
            <p:cNvSpPr/>
            <p:nvPr/>
          </p:nvSpPr>
          <p:spPr>
            <a:xfrm>
              <a:off x="230328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48" name="Image 347"/>
            <p:cNvPicPr/>
            <p:nvPr/>
          </p:nvPicPr>
          <p:blipFill>
            <a:blip r:embed="rId4"/>
            <a:stretch/>
          </p:blipFill>
          <p:spPr>
            <a:xfrm>
              <a:off x="244728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9" name="CustomShape 9"/>
            <p:cNvSpPr/>
            <p:nvPr/>
          </p:nvSpPr>
          <p:spPr>
            <a:xfrm>
              <a:off x="381528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50" name="CustomShape 10"/>
            <p:cNvSpPr/>
            <p:nvPr/>
          </p:nvSpPr>
          <p:spPr>
            <a:xfrm>
              <a:off x="2333520" y="3384000"/>
              <a:ext cx="263448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>
                  <a:latin typeface="Arial"/>
                </a:rPr>
                <a:t>Prometheus AKS 1 EU</a:t>
              </a:r>
            </a:p>
          </p:txBody>
        </p:sp>
        <p:sp>
          <p:nvSpPr>
            <p:cNvPr id="351" name="CustomShape 11"/>
            <p:cNvSpPr/>
            <p:nvPr/>
          </p:nvSpPr>
          <p:spPr>
            <a:xfrm>
              <a:off x="2921000" y="5328000"/>
              <a:ext cx="19739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Ubuntu"/>
                </a:rPr>
                <a:t>label : </a:t>
              </a:r>
              <a:r>
                <a:rPr lang="fr-FR" sz="1800" b="0" strike="noStrike" spc="-1" dirty="0" err="1">
                  <a:latin typeface="Ubuntu"/>
                </a:rPr>
                <a:t>replica</a:t>
              </a:r>
              <a:r>
                <a:rPr lang="fr-FR" sz="1800" b="0" strike="noStrike" spc="-1" dirty="0">
                  <a:latin typeface="Ubuntu"/>
                </a:rPr>
                <a:t>=1</a:t>
              </a:r>
            </a:p>
          </p:txBody>
        </p:sp>
      </p:grpSp>
      <p:grpSp>
        <p:nvGrpSpPr>
          <p:cNvPr id="352" name="Group 12"/>
          <p:cNvGrpSpPr/>
          <p:nvPr/>
        </p:nvGrpSpPr>
        <p:grpSpPr>
          <a:xfrm>
            <a:off x="6407640" y="3384000"/>
            <a:ext cx="2736000" cy="2663640"/>
            <a:chOff x="6407640" y="3384000"/>
            <a:chExt cx="2736000" cy="2663640"/>
          </a:xfrm>
        </p:grpSpPr>
        <p:sp>
          <p:nvSpPr>
            <p:cNvPr id="353" name="CustomShape 13"/>
            <p:cNvSpPr/>
            <p:nvPr/>
          </p:nvSpPr>
          <p:spPr>
            <a:xfrm>
              <a:off x="655164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54" name="Image 353"/>
            <p:cNvPicPr/>
            <p:nvPr/>
          </p:nvPicPr>
          <p:blipFill>
            <a:blip r:embed="rId4"/>
            <a:stretch/>
          </p:blipFill>
          <p:spPr>
            <a:xfrm>
              <a:off x="669564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5" name="CustomShape 14"/>
            <p:cNvSpPr/>
            <p:nvPr/>
          </p:nvSpPr>
          <p:spPr>
            <a:xfrm>
              <a:off x="806364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56" name="CustomShape 15"/>
            <p:cNvSpPr/>
            <p:nvPr/>
          </p:nvSpPr>
          <p:spPr>
            <a:xfrm>
              <a:off x="7264400" y="5688000"/>
              <a:ext cx="187924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=2</a:t>
              </a:r>
            </a:p>
          </p:txBody>
        </p:sp>
        <p:sp>
          <p:nvSpPr>
            <p:cNvPr id="357" name="CustomShape 16"/>
            <p:cNvSpPr/>
            <p:nvPr/>
          </p:nvSpPr>
          <p:spPr>
            <a:xfrm>
              <a:off x="640764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58" name="Image 357"/>
            <p:cNvPicPr/>
            <p:nvPr/>
          </p:nvPicPr>
          <p:blipFill>
            <a:blip r:embed="rId4"/>
            <a:stretch/>
          </p:blipFill>
          <p:spPr>
            <a:xfrm>
              <a:off x="655164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9" name="CustomShape 17"/>
            <p:cNvSpPr/>
            <p:nvPr/>
          </p:nvSpPr>
          <p:spPr>
            <a:xfrm>
              <a:off x="791964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60" name="CustomShape 18"/>
            <p:cNvSpPr/>
            <p:nvPr/>
          </p:nvSpPr>
          <p:spPr>
            <a:xfrm>
              <a:off x="6437880" y="3384000"/>
              <a:ext cx="26341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>
                  <a:latin typeface="Arial"/>
                </a:rPr>
                <a:t>Prometheus AKS 2 US</a:t>
              </a:r>
            </a:p>
          </p:txBody>
        </p:sp>
        <p:sp>
          <p:nvSpPr>
            <p:cNvPr id="361" name="CustomShape 19"/>
            <p:cNvSpPr/>
            <p:nvPr/>
          </p:nvSpPr>
          <p:spPr>
            <a:xfrm>
              <a:off x="7099300" y="5328000"/>
              <a:ext cx="189998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=1</a:t>
              </a:r>
            </a:p>
          </p:txBody>
        </p:sp>
      </p:grpSp>
      <p:pic>
        <p:nvPicPr>
          <p:cNvPr id="362" name="Image 361"/>
          <p:cNvPicPr/>
          <p:nvPr/>
        </p:nvPicPr>
        <p:blipFill>
          <a:blip r:embed="rId5"/>
          <a:stretch/>
        </p:blipFill>
        <p:spPr>
          <a:xfrm>
            <a:off x="936000" y="1514160"/>
            <a:ext cx="1079640" cy="1077480"/>
          </a:xfrm>
          <a:prstGeom prst="rect">
            <a:avLst/>
          </a:prstGeom>
          <a:ln>
            <a:noFill/>
          </a:ln>
        </p:spPr>
      </p:pic>
      <p:sp>
        <p:nvSpPr>
          <p:cNvPr id="363" name="CustomShape 20"/>
          <p:cNvSpPr/>
          <p:nvPr/>
        </p:nvSpPr>
        <p:spPr>
          <a:xfrm>
            <a:off x="1476000" y="2592000"/>
            <a:ext cx="827280" cy="212400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21"/>
          <p:cNvSpPr/>
          <p:nvPr/>
        </p:nvSpPr>
        <p:spPr>
          <a:xfrm>
            <a:off x="2016000" y="2053080"/>
            <a:ext cx="4391640" cy="2230920"/>
          </a:xfrm>
          <a:prstGeom prst="curvedConnector3">
            <a:avLst>
              <a:gd name="adj1" fmla="val 67827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Principe de Thanos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838080" y="1310760"/>
            <a:ext cx="10507320" cy="502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3"/>
          <p:cNvSpPr/>
          <p:nvPr/>
        </p:nvSpPr>
        <p:spPr>
          <a:xfrm>
            <a:off x="288000" y="6463440"/>
            <a:ext cx="3199320" cy="23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 b="0" u="sng" strike="noStrike" spc="-1">
                <a:solidFill>
                  <a:srgbClr val="0000FF"/>
                </a:solidFill>
                <a:uFillTx/>
                <a:latin typeface="Arial"/>
                <a:hlinkClick r:id="rId3"/>
              </a:rPr>
              <a:t>https://improbable.io/blog/thanos-prometheus-at-scale</a:t>
            </a:r>
            <a:endParaRPr lang="fr-FR" sz="1000" b="0" strike="noStrike" spc="-1">
              <a:latin typeface="Arial"/>
            </a:endParaRPr>
          </a:p>
        </p:txBody>
      </p:sp>
      <p:grpSp>
        <p:nvGrpSpPr>
          <p:cNvPr id="368" name="Group 4"/>
          <p:cNvGrpSpPr/>
          <p:nvPr/>
        </p:nvGrpSpPr>
        <p:grpSpPr>
          <a:xfrm>
            <a:off x="2303280" y="3384000"/>
            <a:ext cx="2736000" cy="2663640"/>
            <a:chOff x="2303280" y="3384000"/>
            <a:chExt cx="2736000" cy="2663640"/>
          </a:xfrm>
        </p:grpSpPr>
        <p:sp>
          <p:nvSpPr>
            <p:cNvPr id="369" name="CustomShape 5"/>
            <p:cNvSpPr/>
            <p:nvPr/>
          </p:nvSpPr>
          <p:spPr>
            <a:xfrm>
              <a:off x="244728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70" name="Image 369"/>
            <p:cNvPicPr/>
            <p:nvPr/>
          </p:nvPicPr>
          <p:blipFill>
            <a:blip r:embed="rId4"/>
            <a:stretch/>
          </p:blipFill>
          <p:spPr>
            <a:xfrm>
              <a:off x="259128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1" name="CustomShape 6"/>
            <p:cNvSpPr/>
            <p:nvPr/>
          </p:nvSpPr>
          <p:spPr>
            <a:xfrm>
              <a:off x="395928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72" name="CustomShape 7"/>
            <p:cNvSpPr/>
            <p:nvPr/>
          </p:nvSpPr>
          <p:spPr>
            <a:xfrm>
              <a:off x="3098800" y="5688000"/>
              <a:ext cx="194048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=2</a:t>
              </a:r>
            </a:p>
          </p:txBody>
        </p:sp>
        <p:sp>
          <p:nvSpPr>
            <p:cNvPr id="373" name="CustomShape 8"/>
            <p:cNvSpPr/>
            <p:nvPr/>
          </p:nvSpPr>
          <p:spPr>
            <a:xfrm>
              <a:off x="230328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74" name="Image 373"/>
            <p:cNvPicPr/>
            <p:nvPr/>
          </p:nvPicPr>
          <p:blipFill>
            <a:blip r:embed="rId4"/>
            <a:stretch/>
          </p:blipFill>
          <p:spPr>
            <a:xfrm>
              <a:off x="244728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5" name="CustomShape 9"/>
            <p:cNvSpPr/>
            <p:nvPr/>
          </p:nvSpPr>
          <p:spPr>
            <a:xfrm>
              <a:off x="381528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76" name="CustomShape 10"/>
            <p:cNvSpPr/>
            <p:nvPr/>
          </p:nvSpPr>
          <p:spPr>
            <a:xfrm>
              <a:off x="2333520" y="3384000"/>
              <a:ext cx="256140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 err="1">
                  <a:latin typeface="Arial"/>
                </a:rPr>
                <a:t>Prometheus</a:t>
              </a:r>
              <a:r>
                <a:rPr lang="fr-FR" sz="1800" b="0" strike="noStrike" spc="-1" dirty="0">
                  <a:latin typeface="Arial"/>
                </a:rPr>
                <a:t> AKS 1 EU</a:t>
              </a:r>
            </a:p>
          </p:txBody>
        </p:sp>
        <p:sp>
          <p:nvSpPr>
            <p:cNvPr id="377" name="CustomShape 11"/>
            <p:cNvSpPr/>
            <p:nvPr/>
          </p:nvSpPr>
          <p:spPr>
            <a:xfrm>
              <a:off x="2933700" y="5328000"/>
              <a:ext cx="196122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=1</a:t>
              </a:r>
            </a:p>
          </p:txBody>
        </p:sp>
      </p:grpSp>
      <p:grpSp>
        <p:nvGrpSpPr>
          <p:cNvPr id="378" name="Group 12"/>
          <p:cNvGrpSpPr/>
          <p:nvPr/>
        </p:nvGrpSpPr>
        <p:grpSpPr>
          <a:xfrm>
            <a:off x="6407640" y="3384000"/>
            <a:ext cx="2736000" cy="2663640"/>
            <a:chOff x="6407640" y="3384000"/>
            <a:chExt cx="2736000" cy="2663640"/>
          </a:xfrm>
        </p:grpSpPr>
        <p:sp>
          <p:nvSpPr>
            <p:cNvPr id="379" name="CustomShape 13"/>
            <p:cNvSpPr/>
            <p:nvPr/>
          </p:nvSpPr>
          <p:spPr>
            <a:xfrm>
              <a:off x="655164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80" name="Image 379"/>
            <p:cNvPicPr/>
            <p:nvPr/>
          </p:nvPicPr>
          <p:blipFill>
            <a:blip r:embed="rId4"/>
            <a:stretch/>
          </p:blipFill>
          <p:spPr>
            <a:xfrm>
              <a:off x="669564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1" name="CustomShape 14"/>
            <p:cNvSpPr/>
            <p:nvPr/>
          </p:nvSpPr>
          <p:spPr>
            <a:xfrm>
              <a:off x="806364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82" name="CustomShape 15"/>
            <p:cNvSpPr/>
            <p:nvPr/>
          </p:nvSpPr>
          <p:spPr>
            <a:xfrm>
              <a:off x="7226300" y="5688000"/>
              <a:ext cx="191734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=2</a:t>
              </a:r>
            </a:p>
          </p:txBody>
        </p:sp>
        <p:sp>
          <p:nvSpPr>
            <p:cNvPr id="383" name="CustomShape 16"/>
            <p:cNvSpPr/>
            <p:nvPr/>
          </p:nvSpPr>
          <p:spPr>
            <a:xfrm>
              <a:off x="640764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384" name="Image 383"/>
            <p:cNvPicPr/>
            <p:nvPr/>
          </p:nvPicPr>
          <p:blipFill>
            <a:blip r:embed="rId4"/>
            <a:stretch/>
          </p:blipFill>
          <p:spPr>
            <a:xfrm>
              <a:off x="655164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5" name="CustomShape 17"/>
            <p:cNvSpPr/>
            <p:nvPr/>
          </p:nvSpPr>
          <p:spPr>
            <a:xfrm>
              <a:off x="791964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386" name="CustomShape 18"/>
            <p:cNvSpPr/>
            <p:nvPr/>
          </p:nvSpPr>
          <p:spPr>
            <a:xfrm>
              <a:off x="6437880" y="3384000"/>
              <a:ext cx="256140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 err="1">
                  <a:latin typeface="Arial"/>
                </a:rPr>
                <a:t>Prometheus</a:t>
              </a:r>
              <a:r>
                <a:rPr lang="fr-FR" sz="1800" b="0" strike="noStrike" spc="-1" dirty="0">
                  <a:latin typeface="Arial"/>
                </a:rPr>
                <a:t> AKS 2 US</a:t>
              </a:r>
            </a:p>
          </p:txBody>
        </p:sp>
        <p:sp>
          <p:nvSpPr>
            <p:cNvPr id="387" name="CustomShape 19"/>
            <p:cNvSpPr/>
            <p:nvPr/>
          </p:nvSpPr>
          <p:spPr>
            <a:xfrm>
              <a:off x="6997700" y="5328000"/>
              <a:ext cx="200158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=1</a:t>
              </a:r>
            </a:p>
          </p:txBody>
        </p:sp>
      </p:grpSp>
      <p:pic>
        <p:nvPicPr>
          <p:cNvPr id="388" name="Image 387"/>
          <p:cNvPicPr/>
          <p:nvPr/>
        </p:nvPicPr>
        <p:blipFill>
          <a:blip r:embed="rId5"/>
          <a:stretch/>
        </p:blipFill>
        <p:spPr>
          <a:xfrm>
            <a:off x="936000" y="1514160"/>
            <a:ext cx="1079640" cy="1077480"/>
          </a:xfrm>
          <a:prstGeom prst="rect">
            <a:avLst/>
          </a:prstGeom>
          <a:ln>
            <a:noFill/>
          </a:ln>
        </p:spPr>
      </p:pic>
      <p:pic>
        <p:nvPicPr>
          <p:cNvPr id="389" name="Image 388"/>
          <p:cNvPicPr/>
          <p:nvPr/>
        </p:nvPicPr>
        <p:blipFill>
          <a:blip r:embed="rId6"/>
          <a:stretch/>
        </p:blipFill>
        <p:spPr>
          <a:xfrm>
            <a:off x="8064000" y="3771360"/>
            <a:ext cx="656280" cy="656280"/>
          </a:xfrm>
          <a:prstGeom prst="rect">
            <a:avLst/>
          </a:prstGeom>
          <a:ln>
            <a:noFill/>
          </a:ln>
        </p:spPr>
      </p:pic>
      <p:pic>
        <p:nvPicPr>
          <p:cNvPr id="390" name="Image 389"/>
          <p:cNvPicPr/>
          <p:nvPr/>
        </p:nvPicPr>
        <p:blipFill>
          <a:blip r:embed="rId6"/>
          <a:stretch/>
        </p:blipFill>
        <p:spPr>
          <a:xfrm>
            <a:off x="3996000" y="3780000"/>
            <a:ext cx="656280" cy="656280"/>
          </a:xfrm>
          <a:prstGeom prst="rect">
            <a:avLst/>
          </a:prstGeom>
          <a:ln>
            <a:noFill/>
          </a:ln>
        </p:spPr>
      </p:pic>
      <p:sp>
        <p:nvSpPr>
          <p:cNvPr id="391" name="CustomShape 20"/>
          <p:cNvSpPr/>
          <p:nvPr/>
        </p:nvSpPr>
        <p:spPr>
          <a:xfrm>
            <a:off x="10152000" y="2448000"/>
            <a:ext cx="1511640" cy="122364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Blob or S3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392" name="CustomShape 21"/>
          <p:cNvSpPr/>
          <p:nvPr/>
        </p:nvSpPr>
        <p:spPr>
          <a:xfrm flipV="1">
            <a:off x="8720640" y="3672000"/>
            <a:ext cx="2187360" cy="42768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22"/>
          <p:cNvSpPr/>
          <p:nvPr/>
        </p:nvSpPr>
        <p:spPr>
          <a:xfrm flipV="1">
            <a:off x="4652640" y="3060000"/>
            <a:ext cx="5499360" cy="1048320"/>
          </a:xfrm>
          <a:prstGeom prst="curvedConnector3">
            <a:avLst>
              <a:gd name="adj1" fmla="val 27368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23"/>
          <p:cNvSpPr/>
          <p:nvPr/>
        </p:nvSpPr>
        <p:spPr>
          <a:xfrm>
            <a:off x="9288000" y="4108320"/>
            <a:ext cx="268596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A3238E"/>
                </a:solidFill>
                <a:latin typeface="Arial"/>
              </a:rPr>
              <a:t>Stockage (long terme)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395" name="CustomShape 24"/>
          <p:cNvSpPr/>
          <p:nvPr/>
        </p:nvSpPr>
        <p:spPr>
          <a:xfrm>
            <a:off x="2015640" y="2053080"/>
            <a:ext cx="1980360" cy="2046600"/>
          </a:xfrm>
          <a:prstGeom prst="curvedConnector3">
            <a:avLst>
              <a:gd name="adj1" fmla="val 23707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latin typeface="Arial"/>
              </a:rPr>
              <a:t>HTTP</a:t>
            </a:r>
          </a:p>
        </p:txBody>
      </p:sp>
      <p:sp>
        <p:nvSpPr>
          <p:cNvPr id="396" name="CustomShape 25"/>
          <p:cNvSpPr/>
          <p:nvPr/>
        </p:nvSpPr>
        <p:spPr>
          <a:xfrm>
            <a:off x="2016000" y="2053080"/>
            <a:ext cx="6048000" cy="2046600"/>
          </a:xfrm>
          <a:prstGeom prst="curvedConnector3">
            <a:avLst>
              <a:gd name="adj1" fmla="val 42860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latin typeface="Arial"/>
              </a:rPr>
              <a:t>HTTP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Principe de Thanos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838080" y="1310760"/>
            <a:ext cx="10507320" cy="502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CustomShape 3"/>
          <p:cNvSpPr/>
          <p:nvPr/>
        </p:nvSpPr>
        <p:spPr>
          <a:xfrm>
            <a:off x="288000" y="6463440"/>
            <a:ext cx="3199320" cy="23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 b="0" u="sng" strike="noStrike" spc="-1">
                <a:solidFill>
                  <a:srgbClr val="0000FF"/>
                </a:solidFill>
                <a:uFillTx/>
                <a:latin typeface="Arial"/>
                <a:hlinkClick r:id="rId3"/>
              </a:rPr>
              <a:t>https://improbable.io/blog/thanos-prometheus-at-scale</a:t>
            </a:r>
            <a:endParaRPr lang="fr-FR" sz="1000" b="0" strike="noStrike" spc="-1">
              <a:latin typeface="Arial"/>
            </a:endParaRPr>
          </a:p>
        </p:txBody>
      </p:sp>
      <p:grpSp>
        <p:nvGrpSpPr>
          <p:cNvPr id="400" name="Group 4"/>
          <p:cNvGrpSpPr/>
          <p:nvPr/>
        </p:nvGrpSpPr>
        <p:grpSpPr>
          <a:xfrm>
            <a:off x="2303280" y="3384000"/>
            <a:ext cx="2736000" cy="2663640"/>
            <a:chOff x="2303280" y="3384000"/>
            <a:chExt cx="2736000" cy="2663640"/>
          </a:xfrm>
        </p:grpSpPr>
        <p:sp>
          <p:nvSpPr>
            <p:cNvPr id="401" name="CustomShape 5"/>
            <p:cNvSpPr/>
            <p:nvPr/>
          </p:nvSpPr>
          <p:spPr>
            <a:xfrm>
              <a:off x="244728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02" name="Image 401"/>
            <p:cNvPicPr/>
            <p:nvPr/>
          </p:nvPicPr>
          <p:blipFill>
            <a:blip r:embed="rId4"/>
            <a:stretch/>
          </p:blipFill>
          <p:spPr>
            <a:xfrm>
              <a:off x="259128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3" name="CustomShape 6"/>
            <p:cNvSpPr/>
            <p:nvPr/>
          </p:nvSpPr>
          <p:spPr>
            <a:xfrm>
              <a:off x="395928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04" name="CustomShape 7"/>
            <p:cNvSpPr/>
            <p:nvPr/>
          </p:nvSpPr>
          <p:spPr>
            <a:xfrm>
              <a:off x="3238500" y="5688000"/>
              <a:ext cx="180078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=2</a:t>
              </a:r>
            </a:p>
          </p:txBody>
        </p:sp>
        <p:sp>
          <p:nvSpPr>
            <p:cNvPr id="405" name="CustomShape 8"/>
            <p:cNvSpPr/>
            <p:nvPr/>
          </p:nvSpPr>
          <p:spPr>
            <a:xfrm>
              <a:off x="230328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06" name="Image 405"/>
            <p:cNvPicPr/>
            <p:nvPr/>
          </p:nvPicPr>
          <p:blipFill>
            <a:blip r:embed="rId4"/>
            <a:stretch/>
          </p:blipFill>
          <p:spPr>
            <a:xfrm>
              <a:off x="244728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7" name="CustomShape 9"/>
            <p:cNvSpPr/>
            <p:nvPr/>
          </p:nvSpPr>
          <p:spPr>
            <a:xfrm>
              <a:off x="381528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08" name="CustomShape 10"/>
            <p:cNvSpPr/>
            <p:nvPr/>
          </p:nvSpPr>
          <p:spPr>
            <a:xfrm>
              <a:off x="2333520" y="3384000"/>
              <a:ext cx="270540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 err="1">
                  <a:latin typeface="Arial"/>
                </a:rPr>
                <a:t>Prometheus</a:t>
              </a:r>
              <a:r>
                <a:rPr lang="fr-FR" sz="1800" b="0" strike="noStrike" spc="-1" dirty="0">
                  <a:latin typeface="Arial"/>
                </a:rPr>
                <a:t> AKS 1 EU</a:t>
              </a:r>
            </a:p>
          </p:txBody>
        </p:sp>
        <p:sp>
          <p:nvSpPr>
            <p:cNvPr id="409" name="CustomShape 11"/>
            <p:cNvSpPr/>
            <p:nvPr/>
          </p:nvSpPr>
          <p:spPr>
            <a:xfrm>
              <a:off x="3111480" y="5328000"/>
              <a:ext cx="192744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=1</a:t>
              </a:r>
            </a:p>
          </p:txBody>
        </p:sp>
      </p:grpSp>
      <p:grpSp>
        <p:nvGrpSpPr>
          <p:cNvPr id="410" name="Group 12"/>
          <p:cNvGrpSpPr/>
          <p:nvPr/>
        </p:nvGrpSpPr>
        <p:grpSpPr>
          <a:xfrm>
            <a:off x="6407640" y="3384000"/>
            <a:ext cx="2736000" cy="2663640"/>
            <a:chOff x="6407640" y="3384000"/>
            <a:chExt cx="2736000" cy="2663640"/>
          </a:xfrm>
        </p:grpSpPr>
        <p:sp>
          <p:nvSpPr>
            <p:cNvPr id="411" name="CustomShape 13"/>
            <p:cNvSpPr/>
            <p:nvPr/>
          </p:nvSpPr>
          <p:spPr>
            <a:xfrm>
              <a:off x="655164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12" name="Image 411"/>
            <p:cNvPicPr/>
            <p:nvPr/>
          </p:nvPicPr>
          <p:blipFill>
            <a:blip r:embed="rId4"/>
            <a:stretch/>
          </p:blipFill>
          <p:spPr>
            <a:xfrm>
              <a:off x="669564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13" name="CustomShape 14"/>
            <p:cNvSpPr/>
            <p:nvPr/>
          </p:nvSpPr>
          <p:spPr>
            <a:xfrm>
              <a:off x="806364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14" name="CustomShape 15"/>
            <p:cNvSpPr/>
            <p:nvPr/>
          </p:nvSpPr>
          <p:spPr>
            <a:xfrm>
              <a:off x="7251700" y="5688000"/>
              <a:ext cx="189194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=2</a:t>
              </a:r>
            </a:p>
          </p:txBody>
        </p:sp>
        <p:sp>
          <p:nvSpPr>
            <p:cNvPr id="415" name="CustomShape 16"/>
            <p:cNvSpPr/>
            <p:nvPr/>
          </p:nvSpPr>
          <p:spPr>
            <a:xfrm>
              <a:off x="640764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16" name="Image 415"/>
            <p:cNvPicPr/>
            <p:nvPr/>
          </p:nvPicPr>
          <p:blipFill>
            <a:blip r:embed="rId4"/>
            <a:stretch/>
          </p:blipFill>
          <p:spPr>
            <a:xfrm>
              <a:off x="655164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17" name="CustomShape 17"/>
            <p:cNvSpPr/>
            <p:nvPr/>
          </p:nvSpPr>
          <p:spPr>
            <a:xfrm>
              <a:off x="791964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18" name="CustomShape 18"/>
            <p:cNvSpPr/>
            <p:nvPr/>
          </p:nvSpPr>
          <p:spPr>
            <a:xfrm>
              <a:off x="6437880" y="3384000"/>
              <a:ext cx="270540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 err="1">
                  <a:latin typeface="Arial"/>
                </a:rPr>
                <a:t>Prometheus</a:t>
              </a:r>
              <a:r>
                <a:rPr lang="fr-FR" sz="1800" b="0" strike="noStrike" spc="-1" dirty="0">
                  <a:latin typeface="Arial"/>
                </a:rPr>
                <a:t> AKS 2 US</a:t>
              </a:r>
            </a:p>
          </p:txBody>
        </p:sp>
        <p:sp>
          <p:nvSpPr>
            <p:cNvPr id="419" name="CustomShape 19"/>
            <p:cNvSpPr/>
            <p:nvPr/>
          </p:nvSpPr>
          <p:spPr>
            <a:xfrm>
              <a:off x="7112000" y="5328000"/>
              <a:ext cx="188728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=1</a:t>
              </a:r>
            </a:p>
          </p:txBody>
        </p:sp>
      </p:grpSp>
      <p:pic>
        <p:nvPicPr>
          <p:cNvPr id="420" name="Image 419"/>
          <p:cNvPicPr/>
          <p:nvPr/>
        </p:nvPicPr>
        <p:blipFill>
          <a:blip r:embed="rId5"/>
          <a:stretch/>
        </p:blipFill>
        <p:spPr>
          <a:xfrm>
            <a:off x="936000" y="1514160"/>
            <a:ext cx="1079640" cy="1077480"/>
          </a:xfrm>
          <a:prstGeom prst="rect">
            <a:avLst/>
          </a:prstGeom>
          <a:ln>
            <a:noFill/>
          </a:ln>
        </p:spPr>
      </p:pic>
      <p:pic>
        <p:nvPicPr>
          <p:cNvPr id="421" name="Image 420"/>
          <p:cNvPicPr/>
          <p:nvPr/>
        </p:nvPicPr>
        <p:blipFill>
          <a:blip r:embed="rId6"/>
          <a:stretch/>
        </p:blipFill>
        <p:spPr>
          <a:xfrm>
            <a:off x="8064000" y="3771360"/>
            <a:ext cx="656280" cy="656280"/>
          </a:xfrm>
          <a:prstGeom prst="rect">
            <a:avLst/>
          </a:prstGeom>
          <a:ln>
            <a:noFill/>
          </a:ln>
        </p:spPr>
      </p:pic>
      <p:pic>
        <p:nvPicPr>
          <p:cNvPr id="422" name="Image 421"/>
          <p:cNvPicPr/>
          <p:nvPr/>
        </p:nvPicPr>
        <p:blipFill>
          <a:blip r:embed="rId6"/>
          <a:stretch/>
        </p:blipFill>
        <p:spPr>
          <a:xfrm>
            <a:off x="3996000" y="3780000"/>
            <a:ext cx="656280" cy="656280"/>
          </a:xfrm>
          <a:prstGeom prst="rect">
            <a:avLst/>
          </a:prstGeom>
          <a:ln>
            <a:noFill/>
          </a:ln>
        </p:spPr>
      </p:pic>
      <p:pic>
        <p:nvPicPr>
          <p:cNvPr id="423" name="Image 422"/>
          <p:cNvPicPr/>
          <p:nvPr/>
        </p:nvPicPr>
        <p:blipFill>
          <a:blip r:embed="rId6"/>
          <a:stretch/>
        </p:blipFill>
        <p:spPr>
          <a:xfrm>
            <a:off x="7920000" y="1512000"/>
            <a:ext cx="1079640" cy="1079640"/>
          </a:xfrm>
          <a:prstGeom prst="rect">
            <a:avLst/>
          </a:prstGeom>
          <a:ln>
            <a:noFill/>
          </a:ln>
        </p:spPr>
      </p:pic>
      <p:sp>
        <p:nvSpPr>
          <p:cNvPr id="424" name="CustomShape 20"/>
          <p:cNvSpPr/>
          <p:nvPr/>
        </p:nvSpPr>
        <p:spPr>
          <a:xfrm>
            <a:off x="7344000" y="1152000"/>
            <a:ext cx="2519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200" b="0" strike="noStrike" spc="-1">
                <a:latin typeface="Arial"/>
              </a:rPr>
              <a:t>Storage Gateway</a:t>
            </a:r>
          </a:p>
        </p:txBody>
      </p:sp>
      <p:sp>
        <p:nvSpPr>
          <p:cNvPr id="425" name="CustomShape 21"/>
          <p:cNvSpPr/>
          <p:nvPr/>
        </p:nvSpPr>
        <p:spPr>
          <a:xfrm>
            <a:off x="10152000" y="2448000"/>
            <a:ext cx="1511640" cy="122364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Blob or S3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426" name="CustomShape 22"/>
          <p:cNvSpPr/>
          <p:nvPr/>
        </p:nvSpPr>
        <p:spPr>
          <a:xfrm flipV="1">
            <a:off x="8720640" y="3672000"/>
            <a:ext cx="2187360" cy="42768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CustomShape 23"/>
          <p:cNvSpPr/>
          <p:nvPr/>
        </p:nvSpPr>
        <p:spPr>
          <a:xfrm flipV="1">
            <a:off x="4652640" y="3060000"/>
            <a:ext cx="5499360" cy="1048320"/>
          </a:xfrm>
          <a:prstGeom prst="curvedConnector3">
            <a:avLst>
              <a:gd name="adj1" fmla="val 29216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CustomShape 24"/>
          <p:cNvSpPr/>
          <p:nvPr/>
        </p:nvSpPr>
        <p:spPr>
          <a:xfrm>
            <a:off x="9000000" y="2052000"/>
            <a:ext cx="1908000" cy="39600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25"/>
          <p:cNvSpPr/>
          <p:nvPr/>
        </p:nvSpPr>
        <p:spPr>
          <a:xfrm>
            <a:off x="9288000" y="4108320"/>
            <a:ext cx="268596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A3238E"/>
                </a:solidFill>
                <a:latin typeface="Arial"/>
              </a:rPr>
              <a:t>Stockage (long terme)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30" name="CustomShape 26"/>
          <p:cNvSpPr/>
          <p:nvPr/>
        </p:nvSpPr>
        <p:spPr>
          <a:xfrm>
            <a:off x="9144000" y="1642320"/>
            <a:ext cx="247392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A3238E"/>
                </a:solidFill>
                <a:latin typeface="Arial"/>
              </a:rPr>
              <a:t>Lecture (long terme)</a:t>
            </a: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Principe de Thanos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838080" y="1310760"/>
            <a:ext cx="10507320" cy="502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3"/>
          <p:cNvSpPr/>
          <p:nvPr/>
        </p:nvSpPr>
        <p:spPr>
          <a:xfrm>
            <a:off x="288000" y="6463440"/>
            <a:ext cx="3199320" cy="23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 b="0" u="sng" strike="noStrike" spc="-1">
                <a:solidFill>
                  <a:srgbClr val="0000FF"/>
                </a:solidFill>
                <a:uFillTx/>
                <a:latin typeface="Arial"/>
                <a:hlinkClick r:id="rId3"/>
              </a:rPr>
              <a:t>https://improbable.io/blog/thanos-prometheus-at-scale</a:t>
            </a:r>
            <a:endParaRPr lang="fr-FR" sz="1000" b="0" strike="noStrike" spc="-1">
              <a:latin typeface="Arial"/>
            </a:endParaRPr>
          </a:p>
        </p:txBody>
      </p:sp>
      <p:grpSp>
        <p:nvGrpSpPr>
          <p:cNvPr id="434" name="Group 4"/>
          <p:cNvGrpSpPr/>
          <p:nvPr/>
        </p:nvGrpSpPr>
        <p:grpSpPr>
          <a:xfrm>
            <a:off x="2303280" y="3384000"/>
            <a:ext cx="2736000" cy="2663640"/>
            <a:chOff x="2303280" y="3384000"/>
            <a:chExt cx="2736000" cy="2663640"/>
          </a:xfrm>
        </p:grpSpPr>
        <p:sp>
          <p:nvSpPr>
            <p:cNvPr id="435" name="CustomShape 5"/>
            <p:cNvSpPr/>
            <p:nvPr/>
          </p:nvSpPr>
          <p:spPr>
            <a:xfrm>
              <a:off x="244728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36" name="Image 435"/>
            <p:cNvPicPr/>
            <p:nvPr/>
          </p:nvPicPr>
          <p:blipFill>
            <a:blip r:embed="rId4"/>
            <a:stretch/>
          </p:blipFill>
          <p:spPr>
            <a:xfrm>
              <a:off x="259128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37" name="CustomShape 6"/>
            <p:cNvSpPr/>
            <p:nvPr/>
          </p:nvSpPr>
          <p:spPr>
            <a:xfrm>
              <a:off x="395928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38" name="CustomShape 7"/>
            <p:cNvSpPr/>
            <p:nvPr/>
          </p:nvSpPr>
          <p:spPr>
            <a:xfrm>
              <a:off x="3167640" y="5688000"/>
              <a:ext cx="187164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=2</a:t>
              </a:r>
            </a:p>
          </p:txBody>
        </p:sp>
        <p:sp>
          <p:nvSpPr>
            <p:cNvPr id="439" name="CustomShape 8"/>
            <p:cNvSpPr/>
            <p:nvPr/>
          </p:nvSpPr>
          <p:spPr>
            <a:xfrm>
              <a:off x="230328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40" name="Image 439"/>
            <p:cNvPicPr/>
            <p:nvPr/>
          </p:nvPicPr>
          <p:blipFill>
            <a:blip r:embed="rId4"/>
            <a:stretch/>
          </p:blipFill>
          <p:spPr>
            <a:xfrm>
              <a:off x="244728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41" name="CustomShape 9"/>
            <p:cNvSpPr/>
            <p:nvPr/>
          </p:nvSpPr>
          <p:spPr>
            <a:xfrm>
              <a:off x="381528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42" name="CustomShape 10"/>
            <p:cNvSpPr/>
            <p:nvPr/>
          </p:nvSpPr>
          <p:spPr>
            <a:xfrm>
              <a:off x="2333520" y="3384000"/>
              <a:ext cx="270540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 err="1">
                  <a:latin typeface="Arial"/>
                </a:rPr>
                <a:t>Prometheus</a:t>
              </a:r>
              <a:r>
                <a:rPr lang="fr-FR" sz="1800" b="0" strike="noStrike" spc="-1" dirty="0">
                  <a:latin typeface="Arial"/>
                </a:rPr>
                <a:t> AKS 1 EU</a:t>
              </a:r>
            </a:p>
          </p:txBody>
        </p:sp>
        <p:sp>
          <p:nvSpPr>
            <p:cNvPr id="443" name="CustomShape 11"/>
            <p:cNvSpPr/>
            <p:nvPr/>
          </p:nvSpPr>
          <p:spPr>
            <a:xfrm>
              <a:off x="3006436" y="5328000"/>
              <a:ext cx="1888484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=1</a:t>
              </a:r>
            </a:p>
          </p:txBody>
        </p:sp>
      </p:grpSp>
      <p:grpSp>
        <p:nvGrpSpPr>
          <p:cNvPr id="444" name="Group 12"/>
          <p:cNvGrpSpPr/>
          <p:nvPr/>
        </p:nvGrpSpPr>
        <p:grpSpPr>
          <a:xfrm>
            <a:off x="6407640" y="3384000"/>
            <a:ext cx="2736000" cy="2663640"/>
            <a:chOff x="6407640" y="3384000"/>
            <a:chExt cx="2736000" cy="2663640"/>
          </a:xfrm>
        </p:grpSpPr>
        <p:sp>
          <p:nvSpPr>
            <p:cNvPr id="445" name="CustomShape 13"/>
            <p:cNvSpPr/>
            <p:nvPr/>
          </p:nvSpPr>
          <p:spPr>
            <a:xfrm>
              <a:off x="6551640" y="410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46" name="Image 445"/>
            <p:cNvPicPr/>
            <p:nvPr/>
          </p:nvPicPr>
          <p:blipFill>
            <a:blip r:embed="rId4"/>
            <a:stretch/>
          </p:blipFill>
          <p:spPr>
            <a:xfrm>
              <a:off x="6695640" y="432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47" name="CustomShape 14"/>
            <p:cNvSpPr/>
            <p:nvPr/>
          </p:nvSpPr>
          <p:spPr>
            <a:xfrm>
              <a:off x="8063640" y="482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48" name="CustomShape 15"/>
            <p:cNvSpPr/>
            <p:nvPr/>
          </p:nvSpPr>
          <p:spPr>
            <a:xfrm>
              <a:off x="7344000" y="5688000"/>
              <a:ext cx="179964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=2</a:t>
              </a:r>
            </a:p>
          </p:txBody>
        </p:sp>
        <p:sp>
          <p:nvSpPr>
            <p:cNvPr id="449" name="CustomShape 16"/>
            <p:cNvSpPr/>
            <p:nvPr/>
          </p:nvSpPr>
          <p:spPr>
            <a:xfrm>
              <a:off x="6407640" y="3744000"/>
              <a:ext cx="2591640" cy="1943640"/>
            </a:xfrm>
            <a:prstGeom prst="rect">
              <a:avLst/>
            </a:prstGeom>
            <a:solidFill>
              <a:srgbClr val="F8AA97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50" name="Image 449"/>
            <p:cNvPicPr/>
            <p:nvPr/>
          </p:nvPicPr>
          <p:blipFill>
            <a:blip r:embed="rId4"/>
            <a:stretch/>
          </p:blipFill>
          <p:spPr>
            <a:xfrm>
              <a:off x="6551640" y="3969360"/>
              <a:ext cx="1151640" cy="1142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51" name="CustomShape 17"/>
            <p:cNvSpPr/>
            <p:nvPr/>
          </p:nvSpPr>
          <p:spPr>
            <a:xfrm>
              <a:off x="7919640" y="4464000"/>
              <a:ext cx="935640" cy="791640"/>
            </a:xfrm>
            <a:prstGeom prst="can">
              <a:avLst>
                <a:gd name="adj" fmla="val 25000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SSD</a:t>
              </a:r>
              <a:endParaRPr lang="fr-FR" sz="1800" b="0" strike="noStrike" spc="-1">
                <a:latin typeface="Arial"/>
              </a:endParaRPr>
            </a:p>
          </p:txBody>
        </p:sp>
        <p:sp>
          <p:nvSpPr>
            <p:cNvPr id="452" name="CustomShape 18"/>
            <p:cNvSpPr/>
            <p:nvPr/>
          </p:nvSpPr>
          <p:spPr>
            <a:xfrm>
              <a:off x="6437880" y="3384000"/>
              <a:ext cx="256140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 err="1">
                  <a:latin typeface="Arial"/>
                </a:rPr>
                <a:t>Prometheus</a:t>
              </a:r>
              <a:r>
                <a:rPr lang="fr-FR" sz="1800" b="0" strike="noStrike" spc="-1" dirty="0">
                  <a:latin typeface="Arial"/>
                </a:rPr>
                <a:t> AKS 2 US</a:t>
              </a:r>
            </a:p>
          </p:txBody>
        </p:sp>
        <p:sp>
          <p:nvSpPr>
            <p:cNvPr id="453" name="CustomShape 19"/>
            <p:cNvSpPr/>
            <p:nvPr/>
          </p:nvSpPr>
          <p:spPr>
            <a:xfrm>
              <a:off x="7093527" y="5328000"/>
              <a:ext cx="1905753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latin typeface="Arial"/>
                </a:rPr>
                <a:t>label : </a:t>
              </a:r>
              <a:r>
                <a:rPr lang="fr-FR" sz="1800" b="0" strike="noStrike" spc="-1" dirty="0" err="1">
                  <a:latin typeface="Arial"/>
                </a:rPr>
                <a:t>replica</a:t>
              </a:r>
              <a:r>
                <a:rPr lang="fr-FR" sz="1800" b="0" strike="noStrike" spc="-1" dirty="0">
                  <a:latin typeface="Arial"/>
                </a:rPr>
                <a:t>=1</a:t>
              </a:r>
            </a:p>
          </p:txBody>
        </p:sp>
      </p:grpSp>
      <p:pic>
        <p:nvPicPr>
          <p:cNvPr id="454" name="Image 453"/>
          <p:cNvPicPr/>
          <p:nvPr/>
        </p:nvPicPr>
        <p:blipFill>
          <a:blip r:embed="rId5"/>
          <a:stretch/>
        </p:blipFill>
        <p:spPr>
          <a:xfrm>
            <a:off x="936000" y="1514160"/>
            <a:ext cx="1079640" cy="1077480"/>
          </a:xfrm>
          <a:prstGeom prst="rect">
            <a:avLst/>
          </a:prstGeom>
          <a:ln>
            <a:noFill/>
          </a:ln>
        </p:spPr>
      </p:pic>
      <p:pic>
        <p:nvPicPr>
          <p:cNvPr id="455" name="Image 454"/>
          <p:cNvPicPr/>
          <p:nvPr/>
        </p:nvPicPr>
        <p:blipFill>
          <a:blip r:embed="rId6"/>
          <a:stretch/>
        </p:blipFill>
        <p:spPr>
          <a:xfrm>
            <a:off x="8064000" y="3771360"/>
            <a:ext cx="656280" cy="656280"/>
          </a:xfrm>
          <a:prstGeom prst="rect">
            <a:avLst/>
          </a:prstGeom>
          <a:ln>
            <a:noFill/>
          </a:ln>
        </p:spPr>
      </p:pic>
      <p:pic>
        <p:nvPicPr>
          <p:cNvPr id="456" name="Image 455"/>
          <p:cNvPicPr/>
          <p:nvPr/>
        </p:nvPicPr>
        <p:blipFill>
          <a:blip r:embed="rId6"/>
          <a:stretch/>
        </p:blipFill>
        <p:spPr>
          <a:xfrm>
            <a:off x="3996000" y="3780000"/>
            <a:ext cx="656280" cy="656280"/>
          </a:xfrm>
          <a:prstGeom prst="rect">
            <a:avLst/>
          </a:prstGeom>
          <a:ln>
            <a:noFill/>
          </a:ln>
        </p:spPr>
      </p:pic>
      <p:pic>
        <p:nvPicPr>
          <p:cNvPr id="457" name="Image 456"/>
          <p:cNvPicPr/>
          <p:nvPr/>
        </p:nvPicPr>
        <p:blipFill>
          <a:blip r:embed="rId6"/>
          <a:stretch/>
        </p:blipFill>
        <p:spPr>
          <a:xfrm>
            <a:off x="3744000" y="1512000"/>
            <a:ext cx="1079640" cy="1079640"/>
          </a:xfrm>
          <a:prstGeom prst="rect">
            <a:avLst/>
          </a:prstGeom>
          <a:ln>
            <a:noFill/>
          </a:ln>
        </p:spPr>
      </p:pic>
      <p:pic>
        <p:nvPicPr>
          <p:cNvPr id="458" name="Image 457"/>
          <p:cNvPicPr/>
          <p:nvPr/>
        </p:nvPicPr>
        <p:blipFill>
          <a:blip r:embed="rId6"/>
          <a:stretch/>
        </p:blipFill>
        <p:spPr>
          <a:xfrm>
            <a:off x="7920000" y="1512000"/>
            <a:ext cx="1079640" cy="1079640"/>
          </a:xfrm>
          <a:prstGeom prst="rect">
            <a:avLst/>
          </a:prstGeom>
          <a:ln>
            <a:noFill/>
          </a:ln>
        </p:spPr>
      </p:pic>
      <p:sp>
        <p:nvSpPr>
          <p:cNvPr id="459" name="CustomShape 20"/>
          <p:cNvSpPr/>
          <p:nvPr/>
        </p:nvSpPr>
        <p:spPr>
          <a:xfrm>
            <a:off x="3744000" y="1152000"/>
            <a:ext cx="1151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200" b="0" strike="noStrike" spc="-1">
                <a:latin typeface="Arial"/>
              </a:rPr>
              <a:t>Querier</a:t>
            </a:r>
          </a:p>
        </p:txBody>
      </p:sp>
      <p:sp>
        <p:nvSpPr>
          <p:cNvPr id="460" name="CustomShape 21"/>
          <p:cNvSpPr/>
          <p:nvPr/>
        </p:nvSpPr>
        <p:spPr>
          <a:xfrm>
            <a:off x="7344000" y="1152000"/>
            <a:ext cx="2519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200" b="0" strike="noStrike" spc="-1">
                <a:latin typeface="Arial"/>
              </a:rPr>
              <a:t>Storage Gateway</a:t>
            </a:r>
          </a:p>
        </p:txBody>
      </p:sp>
      <p:sp>
        <p:nvSpPr>
          <p:cNvPr id="461" name="CustomShape 22"/>
          <p:cNvSpPr/>
          <p:nvPr/>
        </p:nvSpPr>
        <p:spPr>
          <a:xfrm>
            <a:off x="10152000" y="2448000"/>
            <a:ext cx="1511640" cy="122364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Blob or S3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462" name="CustomShape 23"/>
          <p:cNvSpPr/>
          <p:nvPr/>
        </p:nvSpPr>
        <p:spPr>
          <a:xfrm flipV="1">
            <a:off x="8720640" y="3672000"/>
            <a:ext cx="2187360" cy="42768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CustomShape 24"/>
          <p:cNvSpPr/>
          <p:nvPr/>
        </p:nvSpPr>
        <p:spPr>
          <a:xfrm flipV="1">
            <a:off x="4652640" y="3060000"/>
            <a:ext cx="5499360" cy="1048320"/>
          </a:xfrm>
          <a:prstGeom prst="curvedConnector3">
            <a:avLst>
              <a:gd name="adj1" fmla="val 28985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CustomShape 25"/>
          <p:cNvSpPr/>
          <p:nvPr/>
        </p:nvSpPr>
        <p:spPr>
          <a:xfrm>
            <a:off x="9000000" y="2052000"/>
            <a:ext cx="1908000" cy="39600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A3238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CustomShape 26"/>
          <p:cNvSpPr/>
          <p:nvPr/>
        </p:nvSpPr>
        <p:spPr>
          <a:xfrm>
            <a:off x="4824000" y="2052000"/>
            <a:ext cx="3240000" cy="2047680"/>
          </a:xfrm>
          <a:prstGeom prst="curvedConnector3">
            <a:avLst>
              <a:gd name="adj1" fmla="val 23738"/>
            </a:avLst>
          </a:prstGeom>
          <a:noFill/>
          <a:ln w="57240">
            <a:solidFill>
              <a:srgbClr val="ED1C2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CustomShape 27"/>
          <p:cNvSpPr/>
          <p:nvPr/>
        </p:nvSpPr>
        <p:spPr>
          <a:xfrm flipH="1">
            <a:off x="4679280" y="2052000"/>
            <a:ext cx="144720" cy="1917360"/>
          </a:xfrm>
          <a:prstGeom prst="curvedConnector3">
            <a:avLst>
              <a:gd name="adj1" fmla="val -320565"/>
            </a:avLst>
          </a:prstGeom>
          <a:noFill/>
          <a:ln w="57240">
            <a:solidFill>
              <a:srgbClr val="ED1C2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CustomShape 28"/>
          <p:cNvSpPr/>
          <p:nvPr/>
        </p:nvSpPr>
        <p:spPr>
          <a:xfrm>
            <a:off x="4824000" y="2052000"/>
            <a:ext cx="3096000" cy="36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ED1C2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CustomShape 29"/>
          <p:cNvSpPr/>
          <p:nvPr/>
        </p:nvSpPr>
        <p:spPr>
          <a:xfrm flipV="1">
            <a:off x="2016000" y="2051280"/>
            <a:ext cx="1728000" cy="1080"/>
          </a:xfrm>
          <a:prstGeom prst="curvedConnector3">
            <a:avLst>
              <a:gd name="adj1" fmla="val 50000"/>
            </a:avLst>
          </a:prstGeom>
          <a:noFill/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" name="CustomShape 30"/>
          <p:cNvSpPr/>
          <p:nvPr/>
        </p:nvSpPr>
        <p:spPr>
          <a:xfrm>
            <a:off x="2304000" y="1656000"/>
            <a:ext cx="86364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latin typeface="Arial"/>
              </a:rPr>
              <a:t>HTTP</a:t>
            </a:r>
          </a:p>
        </p:txBody>
      </p:sp>
      <p:sp>
        <p:nvSpPr>
          <p:cNvPr id="470" name="CustomShape 31"/>
          <p:cNvSpPr/>
          <p:nvPr/>
        </p:nvSpPr>
        <p:spPr>
          <a:xfrm>
            <a:off x="5040000" y="1656000"/>
            <a:ext cx="2519640" cy="65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CE181E"/>
                </a:solidFill>
                <a:latin typeface="Arial"/>
              </a:rPr>
              <a:t>Store API (gRPC)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71" name="CustomShape 32"/>
          <p:cNvSpPr/>
          <p:nvPr/>
        </p:nvSpPr>
        <p:spPr>
          <a:xfrm>
            <a:off x="9288000" y="4108320"/>
            <a:ext cx="268596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 dirty="0" smtClean="0">
                <a:solidFill>
                  <a:srgbClr val="A3238E"/>
                </a:solidFill>
                <a:latin typeface="Arial"/>
              </a:rPr>
              <a:t>Stockage des blocks </a:t>
            </a:r>
            <a:r>
              <a:rPr lang="fr-FR" sz="2000" b="0" strike="noStrike" spc="-1" dirty="0">
                <a:solidFill>
                  <a:srgbClr val="A3238E"/>
                </a:solidFill>
                <a:latin typeface="Arial"/>
              </a:rPr>
              <a:t>(long terme)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472" name="CustomShape 33"/>
          <p:cNvSpPr/>
          <p:nvPr/>
        </p:nvSpPr>
        <p:spPr>
          <a:xfrm>
            <a:off x="9144000" y="1642320"/>
            <a:ext cx="247392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A3238E"/>
                </a:solidFill>
                <a:latin typeface="Arial"/>
              </a:rPr>
              <a:t>Lecture (long terme)</a:t>
            </a: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Thanos (en vrai)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5" name="Image 474"/>
          <p:cNvPicPr/>
          <p:nvPr/>
        </p:nvPicPr>
        <p:blipFill>
          <a:blip r:embed="rId3"/>
          <a:stretch/>
        </p:blipFill>
        <p:spPr>
          <a:xfrm>
            <a:off x="2784600" y="1296000"/>
            <a:ext cx="6623640" cy="494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latin typeface="Ubuntu"/>
                <a:ea typeface="DejaVu Sans"/>
              </a:rPr>
              <a:t>~# </a:t>
            </a:r>
            <a:r>
              <a:rPr lang="fr-FR" sz="4400" b="0" strike="noStrike" spc="-1" dirty="0" err="1">
                <a:latin typeface="Ubuntu"/>
                <a:ea typeface="DejaVu Sans"/>
              </a:rPr>
              <a:t>whoami</a:t>
            </a:r>
            <a:endParaRPr lang="fr-FR" sz="4400" b="0" strike="noStrike" spc="-1" dirty="0">
              <a:latin typeface="Ubuntu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34880" y="1870365"/>
            <a:ext cx="6340298" cy="16054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4000" b="1" strike="noStrike" spc="-1" dirty="0">
                <a:solidFill>
                  <a:srgbClr val="000000"/>
                </a:solidFill>
                <a:latin typeface="Ubuntu"/>
                <a:ea typeface="DejaVu Sans"/>
              </a:rPr>
              <a:t>Denis </a:t>
            </a:r>
            <a:r>
              <a:rPr lang="fr-FR" sz="4000" b="1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GERMAIN</a:t>
            </a:r>
          </a:p>
        </p:txBody>
      </p:sp>
      <p:pic>
        <p:nvPicPr>
          <p:cNvPr id="210" name="Image 4"/>
          <p:cNvPicPr/>
          <p:nvPr/>
        </p:nvPicPr>
        <p:blipFill>
          <a:blip r:embed="rId3"/>
          <a:stretch/>
        </p:blipFill>
        <p:spPr>
          <a:xfrm>
            <a:off x="5814202" y="1777150"/>
            <a:ext cx="696240" cy="696240"/>
          </a:xfrm>
          <a:prstGeom prst="rect">
            <a:avLst/>
          </a:prstGeom>
          <a:ln>
            <a:noFill/>
          </a:ln>
        </p:spPr>
      </p:pic>
      <p:pic>
        <p:nvPicPr>
          <p:cNvPr id="211" name="Image 5"/>
          <p:cNvPicPr/>
          <p:nvPr/>
        </p:nvPicPr>
        <p:blipFill>
          <a:blip r:embed="rId4"/>
          <a:stretch/>
        </p:blipFill>
        <p:spPr>
          <a:xfrm>
            <a:off x="4537254" y="2723335"/>
            <a:ext cx="2414880" cy="800640"/>
          </a:xfrm>
          <a:prstGeom prst="rect">
            <a:avLst/>
          </a:prstGeom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838" y="1548404"/>
            <a:ext cx="3674420" cy="3674420"/>
          </a:xfrm>
          <a:prstGeom prst="rect">
            <a:avLst/>
          </a:prstGeom>
        </p:spPr>
      </p:pic>
      <p:pic>
        <p:nvPicPr>
          <p:cNvPr id="12" name="Image 9"/>
          <p:cNvPicPr/>
          <p:nvPr/>
        </p:nvPicPr>
        <p:blipFill>
          <a:blip r:embed="rId6"/>
          <a:stretch/>
        </p:blipFill>
        <p:spPr>
          <a:xfrm>
            <a:off x="8697049" y="5872811"/>
            <a:ext cx="703332" cy="544409"/>
          </a:xfrm>
          <a:prstGeom prst="rect">
            <a:avLst/>
          </a:prstGeom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1085540" y="2711925"/>
            <a:ext cx="5845383" cy="2718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360" algn="ctr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spc="-1" dirty="0">
                <a:solidFill>
                  <a:srgbClr val="000000"/>
                </a:solidFill>
                <a:latin typeface="Ubuntu"/>
              </a:rPr>
              <a:t>Ingénieur Cloud </a:t>
            </a:r>
            <a:r>
              <a:rPr lang="fr-FR" sz="2800" spc="-1" dirty="0" smtClean="0">
                <a:solidFill>
                  <a:srgbClr val="000000"/>
                </a:solidFill>
                <a:latin typeface="Ubuntu"/>
              </a:rPr>
              <a:t>chez                   </a:t>
            </a:r>
            <a:endParaRPr lang="fr-FR" sz="2800" spc="-1" dirty="0">
              <a:latin typeface="Ubuntu"/>
            </a:endParaRPr>
          </a:p>
          <a:p>
            <a:pPr marL="9360" algn="ctr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spc="-1" dirty="0">
                <a:solidFill>
                  <a:srgbClr val="000000"/>
                </a:solidFill>
                <a:latin typeface="Ubuntu"/>
              </a:rPr>
              <a:t>Auteur principal sur </a:t>
            </a:r>
            <a:r>
              <a:rPr lang="fr-FR" sz="2800" u="sng" spc="-1" dirty="0" smtClean="0">
                <a:solidFill>
                  <a:srgbClr val="0000FF"/>
                </a:solidFill>
                <a:latin typeface="Ubuntu"/>
                <a:hlinkClick r:id="rId7"/>
              </a:rPr>
              <a:t>blog.zwindler.fr</a:t>
            </a:r>
            <a:endParaRPr lang="fr-FR" sz="2800" u="sng" spc="-1" dirty="0" smtClean="0">
              <a:solidFill>
                <a:srgbClr val="0000FF"/>
              </a:solidFill>
              <a:latin typeface="Ubuntu"/>
            </a:endParaRPr>
          </a:p>
          <a:p>
            <a:pPr marL="9360" algn="ctr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dirty="0" smtClean="0">
                <a:latin typeface="Ubuntu"/>
              </a:rPr>
              <a:t>#geek #SF #</a:t>
            </a:r>
            <a:r>
              <a:rPr lang="fr-FR" sz="2800" dirty="0" err="1" smtClean="0">
                <a:latin typeface="Ubuntu"/>
              </a:rPr>
              <a:t>semiMarathon</a:t>
            </a:r>
            <a:endParaRPr lang="fr-FR" sz="2800" dirty="0">
              <a:latin typeface="Ubuntu"/>
            </a:endParaRPr>
          </a:p>
          <a:p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9400381" y="6089815"/>
            <a:ext cx="268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 </a:t>
            </a:r>
            <a:r>
              <a:rPr lang="fr-FR" sz="2000" dirty="0" smtClean="0"/>
              <a:t>@</a:t>
            </a:r>
            <a:r>
              <a:rPr lang="fr-FR" sz="2000" dirty="0" err="1" smtClean="0"/>
              <a:t>zwindler_rflx</a:t>
            </a:r>
            <a:r>
              <a:rPr lang="fr-FR" sz="2000" dirty="0" smtClean="0"/>
              <a:t> (blog)</a:t>
            </a:r>
            <a:endParaRPr lang="fr-FR" sz="2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9400381" y="5715023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 </a:t>
            </a:r>
            <a:r>
              <a:rPr lang="fr-FR" sz="2000" dirty="0" smtClean="0"/>
              <a:t>@</a:t>
            </a:r>
            <a:r>
              <a:rPr lang="fr-FR" sz="2000" dirty="0" err="1" smtClean="0"/>
              <a:t>zwindler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Ubuntu"/>
                <a:ea typeface="DejaVu Sans"/>
              </a:rPr>
              <a:t>Thanos = « Prometheus at scale » ?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100 % compatible avec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+ écosystème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Rétention « infinie » (externalisation S3)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Corrélation de plusieurs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endParaRPr lang="fr-FR" sz="2400" b="0" strike="noStrike" spc="-1" dirty="0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Gestion centralisées de plusieurs DC</a:t>
            </a:r>
            <a:endParaRPr lang="fr-FR" sz="2400" b="0" strike="noStrike" spc="-1" dirty="0">
              <a:latin typeface="Arial"/>
            </a:endParaRPr>
          </a:p>
          <a:p>
            <a:pPr marL="648000" lvl="2" indent="-2156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Gestion des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Ubuntu"/>
                <a:ea typeface="DejaVu Sans"/>
              </a:rPr>
              <a:t>replicas</a:t>
            </a:r>
            <a:endParaRPr lang="fr-FR" sz="2400" b="0" strike="noStrike" spc="-1" dirty="0">
              <a:latin typeface="Arial"/>
            </a:endParaRPr>
          </a:p>
        </p:txBody>
      </p:sp>
      <p:pic>
        <p:nvPicPr>
          <p:cNvPr id="478" name="Image 477"/>
          <p:cNvPicPr/>
          <p:nvPr/>
        </p:nvPicPr>
        <p:blipFill>
          <a:blip r:embed="rId3"/>
          <a:stretch/>
        </p:blipFill>
        <p:spPr>
          <a:xfrm>
            <a:off x="9864000" y="1152000"/>
            <a:ext cx="2159640" cy="2159640"/>
          </a:xfrm>
          <a:prstGeom prst="rect">
            <a:avLst/>
          </a:prstGeom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59" y="1152000"/>
            <a:ext cx="845126" cy="84512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911" y="1809257"/>
            <a:ext cx="845126" cy="84512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875" y="3152880"/>
            <a:ext cx="845126" cy="84512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48" y="3793140"/>
            <a:ext cx="845126" cy="845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841680" y="1122480"/>
            <a:ext cx="10517760" cy="34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2"/>
          <p:cNvSpPr/>
          <p:nvPr/>
        </p:nvSpPr>
        <p:spPr>
          <a:xfrm>
            <a:off x="609480" y="273600"/>
            <a:ext cx="10968120" cy="530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5400" b="0" strike="noStrike" spc="-1">
                <a:solidFill>
                  <a:srgbClr val="000000"/>
                </a:solidFill>
                <a:latin typeface="Arial"/>
                <a:ea typeface="DejaVu Sans"/>
              </a:rPr>
              <a:t>C’est déjà fini ?</a:t>
            </a:r>
            <a:endParaRPr lang="fr-FR" sz="5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latin typeface="Ubuntu"/>
                <a:ea typeface="DejaVu Sans"/>
              </a:rPr>
              <a:t>On aurait pu en parler</a:t>
            </a:r>
            <a:endParaRPr lang="fr-FR" sz="4400" b="0" strike="noStrike" spc="-1" dirty="0">
              <a:latin typeface="Ubuntu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Compaction++ &amp;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Downsampling</a:t>
            </a:r>
            <a:endParaRPr lang="fr-FR" sz="28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Thanos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Ruler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alerting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centralisé multi sources)</a:t>
            </a:r>
            <a:endParaRPr lang="fr-FR" sz="28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Mettez à jour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Prometheus</a:t>
            </a:r>
            <a:endParaRPr lang="fr-FR" sz="2800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fr-FR" sz="2800" spc="-1" dirty="0" smtClean="0">
                <a:solidFill>
                  <a:srgbClr val="000000"/>
                </a:solidFill>
                <a:latin typeface="Calibri"/>
                <a:ea typeface="DejaVu Sans"/>
              </a:rPr>
              <a:t>la dernière version apporte de grandes amélioration pour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Thanos</a:t>
            </a:r>
            <a:endParaRPr lang="fr-FR" sz="2800" b="0" strike="noStrike" spc="-1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 lvl="2">
              <a:lnSpc>
                <a:spcPct val="90000"/>
              </a:lnSpc>
              <a:spcBef>
                <a:spcPts val="1001"/>
              </a:spcBef>
            </a:pPr>
            <a:r>
              <a:rPr lang="fr-FR" sz="2400" u="sng" spc="-1" dirty="0" smtClean="0">
                <a:solidFill>
                  <a:srgbClr val="0000FF"/>
                </a:solidFill>
                <a:hlinkClick r:id="rId3"/>
              </a:rPr>
              <a:t>https</a:t>
            </a:r>
            <a:r>
              <a:rPr lang="fr-FR" sz="2400" u="sng" spc="-1" dirty="0">
                <a:solidFill>
                  <a:srgbClr val="0000FF"/>
                </a:solidFill>
                <a:hlinkClick r:id="rId3"/>
              </a:rPr>
              <a:t>://prometheus.io/blog/2019/10/10/remote-read-meets-streaming/</a:t>
            </a:r>
            <a:endParaRPr lang="fr-FR" sz="2400" spc="-1" dirty="0"/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fr-FR" sz="2800" b="0" strike="noStrike" spc="-1" dirty="0">
              <a:latin typeface="Arial"/>
            </a:endParaRPr>
          </a:p>
        </p:txBody>
      </p:sp>
      <p:sp>
        <p:nvSpPr>
          <p:cNvPr id="488" name="CustomShape 3"/>
          <p:cNvSpPr/>
          <p:nvPr/>
        </p:nvSpPr>
        <p:spPr>
          <a:xfrm>
            <a:off x="4116960" y="3337560"/>
            <a:ext cx="4042080" cy="23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1523880" y="3602160"/>
            <a:ext cx="9135360" cy="164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2"/>
          <p:cNvSpPr/>
          <p:nvPr/>
        </p:nvSpPr>
        <p:spPr>
          <a:xfrm>
            <a:off x="609480" y="273600"/>
            <a:ext cx="10967760" cy="113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1" name="Image 490"/>
          <p:cNvPicPr/>
          <p:nvPr/>
        </p:nvPicPr>
        <p:blipFill>
          <a:blip r:embed="rId2"/>
          <a:stretch/>
        </p:blipFill>
        <p:spPr>
          <a:xfrm>
            <a:off x="2883600" y="1621800"/>
            <a:ext cx="6420960" cy="360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Image 491"/>
          <p:cNvPicPr/>
          <p:nvPr/>
        </p:nvPicPr>
        <p:blipFill>
          <a:blip r:embed="rId2"/>
          <a:stretch/>
        </p:blipFill>
        <p:spPr>
          <a:xfrm>
            <a:off x="379080" y="3240000"/>
            <a:ext cx="3399840" cy="3303720"/>
          </a:xfrm>
          <a:prstGeom prst="rect">
            <a:avLst/>
          </a:prstGeom>
          <a:ln>
            <a:noFill/>
          </a:ln>
        </p:spPr>
      </p:pic>
      <p:sp>
        <p:nvSpPr>
          <p:cNvPr id="493" name="CustomShape 1"/>
          <p:cNvSpPr/>
          <p:nvPr/>
        </p:nvSpPr>
        <p:spPr>
          <a:xfrm>
            <a:off x="1523880" y="1122480"/>
            <a:ext cx="9135360" cy="23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Des questions ?</a:t>
            </a:r>
            <a:endParaRPr lang="fr-FR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 err="1" smtClean="0">
                <a:solidFill>
                  <a:srgbClr val="CE181E"/>
                </a:solidFill>
                <a:latin typeface="Ubuntu"/>
                <a:ea typeface="DejaVu Sans"/>
              </a:rPr>
              <a:t>Thanos</a:t>
            </a:r>
            <a:r>
              <a:rPr lang="fr-FR" sz="4400" b="0" strike="noStrike" spc="-1" dirty="0" smtClean="0">
                <a:solidFill>
                  <a:srgbClr val="CE181E"/>
                </a:solidFill>
                <a:latin typeface="Ubuntu"/>
                <a:ea typeface="DejaVu Sans"/>
              </a:rPr>
              <a:t> vs Cortex</a:t>
            </a:r>
            <a:endParaRPr lang="fr-FR" sz="4400" b="0" strike="noStrike" spc="-1" dirty="0">
              <a:latin typeface="Ubuntu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Downsampling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Ruler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Mettez à jour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Prometheus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&amp;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Thanos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488" name="CustomShape 3"/>
          <p:cNvSpPr/>
          <p:nvPr/>
        </p:nvSpPr>
        <p:spPr>
          <a:xfrm>
            <a:off x="4116960" y="3337560"/>
            <a:ext cx="4042080" cy="23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000" b="0" u="sng" strike="noStrike" spc="-1">
                <a:solidFill>
                  <a:srgbClr val="0000FF"/>
                </a:solidFill>
                <a:uFillTx/>
                <a:latin typeface="Arial"/>
                <a:hlinkClick r:id="rId3"/>
              </a:rPr>
              <a:t>https://prometheus.io/blog/2019/10/10/remote-read-meets-streaming/</a:t>
            </a:r>
            <a:endParaRPr lang="fr-FR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2258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7" name="Image 5"/>
          <p:cNvPicPr/>
          <p:nvPr/>
        </p:nvPicPr>
        <p:blipFill>
          <a:blip r:embed="rId3"/>
          <a:stretch/>
        </p:blipFill>
        <p:spPr>
          <a:xfrm>
            <a:off x="504360" y="225360"/>
            <a:ext cx="2774880" cy="920520"/>
          </a:xfrm>
          <a:prstGeom prst="rect">
            <a:avLst/>
          </a:prstGeom>
          <a:ln>
            <a:noFill/>
          </a:ln>
        </p:spPr>
      </p:pic>
      <p:sp>
        <p:nvSpPr>
          <p:cNvPr id="218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Leader mondial des solutions technologiques intégrées pour les entreprises utilisatrices de cuir ou textile</a:t>
            </a: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" b="10388"/>
          <a:stretch/>
        </p:blipFill>
        <p:spPr>
          <a:xfrm>
            <a:off x="3291823" y="2166854"/>
            <a:ext cx="5599834" cy="4424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solidFill>
                  <a:srgbClr val="000000"/>
                </a:solidFill>
                <a:latin typeface="Ubuntu"/>
                <a:ea typeface="DejaVu Sans"/>
                <a:cs typeface="Arial" panose="020B0604020202020204" pitchFamily="34" charset="0"/>
              </a:rPr>
              <a:t>Et moi, je fais quoi chez               ?</a:t>
            </a:r>
            <a:endParaRPr lang="fr-FR" sz="4400" b="0" strike="noStrike" spc="-1" dirty="0">
              <a:latin typeface="Ubuntu"/>
              <a:cs typeface="Arial" panose="020B0604020202020204" pitchFamily="34" charset="0"/>
            </a:endParaRPr>
          </a:p>
        </p:txBody>
      </p:sp>
      <p:pic>
        <p:nvPicPr>
          <p:cNvPr id="221" name="Image 5"/>
          <p:cNvPicPr/>
          <p:nvPr/>
        </p:nvPicPr>
        <p:blipFill>
          <a:blip r:embed="rId3"/>
          <a:stretch/>
        </p:blipFill>
        <p:spPr>
          <a:xfrm>
            <a:off x="6618281" y="198895"/>
            <a:ext cx="2774880" cy="920520"/>
          </a:xfrm>
          <a:prstGeom prst="rect">
            <a:avLst/>
          </a:prstGeom>
          <a:ln>
            <a:noFill/>
          </a:ln>
        </p:spPr>
      </p:pic>
      <p:sp>
        <p:nvSpPr>
          <p:cNvPr id="222" name="CustomShape 2"/>
          <p:cNvSpPr/>
          <p:nvPr/>
        </p:nvSpPr>
        <p:spPr>
          <a:xfrm>
            <a:off x="838080" y="1310760"/>
            <a:ext cx="10504080" cy="49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3" name="Image 222"/>
          <p:cNvPicPr/>
          <p:nvPr/>
        </p:nvPicPr>
        <p:blipFill>
          <a:blip r:embed="rId4"/>
          <a:srcRect l="13115" r="16895"/>
          <a:stretch/>
        </p:blipFill>
        <p:spPr>
          <a:xfrm>
            <a:off x="7344360" y="4896360"/>
            <a:ext cx="1098720" cy="1571400"/>
          </a:xfrm>
          <a:prstGeom prst="rect">
            <a:avLst/>
          </a:prstGeom>
          <a:ln>
            <a:noFill/>
          </a:ln>
        </p:spPr>
      </p:pic>
      <p:sp>
        <p:nvSpPr>
          <p:cNvPr id="224" name="CustomShape 3"/>
          <p:cNvSpPr/>
          <p:nvPr/>
        </p:nvSpPr>
        <p:spPr>
          <a:xfrm>
            <a:off x="609480" y="1604520"/>
            <a:ext cx="10964520" cy="39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5" name="Image 224"/>
          <p:cNvPicPr/>
          <p:nvPr/>
        </p:nvPicPr>
        <p:blipFill>
          <a:blip r:embed="rId5"/>
          <a:stretch/>
        </p:blipFill>
        <p:spPr>
          <a:xfrm>
            <a:off x="6444000" y="1546560"/>
            <a:ext cx="2688480" cy="1981440"/>
          </a:xfrm>
          <a:prstGeom prst="rect">
            <a:avLst/>
          </a:prstGeom>
          <a:ln>
            <a:noFill/>
          </a:ln>
        </p:spPr>
      </p:pic>
      <p:pic>
        <p:nvPicPr>
          <p:cNvPr id="226" name="Image 225"/>
          <p:cNvPicPr/>
          <p:nvPr/>
        </p:nvPicPr>
        <p:blipFill>
          <a:blip r:embed="rId6"/>
          <a:srcRect l="29694" r="30791" b="30750"/>
          <a:stretch/>
        </p:blipFill>
        <p:spPr>
          <a:xfrm>
            <a:off x="8856000" y="1440360"/>
            <a:ext cx="2270160" cy="2039040"/>
          </a:xfrm>
          <a:prstGeom prst="rect">
            <a:avLst/>
          </a:prstGeom>
          <a:ln>
            <a:noFill/>
          </a:ln>
        </p:spPr>
      </p:pic>
      <p:pic>
        <p:nvPicPr>
          <p:cNvPr id="227" name="Image 226"/>
          <p:cNvPicPr/>
          <p:nvPr/>
        </p:nvPicPr>
        <p:blipFill>
          <a:blip r:embed="rId7"/>
          <a:stretch/>
        </p:blipFill>
        <p:spPr>
          <a:xfrm>
            <a:off x="910800" y="1911240"/>
            <a:ext cx="4414680" cy="3558240"/>
          </a:xfrm>
          <a:prstGeom prst="rect">
            <a:avLst/>
          </a:prstGeom>
          <a:ln>
            <a:noFill/>
          </a:ln>
        </p:spPr>
      </p:pic>
      <p:pic>
        <p:nvPicPr>
          <p:cNvPr id="228" name="Image 227"/>
          <p:cNvPicPr/>
          <p:nvPr/>
        </p:nvPicPr>
        <p:blipFill>
          <a:blip r:embed="rId8"/>
          <a:stretch/>
        </p:blipFill>
        <p:spPr>
          <a:xfrm>
            <a:off x="8388000" y="3636360"/>
            <a:ext cx="1154880" cy="1222200"/>
          </a:xfrm>
          <a:prstGeom prst="rect">
            <a:avLst/>
          </a:prstGeom>
          <a:ln>
            <a:noFill/>
          </a:ln>
        </p:spPr>
      </p:pic>
      <p:pic>
        <p:nvPicPr>
          <p:cNvPr id="229" name="Image 228"/>
          <p:cNvPicPr/>
          <p:nvPr/>
        </p:nvPicPr>
        <p:blipFill>
          <a:blip r:embed="rId9"/>
          <a:stretch/>
        </p:blipFill>
        <p:spPr>
          <a:xfrm>
            <a:off x="6120000" y="3493440"/>
            <a:ext cx="1654560" cy="1654560"/>
          </a:xfrm>
          <a:prstGeom prst="rect">
            <a:avLst/>
          </a:prstGeom>
          <a:ln>
            <a:noFill/>
          </a:ln>
        </p:spPr>
      </p:pic>
      <p:pic>
        <p:nvPicPr>
          <p:cNvPr id="230" name="Image 229"/>
          <p:cNvPicPr/>
          <p:nvPr/>
        </p:nvPicPr>
        <p:blipFill>
          <a:blip r:embed="rId10"/>
          <a:srcRect l="37787" t="15237" r="39110" b="17705"/>
          <a:stretch/>
        </p:blipFill>
        <p:spPr>
          <a:xfrm>
            <a:off x="9504000" y="4896360"/>
            <a:ext cx="789120" cy="1581120"/>
          </a:xfrm>
          <a:prstGeom prst="rect">
            <a:avLst/>
          </a:prstGeom>
          <a:ln>
            <a:noFill/>
          </a:ln>
        </p:spPr>
      </p:pic>
      <p:pic>
        <p:nvPicPr>
          <p:cNvPr id="231" name="Image 230"/>
          <p:cNvPicPr/>
          <p:nvPr/>
        </p:nvPicPr>
        <p:blipFill>
          <a:blip r:embed="rId11"/>
          <a:stretch/>
        </p:blipFill>
        <p:spPr>
          <a:xfrm>
            <a:off x="9677160" y="3575160"/>
            <a:ext cx="2273040" cy="139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              </a:t>
            </a:r>
            <a:r>
              <a:rPr lang="fr-FR" sz="44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4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recrute</a:t>
            </a:r>
            <a:r>
              <a:rPr lang="fr-FR" sz="4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 !!</a:t>
            </a:r>
            <a:endParaRPr lang="fr-FR" sz="4800" b="0" strike="noStrike" spc="-1" dirty="0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Je cherche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un·e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futur·e</a:t>
            </a: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collègue dans l’équipe</a:t>
            </a:r>
            <a:endParaRPr lang="fr-FR" sz="2800" b="0" strike="noStrike" spc="-1" dirty="0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Cloud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Engineer</a:t>
            </a:r>
            <a:r>
              <a:rPr lang="fr-FR" sz="24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</a:t>
            </a:r>
            <a:r>
              <a:rPr lang="fr-FR" sz="2400" b="1" strike="noStrike" spc="-1" dirty="0">
                <a:solidFill>
                  <a:srgbClr val="000000"/>
                </a:solidFill>
                <a:latin typeface="Ubuntu"/>
                <a:ea typeface="DejaVu Sans"/>
              </a:rPr>
              <a:t>#</a:t>
            </a:r>
            <a:r>
              <a:rPr lang="fr-FR" sz="2400" b="1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Ops</a:t>
            </a:r>
            <a:r>
              <a:rPr lang="fr-FR" sz="2400" b="1" strike="noStrike" spc="-1" dirty="0">
                <a:solidFill>
                  <a:srgbClr val="000000"/>
                </a:solidFill>
                <a:latin typeface="Ubuntu"/>
                <a:ea typeface="DejaVu Sans"/>
              </a:rPr>
              <a:t> #Cloud #K8s #</a:t>
            </a:r>
            <a:r>
              <a:rPr lang="fr-FR" sz="2400" b="1" strike="noStrike" spc="-1" dirty="0" err="1">
                <a:solidFill>
                  <a:srgbClr val="000000"/>
                </a:solidFill>
                <a:latin typeface="Ubuntu"/>
                <a:ea typeface="DejaVu Sans"/>
              </a:rPr>
              <a:t>InfraAsCode</a:t>
            </a:r>
            <a:endParaRPr lang="fr-FR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endParaRPr lang="fr-FR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Et plein d’autres encore !!</a:t>
            </a:r>
            <a:endParaRPr lang="fr-FR" sz="2800" b="0" strike="noStrike" spc="-1" dirty="0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00" b="0" strike="noStrike" spc="-1" dirty="0">
                <a:solidFill>
                  <a:srgbClr val="000000"/>
                </a:solidFill>
                <a:latin typeface="Ubuntu"/>
                <a:ea typeface="DejaVu Sans"/>
              </a:rPr>
              <a:t>GOTO </a:t>
            </a:r>
            <a:r>
              <a:rPr lang="fr-FR" sz="2600" b="0" u="sng" strike="noStrike" spc="-1" dirty="0">
                <a:solidFill>
                  <a:srgbClr val="0066B3"/>
                </a:solidFill>
                <a:uFillTx/>
                <a:latin typeface="Ubuntu"/>
                <a:ea typeface="DejaVu Sans"/>
              </a:rPr>
              <a:t>www.</a:t>
            </a:r>
            <a:r>
              <a:rPr lang="fr-FR" sz="2600" b="0" u="sng" strike="noStrike" spc="-1" dirty="0">
                <a:solidFill>
                  <a:srgbClr val="0000FF"/>
                </a:solidFill>
                <a:uFillTx/>
                <a:latin typeface="Ubuntu"/>
                <a:ea typeface="DejaVu Sans"/>
                <a:hlinkClick r:id="rId3"/>
              </a:rPr>
              <a:t>lectra.com/fr/carrieres</a:t>
            </a:r>
            <a:endParaRPr lang="fr-FR" sz="2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6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600" b="0" strike="noStrike" spc="-1" dirty="0">
              <a:latin typeface="Arial"/>
            </a:endParaRPr>
          </a:p>
        </p:txBody>
      </p:sp>
      <p:pic>
        <p:nvPicPr>
          <p:cNvPr id="234" name="Image 5"/>
          <p:cNvPicPr/>
          <p:nvPr/>
        </p:nvPicPr>
        <p:blipFill>
          <a:blip r:embed="rId4"/>
          <a:stretch/>
        </p:blipFill>
        <p:spPr>
          <a:xfrm>
            <a:off x="545565" y="225000"/>
            <a:ext cx="2774880" cy="92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41680" y="1122480"/>
            <a:ext cx="10517760" cy="34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2"/>
          <p:cNvSpPr/>
          <p:nvPr/>
        </p:nvSpPr>
        <p:spPr>
          <a:xfrm>
            <a:off x="609480" y="273600"/>
            <a:ext cx="10968120" cy="530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5400" b="0" strike="noStrike" spc="-1">
                <a:solidFill>
                  <a:srgbClr val="000000"/>
                </a:solidFill>
                <a:latin typeface="Arial"/>
                <a:ea typeface="DejaVu Sans"/>
              </a:rPr>
              <a:t>Previously in Prometheus</a:t>
            </a:r>
            <a:endParaRPr lang="fr-FR" sz="5400" b="0" strike="noStrike" spc="-1">
              <a:latin typeface="Arial"/>
            </a:endParaRPr>
          </a:p>
        </p:txBody>
      </p:sp>
      <p:pic>
        <p:nvPicPr>
          <p:cNvPr id="237" name="Image 236"/>
          <p:cNvPicPr/>
          <p:nvPr/>
        </p:nvPicPr>
        <p:blipFill>
          <a:blip r:embed="rId2"/>
          <a:stretch/>
        </p:blipFill>
        <p:spPr>
          <a:xfrm>
            <a:off x="9832320" y="3960000"/>
            <a:ext cx="2046600" cy="276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800" b="0" strike="noStrike" spc="-1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endParaRPr lang="fr-FR" sz="48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838080" y="1310760"/>
            <a:ext cx="10507320" cy="49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Ubuntu"/>
                <a:ea typeface="DejaVu Sans"/>
              </a:rPr>
              <a:t>Outil open source</a:t>
            </a:r>
            <a:endParaRPr lang="fr-FR" sz="2800" b="0" strike="noStrike" spc="-1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Ubuntu"/>
                <a:ea typeface="DejaVu Sans"/>
              </a:rPr>
              <a:t>Développé par SoundCloud en 2012</a:t>
            </a:r>
            <a:endParaRPr lang="fr-FR" sz="2400" b="0" strike="noStrike" spc="-1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Ubuntu"/>
                <a:ea typeface="DejaVu Sans"/>
              </a:rPr>
              <a:t>Intégré à la CNCF en mai 2016</a:t>
            </a:r>
            <a:endParaRPr lang="fr-FR" sz="2400" b="0" strike="noStrike" spc="-1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Ubuntu"/>
                <a:ea typeface="DejaVu Sans"/>
              </a:rPr>
              <a:t>Supervision via collecte de métrique</a:t>
            </a:r>
            <a:endParaRPr lang="fr-FR" sz="2400" b="0" strike="noStrike" spc="-1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Ubuntu"/>
                <a:ea typeface="DejaVu Sans"/>
              </a:rPr>
              <a:t>Langage (PromQL) permettant « requêter » sur ces métriques</a:t>
            </a:r>
            <a:endParaRPr lang="fr-FR" sz="2400" b="0" strike="noStrike" spc="-1">
              <a:latin typeface="Arial"/>
            </a:endParaRPr>
          </a:p>
          <a:p>
            <a:pPr marL="432000" lvl="1" indent="-210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Ubuntu"/>
                <a:ea typeface="DejaVu Sans"/>
              </a:rPr>
              <a:t>Système d’alertes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240" name="Image 239"/>
          <p:cNvPicPr/>
          <p:nvPr/>
        </p:nvPicPr>
        <p:blipFill>
          <a:blip r:embed="rId3"/>
          <a:stretch/>
        </p:blipFill>
        <p:spPr>
          <a:xfrm>
            <a:off x="9432000" y="1152000"/>
            <a:ext cx="2240280" cy="222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838080" y="365040"/>
            <a:ext cx="10507320" cy="63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latin typeface="Ubuntu"/>
                <a:ea typeface="DejaVu Sans"/>
              </a:rPr>
              <a:t>L’architecture de </a:t>
            </a:r>
            <a:r>
              <a:rPr lang="fr-FR" sz="4400" b="0" strike="noStrike" spc="-1" dirty="0" err="1">
                <a:latin typeface="Ubuntu"/>
                <a:ea typeface="DejaVu Sans"/>
              </a:rPr>
              <a:t>Prometheus</a:t>
            </a:r>
            <a:endParaRPr lang="fr-FR" sz="4400" b="0" strike="noStrike" spc="-1" dirty="0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702320" y="2485440"/>
            <a:ext cx="2929680" cy="3346560"/>
          </a:xfrm>
          <a:prstGeom prst="rect">
            <a:avLst/>
          </a:prstGeom>
          <a:solidFill>
            <a:srgbClr val="F8AA97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3" name="Image 242"/>
          <p:cNvPicPr/>
          <p:nvPr/>
        </p:nvPicPr>
        <p:blipFill>
          <a:blip r:embed="rId3"/>
          <a:stretch/>
        </p:blipFill>
        <p:spPr>
          <a:xfrm>
            <a:off x="6508080" y="2592000"/>
            <a:ext cx="1015920" cy="1007280"/>
          </a:xfrm>
          <a:prstGeom prst="rect">
            <a:avLst/>
          </a:prstGeom>
          <a:ln>
            <a:noFill/>
          </a:ln>
        </p:spPr>
      </p:pic>
      <p:sp>
        <p:nvSpPr>
          <p:cNvPr id="244" name="CustomShape 3"/>
          <p:cNvSpPr/>
          <p:nvPr/>
        </p:nvSpPr>
        <p:spPr>
          <a:xfrm>
            <a:off x="4968000" y="4968000"/>
            <a:ext cx="2448000" cy="720000"/>
          </a:xfrm>
          <a:prstGeom prst="flowChartMagneticDisk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Stockage (SSD)</a:t>
            </a:r>
          </a:p>
        </p:txBody>
      </p:sp>
      <p:sp>
        <p:nvSpPr>
          <p:cNvPr id="245" name="CustomShape 4"/>
          <p:cNvSpPr/>
          <p:nvPr/>
        </p:nvSpPr>
        <p:spPr>
          <a:xfrm>
            <a:off x="4968000" y="3888000"/>
            <a:ext cx="1152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Scraper</a:t>
            </a:r>
          </a:p>
        </p:txBody>
      </p:sp>
      <p:sp>
        <p:nvSpPr>
          <p:cNvPr id="246" name="CustomShape 5"/>
          <p:cNvSpPr/>
          <p:nvPr/>
        </p:nvSpPr>
        <p:spPr>
          <a:xfrm>
            <a:off x="4968000" y="2808000"/>
            <a:ext cx="1152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Service </a:t>
            </a:r>
            <a:r>
              <a:t/>
            </a:r>
            <a:br/>
            <a:r>
              <a:rPr lang="fr-FR" sz="1800" b="0" strike="noStrike" spc="-1">
                <a:latin typeface="Arial"/>
              </a:rPr>
              <a:t>Discovery</a:t>
            </a:r>
          </a:p>
        </p:txBody>
      </p:sp>
      <p:sp>
        <p:nvSpPr>
          <p:cNvPr id="247" name="CustomShape 6"/>
          <p:cNvSpPr/>
          <p:nvPr/>
        </p:nvSpPr>
        <p:spPr>
          <a:xfrm>
            <a:off x="6264000" y="3888000"/>
            <a:ext cx="1152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Rules &amp;</a:t>
            </a:r>
            <a:r>
              <a:t/>
            </a:r>
            <a:br/>
            <a:r>
              <a:rPr lang="fr-FR" sz="1800" b="0" strike="noStrike" spc="-1">
                <a:latin typeface="Arial"/>
              </a:rPr>
              <a:t>Alerts</a:t>
            </a:r>
          </a:p>
        </p:txBody>
      </p:sp>
      <p:pic>
        <p:nvPicPr>
          <p:cNvPr id="248" name="Image 247"/>
          <p:cNvPicPr/>
          <p:nvPr/>
        </p:nvPicPr>
        <p:blipFill>
          <a:blip r:embed="rId4"/>
          <a:stretch/>
        </p:blipFill>
        <p:spPr>
          <a:xfrm>
            <a:off x="8280000" y="4898520"/>
            <a:ext cx="1079640" cy="1077480"/>
          </a:xfrm>
          <a:prstGeom prst="rect">
            <a:avLst/>
          </a:prstGeom>
          <a:ln>
            <a:noFill/>
          </a:ln>
        </p:spPr>
      </p:pic>
      <p:sp>
        <p:nvSpPr>
          <p:cNvPr id="249" name="CustomShape 7"/>
          <p:cNvSpPr/>
          <p:nvPr/>
        </p:nvSpPr>
        <p:spPr>
          <a:xfrm>
            <a:off x="7848000" y="3600000"/>
            <a:ext cx="2592000" cy="1152000"/>
          </a:xfrm>
          <a:prstGeom prst="rect">
            <a:avLst/>
          </a:prstGeom>
          <a:solidFill>
            <a:srgbClr val="F8AA97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0" name="Image 249"/>
          <p:cNvPicPr/>
          <p:nvPr/>
        </p:nvPicPr>
        <p:blipFill>
          <a:blip r:embed="rId3"/>
          <a:stretch/>
        </p:blipFill>
        <p:spPr>
          <a:xfrm>
            <a:off x="9352080" y="3672720"/>
            <a:ext cx="1015920" cy="1007280"/>
          </a:xfrm>
          <a:prstGeom prst="rect">
            <a:avLst/>
          </a:prstGeom>
          <a:ln>
            <a:noFill/>
          </a:ln>
        </p:spPr>
      </p:pic>
      <p:sp>
        <p:nvSpPr>
          <p:cNvPr id="251" name="CustomShape 8"/>
          <p:cNvSpPr/>
          <p:nvPr/>
        </p:nvSpPr>
        <p:spPr>
          <a:xfrm>
            <a:off x="8064000" y="3852000"/>
            <a:ext cx="1152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Alert </a:t>
            </a:r>
            <a:r>
              <a:t/>
            </a:r>
            <a:br/>
            <a:r>
              <a:rPr lang="fr-FR" sz="1800" b="0" strike="noStrike" spc="-1">
                <a:latin typeface="Arial"/>
              </a:rPr>
              <a:t>Manager</a:t>
            </a:r>
          </a:p>
        </p:txBody>
      </p:sp>
      <p:sp>
        <p:nvSpPr>
          <p:cNvPr id="252" name="Line 9"/>
          <p:cNvSpPr/>
          <p:nvPr/>
        </p:nvSpPr>
        <p:spPr>
          <a:xfrm>
            <a:off x="7416000" y="4176000"/>
            <a:ext cx="648000" cy="0"/>
          </a:xfrm>
          <a:prstGeom prst="line">
            <a:avLst/>
          </a:prstGeom>
          <a:ln w="381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Line 10"/>
          <p:cNvSpPr/>
          <p:nvPr/>
        </p:nvSpPr>
        <p:spPr>
          <a:xfrm flipV="1">
            <a:off x="6552000" y="4536000"/>
            <a:ext cx="0" cy="432000"/>
          </a:xfrm>
          <a:prstGeom prst="line">
            <a:avLst/>
          </a:prstGeom>
          <a:ln w="381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Line 11"/>
          <p:cNvSpPr/>
          <p:nvPr/>
        </p:nvSpPr>
        <p:spPr>
          <a:xfrm>
            <a:off x="6912000" y="4536000"/>
            <a:ext cx="0" cy="432000"/>
          </a:xfrm>
          <a:prstGeom prst="line">
            <a:avLst/>
          </a:prstGeom>
          <a:ln w="381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Line 12"/>
          <p:cNvSpPr/>
          <p:nvPr/>
        </p:nvSpPr>
        <p:spPr>
          <a:xfrm>
            <a:off x="5544000" y="4536000"/>
            <a:ext cx="0" cy="432000"/>
          </a:xfrm>
          <a:prstGeom prst="line">
            <a:avLst/>
          </a:prstGeom>
          <a:ln w="381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Line 13"/>
          <p:cNvSpPr/>
          <p:nvPr/>
        </p:nvSpPr>
        <p:spPr>
          <a:xfrm>
            <a:off x="5544000" y="3456000"/>
            <a:ext cx="0" cy="432000"/>
          </a:xfrm>
          <a:prstGeom prst="line">
            <a:avLst/>
          </a:prstGeom>
          <a:ln w="381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7" name="Image 256"/>
          <p:cNvPicPr/>
          <p:nvPr/>
        </p:nvPicPr>
        <p:blipFill>
          <a:blip r:embed="rId5"/>
          <a:srcRect l="29694" r="30791" b="30750"/>
          <a:stretch/>
        </p:blipFill>
        <p:spPr>
          <a:xfrm>
            <a:off x="5076000" y="1368000"/>
            <a:ext cx="1008000" cy="905400"/>
          </a:xfrm>
          <a:prstGeom prst="rect">
            <a:avLst/>
          </a:prstGeom>
          <a:ln>
            <a:noFill/>
          </a:ln>
        </p:spPr>
      </p:pic>
      <p:sp>
        <p:nvSpPr>
          <p:cNvPr id="258" name="Line 14"/>
          <p:cNvSpPr/>
          <p:nvPr/>
        </p:nvSpPr>
        <p:spPr>
          <a:xfrm flipV="1">
            <a:off x="5580000" y="2273400"/>
            <a:ext cx="0" cy="534600"/>
          </a:xfrm>
          <a:prstGeom prst="line">
            <a:avLst/>
          </a:prstGeom>
          <a:ln w="381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Line 15"/>
          <p:cNvSpPr/>
          <p:nvPr/>
        </p:nvSpPr>
        <p:spPr>
          <a:xfrm>
            <a:off x="7416000" y="5328000"/>
            <a:ext cx="1008000" cy="0"/>
          </a:xfrm>
          <a:prstGeom prst="line">
            <a:avLst/>
          </a:prstGeom>
          <a:ln w="3810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16"/>
          <p:cNvSpPr/>
          <p:nvPr/>
        </p:nvSpPr>
        <p:spPr>
          <a:xfrm>
            <a:off x="1152000" y="2484000"/>
            <a:ext cx="2592000" cy="1152000"/>
          </a:xfrm>
          <a:prstGeom prst="rect">
            <a:avLst/>
          </a:prstGeom>
          <a:solidFill>
            <a:srgbClr val="F8AA97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1800" b="0" strike="noStrike" spc="-1">
                <a:latin typeface="Arial"/>
              </a:rPr>
              <a:t>Composant avec gestion native de Prom</a:t>
            </a:r>
          </a:p>
        </p:txBody>
      </p:sp>
      <p:sp>
        <p:nvSpPr>
          <p:cNvPr id="261" name="CustomShape 17"/>
          <p:cNvSpPr/>
          <p:nvPr/>
        </p:nvSpPr>
        <p:spPr>
          <a:xfrm>
            <a:off x="2592000" y="3276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/metrics</a:t>
            </a:r>
          </a:p>
        </p:txBody>
      </p:sp>
      <p:sp>
        <p:nvSpPr>
          <p:cNvPr id="262" name="CustomShape 18"/>
          <p:cNvSpPr/>
          <p:nvPr/>
        </p:nvSpPr>
        <p:spPr>
          <a:xfrm>
            <a:off x="1152000" y="5184000"/>
            <a:ext cx="2592000" cy="648000"/>
          </a:xfrm>
          <a:prstGeom prst="rect">
            <a:avLst/>
          </a:prstGeom>
          <a:solidFill>
            <a:srgbClr val="F8AA97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1800" b="0" strike="noStrike" spc="-1">
                <a:latin typeface="Arial"/>
              </a:rPr>
              <a:t>Composant tiers</a:t>
            </a:r>
          </a:p>
        </p:txBody>
      </p:sp>
      <p:sp>
        <p:nvSpPr>
          <p:cNvPr id="263" name="CustomShape 19"/>
          <p:cNvSpPr/>
          <p:nvPr/>
        </p:nvSpPr>
        <p:spPr>
          <a:xfrm>
            <a:off x="1152000" y="4176000"/>
            <a:ext cx="2592000" cy="648000"/>
          </a:xfrm>
          <a:prstGeom prst="rect">
            <a:avLst/>
          </a:prstGeom>
          <a:solidFill>
            <a:srgbClr val="F8AA97"/>
          </a:solidFill>
          <a:ln>
            <a:solidFill>
              <a:srgbClr val="EF413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1800" b="0" strike="noStrike" spc="-1">
                <a:latin typeface="Arial"/>
              </a:rPr>
              <a:t>Exporter</a:t>
            </a:r>
          </a:p>
        </p:txBody>
      </p:sp>
      <p:sp>
        <p:nvSpPr>
          <p:cNvPr id="264" name="CustomShape 20"/>
          <p:cNvSpPr/>
          <p:nvPr/>
        </p:nvSpPr>
        <p:spPr>
          <a:xfrm>
            <a:off x="2592000" y="4464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fr-FR" sz="1800" b="0" strike="noStrike" spc="-1">
                <a:latin typeface="Arial"/>
              </a:rPr>
              <a:t>/metrics</a:t>
            </a:r>
          </a:p>
        </p:txBody>
      </p:sp>
      <p:cxnSp>
        <p:nvCxnSpPr>
          <p:cNvPr id="265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66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67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5" name="Connecteur en angle 4"/>
          <p:cNvCxnSpPr>
            <a:stCxn id="245" idx="1"/>
            <a:endCxn id="261" idx="3"/>
          </p:cNvCxnSpPr>
          <p:nvPr/>
        </p:nvCxnSpPr>
        <p:spPr>
          <a:xfrm rot="10800000">
            <a:off x="3744000" y="3456000"/>
            <a:ext cx="1224000" cy="7560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en angle 6"/>
          <p:cNvCxnSpPr>
            <a:stCxn id="245" idx="1"/>
            <a:endCxn id="264" idx="3"/>
          </p:cNvCxnSpPr>
          <p:nvPr/>
        </p:nvCxnSpPr>
        <p:spPr>
          <a:xfrm rot="10800000" flipV="1">
            <a:off x="3744000" y="4212000"/>
            <a:ext cx="1224000" cy="4320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263" idx="2"/>
            <a:endCxn id="262" idx="0"/>
          </p:cNvCxnSpPr>
          <p:nvPr/>
        </p:nvCxnSpPr>
        <p:spPr>
          <a:xfrm>
            <a:off x="2448000" y="4824000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2549</TotalTime>
  <Words>613</Words>
  <Application>Microsoft Office PowerPoint</Application>
  <PresentationFormat>Personnalisé</PresentationFormat>
  <Paragraphs>220</Paragraphs>
  <Slides>35</Slides>
  <Notes>29</Notes>
  <HiddenSlides>1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35</vt:i4>
      </vt:variant>
    </vt:vector>
  </HeadingPairs>
  <TitlesOfParts>
    <vt:vector size="48" baseType="lpstr">
      <vt:lpstr>Arial</vt:lpstr>
      <vt:lpstr>Calibri</vt:lpstr>
      <vt:lpstr>Calibri Light</vt:lpstr>
      <vt:lpstr>DejaVu Sans</vt:lpstr>
      <vt:lpstr>Symbol</vt:lpstr>
      <vt:lpstr>Times New Roman</vt:lpstr>
      <vt:lpstr>Ubuntu</vt:lpstr>
      <vt:lpstr>Wingdings</vt:lpstr>
      <vt:lpstr>Office Theme</vt:lpstr>
      <vt:lpstr>Office Theme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Lectra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 développeur, deviens un Ops sans effort avec Ansible</dc:title>
  <dc:subject/>
  <dc:creator>Germain Denis</dc:creator>
  <dc:description/>
  <cp:lastModifiedBy>Germain Denis</cp:lastModifiedBy>
  <cp:revision>244</cp:revision>
  <dcterms:created xsi:type="dcterms:W3CDTF">2018-10-02T08:19:24Z</dcterms:created>
  <dcterms:modified xsi:type="dcterms:W3CDTF">2019-10-22T19:26:47Z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Lectra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Grand écran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