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95" r:id="rId4"/>
    <p:sldId id="296" r:id="rId5"/>
    <p:sldId id="297" r:id="rId6"/>
    <p:sldId id="257" r:id="rId7"/>
    <p:sldId id="258" r:id="rId8"/>
    <p:sldId id="259" r:id="rId9"/>
    <p:sldId id="260" r:id="rId10"/>
    <p:sldId id="261" r:id="rId11"/>
    <p:sldId id="274" r:id="rId12"/>
    <p:sldId id="263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9" r:id="rId34"/>
    <p:sldId id="290" r:id="rId35"/>
    <p:sldId id="291" r:id="rId36"/>
    <p:sldId id="292" r:id="rId37"/>
    <p:sldId id="298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1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22:00:25.62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Dedicated</a:t>
            </a:r>
            <a:r>
              <a:rPr lang="en-US" baseline="0" dirty="0" smtClean="0"/>
              <a:t> code memory wastes space, self-modifying code; security analysis; faster 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a book written without spaces. Would it be useful if each word had the same length?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6374DD-4407-4733-BC94-1501237E5611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747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9177E-A599-4019-84ED-8F8AC6DC360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522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E16FD0-89AB-4D5D-B6A6-F3DD2AE9B979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18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516F45-BEB0-4F48-99FC-6DDC80975131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31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23B489-2AA5-4934-AE9F-34A12E08C14B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714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123909-9205-4F53-B95D-C91F2D9C412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663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D79A14-0991-ED41-81D4-82EFDE6D0938}" type="slidenum">
              <a:rPr lang="en-GB"/>
              <a:pPr/>
              <a:t>17</a:t>
            </a:fld>
            <a:endParaRPr lang="en-GB"/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Introduction and Instruction Set Architectures (ISA)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623" y="0"/>
            <a:ext cx="10515600" cy="1325563"/>
          </a:xfrm>
        </p:spPr>
        <p:txBody>
          <a:bodyPr/>
          <a:lstStyle/>
          <a:p>
            <a:r>
              <a:rPr lang="en-US" dirty="0" smtClean="0"/>
              <a:t>Harvard Vs. Von Neumann: Pros/Cons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262273"/>
            <a:ext cx="5181600" cy="4351338"/>
          </a:xfrm>
        </p:spPr>
        <p:txBody>
          <a:bodyPr/>
          <a:lstStyle/>
          <a:p>
            <a:r>
              <a:rPr lang="en-US" dirty="0" smtClean="0"/>
              <a:t>Harvard Architecture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</a:t>
            </a:r>
            <a:r>
              <a:rPr lang="en-US" dirty="0" smtClean="0"/>
              <a:t>: dedicated memory for code results in inefficient use of memory capacity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</a:t>
            </a:r>
            <a:r>
              <a:rPr lang="en-US" dirty="0" smtClean="0"/>
              <a:t>: Code memory can be read only (faster, smaller, cheaper)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</a:t>
            </a:r>
            <a:r>
              <a:rPr lang="en-US" dirty="0" smtClean="0"/>
              <a:t>: code is protected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262273"/>
            <a:ext cx="5181600" cy="4351338"/>
          </a:xfrm>
        </p:spPr>
        <p:txBody>
          <a:bodyPr/>
          <a:lstStyle/>
          <a:p>
            <a:r>
              <a:rPr lang="en-US" dirty="0" smtClean="0"/>
              <a:t>Von Neumann Architecture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</a:t>
            </a:r>
            <a:r>
              <a:rPr lang="en-US" dirty="0" smtClean="0"/>
              <a:t>: flexible use of available memory capacity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</a:t>
            </a:r>
            <a:r>
              <a:rPr lang="en-US" dirty="0" smtClean="0"/>
              <a:t>: Memory needs to support read/write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</a:t>
            </a:r>
            <a:r>
              <a:rPr lang="en-US" dirty="0" smtClean="0"/>
              <a:t>: code can be maliciously re-written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327" y="1209142"/>
            <a:ext cx="1061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Discuss: Pros vs cons of Harvard vs. Von Neumann architecture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1: Circuits &amp; Layout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817C1A-F717-473D-A0C5-6B60C79AE5C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" y="480769"/>
            <a:ext cx="8534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Invention of the Transistor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98348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Vacuum tubes ruled in first half of 20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century Large, expensive, power-hungry, unreliable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1947: first </a:t>
            </a:r>
            <a:r>
              <a:rPr lang="en-US" altLang="en-US" dirty="0" smtClean="0"/>
              <a:t>solid-state </a:t>
            </a:r>
            <a:r>
              <a:rPr lang="en-US" altLang="en-US" dirty="0" smtClean="0">
                <a:solidFill>
                  <a:srgbClr val="FF0000"/>
                </a:solidFill>
              </a:rPr>
              <a:t>transistor</a:t>
            </a:r>
          </a:p>
          <a:p>
            <a:pPr lvl="1" eaLnBrk="1" hangingPunct="1"/>
            <a:r>
              <a:rPr lang="en-US" altLang="en-US" dirty="0" smtClean="0"/>
              <a:t>John Bardeen and Walter Brattain at Bell Labs</a:t>
            </a:r>
          </a:p>
        </p:txBody>
      </p:sp>
      <p:pic>
        <p:nvPicPr>
          <p:cNvPr id="7174" name="Picture 7" descr="lect1tran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4105762"/>
            <a:ext cx="2666365" cy="225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7235805" y="7447451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AT&amp;T Archives.  Reprinted with permission.</a:t>
            </a:r>
          </a:p>
        </p:txBody>
      </p:sp>
      <p:pic>
        <p:nvPicPr>
          <p:cNvPr id="2050" name="Picture 2" descr="https://upload.wikimedia.org/wikipedia/commons/thumb/c/c9/ENIAC_Penn2.jpg/300px-ENIAC_Pen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1166569"/>
            <a:ext cx="2447111" cy="22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70791" y="1597025"/>
            <a:ext cx="1771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ENIAC had 18000 vacuum tubes and consumed 150 kW of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1: Circuits &amp; Layout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E0449E-752B-4491-843E-EA360E6C446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" y="12223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From Transistors to Integrated Circuits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1632"/>
            <a:ext cx="5029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1958: First integrated circuit</a:t>
            </a:r>
          </a:p>
          <a:p>
            <a:pPr lvl="1" eaLnBrk="1" hangingPunct="1"/>
            <a:r>
              <a:rPr lang="en-US" altLang="en-US" dirty="0" smtClean="0"/>
              <a:t>Flip-flop using two transistors</a:t>
            </a:r>
          </a:p>
          <a:p>
            <a:pPr lvl="1" eaLnBrk="1" hangingPunct="1"/>
            <a:r>
              <a:rPr lang="en-US" altLang="en-US" dirty="0" smtClean="0"/>
              <a:t>Built by Jack </a:t>
            </a:r>
            <a:r>
              <a:rPr lang="en-US" altLang="en-US" dirty="0" err="1" smtClean="0"/>
              <a:t>Kilby</a:t>
            </a:r>
            <a:r>
              <a:rPr lang="en-US" altLang="en-US" dirty="0" smtClean="0"/>
              <a:t> at Texas Instruments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2010</a:t>
            </a:r>
          </a:p>
          <a:p>
            <a:pPr lvl="1" eaLnBrk="1" hangingPunct="1"/>
            <a:r>
              <a:rPr lang="en-US" altLang="en-US" dirty="0" smtClean="0"/>
              <a:t>Intel Core i7 </a:t>
            </a:r>
            <a:r>
              <a:rPr lang="en-US" altLang="en-US" dirty="0" err="1" smtClean="0">
                <a:latin typeface="Symbol" panose="05050102010706020507" pitchFamily="18" charset="2"/>
              </a:rPr>
              <a:t>m</a:t>
            </a:r>
            <a:r>
              <a:rPr lang="en-US" altLang="en-US" dirty="0" err="1" smtClean="0"/>
              <a:t>processor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2.3 billion transistors</a:t>
            </a:r>
          </a:p>
          <a:p>
            <a:pPr lvl="1" eaLnBrk="1" hangingPunct="1"/>
            <a:r>
              <a:rPr lang="en-US" altLang="en-US" dirty="0" smtClean="0"/>
              <a:t>64 Gb Flash memory </a:t>
            </a:r>
          </a:p>
          <a:p>
            <a:pPr lvl="2" eaLnBrk="1" hangingPunct="1"/>
            <a:r>
              <a:rPr lang="en-US" altLang="en-US" dirty="0" smtClean="0"/>
              <a:t>&gt; 16 billion transistors</a:t>
            </a:r>
          </a:p>
        </p:txBody>
      </p:sp>
      <p:pic>
        <p:nvPicPr>
          <p:cNvPr id="4102" name="Picture 4" descr="0102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2" y="1326436"/>
            <a:ext cx="27432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6896100" y="3220681"/>
            <a:ext cx="2819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Courtesy Texas Instruments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1" y="3907632"/>
            <a:ext cx="197326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220200" y="5562600"/>
            <a:ext cx="990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[Trinh09]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© 2009 IEEE</a:t>
            </a:r>
          </a:p>
        </p:txBody>
      </p:sp>
    </p:spTree>
    <p:extLst>
      <p:ext uri="{BB962C8B-B14F-4D97-AF65-F5344CB8AC3E}">
        <p14:creationId xmlns:p14="http://schemas.microsoft.com/office/powerpoint/2010/main" val="23374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Moore’s Law: Then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1965: Gordon Moore plotted transistor on each chip</a:t>
            </a:r>
          </a:p>
          <a:p>
            <a:pPr lvl="1" eaLnBrk="1" hangingPunct="1"/>
            <a:r>
              <a:rPr lang="en-US" altLang="en-US" smtClean="0"/>
              <a:t>Fit straight line on semilog scale</a:t>
            </a:r>
          </a:p>
          <a:p>
            <a:pPr lvl="1" eaLnBrk="1" hangingPunct="1"/>
            <a:r>
              <a:rPr lang="en-US" altLang="en-US" smtClean="0"/>
              <a:t>Transistor counts have doubled every 26 months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7010400" y="3398520"/>
            <a:ext cx="289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u="sng"/>
              <a:t>Integration Levels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SSI</a:t>
            </a:r>
            <a:r>
              <a:rPr lang="en-US" altLang="en-US"/>
              <a:t>: 	10 gates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MSI</a:t>
            </a:r>
            <a:r>
              <a:rPr lang="en-US" altLang="en-US"/>
              <a:t>: 	1000 gates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LSI</a:t>
            </a:r>
            <a:r>
              <a:rPr lang="en-US" altLang="en-US"/>
              <a:t>: 	10,000 gates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VLSI</a:t>
            </a:r>
            <a:r>
              <a:rPr lang="en-US" altLang="en-US"/>
              <a:t>: 	&gt; 10k gates</a:t>
            </a:r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322320"/>
            <a:ext cx="314007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953000" y="5913120"/>
            <a:ext cx="137160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[Moore65]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Electronics Magazine</a:t>
            </a:r>
          </a:p>
        </p:txBody>
      </p:sp>
    </p:spTree>
    <p:extLst>
      <p:ext uri="{BB962C8B-B14F-4D97-AF65-F5344CB8AC3E}">
        <p14:creationId xmlns:p14="http://schemas.microsoft.com/office/powerpoint/2010/main" val="10682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And Now…</a:t>
            </a:r>
          </a:p>
        </p:txBody>
      </p:sp>
      <p:pic>
        <p:nvPicPr>
          <p:cNvPr id="11269" name="Picture 7" descr="01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77724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4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Feature Size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Minimum feature size shrinking 30% every 2-3 years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99360"/>
            <a:ext cx="70104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5" descr="0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2998470"/>
            <a:ext cx="59436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Corollaries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Many other factors grow exponentially </a:t>
            </a:r>
          </a:p>
          <a:p>
            <a:pPr lvl="1" eaLnBrk="1" hangingPunct="1"/>
            <a:r>
              <a:rPr lang="en-US" altLang="en-US" dirty="0" smtClean="0"/>
              <a:t>Ex: clock frequency and therefore processor performance</a:t>
            </a:r>
          </a:p>
        </p:txBody>
      </p:sp>
    </p:spTree>
    <p:extLst>
      <p:ext uri="{BB962C8B-B14F-4D97-AF65-F5344CB8AC3E}">
        <p14:creationId xmlns:p14="http://schemas.microsoft.com/office/powerpoint/2010/main" val="4041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Freeform 2"/>
          <p:cNvSpPr>
            <a:spLocks/>
          </p:cNvSpPr>
          <p:nvPr/>
        </p:nvSpPr>
        <p:spPr bwMode="auto">
          <a:xfrm>
            <a:off x="2209800" y="4114800"/>
            <a:ext cx="3430588" cy="1296988"/>
          </a:xfrm>
          <a:custGeom>
            <a:avLst/>
            <a:gdLst>
              <a:gd name="T0" fmla="*/ 2147483647 w 2161"/>
              <a:gd name="T1" fmla="*/ 0 h 865"/>
              <a:gd name="T2" fmla="*/ 0 w 2161"/>
              <a:gd name="T3" fmla="*/ 2147483647 h 865"/>
              <a:gd name="T4" fmla="*/ 2147483647 w 2161"/>
              <a:gd name="T5" fmla="*/ 2147483647 h 865"/>
              <a:gd name="T6" fmla="*/ 2147483647 w 2161"/>
              <a:gd name="T7" fmla="*/ 0 h 865"/>
              <a:gd name="T8" fmla="*/ 2147483647 w 2161"/>
              <a:gd name="T9" fmla="*/ 0 h 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1"/>
              <a:gd name="T16" fmla="*/ 0 h 865"/>
              <a:gd name="T17" fmla="*/ 2161 w 2161"/>
              <a:gd name="T18" fmla="*/ 865 h 8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1" h="865">
                <a:moveTo>
                  <a:pt x="864" y="0"/>
                </a:moveTo>
                <a:lnTo>
                  <a:pt x="0" y="864"/>
                </a:lnTo>
                <a:lnTo>
                  <a:pt x="2160" y="864"/>
                </a:lnTo>
                <a:lnTo>
                  <a:pt x="1296" y="0"/>
                </a:lnTo>
                <a:lnTo>
                  <a:pt x="864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title"/>
          </p:nvPr>
        </p:nvSpPr>
        <p:spPr>
          <a:xfrm>
            <a:off x="2197101" y="406401"/>
            <a:ext cx="7770813" cy="1141413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lnSpc>
                <a:spcPct val="50000"/>
              </a:lnSpc>
            </a:pPr>
            <a:r>
              <a:rPr lang="en-US" sz="4000" dirty="0"/>
              <a:t>Metrics of Performance</a:t>
            </a:r>
            <a:endParaRPr lang="en-US" sz="3200" i="1" dirty="0">
              <a:solidFill>
                <a:schemeClr val="hlink"/>
              </a:solidFill>
            </a:endParaRPr>
          </a:p>
        </p:txBody>
      </p:sp>
      <p:sp>
        <p:nvSpPr>
          <p:cNvPr id="97286" name="Freeform 4"/>
          <p:cNvSpPr>
            <a:spLocks/>
          </p:cNvSpPr>
          <p:nvPr/>
        </p:nvSpPr>
        <p:spPr bwMode="auto">
          <a:xfrm>
            <a:off x="2400300" y="1752600"/>
            <a:ext cx="2973388" cy="1982788"/>
          </a:xfrm>
          <a:custGeom>
            <a:avLst/>
            <a:gdLst>
              <a:gd name="T0" fmla="*/ 2147483647 w 1873"/>
              <a:gd name="T1" fmla="*/ 2147483647 h 1249"/>
              <a:gd name="T2" fmla="*/ 0 w 1873"/>
              <a:gd name="T3" fmla="*/ 0 h 1249"/>
              <a:gd name="T4" fmla="*/ 2147483647 w 1873"/>
              <a:gd name="T5" fmla="*/ 0 h 1249"/>
              <a:gd name="T6" fmla="*/ 2147483647 w 1873"/>
              <a:gd name="T7" fmla="*/ 2147483647 h 1249"/>
              <a:gd name="T8" fmla="*/ 2147483647 w 1873"/>
              <a:gd name="T9" fmla="*/ 2147483647 h 1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3"/>
              <a:gd name="T16" fmla="*/ 0 h 1249"/>
              <a:gd name="T17" fmla="*/ 1873 w 1873"/>
              <a:gd name="T18" fmla="*/ 1249 h 1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3" h="1249">
                <a:moveTo>
                  <a:pt x="768" y="1248"/>
                </a:moveTo>
                <a:lnTo>
                  <a:pt x="0" y="0"/>
                </a:lnTo>
                <a:lnTo>
                  <a:pt x="1872" y="0"/>
                </a:lnTo>
                <a:lnTo>
                  <a:pt x="1152" y="1248"/>
                </a:lnTo>
                <a:lnTo>
                  <a:pt x="768" y="1248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3378201" y="3025776"/>
            <a:ext cx="111729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Compiler</a:t>
            </a:r>
          </a:p>
        </p:txBody>
      </p:sp>
      <p:sp>
        <p:nvSpPr>
          <p:cNvPr id="97288" name="Rectangle 6"/>
          <p:cNvSpPr>
            <a:spLocks noChangeArrowheads="1"/>
          </p:cNvSpPr>
          <p:nvPr/>
        </p:nvSpPr>
        <p:spPr bwMode="auto">
          <a:xfrm>
            <a:off x="3132029" y="2339975"/>
            <a:ext cx="166391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Programming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Language</a:t>
            </a:r>
          </a:p>
        </p:txBody>
      </p:sp>
      <p:sp>
        <p:nvSpPr>
          <p:cNvPr id="97289" name="Rectangle 7"/>
          <p:cNvSpPr>
            <a:spLocks noChangeArrowheads="1"/>
          </p:cNvSpPr>
          <p:nvPr/>
        </p:nvSpPr>
        <p:spPr bwMode="auto">
          <a:xfrm>
            <a:off x="3251201" y="1806576"/>
            <a:ext cx="138659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Application</a:t>
            </a:r>
          </a:p>
        </p:txBody>
      </p:sp>
      <p:sp>
        <p:nvSpPr>
          <p:cNvPr id="97290" name="Rectangle 8"/>
          <p:cNvSpPr>
            <a:spLocks noChangeArrowheads="1"/>
          </p:cNvSpPr>
          <p:nvPr/>
        </p:nvSpPr>
        <p:spPr bwMode="auto">
          <a:xfrm>
            <a:off x="3327401" y="4168776"/>
            <a:ext cx="12086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Datapath</a:t>
            </a:r>
          </a:p>
        </p:txBody>
      </p:sp>
      <p:sp>
        <p:nvSpPr>
          <p:cNvPr id="97291" name="Rectangle 9"/>
          <p:cNvSpPr>
            <a:spLocks noChangeArrowheads="1"/>
          </p:cNvSpPr>
          <p:nvPr/>
        </p:nvSpPr>
        <p:spPr bwMode="auto">
          <a:xfrm>
            <a:off x="3811589" y="4397376"/>
            <a:ext cx="97142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Control</a:t>
            </a:r>
          </a:p>
        </p:txBody>
      </p:sp>
      <p:sp>
        <p:nvSpPr>
          <p:cNvPr id="97292" name="Rectangle 10"/>
          <p:cNvSpPr>
            <a:spLocks noChangeArrowheads="1"/>
          </p:cNvSpPr>
          <p:nvPr/>
        </p:nvSpPr>
        <p:spPr bwMode="auto">
          <a:xfrm>
            <a:off x="2465389" y="5006976"/>
            <a:ext cx="144430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Transistors</a:t>
            </a:r>
          </a:p>
        </p:txBody>
      </p:sp>
      <p:sp>
        <p:nvSpPr>
          <p:cNvPr id="97293" name="Rectangle 11"/>
          <p:cNvSpPr>
            <a:spLocks noChangeArrowheads="1"/>
          </p:cNvSpPr>
          <p:nvPr/>
        </p:nvSpPr>
        <p:spPr bwMode="auto">
          <a:xfrm>
            <a:off x="3836989" y="5006976"/>
            <a:ext cx="8399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Wires</a:t>
            </a:r>
          </a:p>
        </p:txBody>
      </p:sp>
      <p:sp>
        <p:nvSpPr>
          <p:cNvPr id="97294" name="Rectangle 12"/>
          <p:cNvSpPr>
            <a:spLocks noChangeArrowheads="1"/>
          </p:cNvSpPr>
          <p:nvPr/>
        </p:nvSpPr>
        <p:spPr bwMode="auto">
          <a:xfrm>
            <a:off x="4522788" y="5006976"/>
            <a:ext cx="60273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Pins</a:t>
            </a:r>
          </a:p>
        </p:txBody>
      </p:sp>
      <p:sp>
        <p:nvSpPr>
          <p:cNvPr id="97295" name="Rectangle 13"/>
          <p:cNvSpPr>
            <a:spLocks noChangeArrowheads="1"/>
          </p:cNvSpPr>
          <p:nvPr/>
        </p:nvSpPr>
        <p:spPr bwMode="auto">
          <a:xfrm>
            <a:off x="3587750" y="3816350"/>
            <a:ext cx="596900" cy="22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6" name="Rectangle 14"/>
          <p:cNvSpPr>
            <a:spLocks noChangeArrowheads="1"/>
          </p:cNvSpPr>
          <p:nvPr/>
        </p:nvSpPr>
        <p:spPr bwMode="auto">
          <a:xfrm>
            <a:off x="3643314" y="3757613"/>
            <a:ext cx="53700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latin typeface="Comic Sans MS" pitchFamily="-106" charset="0"/>
              </a:rPr>
              <a:t>ISA</a:t>
            </a:r>
          </a:p>
        </p:txBody>
      </p:sp>
      <p:sp>
        <p:nvSpPr>
          <p:cNvPr id="97297" name="Rectangle 15"/>
          <p:cNvSpPr>
            <a:spLocks noChangeArrowheads="1"/>
          </p:cNvSpPr>
          <p:nvPr/>
        </p:nvSpPr>
        <p:spPr bwMode="auto">
          <a:xfrm>
            <a:off x="3033713" y="4702176"/>
            <a:ext cx="177132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Function Units</a:t>
            </a:r>
          </a:p>
        </p:txBody>
      </p:sp>
      <p:sp>
        <p:nvSpPr>
          <p:cNvPr id="97298" name="Line 16"/>
          <p:cNvSpPr>
            <a:spLocks noChangeShapeType="1"/>
          </p:cNvSpPr>
          <p:nvPr/>
        </p:nvSpPr>
        <p:spPr bwMode="auto">
          <a:xfrm flipV="1">
            <a:off x="4267200" y="38100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9" name="Rectangle 17"/>
          <p:cNvSpPr>
            <a:spLocks noChangeArrowheads="1"/>
          </p:cNvSpPr>
          <p:nvPr/>
        </p:nvSpPr>
        <p:spPr bwMode="auto">
          <a:xfrm>
            <a:off x="4725988" y="3452814"/>
            <a:ext cx="5789612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(millions) of Instructions per second: MIPS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(millions) of (FP) operations per second: MFLOP/s</a:t>
            </a:r>
          </a:p>
        </p:txBody>
      </p:sp>
      <p:sp>
        <p:nvSpPr>
          <p:cNvPr id="97300" name="Rectangle 18"/>
          <p:cNvSpPr>
            <a:spLocks noChangeArrowheads="1"/>
          </p:cNvSpPr>
          <p:nvPr/>
        </p:nvSpPr>
        <p:spPr bwMode="auto">
          <a:xfrm>
            <a:off x="5929313" y="4930776"/>
            <a:ext cx="357149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Cycles per second (clock rate)</a:t>
            </a:r>
          </a:p>
        </p:txBody>
      </p:sp>
      <p:sp>
        <p:nvSpPr>
          <p:cNvPr id="97301" name="Line 19"/>
          <p:cNvSpPr>
            <a:spLocks noChangeShapeType="1"/>
          </p:cNvSpPr>
          <p:nvPr/>
        </p:nvSpPr>
        <p:spPr bwMode="auto">
          <a:xfrm flipH="1">
            <a:off x="5327650" y="5105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2" name="Rectangle 20"/>
          <p:cNvSpPr>
            <a:spLocks noChangeArrowheads="1"/>
          </p:cNvSpPr>
          <p:nvPr/>
        </p:nvSpPr>
        <p:spPr bwMode="auto">
          <a:xfrm>
            <a:off x="5929313" y="4321176"/>
            <a:ext cx="268342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Megabytes per second</a:t>
            </a:r>
          </a:p>
        </p:txBody>
      </p:sp>
      <p:sp>
        <p:nvSpPr>
          <p:cNvPr id="97303" name="Line 21"/>
          <p:cNvSpPr>
            <a:spLocks noChangeShapeType="1"/>
          </p:cNvSpPr>
          <p:nvPr/>
        </p:nvSpPr>
        <p:spPr bwMode="auto">
          <a:xfrm>
            <a:off x="5187950" y="2133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4" name="Rectangle 22"/>
          <p:cNvSpPr>
            <a:spLocks noChangeArrowheads="1"/>
          </p:cNvSpPr>
          <p:nvPr/>
        </p:nvSpPr>
        <p:spPr bwMode="auto">
          <a:xfrm>
            <a:off x="5853114" y="1806575"/>
            <a:ext cx="268823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Answers per month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latin typeface="Comic Sans MS" pitchFamily="-106" charset="0"/>
              </a:rPr>
              <a:t>Operations per second</a:t>
            </a:r>
          </a:p>
        </p:txBody>
      </p:sp>
      <p:sp>
        <p:nvSpPr>
          <p:cNvPr id="97305" name="Line 23"/>
          <p:cNvSpPr>
            <a:spLocks noChangeShapeType="1"/>
          </p:cNvSpPr>
          <p:nvPr/>
        </p:nvSpPr>
        <p:spPr bwMode="auto">
          <a:xfrm>
            <a:off x="4806950" y="45720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E9E3E02-5668-3C40-A4ED-C290406CC06C}" type="slidenum">
              <a:rPr lang="en-GB" smtClean="0"/>
              <a:pPr>
                <a:defRPr/>
              </a:pPr>
              <a:t>17</a:t>
            </a:fld>
            <a:r>
              <a:rPr lang="en-GB" smtClean="0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0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" y="-10885"/>
            <a:ext cx="10515600" cy="1325563"/>
          </a:xfrm>
        </p:spPr>
        <p:txBody>
          <a:bodyPr/>
          <a:lstStyle/>
          <a:p>
            <a:r>
              <a:rPr lang="en-US" dirty="0" smtClean="0"/>
              <a:t>Modern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7300" y="7152440"/>
            <a:ext cx="10515600" cy="957263"/>
          </a:xfrm>
        </p:spPr>
        <p:txBody>
          <a:bodyPr/>
          <a:lstStyle/>
          <a:p>
            <a:r>
              <a:rPr lang="en-US" dirty="0" smtClean="0"/>
              <a:t>CPU PC, registers, </a:t>
            </a:r>
            <a:r>
              <a:rPr lang="en-US" dirty="0" err="1" smtClean="0"/>
              <a:t>Datapath</a:t>
            </a:r>
            <a:r>
              <a:rPr lang="en-US" dirty="0" smtClean="0"/>
              <a:t>, control path, unified main memory, caches, Disk, I/O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7840" y="1710139"/>
            <a:ext cx="4511490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1680" y="397002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8810" y="1156216"/>
            <a:ext cx="385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 rot="10800000">
            <a:off x="712919" y="4982586"/>
            <a:ext cx="4406705" cy="1715394"/>
          </a:xfrm>
          <a:prstGeom prst="wedgeRoundRectCallout">
            <a:avLst>
              <a:gd name="adj1" fmla="val 11320"/>
              <a:gd name="adj2" fmla="val 8336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059" y="5032116"/>
            <a:ext cx="4406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are in processed </a:t>
            </a:r>
            <a:r>
              <a:rPr lang="en-US" sz="2400" dirty="0" smtClean="0">
                <a:solidFill>
                  <a:srgbClr val="FF0000"/>
                </a:solidFill>
              </a:rPr>
              <a:t>sequentially</a:t>
            </a:r>
            <a:r>
              <a:rPr lang="en-US" sz="2400" dirty="0" smtClean="0"/>
              <a:t> (one after the other). Address of current instruction stored in Program counter (PC) 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2072640" y="243947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35580" y="244709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50720" y="207136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67736" y="165865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933715" y="170948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40982" y="4692882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179269" y="357725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95960" y="264538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992880" y="363335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26314" y="372771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31" name="Rounded Rectangular Callout 30"/>
          <p:cNvSpPr/>
          <p:nvPr/>
        </p:nvSpPr>
        <p:spPr>
          <a:xfrm rot="10800000">
            <a:off x="6416490" y="51209"/>
            <a:ext cx="3519990" cy="1463419"/>
          </a:xfrm>
          <a:prstGeom prst="wedgeRoundRectCallout">
            <a:avLst>
              <a:gd name="adj1" fmla="val 86323"/>
              <a:gd name="adj2" fmla="val -9727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16490" y="-16561"/>
            <a:ext cx="394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Fast local access to data. Based on idea of </a:t>
            </a:r>
            <a:r>
              <a:rPr lang="en-US" sz="2400" dirty="0" smtClean="0">
                <a:solidFill>
                  <a:srgbClr val="FF0000"/>
                </a:solidFill>
              </a:rPr>
              <a:t>temporal locality</a:t>
            </a:r>
            <a:r>
              <a:rPr lang="en-US" sz="2400" dirty="0" smtClean="0"/>
              <a:t>: frequent reuse of data fetched from memory 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130040" y="207460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29634" y="240244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9431" y="272158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29025" y="304942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04701" y="167544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2177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29392" y="23538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98912" y="295869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782036" y="209864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896878" y="308296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45" name="Straight Arrow Connector 44"/>
          <p:cNvCxnSpPr>
            <a:stCxn id="25" idx="1"/>
            <a:endCxn id="7" idx="3"/>
          </p:cNvCxnSpPr>
          <p:nvPr/>
        </p:nvCxnSpPr>
        <p:spPr>
          <a:xfrm flipH="1">
            <a:off x="3025140" y="410219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499688" y="339369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35737" y="338715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3"/>
          </p:cNvCxnSpPr>
          <p:nvPr/>
        </p:nvCxnSpPr>
        <p:spPr>
          <a:xfrm>
            <a:off x="5120716" y="4112433"/>
            <a:ext cx="651884" cy="1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 rot="10800000">
            <a:off x="168538" y="2410062"/>
            <a:ext cx="1129618" cy="1412445"/>
          </a:xfrm>
          <a:prstGeom prst="wedgeRoundRectCallout">
            <a:avLst>
              <a:gd name="adj1" fmla="val -112278"/>
              <a:gd name="adj2" fmla="val 3018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26169" y="2537415"/>
            <a:ext cx="197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Adders, multipliers etc.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9081058" y="2159068"/>
            <a:ext cx="3273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Unified</a:t>
            </a:r>
            <a:r>
              <a:rPr lang="en-US" sz="2400" dirty="0" smtClean="0"/>
              <a:t>: stores both instructions and data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Random access</a:t>
            </a:r>
            <a:r>
              <a:rPr lang="en-US" sz="2400" dirty="0" smtClean="0"/>
              <a:t>: CPU can read/write any byte of data </a:t>
            </a:r>
            <a:endParaRPr lang="en-US" sz="2400" dirty="0"/>
          </a:p>
        </p:txBody>
      </p:sp>
      <p:sp>
        <p:nvSpPr>
          <p:cNvPr id="60" name="Rounded Rectangular Callout 59"/>
          <p:cNvSpPr/>
          <p:nvPr/>
        </p:nvSpPr>
        <p:spPr>
          <a:xfrm rot="10800000">
            <a:off x="5446658" y="5449042"/>
            <a:ext cx="4406705" cy="1074352"/>
          </a:xfrm>
          <a:prstGeom prst="wedgeRoundRectCallout">
            <a:avLst>
              <a:gd name="adj1" fmla="val 39852"/>
              <a:gd name="adj2" fmla="val 13301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74479" y="5536964"/>
            <a:ext cx="440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Handles read/write requests from CPU to main memory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437120" y="19145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36714" y="22424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36511" y="25615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36105" y="28894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428852" y="184326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36472" y="219378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429500" y="32023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429094" y="35302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28891" y="384934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428485" y="417718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394528" y="410102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6201689" y="292487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79" name="Rounded Rectangular Callout 78"/>
          <p:cNvSpPr/>
          <p:nvPr/>
        </p:nvSpPr>
        <p:spPr>
          <a:xfrm rot="10800000">
            <a:off x="9056216" y="2106714"/>
            <a:ext cx="3051964" cy="2622660"/>
          </a:xfrm>
          <a:prstGeom prst="wedgeRoundRectCallout">
            <a:avLst>
              <a:gd name="adj1" fmla="val 71061"/>
              <a:gd name="adj2" fmla="val 778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1" grpId="0" animBg="1"/>
      <p:bldP spid="32" grpId="0"/>
      <p:bldP spid="56" grpId="0" animBg="1"/>
      <p:bldP spid="57" grpId="0"/>
      <p:bldP spid="59" grpId="0"/>
      <p:bldP spid="60" grpId="0" animBg="1"/>
      <p:bldP spid="61" grpId="0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045"/>
            <a:ext cx="10515600" cy="1325563"/>
          </a:xfrm>
        </p:spPr>
        <p:txBody>
          <a:bodyPr/>
          <a:lstStyle/>
          <a:p>
            <a:r>
              <a:rPr lang="en-US" dirty="0" smtClean="0"/>
              <a:t>Role of the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413192"/>
            <a:ext cx="10515600" cy="533812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Instruction Set Architecture (ISA) serves as a </a:t>
            </a:r>
            <a:r>
              <a:rPr lang="en-US" dirty="0" smtClean="0">
                <a:solidFill>
                  <a:srgbClr val="FF0000"/>
                </a:solidFill>
              </a:rPr>
              <a:t>contract</a:t>
            </a:r>
            <a:r>
              <a:rPr lang="en-US" dirty="0" smtClean="0"/>
              <a:t> between programmer and hardware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Functional description </a:t>
            </a:r>
            <a:r>
              <a:rPr lang="en-US" dirty="0" smtClean="0"/>
              <a:t>of storage locations and the operations it can perform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Storage locations: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Registers</a:t>
            </a:r>
            <a:r>
              <a:rPr lang="en-US" dirty="0" smtClean="0"/>
              <a:t>: typically a small number of registers. Ex: MIPS ISA defines 32 32-bit registers.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: much larger, but off-chip and higher access cost. MIPS ISA has a 32-bit memory address, so in theory 2</a:t>
            </a:r>
            <a:r>
              <a:rPr lang="en-US" baseline="30000" dirty="0" smtClean="0"/>
              <a:t>32</a:t>
            </a:r>
            <a:r>
              <a:rPr lang="en-US" dirty="0" smtClean="0"/>
              <a:t> Bytes = 4GB of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Integer Add, Integer Multiply, Branch, FP Add, FP Multiply, FP Divide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2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27" y="148882"/>
            <a:ext cx="10515600" cy="1325563"/>
          </a:xfrm>
        </p:spPr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240"/>
            <a:ext cx="10515600" cy="5001483"/>
          </a:xfrm>
        </p:spPr>
        <p:txBody>
          <a:bodyPr>
            <a:normAutofit/>
          </a:bodyPr>
          <a:lstStyle/>
          <a:p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Quizzes/exercises to keep you involved (bring your laptops!)</a:t>
            </a:r>
          </a:p>
          <a:p>
            <a:pPr lvl="1"/>
            <a:r>
              <a:rPr lang="en-US" dirty="0" smtClean="0"/>
              <a:t>15 minute break to keep you refreshed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Fridays 1PM-3PM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Metrotech</a:t>
            </a:r>
            <a:r>
              <a:rPr lang="en-US" dirty="0" smtClean="0"/>
              <a:t>, 10.076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TAs</a:t>
            </a:r>
          </a:p>
          <a:p>
            <a:pPr lvl="1"/>
            <a:r>
              <a:rPr lang="en-US" dirty="0" smtClean="0"/>
              <a:t>Team of 4 </a:t>
            </a:r>
            <a:r>
              <a:rPr lang="en-US" dirty="0" err="1" smtClean="0"/>
              <a:t>TAs.</a:t>
            </a:r>
            <a:r>
              <a:rPr lang="en-US" dirty="0" smtClean="0"/>
              <a:t> Names and office hours will be announced soon.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5033" y="2799708"/>
            <a:ext cx="62687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TA Office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Kang Li:  10AM-Noon Mondays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Rafael </a:t>
            </a:r>
            <a:r>
              <a:rPr lang="en-US" sz="3000" dirty="0" err="1" smtClean="0"/>
              <a:t>Jin</a:t>
            </a:r>
            <a:r>
              <a:rPr lang="en-US" sz="3000" dirty="0" smtClean="0"/>
              <a:t>: 10AM-Noon Wednesdays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2 MTC, 10.073 (CCS Lab)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8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27965"/>
            <a:ext cx="10515600" cy="1325563"/>
          </a:xfrm>
        </p:spPr>
        <p:txBody>
          <a:bodyPr/>
          <a:lstStyle/>
          <a:p>
            <a:r>
              <a:rPr lang="en-US" dirty="0" smtClean="0"/>
              <a:t>Role of the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245"/>
            <a:ext cx="10515600" cy="4351338"/>
          </a:xfrm>
        </p:spPr>
        <p:txBody>
          <a:bodyPr/>
          <a:lstStyle/>
          <a:p>
            <a:r>
              <a:rPr lang="en-US" dirty="0" smtClean="0"/>
              <a:t>The micro-architecture is responsible for </a:t>
            </a:r>
            <a:r>
              <a:rPr lang="en-US" dirty="0" smtClean="0">
                <a:solidFill>
                  <a:srgbClr val="FF0000"/>
                </a:solidFill>
              </a:rPr>
              <a:t>faithfully executing </a:t>
            </a:r>
            <a:r>
              <a:rPr lang="en-US" dirty="0" smtClean="0"/>
              <a:t>programs written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using the ISA</a:t>
            </a:r>
          </a:p>
          <a:p>
            <a:pPr lvl="1"/>
            <a:r>
              <a:rPr lang="en-US" dirty="0" smtClean="0"/>
              <a:t>Same ISA can have multiple different micro-architectural implementations with different performance and power consumption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5580" y="3470359"/>
            <a:ext cx="4511490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9420" y="573024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01229" y="396070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03320" y="420731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18460" y="383158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35476" y="341887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960620" y="539357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94054" y="548793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5097780" y="38348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7374" y="41626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97171" y="44818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96765" y="48096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2441" y="343566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89512" y="37635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97132" y="411402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066652" y="471891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749776" y="385886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864618" y="484318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5" idx="1"/>
            <a:endCxn id="5" idx="3"/>
          </p:cNvCxnSpPr>
          <p:nvPr/>
        </p:nvCxnSpPr>
        <p:spPr>
          <a:xfrm flipH="1">
            <a:off x="3992880" y="586241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67428" y="515391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03477" y="514737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6088456" y="5872653"/>
            <a:ext cx="651884" cy="1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 rot="10800000">
            <a:off x="398612" y="3903891"/>
            <a:ext cx="1565062" cy="2824568"/>
          </a:xfrm>
          <a:prstGeom prst="wedgeRoundRectCallout">
            <a:avLst>
              <a:gd name="adj1" fmla="val -111367"/>
              <a:gd name="adj2" fmla="val 2885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07144" y="4611489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9326" y="3949932"/>
            <a:ext cx="1730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Adders even though instructions are processed sequentially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9690353" y="3910517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179419" y="3910517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7" idx="1"/>
          </p:cNvCxnSpPr>
          <p:nvPr/>
        </p:nvCxnSpPr>
        <p:spPr>
          <a:xfrm>
            <a:off x="9471660" y="3543300"/>
            <a:ext cx="305735" cy="4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7"/>
          </p:cNvCxnSpPr>
          <p:nvPr/>
        </p:nvCxnSpPr>
        <p:spPr>
          <a:xfrm flipH="1">
            <a:off x="10197671" y="3456727"/>
            <a:ext cx="234594" cy="53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972800" y="3535680"/>
            <a:ext cx="305735" cy="4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698811" y="3449107"/>
            <a:ext cx="234594" cy="53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4"/>
          </p:cNvCxnSpPr>
          <p:nvPr/>
        </p:nvCxnSpPr>
        <p:spPr>
          <a:xfrm>
            <a:off x="9987533" y="4489637"/>
            <a:ext cx="0" cy="4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476599" y="4475716"/>
            <a:ext cx="0" cy="4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40631" y="4250261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r3, r1, r2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r6, r5, r4 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9338589" y="318533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69169" y="315485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9815086" y="491577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62589" y="316247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r4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1693169" y="313199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r6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53196" y="487271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r6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996554" y="5528130"/>
            <a:ext cx="3085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area/power but </a:t>
            </a:r>
          </a:p>
          <a:p>
            <a:r>
              <a:rPr lang="en-US" sz="2400" dirty="0" smtClean="0"/>
              <a:t>higher performance! 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I</a:t>
            </a:r>
            <a:r>
              <a:rPr lang="en-US" sz="2400" dirty="0" smtClean="0"/>
              <a:t>dentical functionality)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8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ular Callout 42"/>
          <p:cNvSpPr/>
          <p:nvPr/>
        </p:nvSpPr>
        <p:spPr>
          <a:xfrm rot="10800000">
            <a:off x="7331136" y="524881"/>
            <a:ext cx="2902524" cy="1334487"/>
          </a:xfrm>
          <a:prstGeom prst="wedgeRoundRectCallout">
            <a:avLst>
              <a:gd name="adj1" fmla="val 85815"/>
              <a:gd name="adj2" fmla="val -1089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27965"/>
            <a:ext cx="10515600" cy="1325563"/>
          </a:xfrm>
        </p:spPr>
        <p:txBody>
          <a:bodyPr/>
          <a:lstStyle/>
          <a:p>
            <a:r>
              <a:rPr lang="en-US" dirty="0" smtClean="0"/>
              <a:t>Role of the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599" y="5487820"/>
            <a:ext cx="10515600" cy="1313434"/>
          </a:xfrm>
        </p:spPr>
        <p:txBody>
          <a:bodyPr>
            <a:normAutofit/>
          </a:bodyPr>
          <a:lstStyle/>
          <a:p>
            <a:r>
              <a:rPr lang="en-US" dirty="0" smtClean="0"/>
              <a:t>Cache is managed entirely by hardware</a:t>
            </a:r>
          </a:p>
          <a:p>
            <a:r>
              <a:rPr lang="en-US" dirty="0" smtClean="0"/>
              <a:t>Programmer and oblivious to its existence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9699" y="2075899"/>
            <a:ext cx="5921437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3540" y="4335780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5349" y="256624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7440" y="2812851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92580" y="2437127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9596" y="2024419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8069095" y="207524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68583" y="4942388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14649" y="394301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31340" y="301114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34740" y="3999112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68174" y="4093472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3771900" y="24403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71494" y="27682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1291" y="308734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70885" y="341518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46561" y="2041207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3632" y="236904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1252" y="27195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40772" y="3324450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803116" y="2464403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956058" y="3448723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5" idx="1"/>
            <a:endCxn id="5" idx="3"/>
          </p:cNvCxnSpPr>
          <p:nvPr/>
        </p:nvCxnSpPr>
        <p:spPr>
          <a:xfrm flipH="1">
            <a:off x="2667000" y="4467951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141548" y="3759456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177597" y="3752914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 flipV="1">
            <a:off x="4762576" y="4467951"/>
            <a:ext cx="2040336" cy="1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0" y="22803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72094" y="260818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71891" y="29273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71485" y="325516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64232" y="220902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1852" y="255954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8564880" y="35681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564474" y="38959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64271" y="42151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563865" y="4542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529908" y="446678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337069" y="329063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1681264" y="3217029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47103" y="740805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On-chip copy of main memory contents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066991" y="2596897"/>
            <a:ext cx="1506810" cy="139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12102" y="304492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753143" y="3943012"/>
            <a:ext cx="412824" cy="22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ular Callout 42"/>
          <p:cNvSpPr/>
          <p:nvPr/>
        </p:nvSpPr>
        <p:spPr>
          <a:xfrm rot="10800000">
            <a:off x="4904907" y="4705276"/>
            <a:ext cx="3325783" cy="1066526"/>
          </a:xfrm>
          <a:prstGeom prst="wedgeRoundRectCallout">
            <a:avLst>
              <a:gd name="adj1" fmla="val -30890"/>
              <a:gd name="adj2" fmla="val 10228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44473"/>
            <a:ext cx="10515600" cy="1325563"/>
          </a:xfrm>
        </p:spPr>
        <p:txBody>
          <a:bodyPr/>
          <a:lstStyle/>
          <a:p>
            <a:r>
              <a:rPr lang="en-US" dirty="0" smtClean="0"/>
              <a:t>Role of the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54" y="6004098"/>
            <a:ext cx="10515600" cy="741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Hardware/OS managed virtual memory provides the appearance of a 4GB contiguous address space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4359" y="1323068"/>
            <a:ext cx="5921437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582949"/>
            <a:ext cx="1013460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60009" y="1813410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62100" y="2060020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" y="1684296"/>
            <a:ext cx="1548968" cy="13885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4256" y="1271588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Datapath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7253755" y="132241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8291" y="857626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99309" y="3190181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16000" y="2258318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819400" y="3246281"/>
            <a:ext cx="1094402" cy="937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2834" y="3340641"/>
            <a:ext cx="109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Control </a:t>
            </a:r>
          </a:p>
          <a:p>
            <a:pPr algn="ctr"/>
            <a:r>
              <a:rPr lang="en-US" sz="2200" dirty="0" smtClean="0"/>
              <a:t>Path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956560" y="168753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56154" y="201537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55951" y="233451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5545" y="266235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31221" y="1288376"/>
            <a:ext cx="169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File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48292" y="1616214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55912" y="1966734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25432" y="2571619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M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5987776" y="1711572"/>
            <a:ext cx="404853" cy="236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140718" y="2695892"/>
            <a:ext cx="218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Controller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5" idx="1"/>
            <a:endCxn id="5" idx="3"/>
          </p:cNvCxnSpPr>
          <p:nvPr/>
        </p:nvCxnSpPr>
        <p:spPr>
          <a:xfrm flipH="1">
            <a:off x="1851660" y="3715120"/>
            <a:ext cx="967740" cy="54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326208" y="3006625"/>
            <a:ext cx="493192" cy="44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62257" y="3000083"/>
            <a:ext cx="75556" cy="233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 flipV="1">
            <a:off x="3947236" y="3715120"/>
            <a:ext cx="2040336" cy="1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57160" y="152751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56754" y="185535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56551" y="217449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56145" y="250233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48892" y="145619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756512" y="180671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749540" y="28152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49134" y="314313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48931" y="346227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48525" y="379011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14568" y="3713957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521729" y="2537805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865924" y="2464198"/>
            <a:ext cx="594360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131623" y="227965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On-chip copy of main memory contents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251651" y="1844066"/>
            <a:ext cx="1506810" cy="139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96762" y="229209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937803" y="3190181"/>
            <a:ext cx="412824" cy="22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254" y="4887619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32-bit PC implies 4GB of addressable memory</a:t>
            </a:r>
            <a:endParaRPr lang="en-US" sz="2400" dirty="0"/>
          </a:p>
        </p:txBody>
      </p:sp>
      <p:sp>
        <p:nvSpPr>
          <p:cNvPr id="51" name="Rounded Rectangular Callout 50"/>
          <p:cNvSpPr/>
          <p:nvPr/>
        </p:nvSpPr>
        <p:spPr>
          <a:xfrm rot="10800000">
            <a:off x="552796" y="4750962"/>
            <a:ext cx="3325783" cy="1066526"/>
          </a:xfrm>
          <a:prstGeom prst="wedgeRoundRectCallout">
            <a:avLst>
              <a:gd name="adj1" fmla="val 18371"/>
              <a:gd name="adj2" fmla="val 1065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005056" y="4790203"/>
            <a:ext cx="325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main memory capacity can be &lt;4 GB</a:t>
            </a:r>
            <a:endParaRPr lang="en-US" sz="2400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9723120" y="1955691"/>
            <a:ext cx="2125980" cy="1606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105900" y="2571619"/>
            <a:ext cx="6172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40125" y="3072886"/>
            <a:ext cx="582996" cy="1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97171" y="2744033"/>
            <a:ext cx="137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7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-14108"/>
            <a:ext cx="10515600" cy="1325563"/>
          </a:xfrm>
        </p:spPr>
        <p:txBody>
          <a:bodyPr/>
          <a:lstStyle/>
          <a:p>
            <a:r>
              <a:rPr lang="en-US" dirty="0" smtClean="0"/>
              <a:t>ISAs are Abundant</a:t>
            </a:r>
            <a:endParaRPr lang="en-US" dirty="0"/>
          </a:p>
        </p:txBody>
      </p:sp>
      <p:pic>
        <p:nvPicPr>
          <p:cNvPr id="4098" name="Picture 2" descr="https://lh6.googleusercontent.com/-b6X5CyIt91E/AAAAAAAAAAI/AAAAAAAAZSs/MFxoAXg1TfY/s0-c-k-no-ns/phot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3" y="1349058"/>
            <a:ext cx="804974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" y="2269173"/>
            <a:ext cx="1034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</a:t>
            </a:r>
          </a:p>
          <a:p>
            <a:r>
              <a:rPr lang="en-US" sz="2400" dirty="0" smtClean="0"/>
              <a:t>IA64 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22297" y="118110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5388" y="2284803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x86</a:t>
            </a:r>
          </a:p>
          <a:p>
            <a:r>
              <a:rPr lang="en-US" sz="2400" dirty="0" smtClean="0"/>
              <a:t>x86-64 (AMD64)</a:t>
            </a:r>
          </a:p>
        </p:txBody>
      </p:sp>
      <p:sp>
        <p:nvSpPr>
          <p:cNvPr id="12" name="Oval 11"/>
          <p:cNvSpPr/>
          <p:nvPr/>
        </p:nvSpPr>
        <p:spPr>
          <a:xfrm>
            <a:off x="3010277" y="1158558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1717648"/>
            <a:ext cx="1650446" cy="3902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55" y="824812"/>
            <a:ext cx="1523810" cy="4476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58291" y="1412162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T32 (Thumb)</a:t>
            </a:r>
          </a:p>
          <a:p>
            <a:r>
              <a:rPr lang="en-US" sz="2400" dirty="0" smtClean="0"/>
              <a:t>A32 (ARM)</a:t>
            </a:r>
          </a:p>
          <a:p>
            <a:r>
              <a:rPr lang="en-US" sz="2400" dirty="0" smtClean="0"/>
              <a:t>A64 (ARM-64)</a:t>
            </a:r>
          </a:p>
          <a:p>
            <a:endParaRPr lang="en-US" sz="2400" dirty="0" smtClean="0"/>
          </a:p>
        </p:txBody>
      </p:sp>
      <p:sp>
        <p:nvSpPr>
          <p:cNvPr id="18" name="Oval 17"/>
          <p:cNvSpPr/>
          <p:nvPr/>
        </p:nvSpPr>
        <p:spPr>
          <a:xfrm>
            <a:off x="6172200" y="388620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665" y="4422238"/>
            <a:ext cx="738960" cy="738960"/>
          </a:xfrm>
          <a:prstGeom prst="rect">
            <a:avLst/>
          </a:prstGeom>
        </p:spPr>
      </p:pic>
      <p:sp>
        <p:nvSpPr>
          <p:cNvPr id="21" name="AutoShape 10" descr="Image result for motorol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6400" y="4701752"/>
            <a:ext cx="1290135" cy="9663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1345" y="4413667"/>
            <a:ext cx="1235190" cy="57617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9646920" y="4127393"/>
            <a:ext cx="2560320" cy="2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793" y="5568441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PowerPC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1" y="1653782"/>
            <a:ext cx="1233830" cy="29399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9433256" y="1325880"/>
            <a:ext cx="2560320" cy="259320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96501" y="2413952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MIPS32</a:t>
            </a:r>
          </a:p>
          <a:p>
            <a:r>
              <a:rPr lang="en-US" sz="2400" dirty="0" smtClean="0"/>
              <a:t>MIPS64</a:t>
            </a:r>
          </a:p>
          <a:p>
            <a:endParaRPr lang="en-US" sz="24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87" y="4510838"/>
            <a:ext cx="910286" cy="2767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25" y="4861037"/>
            <a:ext cx="1523810" cy="55238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89560" y="4280808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63630" y="5406689"/>
            <a:ext cx="683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VAX</a:t>
            </a:r>
          </a:p>
          <a:p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7400238" y="3028368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17920" y="4139198"/>
            <a:ext cx="9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SPARC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156" y="3486979"/>
            <a:ext cx="1092716" cy="4644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5760404" y="1090938"/>
            <a:ext cx="45720" cy="531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0198" y="5555634"/>
            <a:ext cx="1339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C</a:t>
            </a:r>
            <a:r>
              <a:rPr lang="en-US" sz="3000" b="1" dirty="0" smtClean="0">
                <a:solidFill>
                  <a:srgbClr val="C00000"/>
                </a:solidFill>
              </a:rPr>
              <a:t>ISC </a:t>
            </a:r>
          </a:p>
          <a:p>
            <a:r>
              <a:rPr lang="en-US" sz="3000" b="1" dirty="0" smtClean="0">
                <a:solidFill>
                  <a:srgbClr val="C00000"/>
                </a:solidFill>
              </a:rPr>
              <a:t>ISAs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5008" y="239349"/>
            <a:ext cx="117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R</a:t>
            </a:r>
            <a:r>
              <a:rPr lang="en-US" sz="3000" b="1" dirty="0" smtClean="0">
                <a:solidFill>
                  <a:srgbClr val="C00000"/>
                </a:solidFill>
              </a:rPr>
              <a:t>ISC ISAs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301" y="4836086"/>
            <a:ext cx="910286" cy="2767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8539" y="5186285"/>
            <a:ext cx="1523810" cy="552381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014774" y="4606056"/>
            <a:ext cx="2015612" cy="2128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58291" y="5767486"/>
            <a:ext cx="90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Alpha</a:t>
            </a:r>
          </a:p>
          <a:p>
            <a:endParaRPr lang="en-US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100" y="4295531"/>
            <a:ext cx="1235190" cy="576171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2584702" y="4063887"/>
            <a:ext cx="1841019" cy="1987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05107" y="4976678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IBM360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5595" y="2209063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2592" y="212397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638" y="5430417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554" y="593327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0444" y="258556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Mobile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8264" y="455951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Servers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03540" y="6027887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Laptop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Desktop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88750" y="335081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Embedded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205899"/>
            <a:ext cx="10515600" cy="1325563"/>
          </a:xfrm>
        </p:spPr>
        <p:txBody>
          <a:bodyPr/>
          <a:lstStyle/>
          <a:p>
            <a:r>
              <a:rPr lang="en-US" dirty="0" smtClean="0"/>
              <a:t>ISA Design: Instruction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" y="1346994"/>
            <a:ext cx="10515600" cy="4351338"/>
          </a:xfrm>
        </p:spPr>
        <p:txBody>
          <a:bodyPr/>
          <a:lstStyle/>
          <a:p>
            <a:r>
              <a:rPr lang="en-US" dirty="0" smtClean="0"/>
              <a:t>An instruction is a basic unit of an ISA</a:t>
            </a:r>
          </a:p>
          <a:p>
            <a:endParaRPr lang="en-US" dirty="0" smtClean="0"/>
          </a:p>
          <a:p>
            <a:r>
              <a:rPr lang="en-US" dirty="0" smtClean="0"/>
              <a:t>Fixed versus variable length instructions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Fixed</a:t>
            </a:r>
            <a:r>
              <a:rPr lang="en-US" dirty="0" smtClean="0"/>
              <a:t>: Each instruction in the MIPS ISA is 32 bits (4 Bytes) long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: x86 instructions vary from 1 to 17 Bytes long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2030" y="4091940"/>
            <a:ext cx="29184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0109" y="4017679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0109" y="5565047"/>
            <a:ext cx="47929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5360" y="5071903"/>
            <a:ext cx="2971800" cy="7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4990" y="517643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 bits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36779" y="4855800"/>
            <a:ext cx="13944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1839" y="48747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bits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336779" y="6423660"/>
            <a:ext cx="4766310" cy="9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09950" y="643314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136 bits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5602" y="5961995"/>
            <a:ext cx="263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Typical of RISC ISAs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56895" y="4302002"/>
            <a:ext cx="262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Typical of CISC ISAs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2074" y="4760650"/>
            <a:ext cx="1968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Trade-offs?</a:t>
            </a:r>
            <a:endParaRPr lang="en-US" sz="3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7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662150" y="1332155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" y="7914"/>
            <a:ext cx="10515600" cy="1325563"/>
          </a:xfrm>
        </p:spPr>
        <p:txBody>
          <a:bodyPr/>
          <a:lstStyle/>
          <a:p>
            <a:r>
              <a:rPr lang="en-US" dirty="0" smtClean="0"/>
              <a:t>ISA Design: Operand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5" name="Flowchart: Manual Operation 4"/>
          <p:cNvSpPr/>
          <p:nvPr/>
        </p:nvSpPr>
        <p:spPr>
          <a:xfrm>
            <a:off x="733168" y="295038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7560" y="292350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7512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386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068" y="372762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9720" y="1560066"/>
            <a:ext cx="472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do the operands come from?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108" y="4486021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result written?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7174" y="46490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242014" y="18155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1608" y="21433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1405" y="24625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0999" y="27903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63782" y="133141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3746" y="17442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1366" y="209472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7637" y="269961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35" name="Flowchart: Manual Operation 34"/>
          <p:cNvSpPr/>
          <p:nvPr/>
        </p:nvSpPr>
        <p:spPr>
          <a:xfrm>
            <a:off x="5548594" y="429768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42986" y="427080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5922857" y="2930443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</p:cNvCxnSpPr>
          <p:nvPr/>
        </p:nvCxnSpPr>
        <p:spPr>
          <a:xfrm>
            <a:off x="7186881" y="232555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2"/>
            <a:endCxn id="18" idx="1"/>
          </p:cNvCxnSpPr>
          <p:nvPr/>
        </p:nvCxnSpPr>
        <p:spPr>
          <a:xfrm rot="5400000" flipH="1">
            <a:off x="4934038" y="3283074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694458" y="131264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43563" y="5836057"/>
            <a:ext cx="706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specifies 2 source and 1 destination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“3-Address” ISA (E.g., MIPS ISA)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3246" y="1375401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14" name="Oval 13"/>
          <p:cNvSpPr/>
          <p:nvPr/>
        </p:nvSpPr>
        <p:spPr>
          <a:xfrm>
            <a:off x="10374153" y="1790899"/>
            <a:ext cx="216243" cy="3659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298288" y="2156897"/>
            <a:ext cx="183986" cy="4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8351" y="2569028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8703339" y="3535780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24435" y="3579026"/>
            <a:ext cx="211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-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7686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" y="217050"/>
            <a:ext cx="10515600" cy="1325563"/>
          </a:xfrm>
        </p:spPr>
        <p:txBody>
          <a:bodyPr/>
          <a:lstStyle/>
          <a:p>
            <a:r>
              <a:rPr lang="en-US" dirty="0" smtClean="0"/>
              <a:t>Example: Swap Using Add/Sub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734" y="1850338"/>
            <a:ext cx="5931244" cy="4351338"/>
          </a:xfrm>
        </p:spPr>
        <p:txBody>
          <a:bodyPr/>
          <a:lstStyle/>
          <a:p>
            <a:r>
              <a:rPr lang="en-US" dirty="0" smtClean="0"/>
              <a:t>Swap the contents of Reg. 2 (r2) and Reg. 3 (r3) using only </a:t>
            </a:r>
            <a:r>
              <a:rPr lang="en-US" i="1" dirty="0" smtClean="0"/>
              <a:t>add</a:t>
            </a:r>
            <a:r>
              <a:rPr lang="en-US" dirty="0" smtClean="0"/>
              <a:t> and </a:t>
            </a:r>
            <a:r>
              <a:rPr lang="en-US" i="1" dirty="0" smtClean="0"/>
              <a:t>sub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4334" y="2091767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3965" y="2289801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 = X + Y;</a:t>
            </a:r>
          </a:p>
          <a:p>
            <a:r>
              <a:rPr lang="en-US" sz="2400" i="1" dirty="0" smtClean="0"/>
              <a:t>Y = X – Y; </a:t>
            </a:r>
            <a:r>
              <a:rPr lang="en-US" sz="2400" i="1" dirty="0" smtClean="0">
                <a:solidFill>
                  <a:schemeClr val="accent1"/>
                </a:solidFill>
              </a:rPr>
              <a:t>//X +Y – Y = X</a:t>
            </a:r>
          </a:p>
          <a:p>
            <a:r>
              <a:rPr lang="en-US" sz="2400" i="1" dirty="0" smtClean="0"/>
              <a:t>X = X - Y ; </a:t>
            </a:r>
            <a:r>
              <a:rPr lang="en-US" sz="2400" i="1" dirty="0">
                <a:solidFill>
                  <a:schemeClr val="accent1"/>
                </a:solidFill>
              </a:rPr>
              <a:t>//X +Y – </a:t>
            </a:r>
            <a:r>
              <a:rPr lang="en-US" sz="2400" i="1" dirty="0" smtClean="0">
                <a:solidFill>
                  <a:schemeClr val="accent1"/>
                </a:solidFill>
              </a:rPr>
              <a:t>X = 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887" y="3871777"/>
            <a:ext cx="462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simpler ways to implement a swap in the MIPS ISA!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454410" y="3238887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94041" y="3436921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r3, r2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r3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0774" y="554882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20368" y="587666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5343" y="547750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2823" y="583175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9256" y="547750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47200" y="579672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431723" y="55405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31317" y="58684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51704" y="54693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X+Y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03772" y="582351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47849" y="547545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45793" y="579466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388210" y="55447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87804" y="58725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451249" y="547339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+ Y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60259" y="582763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04336" y="547957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2280" y="579878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10641264" y="554265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40858" y="58704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95833" y="547133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0913313" y="582557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257390" y="547751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255334" y="579673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r3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67762" y="5912833"/>
            <a:ext cx="665269" cy="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23161" y="5853967"/>
            <a:ext cx="665269" cy="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534834" y="5865343"/>
            <a:ext cx="665269" cy="6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4" grpId="0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36" y="-30428"/>
            <a:ext cx="10515600" cy="1325563"/>
          </a:xfrm>
        </p:spPr>
        <p:txBody>
          <a:bodyPr/>
          <a:lstStyle/>
          <a:p>
            <a:r>
              <a:rPr lang="en-US" dirty="0" smtClean="0"/>
              <a:t>1- and 2-Address ISAs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9160" y="5668561"/>
            <a:ext cx="577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result back to a source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“2-Address”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(Have we seen an example today?)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8720" y="45576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813560" y="17240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13154" y="20519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12951" y="23710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12545" y="26989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35328" y="123997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05292" y="16527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81291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782432" y="260817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74" name="Flowchart: Manual Operation 73"/>
          <p:cNvSpPr/>
          <p:nvPr/>
        </p:nvSpPr>
        <p:spPr>
          <a:xfrm>
            <a:off x="1120140" y="420624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714532" y="417936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 flipV="1">
            <a:off x="1488230" y="2839003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3"/>
          </p:cNvCxnSpPr>
          <p:nvPr/>
        </p:nvCxnSpPr>
        <p:spPr>
          <a:xfrm>
            <a:off x="2758427" y="223411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67" idx="1"/>
          </p:cNvCxnSpPr>
          <p:nvPr/>
        </p:nvCxnSpPr>
        <p:spPr>
          <a:xfrm rot="5400000" flipH="1">
            <a:off x="669300" y="3355350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66004" y="122120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044462" y="5159908"/>
            <a:ext cx="5770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Special purpose “Accumulator” serves as an operand and as the destination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“1-Address”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(Also called an “Accumulator Architecture”)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08442" y="316339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8071382" y="92422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70976" y="12520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070773" y="157120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070367" y="189904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93150" y="44011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63114" y="85290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70734" y="120342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0254" y="180830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06" name="Flowchart: Manual Operation 105"/>
          <p:cNvSpPr/>
          <p:nvPr/>
        </p:nvSpPr>
        <p:spPr>
          <a:xfrm>
            <a:off x="7339862" y="281201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934254" y="278513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09" name="Elbow Connector 108"/>
          <p:cNvCxnSpPr>
            <a:stCxn id="104" idx="3"/>
          </p:cNvCxnSpPr>
          <p:nvPr/>
        </p:nvCxnSpPr>
        <p:spPr>
          <a:xfrm>
            <a:off x="9016249" y="1434254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424766" y="51278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55211" y="4028003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66066" y="4053032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13" name="Elbow Connector 112"/>
          <p:cNvCxnSpPr>
            <a:stCxn id="16" idx="2"/>
          </p:cNvCxnSpPr>
          <p:nvPr/>
        </p:nvCxnSpPr>
        <p:spPr>
          <a:xfrm rot="5400000" flipH="1">
            <a:off x="6177912" y="2111615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6695563" y="1599906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505225" y="3568228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4" y="198160"/>
            <a:ext cx="10515600" cy="1325563"/>
          </a:xfrm>
        </p:spPr>
        <p:txBody>
          <a:bodyPr/>
          <a:lstStyle/>
          <a:p>
            <a:r>
              <a:rPr lang="en-US" dirty="0" smtClean="0"/>
              <a:t>Swap Routine for 2-Address ISA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" y="51507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3560" y="23172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154" y="264504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2951" y="29641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2545" y="329203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5328" y="183310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05292" y="224588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2912" y="259640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2432" y="320129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120140" y="47993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32" y="47724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12" idx="1"/>
          </p:cNvCxnSpPr>
          <p:nvPr/>
        </p:nvCxnSpPr>
        <p:spPr>
          <a:xfrm rot="10800000" flipV="1">
            <a:off x="1488230" y="3432127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758427" y="2827242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6" idx="1"/>
          </p:cNvCxnSpPr>
          <p:nvPr/>
        </p:nvCxnSpPr>
        <p:spPr>
          <a:xfrm rot="5400000" flipH="1">
            <a:off x="669300" y="3948474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6004" y="18143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82813" y="2357766"/>
            <a:ext cx="244658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03909" y="2401012"/>
            <a:ext cx="222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rd</a:t>
            </a:r>
            <a:r>
              <a:rPr lang="en-US" sz="2400" dirty="0" smtClean="0"/>
              <a:t> +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86932" y="3659348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8028" y="3702594"/>
            <a:ext cx="216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rd</a:t>
            </a:r>
            <a:r>
              <a:rPr lang="en-US" sz="2400" dirty="0" smtClean="0"/>
              <a:t> -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7958320" y="385630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97951" y="583664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 = X + Y;</a:t>
            </a:r>
          </a:p>
          <a:p>
            <a:r>
              <a:rPr lang="en-US" sz="2400" i="1" dirty="0" smtClean="0"/>
              <a:t>Y = X – Y; </a:t>
            </a:r>
            <a:r>
              <a:rPr lang="en-US" sz="2400" i="1" dirty="0" smtClean="0">
                <a:solidFill>
                  <a:schemeClr val="accent1"/>
                </a:solidFill>
              </a:rPr>
              <a:t>//X +Y – Y = X</a:t>
            </a:r>
          </a:p>
          <a:p>
            <a:r>
              <a:rPr lang="en-US" sz="2400" i="1" dirty="0" smtClean="0"/>
              <a:t>X = X - Y ; </a:t>
            </a:r>
            <a:r>
              <a:rPr lang="en-US" sz="2400" i="1" dirty="0">
                <a:solidFill>
                  <a:schemeClr val="accent1"/>
                </a:solidFill>
              </a:rPr>
              <a:t>//X +Y – </a:t>
            </a:r>
            <a:r>
              <a:rPr lang="en-US" sz="2400" i="1" dirty="0" smtClean="0">
                <a:solidFill>
                  <a:schemeClr val="accent1"/>
                </a:solidFill>
              </a:rPr>
              <a:t>X = 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7982" y="2389980"/>
            <a:ext cx="41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is stored in r2</a:t>
            </a:r>
          </a:p>
          <a:p>
            <a:r>
              <a:rPr lang="en-US" sz="2400" dirty="0" smtClean="0"/>
              <a:t>Y is stored in r3</a:t>
            </a:r>
          </a:p>
          <a:p>
            <a:r>
              <a:rPr lang="en-US" sz="2400" dirty="0" smtClean="0"/>
              <a:t>Assume r4 can be used as temp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7935129" y="3702593"/>
            <a:ext cx="3161239" cy="2764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195734" y="3746205"/>
            <a:ext cx="28600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r3, r2 </a:t>
            </a:r>
            <a:r>
              <a:rPr lang="en-US" sz="2400" i="1" dirty="0" smtClean="0">
                <a:solidFill>
                  <a:schemeClr val="accent1"/>
                </a:solidFill>
              </a:rPr>
              <a:t> //r2 = X+Y</a:t>
            </a:r>
            <a:r>
              <a:rPr lang="en-US" sz="2400" i="1" dirty="0" smtClean="0"/>
              <a:t>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</a:t>
            </a:r>
            <a:r>
              <a:rPr lang="en-US" sz="2400" i="1" dirty="0" smtClean="0"/>
              <a:t>r2, r3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smtClean="0">
                <a:solidFill>
                  <a:schemeClr val="accent1"/>
                </a:solidFill>
              </a:rPr>
              <a:t>r3=-X</a:t>
            </a:r>
            <a:endParaRPr lang="en-US" sz="2400" i="1" dirty="0" smtClean="0">
              <a:solidFill>
                <a:schemeClr val="accent1"/>
              </a:solidFill>
            </a:endParaRPr>
          </a:p>
          <a:p>
            <a:r>
              <a:rPr lang="en-US" sz="2400" i="1" dirty="0"/>
              <a:t>a</a:t>
            </a:r>
            <a:r>
              <a:rPr lang="en-US" sz="2400" i="1" dirty="0" smtClean="0"/>
              <a:t>dd </a:t>
            </a:r>
            <a:r>
              <a:rPr lang="en-US" sz="2400" i="1" dirty="0" smtClean="0"/>
              <a:t>r3, r2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smtClean="0">
                <a:solidFill>
                  <a:schemeClr val="accent1"/>
                </a:solidFill>
              </a:rPr>
              <a:t>r2=Y </a:t>
            </a:r>
            <a:endParaRPr lang="en-US" sz="2400" i="1" dirty="0" smtClean="0">
              <a:solidFill>
                <a:schemeClr val="accent1"/>
              </a:solidFill>
            </a:endParaRPr>
          </a:p>
          <a:p>
            <a:r>
              <a:rPr lang="en-US" sz="2400" i="1" dirty="0" smtClean="0"/>
              <a:t>sub </a:t>
            </a:r>
            <a:r>
              <a:rPr lang="en-US" sz="2400" i="1" dirty="0" smtClean="0"/>
              <a:t>r4, </a:t>
            </a:r>
            <a:r>
              <a:rPr lang="en-US" sz="2400" i="1" dirty="0" smtClean="0"/>
              <a:t>r4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smtClean="0">
                <a:solidFill>
                  <a:schemeClr val="accent1"/>
                </a:solidFill>
              </a:rPr>
              <a:t>r4=0</a:t>
            </a:r>
            <a:endParaRPr lang="en-US" sz="2400" i="1" dirty="0" smtClean="0">
              <a:solidFill>
                <a:schemeClr val="accent1"/>
              </a:solidFill>
            </a:endParaRPr>
          </a:p>
          <a:p>
            <a:r>
              <a:rPr lang="en-US" sz="2400" i="1" dirty="0"/>
              <a:t>s</a:t>
            </a:r>
            <a:r>
              <a:rPr lang="en-US" sz="2400" i="1" dirty="0" smtClean="0"/>
              <a:t>ub </a:t>
            </a:r>
            <a:r>
              <a:rPr lang="en-US" sz="2400" i="1" dirty="0" smtClean="0"/>
              <a:t>r3, r4 </a:t>
            </a:r>
            <a:r>
              <a:rPr lang="en-US" sz="2400" i="1" dirty="0" smtClean="0">
                <a:solidFill>
                  <a:schemeClr val="accent1"/>
                </a:solidFill>
              </a:rPr>
              <a:t>// r4=X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r3,r3 </a:t>
            </a:r>
            <a:r>
              <a:rPr lang="en-US" sz="2400" i="1" dirty="0" smtClean="0">
                <a:solidFill>
                  <a:schemeClr val="accent1"/>
                </a:solidFill>
              </a:rPr>
              <a:t>//r3=0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dd r4,r3 </a:t>
            </a:r>
            <a:r>
              <a:rPr lang="en-US" sz="2400" i="1" dirty="0" smtClean="0">
                <a:solidFill>
                  <a:schemeClr val="accent1"/>
                </a:solidFill>
              </a:rPr>
              <a:t>//r3=X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Swap Routine for 1-Address ISA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5161" y="38533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8101" y="16141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7695" y="19420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7492" y="226116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7086" y="258900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9869" y="1130072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9833" y="1542860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453" y="1893380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973" y="2498265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476581" y="3501975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973" y="3475096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11" idx="3"/>
          </p:cNvCxnSpPr>
          <p:nvPr/>
        </p:nvCxnSpPr>
        <p:spPr>
          <a:xfrm>
            <a:off x="3152968" y="2124213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1485" y="1202743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1930" y="4717962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2785" y="4742991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9" name="Elbow Connector 18"/>
          <p:cNvCxnSpPr>
            <a:stCxn id="17" idx="2"/>
          </p:cNvCxnSpPr>
          <p:nvPr/>
        </p:nvCxnSpPr>
        <p:spPr>
          <a:xfrm rot="5400000" flipH="1">
            <a:off x="314631" y="2801574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832282" y="2289865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944" y="4258187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29949" y="1132428"/>
            <a:ext cx="268754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51045" y="1175674"/>
            <a:ext cx="2513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+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434068" y="2434010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55164" y="2477256"/>
            <a:ext cx="245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-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4419652" y="3679983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40748" y="3723229"/>
            <a:ext cx="172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mvto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rs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4380522" y="4919778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01618" y="4963024"/>
            <a:ext cx="165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0" name="Rounded Rectangle 29"/>
          <p:cNvSpPr/>
          <p:nvPr/>
        </p:nvSpPr>
        <p:spPr>
          <a:xfrm>
            <a:off x="7958320" y="385630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97951" y="583664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 = X + Y;</a:t>
            </a:r>
          </a:p>
          <a:p>
            <a:r>
              <a:rPr lang="en-US" sz="2400" i="1" dirty="0" smtClean="0"/>
              <a:t>Y = X – Y; </a:t>
            </a:r>
            <a:r>
              <a:rPr lang="en-US" sz="2400" i="1" dirty="0" smtClean="0">
                <a:solidFill>
                  <a:schemeClr val="accent1"/>
                </a:solidFill>
              </a:rPr>
              <a:t>//X +Y – Y = X</a:t>
            </a:r>
          </a:p>
          <a:p>
            <a:r>
              <a:rPr lang="en-US" sz="2400" i="1" dirty="0" smtClean="0"/>
              <a:t>X = X - Y ; </a:t>
            </a:r>
            <a:r>
              <a:rPr lang="en-US" sz="2400" i="1" dirty="0">
                <a:solidFill>
                  <a:schemeClr val="accent1"/>
                </a:solidFill>
              </a:rPr>
              <a:t>//X +Y – </a:t>
            </a:r>
            <a:r>
              <a:rPr lang="en-US" sz="2400" i="1" dirty="0" smtClean="0">
                <a:solidFill>
                  <a:schemeClr val="accent1"/>
                </a:solidFill>
              </a:rPr>
              <a:t>X = 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58320" y="2145995"/>
            <a:ext cx="41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is stored in r2</a:t>
            </a:r>
          </a:p>
          <a:p>
            <a:r>
              <a:rPr lang="en-US" sz="2400" dirty="0" smtClean="0"/>
              <a:t>Y is stored in r3</a:t>
            </a:r>
          </a:p>
          <a:p>
            <a:r>
              <a:rPr lang="en-US" sz="2400" dirty="0" smtClean="0"/>
              <a:t>Assume r4 can be used as temp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7884181" y="3666282"/>
            <a:ext cx="3157701" cy="31325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77982" y="3690064"/>
            <a:ext cx="3235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=X </a:t>
            </a:r>
          </a:p>
          <a:p>
            <a:r>
              <a:rPr lang="en-US" sz="2400" i="1" dirty="0" smtClean="0"/>
              <a:t>add r3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=X+Y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</a:t>
            </a:r>
            <a:r>
              <a:rPr lang="en-US" sz="2400" i="1" dirty="0" smtClean="0">
                <a:solidFill>
                  <a:schemeClr val="accent1"/>
                </a:solidFill>
              </a:rPr>
              <a:t> //r2=X+Y</a:t>
            </a:r>
          </a:p>
          <a:p>
            <a:r>
              <a:rPr lang="en-US" sz="2400" i="1" dirty="0" smtClean="0"/>
              <a:t>sub r3 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 = X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 </a:t>
            </a:r>
            <a:r>
              <a:rPr lang="en-US" sz="2400" i="1" dirty="0" smtClean="0">
                <a:solidFill>
                  <a:schemeClr val="accent1"/>
                </a:solidFill>
              </a:rPr>
              <a:t>//r3 = X</a:t>
            </a:r>
          </a:p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=X+Y</a:t>
            </a:r>
          </a:p>
          <a:p>
            <a:r>
              <a:rPr lang="en-US" sz="2400" i="1" dirty="0" smtClean="0"/>
              <a:t>sub r3 </a:t>
            </a:r>
            <a:r>
              <a:rPr lang="en-US" sz="2400" i="1" dirty="0" smtClean="0">
                <a:solidFill>
                  <a:schemeClr val="accent1"/>
                </a:solidFill>
              </a:rPr>
              <a:t>//</a:t>
            </a:r>
            <a:r>
              <a:rPr lang="en-US" sz="2400" i="1" dirty="0" err="1" smtClean="0">
                <a:solidFill>
                  <a:schemeClr val="accent1"/>
                </a:solidFill>
              </a:rPr>
              <a:t>acc</a:t>
            </a:r>
            <a:r>
              <a:rPr lang="en-US" sz="2400" i="1" dirty="0" smtClean="0">
                <a:solidFill>
                  <a:schemeClr val="accent1"/>
                </a:solidFill>
              </a:rPr>
              <a:t> = Y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  </a:t>
            </a:r>
            <a:r>
              <a:rPr lang="en-US" sz="2400" i="1" dirty="0" smtClean="0">
                <a:solidFill>
                  <a:schemeClr val="accent1"/>
                </a:solidFill>
              </a:rPr>
              <a:t>//r2=Y</a:t>
            </a:r>
          </a:p>
        </p:txBody>
      </p:sp>
    </p:spTree>
    <p:extLst>
      <p:ext uri="{BB962C8B-B14F-4D97-AF65-F5344CB8AC3E}">
        <p14:creationId xmlns:p14="http://schemas.microsoft.com/office/powerpoint/2010/main" val="23379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(HWs and Labs)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(20% of your final grade)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3 programming labs (20% of your final grade)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HWs and programming must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</a:p>
          <a:p>
            <a:pPr lvl="1"/>
            <a:r>
              <a:rPr lang="en-US" dirty="0" smtClean="0"/>
              <a:t>Plagiarism policy applies</a:t>
            </a:r>
          </a:p>
          <a:p>
            <a:pPr lvl="1"/>
            <a:r>
              <a:rPr lang="en-US" dirty="0" smtClean="0"/>
              <a:t>DO NOT COPY HW ASSIGNMENTS OR CODE --- IMMEDIATE GRADE REDUCTION ON CLASS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" y="8097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69" y="1204007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Code size (Bytes)</a:t>
            </a:r>
          </a:p>
          <a:p>
            <a:pPr lvl="1"/>
            <a:r>
              <a:rPr lang="en-US" dirty="0" smtClean="0"/>
              <a:t>Design complexity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8649" y="2716253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280" y="2914287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r3, r2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r3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39947" y="1446192"/>
            <a:ext cx="3161239" cy="2764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2800" y="1433663"/>
            <a:ext cx="15359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r3, r2 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r4, r4  </a:t>
            </a:r>
          </a:p>
          <a:p>
            <a:r>
              <a:rPr lang="en-US" sz="2400" i="1" dirty="0" smtClean="0"/>
              <a:t>add r4, r3 </a:t>
            </a:r>
          </a:p>
          <a:p>
            <a:r>
              <a:rPr lang="en-US" sz="2400" i="1" dirty="0" smtClean="0"/>
              <a:t>sub r3, r4</a:t>
            </a:r>
          </a:p>
          <a:p>
            <a:r>
              <a:rPr lang="en-US" sz="2400" i="1" dirty="0" smtClean="0"/>
              <a:t>sub r3, r4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dd r3, r2</a:t>
            </a:r>
          </a:p>
          <a:p>
            <a:r>
              <a:rPr lang="en-US" sz="2400" i="1" dirty="0" smtClean="0"/>
              <a:t> sub r2, r3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01430" y="915214"/>
            <a:ext cx="3157701" cy="31325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5231" y="938996"/>
            <a:ext cx="3235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 </a:t>
            </a:r>
          </a:p>
          <a:p>
            <a:r>
              <a:rPr lang="en-US" sz="2400" i="1" dirty="0" smtClean="0"/>
              <a:t>add r3  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</a:t>
            </a:r>
            <a:r>
              <a:rPr lang="en-US" sz="2400" i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400" i="1" dirty="0" smtClean="0"/>
              <a:t>sub r3 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 </a:t>
            </a:r>
          </a:p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</a:t>
            </a:r>
          </a:p>
          <a:p>
            <a:r>
              <a:rPr lang="en-US" sz="2400" i="1" dirty="0" smtClean="0"/>
              <a:t>sub r3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  </a:t>
            </a:r>
          </a:p>
        </p:txBody>
      </p:sp>
      <p:sp>
        <p:nvSpPr>
          <p:cNvPr id="10" name="Oval 9"/>
          <p:cNvSpPr/>
          <p:nvPr/>
        </p:nvSpPr>
        <p:spPr>
          <a:xfrm>
            <a:off x="562102" y="3705873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261" y="5025505"/>
            <a:ext cx="21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5-bit opcode for all 3 ISAs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26060" y="4065191"/>
            <a:ext cx="41872" cy="9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6318" y="3726497"/>
            <a:ext cx="360196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49546" y="4028670"/>
            <a:ext cx="697951" cy="1096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6514" y="5093680"/>
            <a:ext cx="21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bits requires to address 32 registers?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20670" y="4545348"/>
            <a:ext cx="6173134" cy="196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size =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Insts</a:t>
            </a:r>
            <a:r>
              <a:rPr lang="en-US" dirty="0" smtClean="0"/>
              <a:t> x Bits/</a:t>
            </a:r>
            <a:r>
              <a:rPr lang="en-US" dirty="0"/>
              <a:t>I</a:t>
            </a:r>
            <a:r>
              <a:rPr lang="en-US" dirty="0" smtClean="0"/>
              <a:t>nst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3-Address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2-Address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1-Address ISA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6" y="1708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06" y="989869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/>
              <a:t>Code size (Bytes)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Design complexity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517" y="569320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855357" y="28596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54951" y="31875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4748" y="350665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54342" y="38344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7125" y="237556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7089" y="278835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4709" y="313887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80980" y="374375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28" name="Flowchart: Manual Operation 27"/>
          <p:cNvSpPr/>
          <p:nvPr/>
        </p:nvSpPr>
        <p:spPr>
          <a:xfrm>
            <a:off x="1161937" y="534182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6329" y="531494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1536200" y="3974589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</p:cNvCxnSpPr>
          <p:nvPr/>
        </p:nvCxnSpPr>
        <p:spPr>
          <a:xfrm>
            <a:off x="2800224" y="3369704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19" idx="1"/>
          </p:cNvCxnSpPr>
          <p:nvPr/>
        </p:nvCxnSpPr>
        <p:spPr>
          <a:xfrm rot="5400000" flipH="1">
            <a:off x="547381" y="4327220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07801" y="235679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5963" y="3931682"/>
            <a:ext cx="175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 Read ports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1 Write port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972" y="49660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7811912" y="272686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11506" y="30547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1303" y="33738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10897" y="37016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33680" y="224276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803644" y="265554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1264" y="300606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0784" y="361095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43" name="Flowchart: Manual Operation 42"/>
          <p:cNvSpPr/>
          <p:nvPr/>
        </p:nvSpPr>
        <p:spPr>
          <a:xfrm>
            <a:off x="7080392" y="46146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74784" y="45877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5" name="Elbow Connector 44"/>
          <p:cNvCxnSpPr>
            <a:stCxn id="41" idx="3"/>
          </p:cNvCxnSpPr>
          <p:nvPr/>
        </p:nvCxnSpPr>
        <p:spPr>
          <a:xfrm>
            <a:off x="8756779" y="3236902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5296" y="23154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95741" y="5830651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06596" y="5855680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49" name="Elbow Connector 48"/>
          <p:cNvCxnSpPr>
            <a:stCxn id="47" idx="2"/>
          </p:cNvCxnSpPr>
          <p:nvPr/>
        </p:nvCxnSpPr>
        <p:spPr>
          <a:xfrm rot="5400000" flipH="1">
            <a:off x="5918442" y="3914263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436093" y="3402554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245755" y="5370876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97675" y="3716281"/>
            <a:ext cx="1851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 Read </a:t>
            </a:r>
            <a:r>
              <a:rPr lang="en-US" sz="2400" dirty="0" smtClean="0">
                <a:solidFill>
                  <a:srgbClr val="C00000"/>
                </a:solidFill>
              </a:rPr>
              <a:t>port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1 Write port 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1 </a:t>
            </a:r>
            <a:r>
              <a:rPr lang="en-US" sz="2400" dirty="0" smtClean="0">
                <a:solidFill>
                  <a:srgbClr val="C00000"/>
                </a:solidFill>
              </a:rPr>
              <a:t>R/W </a:t>
            </a:r>
            <a:r>
              <a:rPr lang="en-US" sz="2400" dirty="0" err="1" smtClean="0">
                <a:solidFill>
                  <a:srgbClr val="C00000"/>
                </a:solidFill>
              </a:rPr>
              <a:t>accum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-Address ISA (Stack Machines)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5161" y="44979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8101" y="225874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7695" y="258658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7492" y="290573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7086" y="323357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1702" y="1818088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7641" y="314283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TOS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1476581" y="4146545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973" y="4119666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3154416" y="3373668"/>
            <a:ext cx="145086" cy="7583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1485" y="1847313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1930" y="5362532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2785" y="5387561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9" name="Elbow Connector 18"/>
          <p:cNvCxnSpPr>
            <a:stCxn id="17" idx="2"/>
          </p:cNvCxnSpPr>
          <p:nvPr/>
        </p:nvCxnSpPr>
        <p:spPr>
          <a:xfrm rot="5400000" flipH="1">
            <a:off x="403837" y="3535349"/>
            <a:ext cx="2771762" cy="1751285"/>
          </a:xfrm>
          <a:prstGeom prst="bentConnector3">
            <a:avLst>
              <a:gd name="adj1" fmla="val -824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944" y="4902757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74790" y="566940"/>
            <a:ext cx="3664971" cy="14904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95886" y="610186"/>
            <a:ext cx="2357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i="1" dirty="0" smtClean="0"/>
              <a:t>op M</a:t>
            </a:r>
            <a:endParaRPr lang="en-US" sz="2400" dirty="0" smtClean="0"/>
          </a:p>
          <a:p>
            <a:r>
              <a:rPr lang="en-US" sz="2400" dirty="0" smtClean="0"/>
              <a:t>Mem[M] </a:t>
            </a:r>
            <a:r>
              <a:rPr lang="en-US" sz="2400" dirty="0"/>
              <a:t>←</a:t>
            </a:r>
            <a:r>
              <a:rPr lang="en-US" sz="2400" dirty="0" smtClean="0"/>
              <a:t> $TOS</a:t>
            </a:r>
          </a:p>
          <a:p>
            <a:r>
              <a:rPr lang="en-US" sz="2400" dirty="0" smtClean="0"/>
              <a:t>TOS ← TOS-1</a:t>
            </a:r>
          </a:p>
          <a:p>
            <a:endParaRPr lang="en-US" sz="2400" i="1" dirty="0"/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1543817" y="3481389"/>
            <a:ext cx="1011791" cy="315563"/>
          </a:xfrm>
          <a:prstGeom prst="bentConnector3">
            <a:avLst>
              <a:gd name="adj1" fmla="val 22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07897" y="3034417"/>
            <a:ext cx="12934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509802" y="2319541"/>
            <a:ext cx="3664971" cy="14904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0898" y="2362787"/>
            <a:ext cx="2426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push M</a:t>
            </a:r>
            <a:endParaRPr lang="en-US" sz="2400" dirty="0" smtClean="0"/>
          </a:p>
          <a:p>
            <a:r>
              <a:rPr lang="en-US" sz="2400" dirty="0" smtClean="0"/>
              <a:t>TOS </a:t>
            </a:r>
            <a:r>
              <a:rPr lang="en-US" sz="2400" dirty="0"/>
              <a:t>←</a:t>
            </a:r>
            <a:r>
              <a:rPr lang="en-US" sz="2400" dirty="0" smtClean="0"/>
              <a:t> TOS+1</a:t>
            </a:r>
          </a:p>
          <a:p>
            <a:r>
              <a:rPr lang="en-US" sz="2400" dirty="0"/>
              <a:t>$</a:t>
            </a:r>
            <a:r>
              <a:rPr lang="en-US" sz="2400" dirty="0" smtClean="0"/>
              <a:t>TOS ← Mem[M] </a:t>
            </a:r>
          </a:p>
          <a:p>
            <a:endParaRPr lang="en-US" sz="24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4838002" y="2595163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083556" y="4462928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00247" y="3531065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41407" y="280026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1001" y="312809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40798" y="344724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40392" y="377508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333139" y="2728941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5340759" y="3079461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333787" y="408804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33381" y="441587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33178" y="473502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32772" y="506286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98815" y="4986704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105976" y="3810552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8217" y="1943644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7457500" y="4101818"/>
            <a:ext cx="3743691" cy="1602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596" y="4145064"/>
            <a:ext cx="34366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smtClean="0"/>
              <a:t>add</a:t>
            </a:r>
            <a:endParaRPr lang="en-US" sz="2400" dirty="0" smtClean="0"/>
          </a:p>
          <a:p>
            <a:r>
              <a:rPr lang="en-US" sz="2400" dirty="0" smtClean="0"/>
              <a:t>$TOS-1 ←$TOS + $(TOS-1)</a:t>
            </a:r>
            <a:endParaRPr lang="en-US" sz="2400" dirty="0"/>
          </a:p>
          <a:p>
            <a:r>
              <a:rPr lang="en-US" sz="2400" dirty="0"/>
              <a:t>TOS </a:t>
            </a:r>
            <a:r>
              <a:rPr lang="en-US" sz="2400" dirty="0" smtClean="0"/>
              <a:t>←TOS-1 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168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0" y="-31953"/>
            <a:ext cx="10515600" cy="1325563"/>
          </a:xfrm>
        </p:spPr>
        <p:txBody>
          <a:bodyPr/>
          <a:lstStyle/>
          <a:p>
            <a:r>
              <a:rPr lang="en-US" dirty="0" smtClean="0"/>
              <a:t>How is Memory Accessed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5" y="5737383"/>
            <a:ext cx="10911679" cy="820863"/>
          </a:xfrm>
        </p:spPr>
        <p:txBody>
          <a:bodyPr/>
          <a:lstStyle/>
          <a:p>
            <a:r>
              <a:rPr lang="en-US" dirty="0" smtClean="0"/>
              <a:t>Can also be bit-addressable, 32-bit addressable, 64-bit addressable,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8652" y="45529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03492" y="17194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3086" y="20472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2883" y="23663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2477" y="26942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5260" y="1235299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95224" y="164808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2844" y="199860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9115" y="2603492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2110072" y="4201562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4464" y="4174683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2484335" y="2834325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3748359" y="2229440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1495516" y="3186956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454754" y="1266757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64089" y="191827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52118" y="3755129"/>
            <a:ext cx="1653192" cy="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44486" y="2854178"/>
            <a:ext cx="1660824" cy="1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67494" y="212337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67088" y="245121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66885" y="27703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66479" y="309819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59226" y="205205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066846" y="240257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59874" y="34111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9468" y="37389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59265" y="405813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58859" y="43859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024902" y="4309817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832063" y="3133665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05821" y="1478219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0198" y="2370248"/>
            <a:ext cx="819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Addr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1983" y="3273103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Mem[</a:t>
            </a:r>
            <a:r>
              <a:rPr lang="en-US" sz="2500" dirty="0" err="1" smtClean="0"/>
              <a:t>Addr</a:t>
            </a:r>
            <a:r>
              <a:rPr lang="en-US" sz="2500" dirty="0" smtClean="0"/>
              <a:t>]</a:t>
            </a:r>
            <a:endParaRPr lang="en-US" sz="25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37355" y="2591159"/>
            <a:ext cx="1047754" cy="677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57064" y="2110032"/>
            <a:ext cx="2372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“Byte addressable”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20145" y="1486168"/>
            <a:ext cx="217849" cy="87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17524" y="1040827"/>
            <a:ext cx="4075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How many bits should 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 have?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84982" y="3908150"/>
            <a:ext cx="634148" cy="112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86976" y="5024849"/>
            <a:ext cx="6963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{Mem[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], Mem[Addr+1], Mem[Addr+2], Mem[Addr+3]}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9" y="23040"/>
            <a:ext cx="10515600" cy="1325563"/>
          </a:xfrm>
        </p:spPr>
        <p:txBody>
          <a:bodyPr/>
          <a:lstStyle/>
          <a:p>
            <a:r>
              <a:rPr lang="en-US" dirty="0" smtClean="0"/>
              <a:t>Load-Store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3" y="1008415"/>
            <a:ext cx="11537091" cy="4351338"/>
          </a:xfrm>
        </p:spPr>
        <p:txBody>
          <a:bodyPr/>
          <a:lstStyle/>
          <a:p>
            <a:r>
              <a:rPr lang="en-US" dirty="0" smtClean="0"/>
              <a:t>Instructions like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sub</a:t>
            </a:r>
            <a:r>
              <a:rPr lang="en-US" dirty="0" smtClean="0"/>
              <a:t> etc. operate </a:t>
            </a:r>
            <a:r>
              <a:rPr lang="en-US" i="1" dirty="0" smtClean="0"/>
              <a:t>only</a:t>
            </a:r>
            <a:r>
              <a:rPr lang="en-US" dirty="0" smtClean="0"/>
              <a:t> on registers (examples: MIPS, ARM, 3/2/1/0-Address ISAs we have seen so far)</a:t>
            </a:r>
          </a:p>
          <a:p>
            <a:pPr lvl="1"/>
            <a:r>
              <a:rPr lang="en-US" dirty="0" smtClean="0"/>
              <a:t>Separate Load/Store instructions to fetch data from memory into registers and to write data back from registers to memory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925" y="6014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6765" y="3180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359" y="350878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6156" y="38279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5750" y="41557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8533" y="269684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8497" y="310962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117" y="346014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2388" y="4065033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933345" y="566310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737" y="563622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1307608" y="4295866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571632" y="3690981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318789" y="4648497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8027" y="2728298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05514" y="337981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51068" y="524758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7759" y="431571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8919" y="358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513" y="39127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8310" y="423189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07904" y="455973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00651" y="351359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8271" y="386411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901299" y="48726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00893" y="52005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00690" y="55196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0284" y="58475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6327" y="577135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73488" y="459520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7246" y="2939760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111374" y="300032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32470" y="3043566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9" name="Rounded Rectangle 38"/>
          <p:cNvSpPr/>
          <p:nvPr/>
        </p:nvSpPr>
        <p:spPr>
          <a:xfrm>
            <a:off x="7090780" y="4159797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11876" y="4203043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7070185" y="5405771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1281" y="5449017"/>
            <a:ext cx="2335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store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endParaRPr lang="en-US" sz="2400" dirty="0" smtClean="0"/>
          </a:p>
          <a:p>
            <a:r>
              <a:rPr lang="en-US" sz="2400" dirty="0" smtClean="0"/>
              <a:t>( Mem[M] ←$</a:t>
            </a:r>
            <a:r>
              <a:rPr lang="en-US" sz="2400" dirty="0" err="1" smtClean="0"/>
              <a:t>rt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859540" y="4145026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 at memory location M</a:t>
            </a:r>
          </a:p>
          <a:p>
            <a:r>
              <a:rPr lang="en-US" dirty="0" smtClean="0"/>
              <a:t>into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57481" y="5415714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data in register </a:t>
            </a:r>
            <a:r>
              <a:rPr lang="en-US" dirty="0" err="1" smtClean="0"/>
              <a:t>rt</a:t>
            </a:r>
            <a:r>
              <a:rPr lang="en-US" dirty="0" smtClean="0"/>
              <a:t> to memory location M</a:t>
            </a:r>
          </a:p>
        </p:txBody>
      </p:sp>
    </p:spTree>
    <p:extLst>
      <p:ext uri="{BB962C8B-B14F-4D97-AF65-F5344CB8AC3E}">
        <p14:creationId xmlns:p14="http://schemas.microsoft.com/office/powerpoint/2010/main" val="7181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Memory-Memory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instructions like add/sub to operate </a:t>
            </a:r>
            <a:r>
              <a:rPr lang="en-US" i="1" dirty="0" smtClean="0"/>
              <a:t>directly</a:t>
            </a:r>
            <a:r>
              <a:rPr lang="en-US" dirty="0" smtClean="0"/>
              <a:t> on data in memory (Examples include: x86, VAX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generally, each of the two operands and the result can be read-from/written-to either memory or register file</a:t>
            </a:r>
          </a:p>
          <a:p>
            <a:pPr lvl="1"/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Cons?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20591" y="2858217"/>
            <a:ext cx="4858290" cy="1009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41687" y="2901463"/>
            <a:ext cx="4737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s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r>
              <a:rPr lang="en-US" sz="2400" i="1" dirty="0" smtClean="0"/>
              <a:t>t,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(Mem[</a:t>
            </a:r>
            <a:r>
              <a:rPr lang="en-US" sz="2400" dirty="0" err="1" smtClean="0"/>
              <a:t>Md</a:t>
            </a:r>
            <a:r>
              <a:rPr lang="en-US" sz="2400" dirty="0" smtClean="0"/>
              <a:t>] ←Mem[</a:t>
            </a:r>
            <a:r>
              <a:rPr lang="en-US" sz="2400" dirty="0" err="1" smtClean="0"/>
              <a:t>Ms</a:t>
            </a:r>
            <a:r>
              <a:rPr lang="en-US" sz="2400" dirty="0" smtClean="0"/>
              <a:t>] + Mem[</a:t>
            </a:r>
            <a:r>
              <a:rPr lang="en-US" sz="2400" dirty="0"/>
              <a:t>M</a:t>
            </a:r>
            <a:r>
              <a:rPr lang="en-US" sz="2400" dirty="0" smtClean="0"/>
              <a:t>t])</a:t>
            </a:r>
            <a:endParaRPr lang="en-US" sz="2400" i="1" dirty="0"/>
          </a:p>
        </p:txBody>
      </p:sp>
      <p:sp>
        <p:nvSpPr>
          <p:cNvPr id="45" name="Oval 44"/>
          <p:cNvSpPr/>
          <p:nvPr/>
        </p:nvSpPr>
        <p:spPr>
          <a:xfrm>
            <a:off x="5331810" y="2957644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85778" y="2549853"/>
            <a:ext cx="263958" cy="432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75" y="2172813"/>
            <a:ext cx="21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341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-9529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9" y="909326"/>
            <a:ext cx="10515600" cy="6196012"/>
          </a:xfrm>
        </p:spPr>
        <p:txBody>
          <a:bodyPr>
            <a:normAutofit/>
          </a:bodyPr>
          <a:lstStyle/>
          <a:p>
            <a:r>
              <a:rPr lang="en-US" dirty="0" smtClean="0"/>
              <a:t>How to specify where to read from/write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Orthogonal ISA</a:t>
            </a:r>
            <a:r>
              <a:rPr lang="en-US" dirty="0" smtClean="0"/>
              <a:t>: each op supports every addressing mode (ex: VAX)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60" y="172461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56" y="176785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0000" y="1375577"/>
            <a:ext cx="132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Absolute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59" y="3215178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55" y="3258424"/>
            <a:ext cx="231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187" y="2855789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Register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4542" y="4862743"/>
            <a:ext cx="330331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638" y="4905989"/>
            <a:ext cx="325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offset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←Mem[offset+$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6" y="4505803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Displaced/Based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0526" y="184137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Directly provide memory address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0526" y="3331629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address from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8214" y="48201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an offset to address stored in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6503109" y="1353983"/>
            <a:ext cx="3146411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4205" y="1397229"/>
            <a:ext cx="302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8027" y="922118"/>
            <a:ext cx="120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Indexed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7887" y="2924869"/>
            <a:ext cx="3290938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983" y="2968115"/>
            <a:ext cx="3071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]]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9304" y="2529935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67868" y="4590969"/>
            <a:ext cx="3303313" cy="132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8964" y="4634215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/>
              <a:t> </a:t>
            </a:r>
            <a:r>
              <a:rPr lang="en-US" sz="2400" dirty="0" smtClean="0"/>
              <a:t>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        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0282" y="4234029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Auto-increment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93042" y="1300772"/>
            <a:ext cx="240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 memory address and offset from registers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1865" y="279295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value at Mem[$</a:t>
            </a:r>
            <a:r>
              <a:rPr lang="en-US" sz="2000" dirty="0" err="1" smtClean="0"/>
              <a:t>rs</a:t>
            </a:r>
            <a:r>
              <a:rPr lang="en-US" sz="2000" dirty="0" smtClean="0"/>
              <a:t>] as address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81540" y="4548331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Register indirect + value in </a:t>
            </a:r>
            <a:r>
              <a:rPr lang="en-US" sz="2000" dirty="0" err="1" smtClean="0"/>
              <a:t>rs</a:t>
            </a:r>
            <a:r>
              <a:rPr lang="en-US" sz="2000" dirty="0" smtClean="0"/>
              <a:t> is automatically incremented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681218" y="1577273"/>
            <a:ext cx="10234" cy="41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64" y="147767"/>
            <a:ext cx="10515600" cy="1325563"/>
          </a:xfrm>
        </p:spPr>
        <p:txBody>
          <a:bodyPr/>
          <a:lstStyle/>
          <a:p>
            <a:r>
              <a:rPr lang="en-US" dirty="0" smtClean="0"/>
              <a:t>What Makes a Good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93" y="1615762"/>
            <a:ext cx="10515600" cy="4942434"/>
          </a:xfrm>
        </p:spPr>
        <p:txBody>
          <a:bodyPr/>
          <a:lstStyle/>
          <a:p>
            <a:r>
              <a:rPr lang="en-US" dirty="0" smtClean="0"/>
              <a:t>Ease of hardware implementations</a:t>
            </a:r>
          </a:p>
          <a:p>
            <a:pPr lvl="1"/>
            <a:r>
              <a:rPr lang="en-US" dirty="0" smtClean="0"/>
              <a:t>Decoder for fixed vs. variable instruction lengths </a:t>
            </a:r>
          </a:p>
          <a:p>
            <a:pPr lvl="1"/>
            <a:r>
              <a:rPr lang="en-US" dirty="0" smtClean="0"/>
              <a:t>Simple vs. </a:t>
            </a:r>
            <a:r>
              <a:rPr lang="en-US" dirty="0"/>
              <a:t>c</a:t>
            </a:r>
            <a:r>
              <a:rPr lang="en-US" dirty="0" smtClean="0"/>
              <a:t>omplex addressing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software implementation</a:t>
            </a:r>
          </a:p>
          <a:p>
            <a:pPr lvl="1"/>
            <a:r>
              <a:rPr lang="en-US" dirty="0" smtClean="0"/>
              <a:t>Can the programmer/compiler use the ISA easily? </a:t>
            </a:r>
            <a:endParaRPr lang="en-US" dirty="0"/>
          </a:p>
          <a:p>
            <a:pPr lvl="1"/>
            <a:r>
              <a:rPr lang="en-US" dirty="0" smtClean="0"/>
              <a:t>How many assembly instructions to represent a single line of code in a high-level language? “semantic gap”</a:t>
            </a:r>
          </a:p>
          <a:p>
            <a:pPr lvl="1"/>
            <a:endParaRPr lang="en-US" dirty="0"/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/>
              <a:t>ISA will have to be supported into the future; new instructions can be added but existing instructions cannot 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CISC: “Complex” Instruction Set Computer</a:t>
            </a:r>
          </a:p>
          <a:p>
            <a:r>
              <a:rPr lang="en-US" dirty="0" smtClean="0"/>
              <a:t>RISC: “Reduced” Instruction Set Computer</a:t>
            </a:r>
          </a:p>
          <a:p>
            <a:pPr lvl="1"/>
            <a:r>
              <a:rPr lang="en-US" dirty="0" smtClean="0"/>
              <a:t>Each CISC instruction = multiple RISC instructions</a:t>
            </a:r>
          </a:p>
          <a:p>
            <a:endParaRPr lang="en-US" dirty="0"/>
          </a:p>
          <a:p>
            <a:r>
              <a:rPr lang="en-US" dirty="0" smtClean="0"/>
              <a:t>CISC vs. RISC debate dominated the 80s/early 90s but is largely resolved now</a:t>
            </a:r>
          </a:p>
          <a:p>
            <a:pPr lvl="1"/>
            <a:r>
              <a:rPr lang="en-US" dirty="0" smtClean="0"/>
              <a:t>CISC ISAs like x86 are “broken down” internally into simpler RISC-like instructions (microcode)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is “externally CISC but internally RISC”</a:t>
            </a:r>
          </a:p>
          <a:p>
            <a:pPr lvl="1"/>
            <a:r>
              <a:rPr lang="en-US" dirty="0" smtClean="0"/>
              <a:t>Other popular ISAs like ARM and MIPS are RISC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50298"/>
              </p:ext>
            </p:extLst>
          </p:nvPr>
        </p:nvGraphicFramePr>
        <p:xfrm>
          <a:off x="2844800" y="1439193"/>
          <a:ext cx="6502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MIPS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 (but internally</a:t>
                      </a:r>
                      <a:r>
                        <a:rPr lang="en-US" sz="2400" baseline="0" dirty="0" smtClean="0"/>
                        <a:t> RISC)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Instruction</a:t>
                      </a:r>
                      <a:r>
                        <a:rPr lang="en-US" sz="2400" baseline="0" dirty="0" smtClean="0"/>
                        <a:t> 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3-Address; memory-memory; orthogonal 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2-Address; register-memory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3-Address; load/store</a:t>
                      </a:r>
                      <a:r>
                        <a:rPr lang="en-US" sz="2400" baseline="0" dirty="0" smtClean="0"/>
                        <a:t> ISA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(Midterm and Final)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scheduled for Oct. 27</a:t>
            </a:r>
            <a:r>
              <a:rPr lang="en-US" baseline="30000" dirty="0" smtClean="0"/>
              <a:t>th</a:t>
            </a:r>
            <a:r>
              <a:rPr lang="en-US" dirty="0" smtClean="0"/>
              <a:t> during the Friday class hour (25% of total grade)</a:t>
            </a:r>
          </a:p>
          <a:p>
            <a:pPr lvl="1"/>
            <a:r>
              <a:rPr lang="en-US" dirty="0" smtClean="0"/>
              <a:t>Location will be announced later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Final exam review lecture scheduled for Dec. 14</a:t>
            </a:r>
            <a:r>
              <a:rPr lang="en-US" baseline="30000" dirty="0" smtClean="0"/>
              <a:t>th</a:t>
            </a:r>
            <a:r>
              <a:rPr lang="en-US" dirty="0" smtClean="0"/>
              <a:t> during Thursday class hours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Final exam scheduled for Dec. 15</a:t>
            </a:r>
            <a:r>
              <a:rPr lang="en-US" baseline="30000" dirty="0" smtClean="0"/>
              <a:t>th</a:t>
            </a:r>
            <a:r>
              <a:rPr lang="en-US" dirty="0" smtClean="0"/>
              <a:t> during Friday class hours (35% of total grade)</a:t>
            </a:r>
          </a:p>
          <a:p>
            <a:pPr lvl="1"/>
            <a:r>
              <a:rPr lang="en-US" dirty="0" smtClean="0"/>
              <a:t>Location will be announced later</a:t>
            </a:r>
          </a:p>
        </p:txBody>
      </p:sp>
    </p:spTree>
    <p:extLst>
      <p:ext uri="{BB962C8B-B14F-4D97-AF65-F5344CB8AC3E}">
        <p14:creationId xmlns:p14="http://schemas.microsoft.com/office/powerpoint/2010/main" val="23133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072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do it</a:t>
            </a:r>
          </a:p>
          <a:p>
            <a:r>
              <a:rPr lang="en-US" dirty="0" smtClean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r>
              <a:rPr lang="en-US" dirty="0"/>
              <a:t>Don’t do it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5435" y="1398231"/>
            <a:ext cx="4407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not?</a:t>
            </a:r>
          </a:p>
          <a:p>
            <a:pPr lvl="1"/>
            <a:r>
              <a:rPr lang="en-US" dirty="0" smtClean="0"/>
              <a:t>You won’t learn much</a:t>
            </a:r>
          </a:p>
          <a:p>
            <a:pPr lvl="1"/>
            <a:r>
              <a:rPr lang="en-US" dirty="0" smtClean="0"/>
              <a:t>You’ll likely get caught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I get caught?</a:t>
            </a:r>
          </a:p>
          <a:p>
            <a:pPr lvl="1"/>
            <a:r>
              <a:rPr lang="en-US" dirty="0" smtClean="0"/>
              <a:t>Automatic zero on assignment and grade reduction</a:t>
            </a:r>
          </a:p>
          <a:p>
            <a:pPr lvl="1"/>
            <a:r>
              <a:rPr lang="en-US" dirty="0" smtClean="0"/>
              <a:t>Second strike and you fail the class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7272454" y="3164948"/>
            <a:ext cx="4849524" cy="2747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93" y="-197104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838200" y="1034791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Algorithm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792892" y="2168609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Problem-oriented Programming Language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792891" y="3346620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Assembly Language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741405" y="4524631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Micro-architecture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733165" y="5708822"/>
            <a:ext cx="2885303" cy="1133818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Digital Logic/Hardware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4203700" y="1843389"/>
            <a:ext cx="2913277" cy="99506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Examples: C/C++, Java, Python etc.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4093175" y="66065"/>
            <a:ext cx="2984157" cy="177732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Step-by-step set of operations to solve a certain problem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omps.canstockphoto.com/can-stock-photo_csp49448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81" y="213112"/>
            <a:ext cx="1127554" cy="120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panda.com/clipart_images/computer-programming-clipart-13369148/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47" y="1715431"/>
            <a:ext cx="1337102" cy="101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2" idx="2"/>
            <a:endCxn id="4" idx="3"/>
          </p:cNvCxnSpPr>
          <p:nvPr/>
        </p:nvCxnSpPr>
        <p:spPr>
          <a:xfrm flipH="1">
            <a:off x="3723503" y="954727"/>
            <a:ext cx="378928" cy="44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5" idx="3"/>
          </p:cNvCxnSpPr>
          <p:nvPr/>
        </p:nvCxnSpPr>
        <p:spPr>
          <a:xfrm flipH="1">
            <a:off x="3678195" y="2340920"/>
            <a:ext cx="534542" cy="19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4025900" y="2973688"/>
            <a:ext cx="3246554" cy="138876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Step-by-step instructions that </a:t>
            </a:r>
            <a:r>
              <a:rPr lang="en-US" b="1" i="1" dirty="0" smtClean="0">
                <a:solidFill>
                  <a:srgbClr val="FF0000"/>
                </a:solidFill>
              </a:rPr>
              <a:t>your computer can understand</a:t>
            </a:r>
            <a:r>
              <a:rPr lang="en-US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6" idx="3"/>
          </p:cNvCxnSpPr>
          <p:nvPr/>
        </p:nvCxnSpPr>
        <p:spPr>
          <a:xfrm flipH="1">
            <a:off x="3678194" y="3668069"/>
            <a:ext cx="357776" cy="4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64975" y="3164948"/>
            <a:ext cx="490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Instruction Set Architecture (ISA)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Examples: …….?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4178300" y="4434188"/>
            <a:ext cx="3246554" cy="138876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Hardware-level description of </a:t>
            </a:r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b="1" dirty="0" smtClean="0">
                <a:solidFill>
                  <a:schemeClr val="tx1"/>
                </a:solidFill>
              </a:rPr>
              <a:t> processor executes ISA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607942" y="4877528"/>
            <a:ext cx="561662" cy="235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2454" y="4491375"/>
            <a:ext cx="4905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Many different ways of executing the same ISA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Examples: …….?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15331" y="2884955"/>
            <a:ext cx="272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Compiler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AutoShape 8" descr="Image result for digital log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212" y="5923480"/>
            <a:ext cx="1808575" cy="899905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3624305" y="5987782"/>
            <a:ext cx="867907" cy="38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7297" y="6166969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Boolean logic gates, flip-flops/registers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 rot="19132417">
            <a:off x="7734762" y="4140113"/>
            <a:ext cx="377250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Computer Architecture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80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" y="-68788"/>
            <a:ext cx="10515600" cy="1325563"/>
          </a:xfrm>
        </p:spPr>
        <p:txBody>
          <a:bodyPr/>
          <a:lstStyle/>
          <a:p>
            <a:r>
              <a:rPr lang="en-US" dirty="0" smtClean="0"/>
              <a:t>Historical Perspective: Harvard Mark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29" y="1228615"/>
            <a:ext cx="10515600" cy="5604435"/>
          </a:xfrm>
        </p:spPr>
        <p:txBody>
          <a:bodyPr>
            <a:normAutofit/>
          </a:bodyPr>
          <a:lstStyle/>
          <a:p>
            <a:r>
              <a:rPr lang="en-US" dirty="0" smtClean="0"/>
              <a:t>60 “constant registers” (23 decimals + sign)</a:t>
            </a:r>
          </a:p>
          <a:p>
            <a:pPr lvl="1"/>
            <a:r>
              <a:rPr lang="en-US" dirty="0" smtClean="0"/>
              <a:t>Manually programmed constants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72 “storage counters” (23 decimals + sign)</a:t>
            </a:r>
          </a:p>
          <a:p>
            <a:pPr lvl="1"/>
            <a:r>
              <a:rPr lang="en-US" dirty="0" smtClean="0"/>
              <a:t>To hold intermediate results of computation</a:t>
            </a:r>
          </a:p>
          <a:p>
            <a:pPr lvl="1"/>
            <a:endParaRPr lang="en-US" dirty="0"/>
          </a:p>
          <a:p>
            <a:r>
              <a:rPr lang="en-US" dirty="0" smtClean="0"/>
              <a:t>Instruction Format</a:t>
            </a:r>
          </a:p>
          <a:p>
            <a:pPr lvl="1"/>
            <a:r>
              <a:rPr lang="en-US" dirty="0" smtClean="0"/>
              <a:t>24-bits </a:t>
            </a:r>
          </a:p>
          <a:p>
            <a:pPr lvl="1"/>
            <a:r>
              <a:rPr lang="en-US" dirty="0" smtClean="0"/>
              <a:t>Fed </a:t>
            </a:r>
            <a:r>
              <a:rPr lang="en-US" dirty="0" smtClean="0"/>
              <a:t>with punch card</a:t>
            </a:r>
          </a:p>
          <a:p>
            <a:endParaRPr lang="en-US" dirty="0"/>
          </a:p>
          <a:p>
            <a:r>
              <a:rPr lang="en-US" dirty="0" smtClean="0"/>
              <a:t>“Harvard Architecture” - separate memory for instructions  and data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15827"/>
              </p:ext>
            </p:extLst>
          </p:nvPr>
        </p:nvGraphicFramePr>
        <p:xfrm>
          <a:off x="3508323" y="3923904"/>
          <a:ext cx="602666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351">
                <a:tc>
                  <a:txBody>
                    <a:bodyPr/>
                    <a:lstStyle/>
                    <a:p>
                      <a:r>
                        <a:rPr lang="en-US" dirty="0" smtClean="0"/>
                        <a:t>OUT (operand)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(operand, result</a:t>
                      </a:r>
                      <a:r>
                        <a:rPr lang="en-US" baseline="0" dirty="0" smtClean="0"/>
                        <a:t> stored here)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MISC. (which</a:t>
                      </a:r>
                      <a:r>
                        <a:rPr lang="en-US" baseline="0" dirty="0" smtClean="0"/>
                        <a:t> operation is performed)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51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Counter </a:t>
                      </a:r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(Decimal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: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Counter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(Decimal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Code:</a:t>
                      </a:r>
                      <a:r>
                        <a:rPr lang="en-US" baseline="0" dirty="0" smtClean="0"/>
                        <a:t>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(Decimal Code: 32)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8540" y="4981881"/>
            <a:ext cx="193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 branch instructions!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harvardmagazine.com/sites/default/files/styles/4x3_main/public/img/article/0414/_DSC0788sm_0.jpg?itok=-gsJLc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10" y="983623"/>
            <a:ext cx="3478028" cy="26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0457" y="4612549"/>
                <a:ext cx="2473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 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457" y="4612549"/>
                <a:ext cx="24734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69" r="-24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2" y="185952"/>
            <a:ext cx="10515600" cy="1325563"/>
          </a:xfrm>
        </p:spPr>
        <p:txBody>
          <a:bodyPr/>
          <a:lstStyle/>
          <a:p>
            <a:r>
              <a:rPr lang="en-US" dirty="0" smtClean="0"/>
              <a:t>EDVAC: Electronic Discrete Variable Automatic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217" y="1597024"/>
            <a:ext cx="10515600" cy="5344796"/>
          </a:xfrm>
        </p:spPr>
        <p:txBody>
          <a:bodyPr>
            <a:normAutofit/>
          </a:bodyPr>
          <a:lstStyle/>
          <a:p>
            <a:r>
              <a:rPr lang="en-US" dirty="0" smtClean="0"/>
              <a:t>Internal magnetic “tape” based memory consisting of 1024 44-bit 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Digital</a:t>
            </a:r>
            <a:r>
              <a:rPr lang="en-US" dirty="0" smtClean="0"/>
              <a:t> (0,1) instead of decimal (0,1,2,..9) representation</a:t>
            </a:r>
          </a:p>
          <a:p>
            <a:pPr lvl="1"/>
            <a:r>
              <a:rPr lang="en-US" dirty="0" smtClean="0"/>
              <a:t>Each word could represent either data or an instruction </a:t>
            </a:r>
          </a:p>
          <a:p>
            <a:pPr lvl="1"/>
            <a:r>
              <a:rPr lang="en-US" dirty="0" smtClean="0"/>
              <a:t>Up to 16 different instructions, including </a:t>
            </a:r>
            <a:r>
              <a:rPr lang="en-US" dirty="0" smtClean="0">
                <a:solidFill>
                  <a:srgbClr val="FF0000"/>
                </a:solidFill>
              </a:rPr>
              <a:t>branch instructions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Von Neumann Architecture</a:t>
            </a:r>
            <a:r>
              <a:rPr lang="en-US" dirty="0" smtClean="0"/>
              <a:t>: Unified memory for data and instructions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86312"/>
              </p:ext>
            </p:extLst>
          </p:nvPr>
        </p:nvGraphicFramePr>
        <p:xfrm>
          <a:off x="1814727" y="380714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 Code</a:t>
                      </a:r>
                    </a:p>
                    <a:p>
                      <a:r>
                        <a:rPr lang="en-US" dirty="0" smtClean="0"/>
                        <a:t>(4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 1</a:t>
                      </a:r>
                    </a:p>
                    <a:p>
                      <a:r>
                        <a:rPr lang="en-US" dirty="0" smtClean="0"/>
                        <a:t>(10</a:t>
                      </a:r>
                      <a:r>
                        <a:rPr lang="en-US" baseline="0" dirty="0" smtClean="0"/>
                        <a:t>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 2</a:t>
                      </a:r>
                    </a:p>
                    <a:p>
                      <a:r>
                        <a:rPr lang="en-US" dirty="0" smtClean="0"/>
                        <a:t>(10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 3</a:t>
                      </a:r>
                    </a:p>
                    <a:p>
                      <a:r>
                        <a:rPr lang="en-US" dirty="0" smtClean="0"/>
                        <a:t>(10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Which</a:t>
                      </a:r>
                      <a:r>
                        <a:rPr lang="en-US" baseline="0" dirty="0" smtClean="0"/>
                        <a:t> operation (add, sub, </a:t>
                      </a:r>
                      <a:r>
                        <a:rPr lang="en-US" baseline="0" dirty="0" err="1" smtClean="0"/>
                        <a:t>mult</a:t>
                      </a:r>
                      <a:r>
                        <a:rPr lang="en-US" baseline="0" dirty="0" smtClean="0"/>
                        <a:t>, branch…)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where</a:t>
                      </a:r>
                      <a:r>
                        <a:rPr lang="en-US" baseline="0" dirty="0" smtClean="0"/>
                        <a:t> result stored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from where next</a:t>
                      </a:r>
                      <a:r>
                        <a:rPr lang="en-US" baseline="0" dirty="0" smtClean="0"/>
                        <a:t> instruction fetched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82245"/>
            <a:ext cx="10515600" cy="1325563"/>
          </a:xfrm>
        </p:spPr>
        <p:txBody>
          <a:bodyPr/>
          <a:lstStyle/>
          <a:p>
            <a:r>
              <a:rPr lang="en-US" dirty="0" smtClean="0"/>
              <a:t>Harvard Vs. Von Neumann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13460" y="2750820"/>
            <a:ext cx="3093720" cy="96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13460" y="4495802"/>
            <a:ext cx="3093720" cy="96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2350770" y="3733801"/>
            <a:ext cx="4191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6330" y="2826812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18260" y="4560363"/>
            <a:ext cx="2484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+ Instruction Memory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208520" y="2121039"/>
            <a:ext cx="3093720" cy="96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10600" y="3896502"/>
            <a:ext cx="1943100" cy="96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429750" y="3104020"/>
            <a:ext cx="4191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1390" y="2197031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Central Processing Unit (CPU)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760" y="4145729"/>
            <a:ext cx="24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Memory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60820" y="3904122"/>
            <a:ext cx="1943100" cy="960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7379970" y="3111640"/>
            <a:ext cx="4191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16980" y="4145729"/>
            <a:ext cx="248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Inst. Memory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1" y="5610314"/>
            <a:ext cx="4640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Memory must be a RAM (random access memory) with read/write capability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5090" y="5048903"/>
            <a:ext cx="4640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memory must be a RAM (random access memory) with read/write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Instruction memory can be a ROM (read only memory)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880528" y="1262274"/>
            <a:ext cx="1460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Harvard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75008" y="1559421"/>
            <a:ext cx="246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Von Neumann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263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2933</Words>
  <Application>Microsoft Office PowerPoint</Application>
  <PresentationFormat>Widescreen</PresentationFormat>
  <Paragraphs>700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Office Theme</vt:lpstr>
      <vt:lpstr>Computer Architecture I</vt:lpstr>
      <vt:lpstr>Logistics</vt:lpstr>
      <vt:lpstr>Grading (HWs and Labs)</vt:lpstr>
      <vt:lpstr>Grading (Midterm and Final)</vt:lpstr>
      <vt:lpstr>Plagiarism</vt:lpstr>
      <vt:lpstr>Introduction</vt:lpstr>
      <vt:lpstr>Historical Perspective: Harvard Mark I</vt:lpstr>
      <vt:lpstr>EDVAC: Electronic Discrete Variable Automatic Computer</vt:lpstr>
      <vt:lpstr>Harvard Vs. Von Neumann Architecture</vt:lpstr>
      <vt:lpstr>Harvard Vs. Von Neumann: Pros/Cons</vt:lpstr>
      <vt:lpstr>Invention of the Transistor</vt:lpstr>
      <vt:lpstr>From Transistors to Integrated Circuits</vt:lpstr>
      <vt:lpstr>Moore’s Law: Then</vt:lpstr>
      <vt:lpstr>And Now…</vt:lpstr>
      <vt:lpstr>Feature Size</vt:lpstr>
      <vt:lpstr>Corollaries</vt:lpstr>
      <vt:lpstr>Metrics of Performance</vt:lpstr>
      <vt:lpstr>Modern Computers</vt:lpstr>
      <vt:lpstr>Role of the ISA</vt:lpstr>
      <vt:lpstr>Role of the Micro-architecture</vt:lpstr>
      <vt:lpstr>Role of the Micro-architecture</vt:lpstr>
      <vt:lpstr>Role of the Micro-architecture</vt:lpstr>
      <vt:lpstr>ISAs are Abundant</vt:lpstr>
      <vt:lpstr>ISA Design: Instruction Length</vt:lpstr>
      <vt:lpstr>ISA Design: Operand Addresses</vt:lpstr>
      <vt:lpstr>Example: Swap Using Add/Sub</vt:lpstr>
      <vt:lpstr>1- and 2-Address ISAs</vt:lpstr>
      <vt:lpstr>Swap Routine for 2-Address ISA</vt:lpstr>
      <vt:lpstr>Swap Routine for 1-Address ISA </vt:lpstr>
      <vt:lpstr>So Which is “Better”?</vt:lpstr>
      <vt:lpstr>So Which is “Better”?</vt:lpstr>
      <vt:lpstr>0-Address ISA (Stack Machines)</vt:lpstr>
      <vt:lpstr>How is Memory Accessed</vt:lpstr>
      <vt:lpstr>Load-Store ISA</vt:lpstr>
      <vt:lpstr>Memory-Memory ISA</vt:lpstr>
      <vt:lpstr>Addressing Modes</vt:lpstr>
      <vt:lpstr>What Makes a Good ISA</vt:lpstr>
      <vt:lpstr>CISC Vs. RISC</vt:lpstr>
      <vt:lpstr>ISA Comparison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158</cp:revision>
  <dcterms:created xsi:type="dcterms:W3CDTF">2016-08-18T21:23:19Z</dcterms:created>
  <dcterms:modified xsi:type="dcterms:W3CDTF">2017-09-07T18:44:00Z</dcterms:modified>
</cp:coreProperties>
</file>