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320" r:id="rId3"/>
    <p:sldId id="321" r:id="rId4"/>
    <p:sldId id="309" r:id="rId5"/>
    <p:sldId id="310" r:id="rId6"/>
    <p:sldId id="312" r:id="rId7"/>
    <p:sldId id="323" r:id="rId8"/>
    <p:sldId id="313" r:id="rId9"/>
    <p:sldId id="314" r:id="rId10"/>
    <p:sldId id="315" r:id="rId11"/>
    <p:sldId id="326" r:id="rId12"/>
    <p:sldId id="316" r:id="rId13"/>
    <p:sldId id="317" r:id="rId14"/>
    <p:sldId id="318" r:id="rId15"/>
    <p:sldId id="337" r:id="rId16"/>
    <p:sldId id="338" r:id="rId17"/>
    <p:sldId id="319" r:id="rId18"/>
    <p:sldId id="324" r:id="rId19"/>
    <p:sldId id="327" r:id="rId20"/>
    <p:sldId id="328" r:id="rId21"/>
    <p:sldId id="330" r:id="rId22"/>
    <p:sldId id="333" r:id="rId23"/>
    <p:sldId id="335" r:id="rId24"/>
    <p:sldId id="336" r:id="rId25"/>
    <p:sldId id="302" r:id="rId26"/>
    <p:sldId id="303" r:id="rId27"/>
    <p:sldId id="304" r:id="rId28"/>
    <p:sldId id="305" r:id="rId29"/>
    <p:sldId id="306" r:id="rId30"/>
    <p:sldId id="307" r:id="rId31"/>
    <p:sldId id="30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ddharth garg" initials="sg" lastIdx="1" clrIdx="0">
    <p:extLst>
      <p:ext uri="{19B8F6BF-5375-455C-9EA6-DF929625EA0E}">
        <p15:presenceInfo xmlns:p15="http://schemas.microsoft.com/office/powerpoint/2012/main" userId="15324f69821a311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1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2909F-604E-47D0-B343-82CB8ECDE46A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7CBA0-E181-42D5-B09D-DE65F2570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82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6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77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45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85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7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17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70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7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6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00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8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8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8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8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2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5E78B-F158-45BF-ABF4-79D2FE211D83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7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wo's_complemen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0751" y="584844"/>
            <a:ext cx="9144000" cy="2387600"/>
          </a:xfrm>
        </p:spPr>
        <p:txBody>
          <a:bodyPr/>
          <a:lstStyle/>
          <a:p>
            <a:r>
              <a:rPr lang="en-US" dirty="0" smtClean="0"/>
              <a:t>Computer Architecture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CS-GY-6133</a:t>
            </a:r>
          </a:p>
          <a:p>
            <a:r>
              <a:rPr lang="en-US" dirty="0" smtClean="0"/>
              <a:t>Topic: Introduction and Instruction Set Architectures (ISA)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Instructor: Siddharth Garg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80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19" y="-95291"/>
            <a:ext cx="10515600" cy="1325563"/>
          </a:xfrm>
        </p:spPr>
        <p:txBody>
          <a:bodyPr/>
          <a:lstStyle/>
          <a:p>
            <a:r>
              <a:rPr lang="en-US" dirty="0" smtClean="0"/>
              <a:t>Addressing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629" y="909326"/>
            <a:ext cx="10515600" cy="6196012"/>
          </a:xfrm>
        </p:spPr>
        <p:txBody>
          <a:bodyPr>
            <a:normAutofit/>
          </a:bodyPr>
          <a:lstStyle/>
          <a:p>
            <a:r>
              <a:rPr lang="en-US" dirty="0" smtClean="0"/>
              <a:t>How to specify where to read from/write to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Orthogonal ISA</a:t>
            </a:r>
            <a:r>
              <a:rPr lang="en-US" dirty="0" smtClean="0"/>
              <a:t>: each op supports every addressing mode (ex: VAX)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81060" y="1724610"/>
            <a:ext cx="2669467" cy="9730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2156" y="1767856"/>
            <a:ext cx="21980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load </a:t>
            </a:r>
            <a:r>
              <a:rPr lang="en-US" sz="2400" i="1" dirty="0" err="1" smtClean="0"/>
              <a:t>rt</a:t>
            </a:r>
            <a:r>
              <a:rPr lang="en-US" sz="2400" i="1" dirty="0" smtClean="0"/>
              <a:t>, M </a:t>
            </a:r>
            <a:endParaRPr lang="en-US" sz="2400" dirty="0" smtClean="0"/>
          </a:p>
          <a:p>
            <a:r>
              <a:rPr lang="en-US" sz="2400" dirty="0"/>
              <a:t>(</a:t>
            </a:r>
            <a:r>
              <a:rPr lang="en-US" sz="2400" dirty="0" smtClean="0"/>
              <a:t>$</a:t>
            </a:r>
            <a:r>
              <a:rPr lang="en-US" sz="2400" dirty="0" err="1" smtClean="0"/>
              <a:t>rt</a:t>
            </a:r>
            <a:r>
              <a:rPr lang="en-US" sz="2400" dirty="0" smtClean="0"/>
              <a:t> ←Mem[M])</a:t>
            </a:r>
            <a:endParaRPr lang="en-US" sz="24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940000" y="1375577"/>
            <a:ext cx="1322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Absolute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81059" y="3215178"/>
            <a:ext cx="2669467" cy="9730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2155" y="3258424"/>
            <a:ext cx="23130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load </a:t>
            </a:r>
            <a:r>
              <a:rPr lang="en-US" sz="2400" i="1" dirty="0" err="1" smtClean="0"/>
              <a:t>rs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rt</a:t>
            </a:r>
            <a:r>
              <a:rPr lang="en-US" sz="2400" i="1" dirty="0" smtClean="0"/>
              <a:t> </a:t>
            </a:r>
            <a:endParaRPr lang="en-US" sz="2400" dirty="0" smtClean="0"/>
          </a:p>
          <a:p>
            <a:r>
              <a:rPr lang="en-US" sz="2400" dirty="0"/>
              <a:t>(</a:t>
            </a:r>
            <a:r>
              <a:rPr lang="en-US" sz="2400" dirty="0" smtClean="0"/>
              <a:t>$</a:t>
            </a:r>
            <a:r>
              <a:rPr lang="en-US" sz="2400" dirty="0" err="1" smtClean="0"/>
              <a:t>rt</a:t>
            </a:r>
            <a:r>
              <a:rPr lang="en-US" sz="2400" dirty="0" smtClean="0"/>
              <a:t> ←Mem[$</a:t>
            </a:r>
            <a:r>
              <a:rPr lang="en-US" sz="2400" dirty="0" err="1" smtClean="0"/>
              <a:t>rs</a:t>
            </a:r>
            <a:r>
              <a:rPr lang="en-US" sz="2400" dirty="0" smtClean="0"/>
              <a:t>])</a:t>
            </a:r>
            <a:endParaRPr lang="en-US" sz="24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612187" y="2855789"/>
            <a:ext cx="2271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Register Indirect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24542" y="4862743"/>
            <a:ext cx="3303313" cy="9730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45638" y="4905989"/>
            <a:ext cx="32548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load </a:t>
            </a:r>
            <a:r>
              <a:rPr lang="en-US" sz="2400" i="1" dirty="0" err="1" smtClean="0"/>
              <a:t>rs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rt</a:t>
            </a:r>
            <a:r>
              <a:rPr lang="en-US" sz="2400" i="1" dirty="0" smtClean="0"/>
              <a:t>, offset </a:t>
            </a:r>
            <a:endParaRPr lang="en-US" sz="2400" dirty="0" smtClean="0"/>
          </a:p>
          <a:p>
            <a:r>
              <a:rPr lang="en-US" sz="2400" dirty="0"/>
              <a:t>(</a:t>
            </a:r>
            <a:r>
              <a:rPr lang="en-US" sz="2400" dirty="0" smtClean="0"/>
              <a:t>$</a:t>
            </a:r>
            <a:r>
              <a:rPr lang="en-US" sz="2400" dirty="0" err="1" smtClean="0"/>
              <a:t>rt</a:t>
            </a:r>
            <a:r>
              <a:rPr lang="en-US" sz="2400" dirty="0" smtClean="0"/>
              <a:t> ←Mem[offset+$</a:t>
            </a:r>
            <a:r>
              <a:rPr lang="en-US" sz="2400" dirty="0" err="1" smtClean="0"/>
              <a:t>rs</a:t>
            </a:r>
            <a:r>
              <a:rPr lang="en-US" sz="2400" dirty="0" smtClean="0"/>
              <a:t>])</a:t>
            </a:r>
            <a:endParaRPr lang="en-US" sz="24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586956" y="4505803"/>
            <a:ext cx="2321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Displaced/Based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50526" y="1841374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Directly provide memory address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3050526" y="3331629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Memory address from register </a:t>
            </a:r>
            <a:r>
              <a:rPr lang="en-US" sz="2000" dirty="0" err="1" smtClean="0"/>
              <a:t>rs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3538214" y="4820105"/>
            <a:ext cx="205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Add an offset to address stored in register </a:t>
            </a:r>
            <a:r>
              <a:rPr lang="en-US" sz="2000" dirty="0" err="1" smtClean="0"/>
              <a:t>rs</a:t>
            </a:r>
            <a:endParaRPr lang="en-US" sz="2000" dirty="0"/>
          </a:p>
        </p:txBody>
      </p:sp>
      <p:sp>
        <p:nvSpPr>
          <p:cNvPr id="17" name="Rounded Rectangle 16"/>
          <p:cNvSpPr/>
          <p:nvPr/>
        </p:nvSpPr>
        <p:spPr>
          <a:xfrm>
            <a:off x="6503109" y="1353983"/>
            <a:ext cx="3146411" cy="9730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624205" y="1397229"/>
            <a:ext cx="30253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load </a:t>
            </a:r>
            <a:r>
              <a:rPr lang="en-US" sz="2400" i="1" dirty="0" err="1" smtClean="0"/>
              <a:t>rs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rt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rd</a:t>
            </a:r>
            <a:r>
              <a:rPr lang="en-US" sz="2400" i="1" dirty="0" smtClean="0"/>
              <a:t> </a:t>
            </a:r>
            <a:endParaRPr lang="en-US" sz="2400" dirty="0" smtClean="0"/>
          </a:p>
          <a:p>
            <a:r>
              <a:rPr lang="en-US" sz="2400" dirty="0"/>
              <a:t>(</a:t>
            </a:r>
            <a:r>
              <a:rPr lang="en-US" sz="2400" dirty="0" smtClean="0"/>
              <a:t>$</a:t>
            </a:r>
            <a:r>
              <a:rPr lang="en-US" sz="2400" dirty="0" err="1" smtClean="0"/>
              <a:t>rd</a:t>
            </a:r>
            <a:r>
              <a:rPr lang="en-US" sz="2400" dirty="0" smtClean="0"/>
              <a:t> ←Mem[$</a:t>
            </a:r>
            <a:r>
              <a:rPr lang="en-US" sz="2400" dirty="0" err="1" smtClean="0"/>
              <a:t>rs</a:t>
            </a:r>
            <a:r>
              <a:rPr lang="en-US" sz="2400" dirty="0" smtClean="0"/>
              <a:t> + $</a:t>
            </a:r>
            <a:r>
              <a:rPr lang="en-US" sz="2400" dirty="0" err="1" smtClean="0"/>
              <a:t>rt</a:t>
            </a:r>
            <a:r>
              <a:rPr lang="en-US" sz="2400" dirty="0" smtClean="0"/>
              <a:t>])</a:t>
            </a:r>
            <a:endParaRPr lang="en-US" sz="24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7128027" y="922118"/>
            <a:ext cx="1201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Indexed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737887" y="2924869"/>
            <a:ext cx="3290938" cy="9730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858983" y="2968115"/>
            <a:ext cx="30712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load </a:t>
            </a:r>
            <a:r>
              <a:rPr lang="en-US" sz="2400" i="1" dirty="0" err="1" smtClean="0"/>
              <a:t>rt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rs</a:t>
            </a:r>
            <a:r>
              <a:rPr lang="en-US" sz="2400" i="1" dirty="0" smtClean="0"/>
              <a:t> </a:t>
            </a:r>
            <a:endParaRPr lang="en-US" sz="2400" dirty="0" smtClean="0"/>
          </a:p>
          <a:p>
            <a:r>
              <a:rPr lang="en-US" sz="2400" dirty="0"/>
              <a:t>(</a:t>
            </a:r>
            <a:r>
              <a:rPr lang="en-US" sz="2400" dirty="0" smtClean="0"/>
              <a:t>$</a:t>
            </a:r>
            <a:r>
              <a:rPr lang="en-US" sz="2400" dirty="0" err="1" smtClean="0"/>
              <a:t>rt</a:t>
            </a:r>
            <a:r>
              <a:rPr lang="en-US" sz="2400" dirty="0" smtClean="0"/>
              <a:t> ←Mem[Mem[$</a:t>
            </a:r>
            <a:r>
              <a:rPr lang="en-US" sz="2400" dirty="0" err="1" smtClean="0"/>
              <a:t>rs</a:t>
            </a:r>
            <a:r>
              <a:rPr lang="en-US" sz="2400" dirty="0" smtClean="0"/>
              <a:t>]]</a:t>
            </a:r>
            <a:endParaRPr lang="en-US" sz="24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6959304" y="2529935"/>
            <a:ext cx="2333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Memory Indirect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667868" y="4590969"/>
            <a:ext cx="3303313" cy="132914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788964" y="4634215"/>
            <a:ext cx="24488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load </a:t>
            </a:r>
            <a:r>
              <a:rPr lang="en-US" sz="2400" i="1" dirty="0" err="1" smtClean="0"/>
              <a:t>rt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rs</a:t>
            </a:r>
            <a:endParaRPr lang="en-US" sz="2400" dirty="0" smtClean="0"/>
          </a:p>
          <a:p>
            <a:r>
              <a:rPr lang="en-US" sz="2400" dirty="0" smtClean="0"/>
              <a:t>($</a:t>
            </a:r>
            <a:r>
              <a:rPr lang="en-US" sz="2400" dirty="0" err="1" smtClean="0"/>
              <a:t>rt</a:t>
            </a:r>
            <a:r>
              <a:rPr lang="en-US" sz="2400" dirty="0" smtClean="0"/>
              <a:t> ←Mem[$</a:t>
            </a:r>
            <a:r>
              <a:rPr lang="en-US" sz="2400" dirty="0" err="1" smtClean="0"/>
              <a:t>rs</a:t>
            </a:r>
            <a:r>
              <a:rPr lang="en-US" sz="2400" dirty="0" smtClean="0"/>
              <a:t>]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$</a:t>
            </a:r>
            <a:r>
              <a:rPr lang="en-US" sz="2400" dirty="0" err="1" smtClean="0"/>
              <a:t>rs</a:t>
            </a:r>
            <a:r>
              <a:rPr lang="en-US" sz="2400" dirty="0"/>
              <a:t> </a:t>
            </a:r>
            <a:r>
              <a:rPr lang="en-US" sz="2400" dirty="0" smtClean="0"/>
              <a:t>←$</a:t>
            </a:r>
            <a:r>
              <a:rPr lang="en-US" sz="2400" dirty="0" err="1" smtClean="0"/>
              <a:t>rs</a:t>
            </a:r>
            <a:r>
              <a:rPr lang="en-US" sz="2400" dirty="0" smtClean="0"/>
              <a:t> + 1)        </a:t>
            </a:r>
            <a:endParaRPr lang="en-US" sz="24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7030282" y="4234029"/>
            <a:ext cx="2204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Auto-increment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793042" y="1300772"/>
            <a:ext cx="24064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Base memory address and offset from registers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10161865" y="2792955"/>
            <a:ext cx="205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Use value at Mem[$</a:t>
            </a:r>
            <a:r>
              <a:rPr lang="en-US" sz="2000" dirty="0" err="1" smtClean="0"/>
              <a:t>rs</a:t>
            </a:r>
            <a:r>
              <a:rPr lang="en-US" sz="2000" dirty="0" smtClean="0"/>
              <a:t>] as address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9981540" y="4548331"/>
            <a:ext cx="2057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Same as Register indirect + value in </a:t>
            </a:r>
            <a:r>
              <a:rPr lang="en-US" sz="2000" dirty="0" err="1" smtClean="0"/>
              <a:t>rs</a:t>
            </a:r>
            <a:r>
              <a:rPr lang="en-US" sz="2000" dirty="0" smtClean="0"/>
              <a:t> is automatically incremented</a:t>
            </a:r>
            <a:endParaRPr lang="en-US" sz="20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5681218" y="1577273"/>
            <a:ext cx="10234" cy="419329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71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19" y="-95291"/>
            <a:ext cx="10515600" cy="1325563"/>
          </a:xfrm>
        </p:spPr>
        <p:txBody>
          <a:bodyPr/>
          <a:lstStyle/>
          <a:p>
            <a:r>
              <a:rPr lang="en-US" dirty="0" smtClean="0"/>
              <a:t>Addressing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629" y="921682"/>
            <a:ext cx="10515600" cy="619601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381060" y="1724610"/>
            <a:ext cx="2669467" cy="9730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2156" y="1767856"/>
            <a:ext cx="21980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load </a:t>
            </a:r>
            <a:r>
              <a:rPr lang="en-US" sz="2400" i="1" dirty="0" err="1" smtClean="0"/>
              <a:t>rt</a:t>
            </a:r>
            <a:r>
              <a:rPr lang="en-US" sz="2400" i="1" dirty="0" smtClean="0"/>
              <a:t>, M </a:t>
            </a:r>
            <a:endParaRPr lang="en-US" sz="2400" dirty="0" smtClean="0"/>
          </a:p>
          <a:p>
            <a:r>
              <a:rPr lang="en-US" sz="2400" dirty="0"/>
              <a:t>(</a:t>
            </a:r>
            <a:r>
              <a:rPr lang="en-US" sz="2400" dirty="0" smtClean="0"/>
              <a:t>$</a:t>
            </a:r>
            <a:r>
              <a:rPr lang="en-US" sz="2400" dirty="0" err="1" smtClean="0"/>
              <a:t>rt</a:t>
            </a:r>
            <a:r>
              <a:rPr lang="en-US" sz="2400" dirty="0" smtClean="0"/>
              <a:t> ←Mem[M])</a:t>
            </a:r>
            <a:endParaRPr lang="en-US" sz="24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940000" y="1375577"/>
            <a:ext cx="1322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Absolute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81059" y="3215178"/>
            <a:ext cx="2669467" cy="9730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2155" y="3258424"/>
            <a:ext cx="23130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load </a:t>
            </a:r>
            <a:r>
              <a:rPr lang="en-US" sz="2400" i="1" dirty="0" err="1" smtClean="0"/>
              <a:t>rs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rt</a:t>
            </a:r>
            <a:r>
              <a:rPr lang="en-US" sz="2400" i="1" dirty="0" smtClean="0"/>
              <a:t> </a:t>
            </a:r>
            <a:endParaRPr lang="en-US" sz="2400" dirty="0" smtClean="0"/>
          </a:p>
          <a:p>
            <a:r>
              <a:rPr lang="en-US" sz="2400" dirty="0"/>
              <a:t>(</a:t>
            </a:r>
            <a:r>
              <a:rPr lang="en-US" sz="2400" dirty="0" smtClean="0"/>
              <a:t>$</a:t>
            </a:r>
            <a:r>
              <a:rPr lang="en-US" sz="2400" dirty="0" err="1" smtClean="0"/>
              <a:t>rt</a:t>
            </a:r>
            <a:r>
              <a:rPr lang="en-US" sz="2400" dirty="0" smtClean="0"/>
              <a:t> ←Mem[$</a:t>
            </a:r>
            <a:r>
              <a:rPr lang="en-US" sz="2400" dirty="0" err="1" smtClean="0"/>
              <a:t>rs</a:t>
            </a:r>
            <a:r>
              <a:rPr lang="en-US" sz="2400" dirty="0" smtClean="0"/>
              <a:t>])</a:t>
            </a:r>
            <a:endParaRPr lang="en-US" sz="24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612187" y="2855789"/>
            <a:ext cx="2271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Register Indirect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24542" y="4862743"/>
            <a:ext cx="3303313" cy="9730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45638" y="4905989"/>
            <a:ext cx="32548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load </a:t>
            </a:r>
            <a:r>
              <a:rPr lang="en-US" sz="2400" i="1" dirty="0" err="1" smtClean="0"/>
              <a:t>rs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rt</a:t>
            </a:r>
            <a:r>
              <a:rPr lang="en-US" sz="2400" i="1" dirty="0" smtClean="0"/>
              <a:t>, offset </a:t>
            </a:r>
            <a:endParaRPr lang="en-US" sz="2400" dirty="0" smtClean="0"/>
          </a:p>
          <a:p>
            <a:r>
              <a:rPr lang="en-US" sz="2400" dirty="0"/>
              <a:t>(</a:t>
            </a:r>
            <a:r>
              <a:rPr lang="en-US" sz="2400" dirty="0" smtClean="0"/>
              <a:t>$</a:t>
            </a:r>
            <a:r>
              <a:rPr lang="en-US" sz="2400" dirty="0" err="1" smtClean="0"/>
              <a:t>rt</a:t>
            </a:r>
            <a:r>
              <a:rPr lang="en-US" sz="2400" dirty="0" smtClean="0"/>
              <a:t> ←Mem[offset+$</a:t>
            </a:r>
            <a:r>
              <a:rPr lang="en-US" sz="2400" dirty="0" err="1" smtClean="0"/>
              <a:t>rs</a:t>
            </a:r>
            <a:r>
              <a:rPr lang="en-US" sz="2400" dirty="0" smtClean="0"/>
              <a:t>])</a:t>
            </a:r>
            <a:endParaRPr lang="en-US" sz="24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586956" y="4505803"/>
            <a:ext cx="2321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Displaced/Based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9278" y="1437328"/>
            <a:ext cx="205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32-bit </a:t>
            </a:r>
            <a:r>
              <a:rPr lang="en-US" sz="2000" dirty="0" smtClean="0">
                <a:solidFill>
                  <a:schemeClr val="accent1"/>
                </a:solidFill>
              </a:rPr>
              <a:t>instruction</a:t>
            </a:r>
          </a:p>
          <a:p>
            <a:r>
              <a:rPr lang="en-US" sz="2000" dirty="0" smtClean="0">
                <a:solidFill>
                  <a:schemeClr val="accent1"/>
                </a:solidFill>
              </a:rPr>
              <a:t>cannot </a:t>
            </a:r>
            <a:r>
              <a:rPr lang="en-US" sz="2000" dirty="0" smtClean="0">
                <a:solidFill>
                  <a:schemeClr val="accent1"/>
                </a:solidFill>
              </a:rPr>
              <a:t>store a 32-bit </a:t>
            </a:r>
            <a:r>
              <a:rPr lang="en-US" sz="2000" dirty="0" smtClean="0">
                <a:solidFill>
                  <a:schemeClr val="accent1"/>
                </a:solidFill>
              </a:rPr>
              <a:t>address</a:t>
            </a:r>
            <a:endParaRPr lang="en-US" sz="2000" dirty="0" smtClean="0">
              <a:solidFill>
                <a:schemeClr val="accent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503109" y="1353983"/>
            <a:ext cx="3146411" cy="9730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624205" y="1397229"/>
            <a:ext cx="30253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load </a:t>
            </a:r>
            <a:r>
              <a:rPr lang="en-US" sz="2400" i="1" dirty="0" err="1" smtClean="0"/>
              <a:t>rs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rt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rd</a:t>
            </a:r>
            <a:r>
              <a:rPr lang="en-US" sz="2400" i="1" dirty="0" smtClean="0"/>
              <a:t> </a:t>
            </a:r>
            <a:endParaRPr lang="en-US" sz="2400" dirty="0" smtClean="0"/>
          </a:p>
          <a:p>
            <a:r>
              <a:rPr lang="en-US" sz="2400" dirty="0"/>
              <a:t>(</a:t>
            </a:r>
            <a:r>
              <a:rPr lang="en-US" sz="2400" dirty="0" smtClean="0"/>
              <a:t>$</a:t>
            </a:r>
            <a:r>
              <a:rPr lang="en-US" sz="2400" dirty="0" err="1" smtClean="0"/>
              <a:t>rd</a:t>
            </a:r>
            <a:r>
              <a:rPr lang="en-US" sz="2400" dirty="0" smtClean="0"/>
              <a:t> ←Mem[$</a:t>
            </a:r>
            <a:r>
              <a:rPr lang="en-US" sz="2400" dirty="0" err="1" smtClean="0"/>
              <a:t>rs</a:t>
            </a:r>
            <a:r>
              <a:rPr lang="en-US" sz="2400" dirty="0" smtClean="0"/>
              <a:t> + $</a:t>
            </a:r>
            <a:r>
              <a:rPr lang="en-US" sz="2400" dirty="0" err="1" smtClean="0"/>
              <a:t>rt</a:t>
            </a:r>
            <a:r>
              <a:rPr lang="en-US" sz="2400" dirty="0" smtClean="0"/>
              <a:t>])</a:t>
            </a:r>
            <a:endParaRPr lang="en-US" sz="24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7128027" y="922118"/>
            <a:ext cx="1201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Indexed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737887" y="2924869"/>
            <a:ext cx="3290938" cy="9730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858983" y="2968115"/>
            <a:ext cx="30712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load </a:t>
            </a:r>
            <a:r>
              <a:rPr lang="en-US" sz="2400" i="1" dirty="0" err="1" smtClean="0"/>
              <a:t>rt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rs</a:t>
            </a:r>
            <a:r>
              <a:rPr lang="en-US" sz="2400" i="1" dirty="0" smtClean="0"/>
              <a:t> </a:t>
            </a:r>
            <a:endParaRPr lang="en-US" sz="2400" dirty="0" smtClean="0"/>
          </a:p>
          <a:p>
            <a:r>
              <a:rPr lang="en-US" sz="2400" dirty="0"/>
              <a:t>(</a:t>
            </a:r>
            <a:r>
              <a:rPr lang="en-US" sz="2400" dirty="0" smtClean="0"/>
              <a:t>$</a:t>
            </a:r>
            <a:r>
              <a:rPr lang="en-US" sz="2400" dirty="0" err="1" smtClean="0"/>
              <a:t>rt</a:t>
            </a:r>
            <a:r>
              <a:rPr lang="en-US" sz="2400" dirty="0" smtClean="0"/>
              <a:t> ←Mem[Mem[$</a:t>
            </a:r>
            <a:r>
              <a:rPr lang="en-US" sz="2400" dirty="0" err="1" smtClean="0"/>
              <a:t>rs</a:t>
            </a:r>
            <a:r>
              <a:rPr lang="en-US" sz="2400" dirty="0" smtClean="0"/>
              <a:t>]]</a:t>
            </a:r>
            <a:endParaRPr lang="en-US" sz="24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6959304" y="2529935"/>
            <a:ext cx="2333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Memory Indirect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667868" y="4590969"/>
            <a:ext cx="3303313" cy="132914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788964" y="4634215"/>
            <a:ext cx="24488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load </a:t>
            </a:r>
            <a:r>
              <a:rPr lang="en-US" sz="2400" i="1" dirty="0" err="1" smtClean="0"/>
              <a:t>rt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rs</a:t>
            </a:r>
            <a:endParaRPr lang="en-US" sz="2400" dirty="0" smtClean="0"/>
          </a:p>
          <a:p>
            <a:r>
              <a:rPr lang="en-US" sz="2400" dirty="0" smtClean="0"/>
              <a:t>($</a:t>
            </a:r>
            <a:r>
              <a:rPr lang="en-US" sz="2400" dirty="0" err="1" smtClean="0"/>
              <a:t>rt</a:t>
            </a:r>
            <a:r>
              <a:rPr lang="en-US" sz="2400" dirty="0" smtClean="0"/>
              <a:t> ←Mem[$</a:t>
            </a:r>
            <a:r>
              <a:rPr lang="en-US" sz="2400" dirty="0" err="1" smtClean="0"/>
              <a:t>rs</a:t>
            </a:r>
            <a:r>
              <a:rPr lang="en-US" sz="2400" dirty="0" smtClean="0"/>
              <a:t>]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$</a:t>
            </a:r>
            <a:r>
              <a:rPr lang="en-US" sz="2400" dirty="0" err="1" smtClean="0"/>
              <a:t>rs</a:t>
            </a:r>
            <a:r>
              <a:rPr lang="en-US" sz="2400" dirty="0"/>
              <a:t> </a:t>
            </a:r>
            <a:r>
              <a:rPr lang="en-US" sz="2400" dirty="0" smtClean="0"/>
              <a:t>←$</a:t>
            </a:r>
            <a:r>
              <a:rPr lang="en-US" sz="2400" dirty="0" err="1" smtClean="0"/>
              <a:t>rs</a:t>
            </a:r>
            <a:r>
              <a:rPr lang="en-US" sz="2400" dirty="0" smtClean="0"/>
              <a:t> + 1)        </a:t>
            </a:r>
            <a:endParaRPr lang="en-US" sz="24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7030282" y="4234029"/>
            <a:ext cx="2204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Auto-increment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5681218" y="1577273"/>
            <a:ext cx="10234" cy="419329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655768" y="4856235"/>
            <a:ext cx="205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Data is frequently stored </a:t>
            </a:r>
            <a:r>
              <a:rPr lang="en-US" sz="2000" i="1" dirty="0" smtClean="0">
                <a:solidFill>
                  <a:schemeClr val="accent1"/>
                </a:solidFill>
              </a:rPr>
              <a:t>relative</a:t>
            </a:r>
            <a:r>
              <a:rPr lang="en-US" sz="2000" dirty="0" smtClean="0">
                <a:solidFill>
                  <a:schemeClr val="accent1"/>
                </a:solidFill>
              </a:rPr>
              <a:t> to a base location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264526" y="2855789"/>
            <a:ext cx="2057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 smtClean="0">
                <a:solidFill>
                  <a:schemeClr val="accent1"/>
                </a:solidFill>
              </a:rPr>
              <a:t>Pointers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chemeClr val="accent1"/>
                </a:solidFill>
              </a:rPr>
              <a:t>Emulate absolute addressing (more later)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071737" y="2886003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Pointer to a pointer!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113228" y="4870184"/>
            <a:ext cx="205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Array accesses</a:t>
            </a:r>
          </a:p>
          <a:p>
            <a:r>
              <a:rPr lang="en-US" sz="2000" dirty="0" smtClean="0">
                <a:solidFill>
                  <a:schemeClr val="accent1"/>
                </a:solidFill>
              </a:rPr>
              <a:t>(</a:t>
            </a:r>
            <a:r>
              <a:rPr lang="en-US" sz="2000" dirty="0" err="1" smtClean="0">
                <a:solidFill>
                  <a:schemeClr val="accent1"/>
                </a:solidFill>
              </a:rPr>
              <a:t>rs</a:t>
            </a:r>
            <a:r>
              <a:rPr lang="en-US" sz="2000" dirty="0" smtClean="0">
                <a:solidFill>
                  <a:schemeClr val="accent1"/>
                </a:solidFill>
              </a:rPr>
              <a:t> stores pointer to an array)</a:t>
            </a:r>
          </a:p>
        </p:txBody>
      </p:sp>
    </p:spTree>
    <p:extLst>
      <p:ext uri="{BB962C8B-B14F-4D97-AF65-F5344CB8AC3E}">
        <p14:creationId xmlns:p14="http://schemas.microsoft.com/office/powerpoint/2010/main" val="194351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564" y="147767"/>
            <a:ext cx="10515600" cy="1325563"/>
          </a:xfrm>
        </p:spPr>
        <p:txBody>
          <a:bodyPr/>
          <a:lstStyle/>
          <a:p>
            <a:r>
              <a:rPr lang="en-US" dirty="0" smtClean="0"/>
              <a:t>What Makes a Good ISA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793" y="1615762"/>
            <a:ext cx="10515600" cy="4942434"/>
          </a:xfrm>
        </p:spPr>
        <p:txBody>
          <a:bodyPr/>
          <a:lstStyle/>
          <a:p>
            <a:r>
              <a:rPr lang="en-US" dirty="0" smtClean="0"/>
              <a:t>Ease of hardware implementations</a:t>
            </a:r>
          </a:p>
          <a:p>
            <a:pPr lvl="1"/>
            <a:r>
              <a:rPr lang="en-US" dirty="0" smtClean="0"/>
              <a:t>Decoder for fixed vs. variable instruction lengths </a:t>
            </a:r>
          </a:p>
          <a:p>
            <a:pPr lvl="1"/>
            <a:r>
              <a:rPr lang="en-US" dirty="0" smtClean="0"/>
              <a:t>Simple vs. </a:t>
            </a:r>
            <a:r>
              <a:rPr lang="en-US" dirty="0"/>
              <a:t>c</a:t>
            </a:r>
            <a:r>
              <a:rPr lang="en-US" dirty="0" smtClean="0"/>
              <a:t>omplex addressing modes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Ease of software implementation</a:t>
            </a:r>
          </a:p>
          <a:p>
            <a:pPr lvl="1"/>
            <a:r>
              <a:rPr lang="en-US" dirty="0" smtClean="0"/>
              <a:t>Can the programmer/compiler use the ISA easily? </a:t>
            </a:r>
            <a:endParaRPr lang="en-US" dirty="0"/>
          </a:p>
          <a:p>
            <a:pPr lvl="1"/>
            <a:r>
              <a:rPr lang="en-US" dirty="0" smtClean="0"/>
              <a:t>How many assembly instructions to represent a single line of code in a high-level language? “semantic gap”</a:t>
            </a:r>
          </a:p>
          <a:p>
            <a:pPr lvl="1"/>
            <a:endParaRPr lang="en-US" dirty="0"/>
          </a:p>
          <a:p>
            <a:r>
              <a:rPr lang="en-US" dirty="0" smtClean="0"/>
              <a:t>Backwards compatibility</a:t>
            </a:r>
          </a:p>
          <a:p>
            <a:pPr lvl="1"/>
            <a:r>
              <a:rPr lang="en-US" dirty="0" smtClean="0"/>
              <a:t>ISA will have to be supported into the future; new instructions can be added but existing instructions cannot be removed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34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CISC Vs. RISC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CISC: “Complex” Instruction Set Computer</a:t>
            </a:r>
          </a:p>
          <a:p>
            <a:r>
              <a:rPr lang="en-US" dirty="0" smtClean="0"/>
              <a:t>RISC: “Reduced” Instruction Set Computer</a:t>
            </a:r>
          </a:p>
          <a:p>
            <a:pPr lvl="1"/>
            <a:r>
              <a:rPr lang="en-US" dirty="0" smtClean="0"/>
              <a:t>Each CISC instruction = multiple RISC instructions</a:t>
            </a:r>
          </a:p>
          <a:p>
            <a:endParaRPr lang="en-US" dirty="0"/>
          </a:p>
          <a:p>
            <a:r>
              <a:rPr lang="en-US" dirty="0" smtClean="0"/>
              <a:t>CISC vs. RISC debate dominated the 80s/early 90s but is largely resolved now</a:t>
            </a:r>
          </a:p>
          <a:p>
            <a:pPr lvl="1"/>
            <a:r>
              <a:rPr lang="en-US" dirty="0" smtClean="0"/>
              <a:t>CISC ISAs like x86 are “broken down” internally into simpler RISC-like instructions (microcode)</a:t>
            </a:r>
          </a:p>
          <a:p>
            <a:pPr lvl="1"/>
            <a:r>
              <a:rPr lang="en-US" dirty="0"/>
              <a:t>x</a:t>
            </a:r>
            <a:r>
              <a:rPr lang="en-US" dirty="0" smtClean="0"/>
              <a:t>86 is “externally CISC but internally RISC”</a:t>
            </a:r>
          </a:p>
          <a:p>
            <a:pPr lvl="1"/>
            <a:r>
              <a:rPr lang="en-US" dirty="0" smtClean="0"/>
              <a:t>Other popular ISAs like ARM and MIPS are RISC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77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929" y="142703"/>
            <a:ext cx="10515600" cy="1325563"/>
          </a:xfrm>
        </p:spPr>
        <p:txBody>
          <a:bodyPr/>
          <a:lstStyle/>
          <a:p>
            <a:r>
              <a:rPr lang="en-US" dirty="0" smtClean="0"/>
              <a:t>ISA Comparison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047484"/>
              </p:ext>
            </p:extLst>
          </p:nvPr>
        </p:nvGraphicFramePr>
        <p:xfrm>
          <a:off x="840259" y="1321801"/>
          <a:ext cx="9376720" cy="5297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4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4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38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559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VAX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x86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MIPS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2073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ISA Type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CISC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CISC (but internally</a:t>
                      </a:r>
                      <a:r>
                        <a:rPr lang="en-US" sz="2400" baseline="0" dirty="0" smtClean="0"/>
                        <a:t> RISC)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RISC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2073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Instruction</a:t>
                      </a:r>
                      <a:r>
                        <a:rPr lang="en-US" sz="2400" b="1" baseline="0" dirty="0" smtClean="0"/>
                        <a:t> Length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Variable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Variable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Fixed (32 bits)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798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Addressing Modes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3-Address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400" dirty="0" smtClean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Memory-memory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400" dirty="0" smtClean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Orthogonal addressing modes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2-address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400" dirty="0" smtClean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Register-memory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40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3-Address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400" dirty="0" smtClean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/>
                        <a:t>Load/store</a:t>
                      </a:r>
                      <a:r>
                        <a:rPr lang="en-US" sz="2400" baseline="0" dirty="0" smtClean="0"/>
                        <a:t> ISA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754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406" y="-95332"/>
            <a:ext cx="10515600" cy="1325563"/>
          </a:xfrm>
        </p:spPr>
        <p:txBody>
          <a:bodyPr/>
          <a:lstStyle/>
          <a:p>
            <a:r>
              <a:rPr lang="en-US" dirty="0" smtClean="0"/>
              <a:t>In-Class Problem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35923" y="946195"/>
            <a:ext cx="54616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will explore the advantages of </a:t>
            </a:r>
          </a:p>
          <a:p>
            <a:pPr marL="971550" lvl="1" indent="-514350">
              <a:buAutoNum type="romanLcParenBoth"/>
            </a:pPr>
            <a:r>
              <a:rPr lang="en-US" sz="2400" dirty="0" smtClean="0"/>
              <a:t>The auto-increment addressing mode</a:t>
            </a:r>
          </a:p>
          <a:p>
            <a:pPr marL="971550" lvl="1" indent="-514350">
              <a:buAutoNum type="romanLcParenBoth"/>
            </a:pPr>
            <a:r>
              <a:rPr lang="en-US" sz="2400" dirty="0" smtClean="0"/>
              <a:t>Orthogonal ISA</a:t>
            </a:r>
          </a:p>
          <a:p>
            <a:endParaRPr 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322739" y="502927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985679" y="2790091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85273" y="3117929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85070" y="3437076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84664" y="3764914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904271" y="3052938"/>
            <a:ext cx="1130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</a:t>
            </a:r>
            <a:r>
              <a:rPr lang="en-US" sz="2400" dirty="0" err="1" smtClean="0"/>
              <a:t>ddr</a:t>
            </a:r>
            <a:r>
              <a:rPr lang="en-US" sz="2400" dirty="0" smtClean="0"/>
              <a:t>[A]</a:t>
            </a:r>
            <a:endParaRPr lang="en-US" sz="2400" dirty="0"/>
          </a:p>
        </p:txBody>
      </p:sp>
      <p:sp>
        <p:nvSpPr>
          <p:cNvPr id="15" name="Flowchart: Manual Operation 14"/>
          <p:cNvSpPr/>
          <p:nvPr/>
        </p:nvSpPr>
        <p:spPr>
          <a:xfrm>
            <a:off x="1254159" y="4677887"/>
            <a:ext cx="2354580" cy="777240"/>
          </a:xfrm>
          <a:prstGeom prst="flowChartManualOpe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848551" y="4651008"/>
            <a:ext cx="1043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ALU </a:t>
            </a:r>
          </a:p>
          <a:p>
            <a:pPr algn="ctr"/>
            <a:r>
              <a:rPr lang="en-US" sz="2400" dirty="0" smtClean="0"/>
              <a:t>(+, -, x)</a:t>
            </a:r>
            <a:endParaRPr lang="en-US" sz="2400" dirty="0"/>
          </a:p>
        </p:txBody>
      </p:sp>
      <p:cxnSp>
        <p:nvCxnSpPr>
          <p:cNvPr id="17" name="Elbow Connector 16"/>
          <p:cNvCxnSpPr>
            <a:stCxn id="8" idx="3"/>
          </p:cNvCxnSpPr>
          <p:nvPr/>
        </p:nvCxnSpPr>
        <p:spPr>
          <a:xfrm>
            <a:off x="2914913" y="3277503"/>
            <a:ext cx="401622" cy="141820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339063" y="2613339"/>
            <a:ext cx="3590414" cy="407166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69508" y="5893874"/>
            <a:ext cx="1546860" cy="434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680363" y="5918903"/>
            <a:ext cx="1515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Accumulator</a:t>
            </a:r>
            <a:endParaRPr lang="en-US" sz="2000" dirty="0"/>
          </a:p>
        </p:txBody>
      </p:sp>
      <p:cxnSp>
        <p:nvCxnSpPr>
          <p:cNvPr id="21" name="Elbow Connector 20"/>
          <p:cNvCxnSpPr>
            <a:stCxn id="19" idx="2"/>
          </p:cNvCxnSpPr>
          <p:nvPr/>
        </p:nvCxnSpPr>
        <p:spPr>
          <a:xfrm rot="5400000" flipH="1">
            <a:off x="92209" y="3977486"/>
            <a:ext cx="2950173" cy="1751285"/>
          </a:xfrm>
          <a:prstGeom prst="bentConnector3">
            <a:avLst>
              <a:gd name="adj1" fmla="val -7749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16200000" flipH="1">
            <a:off x="609860" y="3465777"/>
            <a:ext cx="1264179" cy="1130995"/>
          </a:xfrm>
          <a:prstGeom prst="bentConnector3">
            <a:avLst>
              <a:gd name="adj1" fmla="val -2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419522" y="5434099"/>
            <a:ext cx="945" cy="4910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4665003" y="3157395"/>
            <a:ext cx="1852145" cy="29946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3910557" y="5025160"/>
            <a:ext cx="7848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927248" y="4093297"/>
            <a:ext cx="7730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168408" y="3362492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168002" y="3690330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167799" y="4009477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167393" y="4337315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160788" y="4650272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160382" y="4978110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160179" y="5297257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159773" y="5625095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632078" y="2712798"/>
            <a:ext cx="1968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Main Memory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62874" y="3953102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A[0]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279349" y="429703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A[1]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26887" y="4932427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A[N-1]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567151" y="3029029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r1</a:t>
            </a:r>
            <a:endParaRPr 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2890207" y="3348761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r2</a:t>
            </a:r>
            <a:endParaRPr 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2052324" y="3373998"/>
            <a:ext cx="712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sum</a:t>
            </a:r>
            <a:endParaRPr lang="en-US" sz="2400" dirty="0"/>
          </a:p>
        </p:txBody>
      </p:sp>
      <p:sp>
        <p:nvSpPr>
          <p:cNvPr id="50" name="Rounded Rectangle 49"/>
          <p:cNvSpPr/>
          <p:nvPr/>
        </p:nvSpPr>
        <p:spPr>
          <a:xfrm>
            <a:off x="9401670" y="428304"/>
            <a:ext cx="2499705" cy="9730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9427526" y="462818"/>
            <a:ext cx="25133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add </a:t>
            </a:r>
            <a:r>
              <a:rPr lang="en-US" sz="2400" i="1" dirty="0" err="1" smtClean="0"/>
              <a:t>rs</a:t>
            </a:r>
            <a:endParaRPr lang="en-US" sz="2400" dirty="0" smtClean="0"/>
          </a:p>
          <a:p>
            <a:r>
              <a:rPr lang="en-US" sz="2400" dirty="0" smtClean="0"/>
              <a:t>($</a:t>
            </a:r>
            <a:r>
              <a:rPr lang="en-US" sz="2400" dirty="0" err="1" smtClean="0"/>
              <a:t>acc</a:t>
            </a:r>
            <a:r>
              <a:rPr lang="en-US" sz="2400" dirty="0" smtClean="0"/>
              <a:t> ←$</a:t>
            </a:r>
            <a:r>
              <a:rPr lang="en-US" sz="2400" dirty="0" err="1" smtClean="0"/>
              <a:t>acc</a:t>
            </a:r>
            <a:r>
              <a:rPr lang="en-US" sz="2400" dirty="0" smtClean="0"/>
              <a:t> </a:t>
            </a:r>
            <a:r>
              <a:rPr lang="en-US" sz="2400" dirty="0"/>
              <a:t>+</a:t>
            </a:r>
            <a:r>
              <a:rPr lang="en-US" sz="2400" dirty="0" smtClean="0"/>
              <a:t> $</a:t>
            </a:r>
            <a:r>
              <a:rPr lang="en-US" sz="2400" dirty="0" err="1" smtClean="0"/>
              <a:t>rs</a:t>
            </a:r>
            <a:r>
              <a:rPr lang="en-US" sz="2400" dirty="0" smtClean="0"/>
              <a:t>)</a:t>
            </a:r>
            <a:endParaRPr lang="en-US" sz="2400" i="1" dirty="0"/>
          </a:p>
        </p:txBody>
      </p:sp>
      <p:sp>
        <p:nvSpPr>
          <p:cNvPr id="52" name="Rounded Rectangle 51"/>
          <p:cNvSpPr/>
          <p:nvPr/>
        </p:nvSpPr>
        <p:spPr>
          <a:xfrm>
            <a:off x="7153713" y="1887053"/>
            <a:ext cx="4293973" cy="135153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7336284" y="1869225"/>
            <a:ext cx="39288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addinc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rs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rt</a:t>
            </a:r>
            <a:endParaRPr lang="en-US" sz="2400" dirty="0" smtClean="0"/>
          </a:p>
          <a:p>
            <a:r>
              <a:rPr lang="en-US" sz="2400" dirty="0" smtClean="0"/>
              <a:t>($</a:t>
            </a:r>
            <a:r>
              <a:rPr lang="en-US" sz="2400" dirty="0" err="1" smtClean="0"/>
              <a:t>acc</a:t>
            </a:r>
            <a:r>
              <a:rPr lang="en-US" sz="2400" dirty="0" smtClean="0"/>
              <a:t> ←$</a:t>
            </a:r>
            <a:r>
              <a:rPr lang="en-US" sz="2400" dirty="0" err="1" smtClean="0"/>
              <a:t>acc</a:t>
            </a:r>
            <a:r>
              <a:rPr lang="en-US" sz="2400" dirty="0" smtClean="0"/>
              <a:t> </a:t>
            </a:r>
            <a:r>
              <a:rPr lang="en-US" sz="2400" dirty="0"/>
              <a:t>+</a:t>
            </a:r>
            <a:r>
              <a:rPr lang="en-US" sz="2400" dirty="0" smtClean="0"/>
              <a:t> Mem[$</a:t>
            </a:r>
            <a:r>
              <a:rPr lang="en-US" sz="2400" dirty="0" err="1" smtClean="0"/>
              <a:t>rs</a:t>
            </a:r>
            <a:r>
              <a:rPr lang="en-US" sz="2400" dirty="0" smtClean="0"/>
              <a:t> + $</a:t>
            </a:r>
            <a:r>
              <a:rPr lang="en-US" sz="2400" dirty="0" err="1" smtClean="0"/>
              <a:t>rt</a:t>
            </a:r>
            <a:r>
              <a:rPr lang="en-US" sz="2400" dirty="0" smtClean="0"/>
              <a:t>]</a:t>
            </a:r>
          </a:p>
          <a:p>
            <a:r>
              <a:rPr lang="en-US" sz="2400" i="1" dirty="0"/>
              <a:t> </a:t>
            </a:r>
            <a:r>
              <a:rPr lang="en-US" sz="2400" dirty="0" smtClean="0"/>
              <a:t>$</a:t>
            </a:r>
            <a:r>
              <a:rPr lang="en-US" sz="2400" dirty="0" err="1" smtClean="0"/>
              <a:t>rs</a:t>
            </a:r>
            <a:r>
              <a:rPr lang="en-US" sz="2400" dirty="0" smtClean="0"/>
              <a:t> </a:t>
            </a:r>
            <a:r>
              <a:rPr lang="en-US" sz="2400" dirty="0"/>
              <a:t>←</a:t>
            </a:r>
            <a:r>
              <a:rPr lang="en-US" sz="2400" dirty="0" smtClean="0"/>
              <a:t>$</a:t>
            </a:r>
            <a:r>
              <a:rPr lang="en-US" sz="2400" dirty="0" err="1" smtClean="0"/>
              <a:t>rs</a:t>
            </a:r>
            <a:r>
              <a:rPr lang="en-US" sz="2400" dirty="0" smtClean="0"/>
              <a:t> + 1)</a:t>
            </a:r>
            <a:endParaRPr lang="en-US" sz="2400" i="1" dirty="0"/>
          </a:p>
        </p:txBody>
      </p:sp>
      <p:sp>
        <p:nvSpPr>
          <p:cNvPr id="54" name="Rounded Rectangle 53"/>
          <p:cNvSpPr/>
          <p:nvPr/>
        </p:nvSpPr>
        <p:spPr>
          <a:xfrm>
            <a:off x="7153713" y="3434312"/>
            <a:ext cx="3371271" cy="138456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182134" y="3477558"/>
            <a:ext cx="2414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ble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rs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imm</a:t>
            </a:r>
            <a:r>
              <a:rPr lang="en-US" sz="2400" i="1" dirty="0" smtClean="0"/>
              <a:t>,  </a:t>
            </a:r>
            <a:r>
              <a:rPr lang="en-US" sz="2400" i="1" dirty="0" err="1" smtClean="0"/>
              <a:t>addr</a:t>
            </a:r>
            <a:endParaRPr lang="en-US" sz="2400" dirty="0" smtClean="0"/>
          </a:p>
          <a:p>
            <a:r>
              <a:rPr lang="en-US" sz="2400" dirty="0" smtClean="0"/>
              <a:t>(if ($</a:t>
            </a:r>
            <a:r>
              <a:rPr lang="en-US" sz="2400" dirty="0" err="1" smtClean="0"/>
              <a:t>rs</a:t>
            </a:r>
            <a:r>
              <a:rPr lang="en-US" sz="2400" dirty="0" smtClean="0"/>
              <a:t>&lt;=</a:t>
            </a:r>
            <a:r>
              <a:rPr lang="en-US" sz="2400" dirty="0" err="1" smtClean="0"/>
              <a:t>imm</a:t>
            </a:r>
            <a:r>
              <a:rPr lang="en-US" sz="2400" dirty="0" smtClean="0"/>
              <a:t>) </a:t>
            </a:r>
          </a:p>
          <a:p>
            <a:r>
              <a:rPr lang="en-US" sz="2400" dirty="0"/>
              <a:t>	</a:t>
            </a:r>
            <a:r>
              <a:rPr lang="en-US" sz="2400" dirty="0" err="1" smtClean="0"/>
              <a:t>goto</a:t>
            </a:r>
            <a:r>
              <a:rPr lang="en-US" sz="2400" dirty="0" smtClean="0"/>
              <a:t> </a:t>
            </a:r>
            <a:r>
              <a:rPr lang="en-US" sz="2400" dirty="0" err="1" smtClean="0"/>
              <a:t>addr</a:t>
            </a:r>
            <a:r>
              <a:rPr lang="en-US" sz="2400" dirty="0" smtClean="0"/>
              <a:t>)</a:t>
            </a:r>
            <a:endParaRPr lang="en-US" sz="2400" i="1" dirty="0"/>
          </a:p>
        </p:txBody>
      </p:sp>
      <p:sp>
        <p:nvSpPr>
          <p:cNvPr id="56" name="TextBox 55"/>
          <p:cNvSpPr txBox="1"/>
          <p:nvPr/>
        </p:nvSpPr>
        <p:spPr>
          <a:xfrm>
            <a:off x="1552732" y="2699516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r0</a:t>
            </a:r>
            <a:endParaRPr lang="en-US" sz="2400" dirty="0"/>
          </a:p>
        </p:txBody>
      </p:sp>
      <p:sp>
        <p:nvSpPr>
          <p:cNvPr id="57" name="TextBox 56"/>
          <p:cNvSpPr txBox="1"/>
          <p:nvPr/>
        </p:nvSpPr>
        <p:spPr>
          <a:xfrm>
            <a:off x="2238272" y="27060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812691" y="5369169"/>
            <a:ext cx="5461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Write code to sum the array and store the sum in register r2. </a:t>
            </a:r>
            <a:endParaRPr lang="en-US" sz="2400" dirty="0"/>
          </a:p>
          <a:p>
            <a:endParaRPr lang="en-US" sz="2400" dirty="0" smtClean="0"/>
          </a:p>
        </p:txBody>
      </p:sp>
      <p:sp>
        <p:nvSpPr>
          <p:cNvPr id="59" name="Rounded Rectangle 58"/>
          <p:cNvSpPr/>
          <p:nvPr/>
        </p:nvSpPr>
        <p:spPr>
          <a:xfrm>
            <a:off x="4802711" y="380723"/>
            <a:ext cx="2499705" cy="9730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923807" y="423969"/>
            <a:ext cx="17279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mvto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rs</a:t>
            </a:r>
            <a:r>
              <a:rPr lang="en-US" sz="2400" i="1" dirty="0" smtClean="0"/>
              <a:t> </a:t>
            </a:r>
            <a:endParaRPr lang="en-US" sz="2400" dirty="0" smtClean="0"/>
          </a:p>
          <a:p>
            <a:r>
              <a:rPr lang="en-US" sz="2400" dirty="0" smtClean="0"/>
              <a:t>($</a:t>
            </a:r>
            <a:r>
              <a:rPr lang="en-US" sz="2400" dirty="0" err="1" smtClean="0"/>
              <a:t>rs</a:t>
            </a:r>
            <a:r>
              <a:rPr lang="en-US" sz="2400" dirty="0" smtClean="0"/>
              <a:t> ←$</a:t>
            </a:r>
            <a:r>
              <a:rPr lang="en-US" sz="2400" dirty="0" err="1" smtClean="0"/>
              <a:t>acc</a:t>
            </a:r>
            <a:r>
              <a:rPr lang="en-US" sz="2400" dirty="0" smtClean="0"/>
              <a:t> )</a:t>
            </a:r>
            <a:endParaRPr lang="en-US" sz="2400" i="1" dirty="0"/>
          </a:p>
        </p:txBody>
      </p:sp>
      <p:sp>
        <p:nvSpPr>
          <p:cNvPr id="61" name="Rounded Rectangle 60"/>
          <p:cNvSpPr/>
          <p:nvPr/>
        </p:nvSpPr>
        <p:spPr>
          <a:xfrm>
            <a:off x="7375004" y="400434"/>
            <a:ext cx="1900427" cy="9730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7496100" y="443680"/>
            <a:ext cx="1658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mvfrm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rs</a:t>
            </a:r>
            <a:r>
              <a:rPr lang="en-US" sz="2400" i="1" dirty="0" smtClean="0"/>
              <a:t> </a:t>
            </a:r>
            <a:endParaRPr lang="en-US" sz="2400" dirty="0" smtClean="0"/>
          </a:p>
          <a:p>
            <a:r>
              <a:rPr lang="en-US" sz="2400" dirty="0" smtClean="0"/>
              <a:t>($</a:t>
            </a:r>
            <a:r>
              <a:rPr lang="en-US" sz="2400" dirty="0" err="1" smtClean="0"/>
              <a:t>acc</a:t>
            </a:r>
            <a:r>
              <a:rPr lang="en-US" sz="2400" dirty="0" smtClean="0"/>
              <a:t> ←$</a:t>
            </a:r>
            <a:r>
              <a:rPr lang="en-US" sz="2400" dirty="0" err="1" smtClean="0"/>
              <a:t>rs</a:t>
            </a:r>
            <a:r>
              <a:rPr lang="en-US" sz="2400" dirty="0" smtClean="0"/>
              <a:t>)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74342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406" y="-95332"/>
            <a:ext cx="10515600" cy="1325563"/>
          </a:xfrm>
        </p:spPr>
        <p:txBody>
          <a:bodyPr/>
          <a:lstStyle/>
          <a:p>
            <a:r>
              <a:rPr lang="en-US" dirty="0" smtClean="0"/>
              <a:t>In-Class Problem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35923" y="946195"/>
            <a:ext cx="54616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will explore the advantages of </a:t>
            </a:r>
          </a:p>
          <a:p>
            <a:pPr marL="971550" lvl="1" indent="-514350">
              <a:buAutoNum type="romanLcParenBoth"/>
            </a:pPr>
            <a:r>
              <a:rPr lang="en-US" sz="2400" dirty="0" smtClean="0"/>
              <a:t>The auto-increment addressing mode</a:t>
            </a:r>
          </a:p>
          <a:p>
            <a:pPr marL="971550" lvl="1" indent="-514350">
              <a:buAutoNum type="romanLcParenBoth"/>
            </a:pPr>
            <a:r>
              <a:rPr lang="en-US" sz="2400" dirty="0" smtClean="0"/>
              <a:t>Orthogonal ISA</a:t>
            </a:r>
          </a:p>
          <a:p>
            <a:endParaRPr 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322739" y="502927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985679" y="2790091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85273" y="3117929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85070" y="3437076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84664" y="3764914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904271" y="3052938"/>
            <a:ext cx="1130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</a:t>
            </a:r>
            <a:r>
              <a:rPr lang="en-US" sz="2400" dirty="0" err="1" smtClean="0"/>
              <a:t>ddr</a:t>
            </a:r>
            <a:r>
              <a:rPr lang="en-US" sz="2400" dirty="0" smtClean="0"/>
              <a:t>[A]</a:t>
            </a:r>
            <a:endParaRPr lang="en-US" sz="2400" dirty="0"/>
          </a:p>
        </p:txBody>
      </p:sp>
      <p:sp>
        <p:nvSpPr>
          <p:cNvPr id="15" name="Flowchart: Manual Operation 14"/>
          <p:cNvSpPr/>
          <p:nvPr/>
        </p:nvSpPr>
        <p:spPr>
          <a:xfrm>
            <a:off x="1254159" y="4677887"/>
            <a:ext cx="2354580" cy="777240"/>
          </a:xfrm>
          <a:prstGeom prst="flowChartManualOpe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848551" y="4651008"/>
            <a:ext cx="1043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ALU </a:t>
            </a:r>
          </a:p>
          <a:p>
            <a:pPr algn="ctr"/>
            <a:r>
              <a:rPr lang="en-US" sz="2400" dirty="0" smtClean="0"/>
              <a:t>(+, -, x)</a:t>
            </a:r>
            <a:endParaRPr lang="en-US" sz="2400" dirty="0"/>
          </a:p>
        </p:txBody>
      </p:sp>
      <p:cxnSp>
        <p:nvCxnSpPr>
          <p:cNvPr id="17" name="Elbow Connector 16"/>
          <p:cNvCxnSpPr>
            <a:stCxn id="8" idx="3"/>
          </p:cNvCxnSpPr>
          <p:nvPr/>
        </p:nvCxnSpPr>
        <p:spPr>
          <a:xfrm>
            <a:off x="2914913" y="3277503"/>
            <a:ext cx="401622" cy="141820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339063" y="2613339"/>
            <a:ext cx="3590414" cy="407166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69508" y="5893874"/>
            <a:ext cx="1546860" cy="434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680363" y="5918903"/>
            <a:ext cx="1515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Accumulator</a:t>
            </a:r>
            <a:endParaRPr lang="en-US" sz="2000" dirty="0"/>
          </a:p>
        </p:txBody>
      </p:sp>
      <p:cxnSp>
        <p:nvCxnSpPr>
          <p:cNvPr id="21" name="Elbow Connector 20"/>
          <p:cNvCxnSpPr>
            <a:stCxn id="19" idx="2"/>
          </p:cNvCxnSpPr>
          <p:nvPr/>
        </p:nvCxnSpPr>
        <p:spPr>
          <a:xfrm rot="5400000" flipH="1">
            <a:off x="92209" y="3977486"/>
            <a:ext cx="2950173" cy="1751285"/>
          </a:xfrm>
          <a:prstGeom prst="bentConnector3">
            <a:avLst>
              <a:gd name="adj1" fmla="val -7749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16200000" flipH="1">
            <a:off x="609860" y="3465777"/>
            <a:ext cx="1264179" cy="1130995"/>
          </a:xfrm>
          <a:prstGeom prst="bentConnector3">
            <a:avLst>
              <a:gd name="adj1" fmla="val -2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419522" y="5434099"/>
            <a:ext cx="945" cy="4910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4665003" y="3157395"/>
            <a:ext cx="1852145" cy="29946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3910557" y="5025160"/>
            <a:ext cx="7848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927248" y="4093297"/>
            <a:ext cx="7730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168408" y="3362492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168002" y="3690330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167799" y="4009477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167393" y="4337315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160788" y="4650272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160382" y="4978110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160179" y="5297257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159773" y="5625095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606735" y="2717338"/>
            <a:ext cx="1968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Main Memory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62874" y="3953102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A[0]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279349" y="429703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A[1]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26887" y="4932427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A[N-1]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567151" y="3029029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r1</a:t>
            </a:r>
            <a:endParaRPr 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2890207" y="3348761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r2</a:t>
            </a:r>
            <a:endParaRPr 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2052324" y="3373998"/>
            <a:ext cx="712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sum</a:t>
            </a:r>
            <a:endParaRPr lang="en-US" sz="2400" dirty="0"/>
          </a:p>
        </p:txBody>
      </p:sp>
      <p:sp>
        <p:nvSpPr>
          <p:cNvPr id="50" name="Rounded Rectangle 49"/>
          <p:cNvSpPr/>
          <p:nvPr/>
        </p:nvSpPr>
        <p:spPr>
          <a:xfrm>
            <a:off x="7615943" y="2346663"/>
            <a:ext cx="2499705" cy="148905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797138" y="2290365"/>
            <a:ext cx="203613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m</a:t>
            </a:r>
            <a:r>
              <a:rPr lang="en-US" sz="2400" i="1" dirty="0" err="1" smtClean="0"/>
              <a:t>vfrm</a:t>
            </a:r>
            <a:r>
              <a:rPr lang="en-US" sz="2400" i="1" dirty="0" smtClean="0"/>
              <a:t> r0 </a:t>
            </a:r>
          </a:p>
          <a:p>
            <a:r>
              <a:rPr lang="en-US" sz="2400" i="1" dirty="0" smtClean="0"/>
              <a:t>L: </a:t>
            </a:r>
            <a:r>
              <a:rPr lang="en-US" sz="2400" i="1" dirty="0" err="1" smtClean="0"/>
              <a:t>addinc</a:t>
            </a:r>
            <a:r>
              <a:rPr lang="en-US" sz="2400" i="1" dirty="0" smtClean="0"/>
              <a:t> r0, r1</a:t>
            </a:r>
          </a:p>
          <a:p>
            <a:r>
              <a:rPr lang="en-US" sz="2400" i="1" dirty="0" err="1" smtClean="0"/>
              <a:t>ble</a:t>
            </a:r>
            <a:r>
              <a:rPr lang="en-US" sz="2400" i="1" dirty="0" smtClean="0"/>
              <a:t> r0, N-1, L</a:t>
            </a:r>
          </a:p>
          <a:p>
            <a:r>
              <a:rPr lang="en-US" sz="2400" i="1" dirty="0" err="1" smtClean="0"/>
              <a:t>mvto</a:t>
            </a:r>
            <a:r>
              <a:rPr lang="en-US" sz="2400" i="1" dirty="0" smtClean="0"/>
              <a:t> r2  </a:t>
            </a:r>
            <a:endParaRPr lang="en-US" sz="2400" dirty="0" smtClean="0"/>
          </a:p>
          <a:p>
            <a:endParaRPr lang="en-US" sz="2400" i="1" dirty="0"/>
          </a:p>
        </p:txBody>
      </p:sp>
      <p:sp>
        <p:nvSpPr>
          <p:cNvPr id="56" name="TextBox 55"/>
          <p:cNvSpPr txBox="1"/>
          <p:nvPr/>
        </p:nvSpPr>
        <p:spPr>
          <a:xfrm>
            <a:off x="1552732" y="2699516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r0</a:t>
            </a:r>
            <a:endParaRPr lang="en-US" sz="2400" dirty="0"/>
          </a:p>
        </p:txBody>
      </p:sp>
      <p:sp>
        <p:nvSpPr>
          <p:cNvPr id="57" name="TextBox 56"/>
          <p:cNvSpPr txBox="1"/>
          <p:nvPr/>
        </p:nvSpPr>
        <p:spPr>
          <a:xfrm>
            <a:off x="2238272" y="27060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35708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67" y="79932"/>
            <a:ext cx="10515600" cy="1325563"/>
          </a:xfrm>
        </p:spPr>
        <p:txBody>
          <a:bodyPr/>
          <a:lstStyle/>
          <a:p>
            <a:r>
              <a:rPr lang="en-US" dirty="0" smtClean="0"/>
              <a:t>MIPS ISA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32" y="1405495"/>
            <a:ext cx="10515600" cy="5378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32-bit ISA (what does this mean?)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Instruction length</a:t>
            </a:r>
            <a:r>
              <a:rPr lang="en-US" dirty="0" smtClean="0"/>
              <a:t>: 32 bits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Data word length</a:t>
            </a:r>
            <a:r>
              <a:rPr lang="en-US" dirty="0" smtClean="0"/>
              <a:t>: 32 bits </a:t>
            </a:r>
          </a:p>
          <a:p>
            <a:pPr lvl="1"/>
            <a:endParaRPr lang="en-US" dirty="0"/>
          </a:p>
          <a:p>
            <a:r>
              <a:rPr lang="en-US" dirty="0" smtClean="0"/>
              <a:t>32 general purpose registers ($0, $1, $2, … $31); 32-bits each</a:t>
            </a:r>
          </a:p>
          <a:p>
            <a:pPr lvl="1"/>
            <a:r>
              <a:rPr lang="en-US" dirty="0" smtClean="0"/>
              <a:t>Register $0 is hard-wired to 0 (constant)</a:t>
            </a:r>
          </a:p>
          <a:p>
            <a:pPr lvl="1"/>
            <a:r>
              <a:rPr lang="en-US" dirty="0" smtClean="0"/>
              <a:t>All other registers can be used as read/write</a:t>
            </a:r>
          </a:p>
          <a:p>
            <a:pPr lvl="1"/>
            <a:r>
              <a:rPr lang="en-US" dirty="0" smtClean="0"/>
              <a:t>But, certain registers dedicated for specific purposes by compiler</a:t>
            </a:r>
          </a:p>
          <a:p>
            <a:pPr lvl="2"/>
            <a:r>
              <a:rPr lang="en-US" dirty="0" smtClean="0"/>
              <a:t>Global pointer ($28), Stack pointer ($29), Frame pointer ($30), Return Address ($31)</a:t>
            </a:r>
          </a:p>
          <a:p>
            <a:pPr lvl="2"/>
            <a:r>
              <a:rPr lang="en-US" dirty="0" smtClean="0"/>
              <a:t>We wont worry about these conventions in this class!</a:t>
            </a:r>
          </a:p>
          <a:p>
            <a:pPr lvl="1"/>
            <a:endParaRPr lang="en-US" dirty="0"/>
          </a:p>
          <a:p>
            <a:r>
              <a:rPr lang="en-US" dirty="0" smtClean="0"/>
              <a:t>Two dedicated 32-bit registers </a:t>
            </a:r>
            <a:r>
              <a:rPr lang="en-US" i="1" dirty="0" smtClean="0"/>
              <a:t>hi</a:t>
            </a:r>
            <a:r>
              <a:rPr lang="en-US" dirty="0" smtClean="0"/>
              <a:t> and </a:t>
            </a:r>
            <a:r>
              <a:rPr lang="en-US" i="1" dirty="0" smtClean="0"/>
              <a:t>lo </a:t>
            </a:r>
            <a:r>
              <a:rPr lang="en-US" dirty="0" smtClean="0"/>
              <a:t>for multiplication ops</a:t>
            </a:r>
          </a:p>
          <a:p>
            <a:r>
              <a:rPr lang="en-US" dirty="0" smtClean="0"/>
              <a:t>Separate </a:t>
            </a:r>
            <a:r>
              <a:rPr lang="en-US" dirty="0" err="1" smtClean="0"/>
              <a:t>regs</a:t>
            </a:r>
            <a:r>
              <a:rPr lang="en-US" dirty="0" smtClean="0"/>
              <a:t>/unit for floating point ops (discussed later)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00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7481"/>
            <a:ext cx="10515600" cy="1325563"/>
          </a:xfrm>
        </p:spPr>
        <p:txBody>
          <a:bodyPr/>
          <a:lstStyle/>
          <a:p>
            <a:r>
              <a:rPr lang="en-US" dirty="0" smtClean="0"/>
              <a:t>MIPS Instructions: R-Type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038" y="4794422"/>
            <a:ext cx="11165803" cy="265039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 add </a:t>
            </a:r>
            <a:r>
              <a:rPr lang="en-US" dirty="0" err="1" smtClean="0"/>
              <a:t>rs</a:t>
            </a:r>
            <a:r>
              <a:rPr lang="en-US" dirty="0" smtClean="0"/>
              <a:t>, </a:t>
            </a:r>
            <a:r>
              <a:rPr lang="en-US" dirty="0" err="1" smtClean="0"/>
              <a:t>rt</a:t>
            </a:r>
            <a:r>
              <a:rPr lang="en-US" dirty="0" smtClean="0"/>
              <a:t>, </a:t>
            </a:r>
            <a:r>
              <a:rPr lang="en-US" dirty="0" err="1" smtClean="0"/>
              <a:t>rd</a:t>
            </a:r>
            <a:r>
              <a:rPr lang="en-US" dirty="0" smtClean="0"/>
              <a:t>     </a:t>
            </a:r>
            <a:r>
              <a:rPr lang="en-US" dirty="0" smtClean="0">
                <a:solidFill>
                  <a:schemeClr val="accent1"/>
                </a:solidFill>
              </a:rPr>
              <a:t>// R[</a:t>
            </a:r>
            <a:r>
              <a:rPr lang="en-US" dirty="0" err="1" smtClean="0">
                <a:solidFill>
                  <a:schemeClr val="accent1"/>
                </a:solidFill>
              </a:rPr>
              <a:t>rd</a:t>
            </a:r>
            <a:r>
              <a:rPr lang="en-US" dirty="0" smtClean="0">
                <a:solidFill>
                  <a:schemeClr val="accent1"/>
                </a:solidFill>
              </a:rPr>
              <a:t>]  ← R[</a:t>
            </a:r>
            <a:r>
              <a:rPr lang="en-US" dirty="0" err="1" smtClean="0">
                <a:solidFill>
                  <a:schemeClr val="accent1"/>
                </a:solidFill>
              </a:rPr>
              <a:t>rs</a:t>
            </a:r>
            <a:r>
              <a:rPr lang="en-US" dirty="0" smtClean="0">
                <a:solidFill>
                  <a:schemeClr val="accent1"/>
                </a:solidFill>
              </a:rPr>
              <a:t>] + </a:t>
            </a:r>
            <a:r>
              <a:rPr lang="en-US" dirty="0" smtClean="0">
                <a:solidFill>
                  <a:schemeClr val="accent1"/>
                </a:solidFill>
              </a:rPr>
              <a:t>R[</a:t>
            </a:r>
            <a:r>
              <a:rPr lang="en-US" dirty="0" err="1" smtClean="0">
                <a:solidFill>
                  <a:schemeClr val="accent1"/>
                </a:solidFill>
              </a:rPr>
              <a:t>rt</a:t>
            </a:r>
            <a:r>
              <a:rPr lang="en-US" dirty="0" smtClean="0">
                <a:solidFill>
                  <a:schemeClr val="accent1"/>
                </a:solidFill>
              </a:rPr>
              <a:t>]; </a:t>
            </a:r>
            <a:r>
              <a:rPr lang="en-US" dirty="0" smtClean="0">
                <a:solidFill>
                  <a:schemeClr val="accent1"/>
                </a:solidFill>
              </a:rPr>
              <a:t>signed addition; </a:t>
            </a:r>
            <a:r>
              <a:rPr lang="en-US" dirty="0" smtClean="0">
                <a:solidFill>
                  <a:srgbClr val="C00000"/>
                </a:solidFill>
              </a:rPr>
              <a:t>trap on overflow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/>
              <a:t>sub </a:t>
            </a:r>
            <a:r>
              <a:rPr lang="en-US" dirty="0" err="1" smtClean="0"/>
              <a:t>rs</a:t>
            </a:r>
            <a:r>
              <a:rPr lang="en-US" dirty="0" smtClean="0"/>
              <a:t>, </a:t>
            </a:r>
            <a:r>
              <a:rPr lang="en-US" dirty="0" err="1" smtClean="0"/>
              <a:t>rt</a:t>
            </a:r>
            <a:r>
              <a:rPr lang="en-US" dirty="0" smtClean="0"/>
              <a:t>, </a:t>
            </a:r>
            <a:r>
              <a:rPr lang="en-US" dirty="0" err="1" smtClean="0"/>
              <a:t>rd</a:t>
            </a:r>
            <a:r>
              <a:rPr lang="en-US" dirty="0" smtClean="0"/>
              <a:t>     </a:t>
            </a:r>
            <a:r>
              <a:rPr lang="en-US" dirty="0">
                <a:solidFill>
                  <a:schemeClr val="accent1"/>
                </a:solidFill>
              </a:rPr>
              <a:t>// R[</a:t>
            </a:r>
            <a:r>
              <a:rPr lang="en-US" dirty="0" err="1">
                <a:solidFill>
                  <a:schemeClr val="accent1"/>
                </a:solidFill>
              </a:rPr>
              <a:t>rd</a:t>
            </a:r>
            <a:r>
              <a:rPr lang="en-US" dirty="0">
                <a:solidFill>
                  <a:schemeClr val="accent1"/>
                </a:solidFill>
              </a:rPr>
              <a:t>]  ← R[</a:t>
            </a:r>
            <a:r>
              <a:rPr lang="en-US" dirty="0" err="1">
                <a:solidFill>
                  <a:schemeClr val="accent1"/>
                </a:solidFill>
              </a:rPr>
              <a:t>rs</a:t>
            </a:r>
            <a:r>
              <a:rPr lang="en-US" dirty="0">
                <a:solidFill>
                  <a:schemeClr val="accent1"/>
                </a:solidFill>
              </a:rPr>
              <a:t>] </a:t>
            </a:r>
            <a:r>
              <a:rPr lang="en-US" dirty="0" smtClean="0">
                <a:solidFill>
                  <a:schemeClr val="accent1"/>
                </a:solidFill>
              </a:rPr>
              <a:t>- R[</a:t>
            </a:r>
            <a:r>
              <a:rPr lang="en-US" dirty="0" err="1" smtClean="0">
                <a:solidFill>
                  <a:schemeClr val="accent1"/>
                </a:solidFill>
              </a:rPr>
              <a:t>rt</a:t>
            </a:r>
            <a:r>
              <a:rPr lang="en-US" dirty="0" smtClean="0">
                <a:solidFill>
                  <a:schemeClr val="accent1"/>
                </a:solidFill>
              </a:rPr>
              <a:t>]; </a:t>
            </a:r>
            <a:r>
              <a:rPr lang="en-US" dirty="0">
                <a:solidFill>
                  <a:schemeClr val="accent1"/>
                </a:solidFill>
              </a:rPr>
              <a:t>signed </a:t>
            </a:r>
            <a:r>
              <a:rPr lang="en-US" dirty="0" smtClean="0">
                <a:solidFill>
                  <a:schemeClr val="accent1"/>
                </a:solidFill>
              </a:rPr>
              <a:t>subtraction; </a:t>
            </a:r>
            <a:r>
              <a:rPr lang="en-US" dirty="0">
                <a:solidFill>
                  <a:srgbClr val="C00000"/>
                </a:solidFill>
              </a:rPr>
              <a:t>trap on </a:t>
            </a:r>
            <a:r>
              <a:rPr lang="en-US" dirty="0" smtClean="0">
                <a:solidFill>
                  <a:srgbClr val="C00000"/>
                </a:solidFill>
              </a:rPr>
              <a:t>overflow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/>
              <a:t>or </a:t>
            </a:r>
            <a:r>
              <a:rPr lang="en-US" dirty="0" err="1" smtClean="0"/>
              <a:t>rs</a:t>
            </a:r>
            <a:r>
              <a:rPr lang="en-US" dirty="0" smtClean="0"/>
              <a:t>, </a:t>
            </a:r>
            <a:r>
              <a:rPr lang="en-US" dirty="0" err="1" smtClean="0"/>
              <a:t>rt</a:t>
            </a:r>
            <a:r>
              <a:rPr lang="en-US" dirty="0" smtClean="0"/>
              <a:t>, </a:t>
            </a:r>
            <a:r>
              <a:rPr lang="en-US" dirty="0" err="1" smtClean="0"/>
              <a:t>rd</a:t>
            </a:r>
            <a:r>
              <a:rPr lang="en-US" dirty="0" smtClean="0">
                <a:solidFill>
                  <a:schemeClr val="accent1"/>
                </a:solidFill>
              </a:rPr>
              <a:t>       </a:t>
            </a:r>
            <a:r>
              <a:rPr lang="en-US" dirty="0">
                <a:solidFill>
                  <a:schemeClr val="accent1"/>
                </a:solidFill>
              </a:rPr>
              <a:t>// R[</a:t>
            </a:r>
            <a:r>
              <a:rPr lang="en-US" dirty="0" err="1">
                <a:solidFill>
                  <a:schemeClr val="accent1"/>
                </a:solidFill>
              </a:rPr>
              <a:t>rd</a:t>
            </a:r>
            <a:r>
              <a:rPr lang="en-US" dirty="0">
                <a:solidFill>
                  <a:schemeClr val="accent1"/>
                </a:solidFill>
              </a:rPr>
              <a:t>]  ← R[</a:t>
            </a:r>
            <a:r>
              <a:rPr lang="en-US" dirty="0" err="1">
                <a:solidFill>
                  <a:schemeClr val="accent1"/>
                </a:solidFill>
              </a:rPr>
              <a:t>rs</a:t>
            </a:r>
            <a:r>
              <a:rPr lang="en-US" dirty="0">
                <a:solidFill>
                  <a:schemeClr val="accent1"/>
                </a:solidFill>
              </a:rPr>
              <a:t>] </a:t>
            </a:r>
            <a:r>
              <a:rPr lang="en-US" dirty="0" smtClean="0">
                <a:solidFill>
                  <a:schemeClr val="accent1"/>
                </a:solidFill>
              </a:rPr>
              <a:t>| </a:t>
            </a:r>
            <a:r>
              <a:rPr lang="en-US" dirty="0">
                <a:solidFill>
                  <a:schemeClr val="accent1"/>
                </a:solidFill>
              </a:rPr>
              <a:t>R[</a:t>
            </a:r>
            <a:r>
              <a:rPr lang="en-US" dirty="0" err="1">
                <a:solidFill>
                  <a:schemeClr val="accent1"/>
                </a:solidFill>
              </a:rPr>
              <a:t>rt</a:t>
            </a:r>
            <a:r>
              <a:rPr lang="en-US" dirty="0">
                <a:solidFill>
                  <a:schemeClr val="accent1"/>
                </a:solidFill>
              </a:rPr>
              <a:t>]; </a:t>
            </a:r>
            <a:r>
              <a:rPr lang="en-US" dirty="0" smtClean="0">
                <a:solidFill>
                  <a:schemeClr val="accent1"/>
                </a:solidFill>
              </a:rPr>
              <a:t>bit-wise Boolean OR operation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 smtClean="0"/>
              <a:t>sll</a:t>
            </a:r>
            <a:r>
              <a:rPr lang="en-US" dirty="0" smtClean="0"/>
              <a:t> </a:t>
            </a:r>
            <a:r>
              <a:rPr lang="en-US" dirty="0" err="1" smtClean="0"/>
              <a:t>rt</a:t>
            </a:r>
            <a:r>
              <a:rPr lang="en-US" dirty="0" smtClean="0"/>
              <a:t>, </a:t>
            </a:r>
            <a:r>
              <a:rPr lang="en-US" dirty="0" err="1" smtClean="0"/>
              <a:t>rd</a:t>
            </a:r>
            <a:r>
              <a:rPr lang="en-US" dirty="0" smtClean="0"/>
              <a:t>, </a:t>
            </a:r>
            <a:r>
              <a:rPr lang="en-US" dirty="0" err="1" smtClean="0"/>
              <a:t>shamt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1"/>
                </a:solidFill>
              </a:rPr>
              <a:t>// R[</a:t>
            </a:r>
            <a:r>
              <a:rPr lang="en-US" dirty="0" err="1">
                <a:solidFill>
                  <a:schemeClr val="accent1"/>
                </a:solidFill>
              </a:rPr>
              <a:t>rd</a:t>
            </a:r>
            <a:r>
              <a:rPr lang="en-US" dirty="0">
                <a:solidFill>
                  <a:schemeClr val="accent1"/>
                </a:solidFill>
              </a:rPr>
              <a:t>]  </a:t>
            </a:r>
            <a:r>
              <a:rPr lang="en-US" dirty="0" smtClean="0">
                <a:solidFill>
                  <a:schemeClr val="accent1"/>
                </a:solidFill>
              </a:rPr>
              <a:t>← </a:t>
            </a:r>
            <a:r>
              <a:rPr lang="en-US" dirty="0">
                <a:solidFill>
                  <a:schemeClr val="accent1"/>
                </a:solidFill>
              </a:rPr>
              <a:t>R[</a:t>
            </a:r>
            <a:r>
              <a:rPr lang="en-US" dirty="0" err="1">
                <a:solidFill>
                  <a:schemeClr val="accent1"/>
                </a:solidFill>
              </a:rPr>
              <a:t>rt</a:t>
            </a:r>
            <a:r>
              <a:rPr lang="en-US" dirty="0" smtClean="0">
                <a:solidFill>
                  <a:schemeClr val="accent1"/>
                </a:solidFill>
              </a:rPr>
              <a:t>] &lt;&lt; </a:t>
            </a:r>
            <a:r>
              <a:rPr lang="en-US" dirty="0" err="1" smtClean="0">
                <a:solidFill>
                  <a:schemeClr val="accent1"/>
                </a:solidFill>
              </a:rPr>
              <a:t>shamt</a:t>
            </a:r>
            <a:r>
              <a:rPr lang="en-US" dirty="0" smtClean="0">
                <a:solidFill>
                  <a:schemeClr val="accent1"/>
                </a:solidFill>
              </a:rPr>
              <a:t>; logical shift left</a:t>
            </a:r>
          </a:p>
          <a:p>
            <a:pPr marL="0" indent="0">
              <a:buNone/>
            </a:pPr>
            <a:r>
              <a:rPr lang="en-US" dirty="0" smtClean="0"/>
              <a:t>…..(many others)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 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   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82363" y="1993388"/>
            <a:ext cx="1804087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90764" y="16493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31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1231" y="1645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26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1372" y="1953913"/>
            <a:ext cx="98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Op-code</a:t>
            </a:r>
          </a:p>
          <a:p>
            <a:r>
              <a:rPr lang="en-US" dirty="0" smtClean="0"/>
              <a:t>(6-bits)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777728" y="1993388"/>
            <a:ext cx="1804087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692307" y="16431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25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26596" y="1645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98626" y="1970044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Rs</a:t>
            </a:r>
            <a:endParaRPr lang="en-US" dirty="0" smtClean="0"/>
          </a:p>
          <a:p>
            <a:pPr algn="ctr"/>
            <a:r>
              <a:rPr lang="en-US" dirty="0" smtClean="0"/>
              <a:t>(5-bits)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586720" y="1993388"/>
            <a:ext cx="1804087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501299" y="16431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35588" y="1645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16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07618" y="1970044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Rt</a:t>
            </a:r>
            <a:endParaRPr lang="en-US" dirty="0" smtClean="0"/>
          </a:p>
          <a:p>
            <a:pPr algn="ctr"/>
            <a:r>
              <a:rPr lang="en-US" dirty="0" smtClean="0"/>
              <a:t>(5-bits)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390807" y="1993388"/>
            <a:ext cx="1804087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305386" y="16431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15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39675" y="1645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11705" y="1970044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Rd</a:t>
            </a:r>
          </a:p>
          <a:p>
            <a:pPr algn="ctr"/>
            <a:r>
              <a:rPr lang="en-US" dirty="0" smtClean="0"/>
              <a:t>(5-bits)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194894" y="1993388"/>
            <a:ext cx="1804087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109473" y="16431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615792" y="1970044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Shamt</a:t>
            </a:r>
            <a:endParaRPr lang="en-US" dirty="0" smtClean="0"/>
          </a:p>
          <a:p>
            <a:pPr algn="ctr"/>
            <a:r>
              <a:rPr lang="en-US" dirty="0" smtClean="0"/>
              <a:t>(5-bits)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643762" y="16432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6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990601" y="1993388"/>
            <a:ext cx="1804087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905180" y="1643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411499" y="1970044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funct</a:t>
            </a:r>
            <a:endParaRPr lang="en-US" dirty="0" smtClean="0"/>
          </a:p>
          <a:p>
            <a:pPr algn="ctr"/>
            <a:r>
              <a:rPr lang="en-US" dirty="0" smtClean="0"/>
              <a:t>(6-bits)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1439469" y="16432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5150" y="3021227"/>
            <a:ext cx="15137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000000 for all R-type instructions</a:t>
            </a:r>
            <a:endParaRPr lang="en-US" sz="2000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592001" y="2512371"/>
            <a:ext cx="175015" cy="5313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226596" y="3080951"/>
            <a:ext cx="15137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Operand register identifiers</a:t>
            </a:r>
            <a:endParaRPr lang="en-US" sz="2000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4183173" y="2438255"/>
            <a:ext cx="443795" cy="6651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612772" y="2497978"/>
            <a:ext cx="406448" cy="6126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6614282" y="2471714"/>
            <a:ext cx="131744" cy="7079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92266" y="3108555"/>
            <a:ext cx="15137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Result register identifier</a:t>
            </a:r>
            <a:endParaRPr lang="en-US" sz="2000" dirty="0"/>
          </a:p>
        </p:txBody>
      </p:sp>
      <p:sp>
        <p:nvSpPr>
          <p:cNvPr id="46" name="TextBox 45"/>
          <p:cNvSpPr txBox="1"/>
          <p:nvPr/>
        </p:nvSpPr>
        <p:spPr>
          <a:xfrm>
            <a:off x="8431746" y="3199447"/>
            <a:ext cx="1513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Shift amount</a:t>
            </a:r>
            <a:endParaRPr lang="en-US" sz="2000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8550113" y="2471714"/>
            <a:ext cx="131744" cy="7079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10515746" y="2479292"/>
            <a:ext cx="11703" cy="7426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9545593" y="3218935"/>
            <a:ext cx="2341607" cy="15754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9619204" y="3330564"/>
            <a:ext cx="22579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Add: 100000 = 20</a:t>
            </a:r>
            <a:r>
              <a:rPr lang="en-US" sz="2000" baseline="-25000" dirty="0" smtClean="0"/>
              <a:t>hex</a:t>
            </a:r>
            <a:endParaRPr lang="en-US" sz="2000" dirty="0" smtClean="0"/>
          </a:p>
          <a:p>
            <a:r>
              <a:rPr lang="en-US" sz="2000" dirty="0" smtClean="0"/>
              <a:t>Sub: 100010 = 22</a:t>
            </a:r>
            <a:r>
              <a:rPr lang="en-US" sz="2000" baseline="-25000" dirty="0" smtClean="0"/>
              <a:t>hex</a:t>
            </a:r>
            <a:endParaRPr lang="en-US" sz="2000" dirty="0" smtClean="0"/>
          </a:p>
          <a:p>
            <a:r>
              <a:rPr lang="en-US" sz="2000" dirty="0" smtClean="0"/>
              <a:t>Or:   100101 = 25</a:t>
            </a:r>
            <a:r>
              <a:rPr lang="en-US" sz="2000" baseline="-25000" dirty="0" smtClean="0"/>
              <a:t>hex</a:t>
            </a:r>
            <a:endParaRPr lang="en-US" sz="2000" dirty="0" smtClean="0"/>
          </a:p>
          <a:p>
            <a:r>
              <a:rPr lang="en-US" sz="2000" dirty="0" err="1" smtClean="0"/>
              <a:t>Sll</a:t>
            </a:r>
            <a:r>
              <a:rPr lang="en-US" sz="2000" dirty="0" smtClean="0"/>
              <a:t>:    000000 = 00</a:t>
            </a:r>
            <a:r>
              <a:rPr lang="en-US" sz="2000" baseline="-25000" dirty="0" smtClean="0"/>
              <a:t>hex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434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751" y="304021"/>
            <a:ext cx="10515600" cy="1325563"/>
          </a:xfrm>
        </p:spPr>
        <p:txBody>
          <a:bodyPr/>
          <a:lstStyle/>
          <a:p>
            <a:r>
              <a:rPr lang="en-US" dirty="0" smtClean="0"/>
              <a:t>MIPS R-type Instructions: Add vs </a:t>
            </a:r>
            <a:r>
              <a:rPr lang="en-US" dirty="0" err="1" smtClean="0"/>
              <a:t>Addu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424" y="1629584"/>
            <a:ext cx="11165803" cy="26503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add </a:t>
            </a:r>
            <a:r>
              <a:rPr lang="en-US" dirty="0" err="1" smtClean="0"/>
              <a:t>rs</a:t>
            </a:r>
            <a:r>
              <a:rPr lang="en-US" dirty="0" smtClean="0"/>
              <a:t>, </a:t>
            </a:r>
            <a:r>
              <a:rPr lang="en-US" dirty="0" err="1" smtClean="0"/>
              <a:t>rt</a:t>
            </a:r>
            <a:r>
              <a:rPr lang="en-US" dirty="0" smtClean="0"/>
              <a:t>, </a:t>
            </a:r>
            <a:r>
              <a:rPr lang="en-US" dirty="0" err="1" smtClean="0"/>
              <a:t>rd</a:t>
            </a:r>
            <a:r>
              <a:rPr lang="en-US" dirty="0" smtClean="0"/>
              <a:t>     </a:t>
            </a:r>
            <a:r>
              <a:rPr lang="en-US" dirty="0" smtClean="0">
                <a:solidFill>
                  <a:schemeClr val="accent1"/>
                </a:solidFill>
              </a:rPr>
              <a:t>// R[</a:t>
            </a:r>
            <a:r>
              <a:rPr lang="en-US" dirty="0" err="1" smtClean="0">
                <a:solidFill>
                  <a:schemeClr val="accent1"/>
                </a:solidFill>
              </a:rPr>
              <a:t>rd</a:t>
            </a:r>
            <a:r>
              <a:rPr lang="en-US" dirty="0" smtClean="0">
                <a:solidFill>
                  <a:schemeClr val="accent1"/>
                </a:solidFill>
              </a:rPr>
              <a:t>]  ← R[</a:t>
            </a:r>
            <a:r>
              <a:rPr lang="en-US" dirty="0" err="1" smtClean="0">
                <a:solidFill>
                  <a:schemeClr val="accent1"/>
                </a:solidFill>
              </a:rPr>
              <a:t>rs</a:t>
            </a:r>
            <a:r>
              <a:rPr lang="en-US" dirty="0" smtClean="0">
                <a:solidFill>
                  <a:schemeClr val="accent1"/>
                </a:solidFill>
              </a:rPr>
              <a:t>] + </a:t>
            </a:r>
            <a:r>
              <a:rPr lang="en-US" dirty="0" smtClean="0">
                <a:solidFill>
                  <a:schemeClr val="accent1"/>
                </a:solidFill>
              </a:rPr>
              <a:t>R[</a:t>
            </a:r>
            <a:r>
              <a:rPr lang="en-US" dirty="0" err="1" smtClean="0">
                <a:solidFill>
                  <a:schemeClr val="accent1"/>
                </a:solidFill>
              </a:rPr>
              <a:t>rt</a:t>
            </a:r>
            <a:r>
              <a:rPr lang="en-US" dirty="0" smtClean="0">
                <a:solidFill>
                  <a:schemeClr val="accent1"/>
                </a:solidFill>
              </a:rPr>
              <a:t>]; </a:t>
            </a:r>
            <a:r>
              <a:rPr lang="en-US" dirty="0" smtClean="0">
                <a:solidFill>
                  <a:schemeClr val="accent1"/>
                </a:solidFill>
              </a:rPr>
              <a:t>signed addition; </a:t>
            </a:r>
            <a:r>
              <a:rPr lang="en-US" dirty="0" smtClean="0">
                <a:solidFill>
                  <a:srgbClr val="C00000"/>
                </a:solidFill>
              </a:rPr>
              <a:t>trap on overflow</a:t>
            </a:r>
          </a:p>
          <a:p>
            <a:pPr marL="0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   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467496" y="2492890"/>
            <a:ext cx="10515600" cy="53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r</a:t>
            </a:r>
            <a:r>
              <a:rPr lang="en-US" dirty="0" err="1" smtClean="0"/>
              <a:t>s</a:t>
            </a:r>
            <a:r>
              <a:rPr lang="en-US" dirty="0" smtClean="0"/>
              <a:t>, </a:t>
            </a:r>
            <a:r>
              <a:rPr lang="en-US" dirty="0" err="1" smtClean="0"/>
              <a:t>rt</a:t>
            </a:r>
            <a:r>
              <a:rPr lang="en-US" dirty="0" smtClean="0"/>
              <a:t> and </a:t>
            </a:r>
            <a:r>
              <a:rPr lang="en-US" dirty="0" err="1" smtClean="0"/>
              <a:t>rd</a:t>
            </a:r>
            <a:r>
              <a:rPr lang="en-US" dirty="0" smtClean="0"/>
              <a:t> are assumed to contain 32-bit </a:t>
            </a:r>
            <a:r>
              <a:rPr lang="en-US" dirty="0" smtClean="0">
                <a:solidFill>
                  <a:srgbClr val="C00000"/>
                </a:solidFill>
              </a:rPr>
              <a:t>signed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2’s complement </a:t>
            </a:r>
            <a:r>
              <a:rPr lang="en-US" dirty="0" smtClean="0"/>
              <a:t>numbers </a:t>
            </a:r>
          </a:p>
          <a:p>
            <a:pPr lvl="1"/>
            <a:r>
              <a:rPr lang="en-US" dirty="0" smtClean="0"/>
              <a:t>MSB (32</a:t>
            </a:r>
            <a:r>
              <a:rPr lang="en-US" baseline="30000" dirty="0" smtClean="0"/>
              <a:t>nd</a:t>
            </a:r>
            <a:r>
              <a:rPr lang="en-US" dirty="0" smtClean="0"/>
              <a:t> bit) indicates if the number is positive or negative</a:t>
            </a:r>
          </a:p>
          <a:p>
            <a:pPr lvl="1"/>
            <a:r>
              <a:rPr lang="en-US" dirty="0" smtClean="0"/>
              <a:t>Review 2’s complement </a:t>
            </a:r>
            <a:r>
              <a:rPr lang="en-US" dirty="0"/>
              <a:t>representation (</a:t>
            </a:r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en.wikipedia.org/wiki/Two%27s_complement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dirty="0" smtClean="0"/>
              <a:t>Example: assume only 4-bit numbers in range [-8,7]</a:t>
            </a:r>
          </a:p>
          <a:p>
            <a:pPr marL="0" indent="0">
              <a:buNone/>
            </a:pPr>
            <a:r>
              <a:rPr lang="en-US" dirty="0" err="1" smtClean="0"/>
              <a:t>rs</a:t>
            </a:r>
            <a:r>
              <a:rPr lang="en-US" dirty="0" smtClean="0"/>
              <a:t> =   0101 (5) </a:t>
            </a:r>
          </a:p>
          <a:p>
            <a:pPr marL="0" indent="0">
              <a:buNone/>
            </a:pPr>
            <a:r>
              <a:rPr lang="en-US" dirty="0" err="1"/>
              <a:t>r</a:t>
            </a:r>
            <a:r>
              <a:rPr lang="en-US" dirty="0" err="1" smtClean="0"/>
              <a:t>t</a:t>
            </a:r>
            <a:r>
              <a:rPr lang="en-US" dirty="0" smtClean="0"/>
              <a:t> =+ 0110 (6)</a:t>
            </a:r>
          </a:p>
          <a:p>
            <a:pPr marL="0" indent="0">
              <a:buNone/>
            </a:pPr>
            <a:r>
              <a:rPr lang="en-US" dirty="0" err="1" smtClean="0"/>
              <a:t>rd</a:t>
            </a:r>
            <a:r>
              <a:rPr lang="en-US" dirty="0" smtClean="0"/>
              <a:t>=   1011 (-4)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Overflow!</a:t>
            </a:r>
            <a:r>
              <a:rPr lang="en-US" dirty="0" smtClean="0">
                <a:solidFill>
                  <a:srgbClr val="C00000"/>
                </a:solidFill>
              </a:rPr>
              <a:t>  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5152592" y="5276462"/>
            <a:ext cx="6827284" cy="2161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add</a:t>
            </a:r>
            <a:r>
              <a:rPr lang="en-US" b="1" dirty="0" err="1" smtClean="0"/>
              <a:t>u</a:t>
            </a:r>
            <a:r>
              <a:rPr lang="en-US" dirty="0" smtClean="0"/>
              <a:t> </a:t>
            </a:r>
            <a:r>
              <a:rPr lang="en-US" dirty="0" err="1" smtClean="0"/>
              <a:t>rs</a:t>
            </a:r>
            <a:r>
              <a:rPr lang="en-US" dirty="0" smtClean="0"/>
              <a:t>, </a:t>
            </a:r>
            <a:r>
              <a:rPr lang="en-US" dirty="0" err="1" smtClean="0"/>
              <a:t>rt</a:t>
            </a:r>
            <a:r>
              <a:rPr lang="en-US" dirty="0" smtClean="0"/>
              <a:t>, </a:t>
            </a:r>
            <a:r>
              <a:rPr lang="en-US" dirty="0" err="1" smtClean="0"/>
              <a:t>rd</a:t>
            </a:r>
            <a:r>
              <a:rPr lang="en-US" dirty="0" smtClean="0"/>
              <a:t>     </a:t>
            </a:r>
            <a:r>
              <a:rPr lang="en-US" dirty="0" smtClean="0">
                <a:solidFill>
                  <a:schemeClr val="accent1"/>
                </a:solidFill>
              </a:rPr>
              <a:t>// R[</a:t>
            </a:r>
            <a:r>
              <a:rPr lang="en-US" dirty="0" err="1" smtClean="0">
                <a:solidFill>
                  <a:schemeClr val="accent1"/>
                </a:solidFill>
              </a:rPr>
              <a:t>rd</a:t>
            </a:r>
            <a:r>
              <a:rPr lang="en-US" dirty="0" smtClean="0">
                <a:solidFill>
                  <a:schemeClr val="accent1"/>
                </a:solidFill>
              </a:rPr>
              <a:t>]  ← R[</a:t>
            </a:r>
            <a:r>
              <a:rPr lang="en-US" dirty="0" err="1" smtClean="0">
                <a:solidFill>
                  <a:schemeClr val="accent1"/>
                </a:solidFill>
              </a:rPr>
              <a:t>rs</a:t>
            </a:r>
            <a:r>
              <a:rPr lang="en-US" dirty="0" smtClean="0">
                <a:solidFill>
                  <a:schemeClr val="accent1"/>
                </a:solidFill>
              </a:rPr>
              <a:t>] + </a:t>
            </a:r>
            <a:r>
              <a:rPr lang="en-US" dirty="0" smtClean="0">
                <a:solidFill>
                  <a:schemeClr val="accent1"/>
                </a:solidFill>
              </a:rPr>
              <a:t>R[</a:t>
            </a:r>
            <a:r>
              <a:rPr lang="en-US" dirty="0" err="1" smtClean="0">
                <a:solidFill>
                  <a:schemeClr val="accent1"/>
                </a:solidFill>
              </a:rPr>
              <a:t>rt</a:t>
            </a:r>
            <a:r>
              <a:rPr lang="en-US" dirty="0" smtClean="0">
                <a:solidFill>
                  <a:schemeClr val="accent1"/>
                </a:solidFill>
              </a:rPr>
              <a:t>];</a:t>
            </a: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C00000"/>
                </a:solidFill>
              </a:rPr>
              <a:t>NO trap on overflow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1"/>
                </a:solidFill>
              </a:rPr>
              <a:t>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90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8662150" y="1332155"/>
            <a:ext cx="2669467" cy="9730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36" y="7914"/>
            <a:ext cx="10515600" cy="1325563"/>
          </a:xfrm>
        </p:spPr>
        <p:txBody>
          <a:bodyPr/>
          <a:lstStyle/>
          <a:p>
            <a:r>
              <a:rPr lang="en-US" dirty="0" smtClean="0"/>
              <a:t>ISA Design: Operand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116965"/>
            <a:ext cx="11391900" cy="539051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</a:t>
            </a:r>
            <a:endParaRPr lang="en-US" dirty="0"/>
          </a:p>
        </p:txBody>
      </p:sp>
      <p:sp>
        <p:nvSpPr>
          <p:cNvPr id="5" name="Flowchart: Manual Operation 4"/>
          <p:cNvSpPr/>
          <p:nvPr/>
        </p:nvSpPr>
        <p:spPr>
          <a:xfrm>
            <a:off x="733168" y="2950383"/>
            <a:ext cx="2354580" cy="777240"/>
          </a:xfrm>
          <a:prstGeom prst="flowChartManualOpe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27560" y="2923504"/>
            <a:ext cx="1043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ALU </a:t>
            </a:r>
          </a:p>
          <a:p>
            <a:pPr algn="ctr"/>
            <a:r>
              <a:rPr lang="en-US" sz="2400" dirty="0" smtClean="0"/>
              <a:t>(+, -, x)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175128" y="2218863"/>
            <a:ext cx="0" cy="73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523868" y="2218863"/>
            <a:ext cx="0" cy="73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838068" y="3727623"/>
            <a:ext cx="0" cy="73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29720" y="1560066"/>
            <a:ext cx="4724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Where do the operands come from?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53108" y="4486021"/>
            <a:ext cx="3682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Where is the result written?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617174" y="464906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6242014" y="1815524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41608" y="2143362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241405" y="2462509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240999" y="2790347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063782" y="1331417"/>
            <a:ext cx="1226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File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6233746" y="1744205"/>
            <a:ext cx="945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0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6241366" y="2094725"/>
            <a:ext cx="945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</a:t>
            </a:r>
            <a:r>
              <a:rPr lang="en-US" sz="24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67637" y="2699610"/>
            <a:ext cx="1101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31</a:t>
            </a:r>
            <a:endParaRPr lang="en-US" sz="2400" dirty="0"/>
          </a:p>
        </p:txBody>
      </p:sp>
      <p:sp>
        <p:nvSpPr>
          <p:cNvPr id="35" name="Flowchart: Manual Operation 34"/>
          <p:cNvSpPr/>
          <p:nvPr/>
        </p:nvSpPr>
        <p:spPr>
          <a:xfrm>
            <a:off x="5548594" y="4297680"/>
            <a:ext cx="2354580" cy="777240"/>
          </a:xfrm>
          <a:prstGeom prst="flowChartManualOpe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142986" y="4270801"/>
            <a:ext cx="1043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ALU </a:t>
            </a:r>
          </a:p>
          <a:p>
            <a:pPr algn="ctr"/>
            <a:r>
              <a:rPr lang="en-US" sz="2400" dirty="0" smtClean="0"/>
              <a:t>(+, -, x)</a:t>
            </a:r>
            <a:endParaRPr lang="en-US" sz="2400" dirty="0"/>
          </a:p>
        </p:txBody>
      </p:sp>
      <p:cxnSp>
        <p:nvCxnSpPr>
          <p:cNvPr id="41" name="Elbow Connector 40"/>
          <p:cNvCxnSpPr/>
          <p:nvPr/>
        </p:nvCxnSpPr>
        <p:spPr>
          <a:xfrm rot="10800000" flipV="1">
            <a:off x="5922857" y="2930443"/>
            <a:ext cx="294205" cy="136723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24" idx="3"/>
          </p:cNvCxnSpPr>
          <p:nvPr/>
        </p:nvCxnSpPr>
        <p:spPr>
          <a:xfrm>
            <a:off x="7186881" y="2325558"/>
            <a:ext cx="371133" cy="194524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35" idx="2"/>
            <a:endCxn id="18" idx="1"/>
          </p:cNvCxnSpPr>
          <p:nvPr/>
        </p:nvCxnSpPr>
        <p:spPr>
          <a:xfrm rot="5400000" flipH="1">
            <a:off x="4934038" y="3283074"/>
            <a:ext cx="3099822" cy="483870"/>
          </a:xfrm>
          <a:prstGeom prst="bentConnector4">
            <a:avLst>
              <a:gd name="adj1" fmla="val -7375"/>
              <a:gd name="adj2" fmla="val 29055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4694458" y="1312648"/>
            <a:ext cx="3590414" cy="44328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3543563" y="5836057"/>
            <a:ext cx="7068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Instruction specifies 2 source and 1 destination register</a:t>
            </a:r>
          </a:p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“3-Address” ISA (E.g., MIPS ISA)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83246" y="1375401"/>
            <a:ext cx="217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add </a:t>
            </a:r>
            <a:r>
              <a:rPr lang="en-US" sz="2400" i="1" dirty="0" err="1" smtClean="0"/>
              <a:t>rs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rt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rd</a:t>
            </a:r>
            <a:r>
              <a:rPr lang="en-US" sz="2400" i="1" dirty="0" smtClean="0"/>
              <a:t> </a:t>
            </a:r>
            <a:endParaRPr lang="en-US" sz="2400" dirty="0" smtClean="0"/>
          </a:p>
          <a:p>
            <a:r>
              <a:rPr lang="en-US" sz="2400" dirty="0"/>
              <a:t>(</a:t>
            </a:r>
            <a:r>
              <a:rPr lang="en-US" sz="2400" dirty="0" smtClean="0"/>
              <a:t>$</a:t>
            </a:r>
            <a:r>
              <a:rPr lang="en-US" sz="2400" dirty="0" err="1" smtClean="0"/>
              <a:t>rd</a:t>
            </a:r>
            <a:r>
              <a:rPr lang="en-US" sz="2400" dirty="0" smtClean="0"/>
              <a:t> ←$</a:t>
            </a:r>
            <a:r>
              <a:rPr lang="en-US" sz="2400" dirty="0" err="1" smtClean="0"/>
              <a:t>rs</a:t>
            </a:r>
            <a:r>
              <a:rPr lang="en-US" sz="2400" dirty="0" smtClean="0"/>
              <a:t> + $</a:t>
            </a:r>
            <a:r>
              <a:rPr lang="en-US" sz="2400" dirty="0" err="1" smtClean="0"/>
              <a:t>rt</a:t>
            </a:r>
            <a:r>
              <a:rPr lang="en-US" sz="2400" dirty="0" smtClean="0"/>
              <a:t>)</a:t>
            </a:r>
            <a:endParaRPr lang="en-US" sz="2400" i="1" dirty="0"/>
          </a:p>
        </p:txBody>
      </p:sp>
      <p:sp>
        <p:nvSpPr>
          <p:cNvPr id="14" name="Oval 13"/>
          <p:cNvSpPr/>
          <p:nvPr/>
        </p:nvSpPr>
        <p:spPr>
          <a:xfrm>
            <a:off x="10374153" y="1790899"/>
            <a:ext cx="216243" cy="36599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0298288" y="2156897"/>
            <a:ext cx="183986" cy="471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28351" y="2569028"/>
            <a:ext cx="1923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 of register </a:t>
            </a:r>
            <a:r>
              <a:rPr lang="en-US" dirty="0" err="1" smtClean="0"/>
              <a:t>rt</a:t>
            </a:r>
            <a:endParaRPr lang="en-US" dirty="0"/>
          </a:p>
        </p:txBody>
      </p:sp>
      <p:sp>
        <p:nvSpPr>
          <p:cNvPr id="67" name="Rounded Rectangle 66"/>
          <p:cNvSpPr/>
          <p:nvPr/>
        </p:nvSpPr>
        <p:spPr>
          <a:xfrm>
            <a:off x="8703339" y="3535780"/>
            <a:ext cx="2499705" cy="9730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8824435" y="3579026"/>
            <a:ext cx="2114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sub </a:t>
            </a:r>
            <a:r>
              <a:rPr lang="en-US" sz="2400" i="1" dirty="0" err="1" smtClean="0"/>
              <a:t>rs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rt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rd</a:t>
            </a:r>
            <a:r>
              <a:rPr lang="en-US" sz="2400" i="1" dirty="0" smtClean="0"/>
              <a:t> </a:t>
            </a:r>
            <a:endParaRPr lang="en-US" sz="2400" dirty="0" smtClean="0"/>
          </a:p>
          <a:p>
            <a:r>
              <a:rPr lang="en-US" sz="2400" dirty="0"/>
              <a:t>(</a:t>
            </a:r>
            <a:r>
              <a:rPr lang="en-US" sz="2400" dirty="0" smtClean="0"/>
              <a:t>$</a:t>
            </a:r>
            <a:r>
              <a:rPr lang="en-US" sz="2400" dirty="0" err="1" smtClean="0"/>
              <a:t>rd</a:t>
            </a:r>
            <a:r>
              <a:rPr lang="en-US" sz="2400" dirty="0" smtClean="0"/>
              <a:t> ←$</a:t>
            </a:r>
            <a:r>
              <a:rPr lang="en-US" sz="2400" dirty="0" err="1" smtClean="0"/>
              <a:t>rs</a:t>
            </a:r>
            <a:r>
              <a:rPr lang="en-US" sz="2400" dirty="0" smtClean="0"/>
              <a:t> - $</a:t>
            </a:r>
            <a:r>
              <a:rPr lang="en-US" sz="2400" dirty="0" err="1" smtClean="0"/>
              <a:t>rt</a:t>
            </a:r>
            <a:r>
              <a:rPr lang="en-US" sz="2400" dirty="0" smtClean="0"/>
              <a:t>)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8459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751" y="304021"/>
            <a:ext cx="10515600" cy="1325563"/>
          </a:xfrm>
        </p:spPr>
        <p:txBody>
          <a:bodyPr/>
          <a:lstStyle/>
          <a:p>
            <a:r>
              <a:rPr lang="en-US" dirty="0" smtClean="0"/>
              <a:t>MIPS R-type Instructions: </a:t>
            </a:r>
            <a:r>
              <a:rPr lang="en-US" dirty="0" err="1" smtClean="0"/>
              <a:t>Mult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424" y="1629584"/>
            <a:ext cx="11165803" cy="26503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mult</a:t>
            </a:r>
            <a:r>
              <a:rPr lang="en-US" dirty="0"/>
              <a:t> </a:t>
            </a:r>
            <a:r>
              <a:rPr lang="en-US" dirty="0" err="1" smtClean="0"/>
              <a:t>rs</a:t>
            </a:r>
            <a:r>
              <a:rPr lang="en-US" dirty="0" smtClean="0"/>
              <a:t>, </a:t>
            </a:r>
            <a:r>
              <a:rPr lang="en-US" dirty="0" err="1" smtClean="0"/>
              <a:t>rt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chemeClr val="accent1"/>
                </a:solidFill>
              </a:rPr>
              <a:t>//  {</a:t>
            </a:r>
            <a:r>
              <a:rPr lang="en-US" dirty="0" err="1" smtClean="0">
                <a:solidFill>
                  <a:schemeClr val="accent1"/>
                </a:solidFill>
              </a:rPr>
              <a:t>hi,lo</a:t>
            </a:r>
            <a:r>
              <a:rPr lang="en-US" dirty="0" smtClean="0">
                <a:solidFill>
                  <a:schemeClr val="accent1"/>
                </a:solidFill>
              </a:rPr>
              <a:t>} ← R[</a:t>
            </a:r>
            <a:r>
              <a:rPr lang="en-US" dirty="0" err="1" smtClean="0">
                <a:solidFill>
                  <a:schemeClr val="accent1"/>
                </a:solidFill>
              </a:rPr>
              <a:t>rs</a:t>
            </a:r>
            <a:r>
              <a:rPr lang="en-US" dirty="0" smtClean="0">
                <a:solidFill>
                  <a:schemeClr val="accent1"/>
                </a:solidFill>
              </a:rPr>
              <a:t>] </a:t>
            </a:r>
            <a:r>
              <a:rPr lang="en-US" dirty="0" smtClean="0">
                <a:solidFill>
                  <a:schemeClr val="accent1"/>
                </a:solidFill>
              </a:rPr>
              <a:t>* R[</a:t>
            </a:r>
            <a:r>
              <a:rPr lang="en-US" dirty="0" err="1" smtClean="0">
                <a:solidFill>
                  <a:schemeClr val="accent1"/>
                </a:solidFill>
              </a:rPr>
              <a:t>rt</a:t>
            </a:r>
            <a:r>
              <a:rPr lang="en-US" dirty="0" smtClean="0">
                <a:solidFill>
                  <a:schemeClr val="accent1"/>
                </a:solidFill>
              </a:rPr>
              <a:t>]; </a:t>
            </a:r>
            <a:r>
              <a:rPr lang="en-US" dirty="0" smtClean="0">
                <a:solidFill>
                  <a:schemeClr val="accent1"/>
                </a:solidFill>
              </a:rPr>
              <a:t>signed multiplication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   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467496" y="2492890"/>
            <a:ext cx="10515600" cy="53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hi</a:t>
            </a:r>
            <a:r>
              <a:rPr lang="en-US" dirty="0" smtClean="0"/>
              <a:t> and </a:t>
            </a:r>
            <a:r>
              <a:rPr lang="en-US" i="1" dirty="0" smtClean="0"/>
              <a:t>lo</a:t>
            </a:r>
            <a:r>
              <a:rPr lang="en-US" dirty="0" smtClean="0"/>
              <a:t> are two </a:t>
            </a:r>
            <a:r>
              <a:rPr lang="en-US" i="1" dirty="0" smtClean="0"/>
              <a:t>special purpose 32-bit registers </a:t>
            </a:r>
            <a:r>
              <a:rPr lang="en-US" dirty="0" smtClean="0"/>
              <a:t>that store the result of a multiplication operation</a:t>
            </a:r>
          </a:p>
          <a:p>
            <a:pPr lvl="1"/>
            <a:r>
              <a:rPr lang="en-US" dirty="0" smtClean="0"/>
              <a:t>Why? Multiplication result of two 32-bit values needs at least 64 bits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5185075" y="4273658"/>
            <a:ext cx="6827284" cy="25349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C00000"/>
                </a:solidFill>
              </a:rPr>
              <a:t>What does this remind you of?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err="1"/>
              <a:t>m</a:t>
            </a:r>
            <a:r>
              <a:rPr lang="en-US" dirty="0" err="1" smtClean="0"/>
              <a:t>vhi</a:t>
            </a:r>
            <a:r>
              <a:rPr lang="en-US" dirty="0" smtClean="0"/>
              <a:t> </a:t>
            </a:r>
            <a:r>
              <a:rPr lang="en-US" dirty="0" err="1" smtClean="0"/>
              <a:t>rd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//R[</a:t>
            </a:r>
            <a:r>
              <a:rPr lang="en-US" dirty="0" err="1" smtClean="0">
                <a:solidFill>
                  <a:schemeClr val="accent1"/>
                </a:solidFill>
              </a:rPr>
              <a:t>rd</a:t>
            </a:r>
            <a:r>
              <a:rPr lang="en-US" dirty="0" smtClean="0">
                <a:solidFill>
                  <a:schemeClr val="accent1"/>
                </a:solidFill>
              </a:rPr>
              <a:t>] </a:t>
            </a:r>
            <a:r>
              <a:rPr lang="en-US" dirty="0">
                <a:solidFill>
                  <a:schemeClr val="accent1"/>
                </a:solidFill>
              </a:rPr>
              <a:t>← </a:t>
            </a:r>
            <a:r>
              <a:rPr lang="en-US" dirty="0" smtClean="0">
                <a:solidFill>
                  <a:schemeClr val="accent1"/>
                </a:solidFill>
              </a:rPr>
              <a:t>R[hi]</a:t>
            </a:r>
          </a:p>
          <a:p>
            <a:pPr marL="0" indent="0">
              <a:buNone/>
            </a:pPr>
            <a:r>
              <a:rPr lang="en-US" dirty="0" err="1" smtClean="0"/>
              <a:t>mvlo</a:t>
            </a:r>
            <a:r>
              <a:rPr lang="en-US" dirty="0" smtClean="0"/>
              <a:t> </a:t>
            </a:r>
            <a:r>
              <a:rPr lang="en-US" smtClean="0"/>
              <a:t>rd </a:t>
            </a:r>
            <a:r>
              <a:rPr lang="en-US" dirty="0">
                <a:solidFill>
                  <a:schemeClr val="accent1"/>
                </a:solidFill>
              </a:rPr>
              <a:t>//R[</a:t>
            </a:r>
            <a:r>
              <a:rPr lang="en-US" dirty="0" err="1">
                <a:solidFill>
                  <a:schemeClr val="accent1"/>
                </a:solidFill>
              </a:rPr>
              <a:t>rd</a:t>
            </a:r>
            <a:r>
              <a:rPr lang="en-US" dirty="0">
                <a:solidFill>
                  <a:schemeClr val="accent1"/>
                </a:solidFill>
              </a:rPr>
              <a:t>] ← </a:t>
            </a:r>
            <a:r>
              <a:rPr lang="en-US" dirty="0" smtClean="0">
                <a:solidFill>
                  <a:schemeClr val="accent1"/>
                </a:solidFill>
              </a:rPr>
              <a:t>R[lo]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1"/>
                </a:solidFill>
              </a:rPr>
              <a:t>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844550" y="4641850"/>
            <a:ext cx="1098550" cy="10287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6742" y="4158207"/>
            <a:ext cx="1045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32-bits</a:t>
            </a:r>
            <a:endParaRPr lang="en-US" sz="2400" dirty="0"/>
          </a:p>
        </p:txBody>
      </p:sp>
      <p:cxnSp>
        <p:nvCxnSpPr>
          <p:cNvPr id="7" name="Straight Arrow Connector 6"/>
          <p:cNvCxnSpPr>
            <a:endCxn id="4" idx="1"/>
          </p:cNvCxnSpPr>
          <p:nvPr/>
        </p:nvCxnSpPr>
        <p:spPr>
          <a:xfrm>
            <a:off x="654050" y="4267200"/>
            <a:ext cx="351379" cy="5253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4" idx="7"/>
          </p:cNvCxnSpPr>
          <p:nvPr/>
        </p:nvCxnSpPr>
        <p:spPr>
          <a:xfrm flipH="1">
            <a:off x="1782221" y="4166516"/>
            <a:ext cx="351379" cy="6259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0231" y="3811993"/>
            <a:ext cx="407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rs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957910" y="3734516"/>
            <a:ext cx="449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rd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368944" y="5670549"/>
            <a:ext cx="12440" cy="5992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08901" y="4944832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940384" y="4257267"/>
            <a:ext cx="1045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32-bits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1368944" y="5692528"/>
            <a:ext cx="1045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64-bits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-35971" y="6176172"/>
            <a:ext cx="4882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{hi (upper 32-bits) , lo (lower 32-bits)}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928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7481"/>
            <a:ext cx="10515600" cy="1325563"/>
          </a:xfrm>
        </p:spPr>
        <p:txBody>
          <a:bodyPr/>
          <a:lstStyle/>
          <a:p>
            <a:r>
              <a:rPr lang="en-US" dirty="0" smtClean="0"/>
              <a:t>MIPS Instructions: I-Type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37" y="4560924"/>
            <a:ext cx="11786936" cy="30215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addi</a:t>
            </a:r>
            <a:r>
              <a:rPr lang="en-US" dirty="0" smtClean="0"/>
              <a:t> </a:t>
            </a:r>
            <a:r>
              <a:rPr lang="en-US" dirty="0" err="1" smtClean="0"/>
              <a:t>rs</a:t>
            </a:r>
            <a:r>
              <a:rPr lang="en-US" dirty="0" smtClean="0"/>
              <a:t>, </a:t>
            </a:r>
            <a:r>
              <a:rPr lang="en-US" dirty="0" err="1" smtClean="0"/>
              <a:t>rt</a:t>
            </a:r>
            <a:r>
              <a:rPr lang="en-US" dirty="0" smtClean="0"/>
              <a:t>, </a:t>
            </a:r>
            <a:r>
              <a:rPr lang="en-US" dirty="0" err="1" smtClean="0"/>
              <a:t>imm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chemeClr val="accent1"/>
                </a:solidFill>
              </a:rPr>
              <a:t>// R[</a:t>
            </a:r>
            <a:r>
              <a:rPr lang="en-US" dirty="0" err="1" smtClean="0">
                <a:solidFill>
                  <a:schemeClr val="accent1"/>
                </a:solidFill>
              </a:rPr>
              <a:t>rt</a:t>
            </a:r>
            <a:r>
              <a:rPr lang="en-US" dirty="0" smtClean="0">
                <a:solidFill>
                  <a:schemeClr val="accent1"/>
                </a:solidFill>
              </a:rPr>
              <a:t>]  ← R[</a:t>
            </a:r>
            <a:r>
              <a:rPr lang="en-US" dirty="0" err="1" smtClean="0">
                <a:solidFill>
                  <a:schemeClr val="accent1"/>
                </a:solidFill>
              </a:rPr>
              <a:t>rs</a:t>
            </a:r>
            <a:r>
              <a:rPr lang="en-US" dirty="0" smtClean="0">
                <a:solidFill>
                  <a:schemeClr val="accent1"/>
                </a:solidFill>
              </a:rPr>
              <a:t>] + {</a:t>
            </a:r>
            <a:r>
              <a:rPr lang="en-US" dirty="0" err="1" smtClean="0">
                <a:solidFill>
                  <a:schemeClr val="accent1"/>
                </a:solidFill>
              </a:rPr>
              <a:t>SignExtend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imm</a:t>
            </a:r>
            <a:r>
              <a:rPr lang="en-US" dirty="0" smtClean="0">
                <a:solidFill>
                  <a:schemeClr val="accent1"/>
                </a:solidFill>
              </a:rPr>
              <a:t>}; MSB of </a:t>
            </a:r>
            <a:r>
              <a:rPr lang="en-US" dirty="0" err="1" smtClean="0">
                <a:solidFill>
                  <a:schemeClr val="accent1"/>
                </a:solidFill>
              </a:rPr>
              <a:t>imm</a:t>
            </a:r>
            <a:r>
              <a:rPr lang="en-US" dirty="0" smtClean="0">
                <a:solidFill>
                  <a:schemeClr val="accent1"/>
                </a:solidFill>
              </a:rPr>
              <a:t> is extended to 32 bits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 smtClean="0"/>
              <a:t>beq</a:t>
            </a:r>
            <a:r>
              <a:rPr lang="en-US" dirty="0" smtClean="0"/>
              <a:t> </a:t>
            </a:r>
            <a:r>
              <a:rPr lang="en-US" dirty="0" err="1" smtClean="0"/>
              <a:t>rs</a:t>
            </a:r>
            <a:r>
              <a:rPr lang="en-US" dirty="0" smtClean="0"/>
              <a:t>, </a:t>
            </a:r>
            <a:r>
              <a:rPr lang="en-US" dirty="0" err="1" smtClean="0"/>
              <a:t>rt</a:t>
            </a:r>
            <a:r>
              <a:rPr lang="en-US" dirty="0" smtClean="0"/>
              <a:t>, </a:t>
            </a:r>
            <a:r>
              <a:rPr lang="en-US" dirty="0" err="1" smtClean="0"/>
              <a:t>imm</a:t>
            </a:r>
            <a:r>
              <a:rPr lang="en-US" dirty="0" smtClean="0"/>
              <a:t>     </a:t>
            </a:r>
            <a:r>
              <a:rPr lang="en-US" dirty="0">
                <a:solidFill>
                  <a:schemeClr val="accent1"/>
                </a:solidFill>
              </a:rPr>
              <a:t>// </a:t>
            </a:r>
            <a:r>
              <a:rPr lang="en-US" dirty="0" smtClean="0">
                <a:solidFill>
                  <a:schemeClr val="accent1"/>
                </a:solidFill>
              </a:rPr>
              <a:t>if{R[</a:t>
            </a:r>
            <a:r>
              <a:rPr lang="en-US" dirty="0" err="1" smtClean="0">
                <a:solidFill>
                  <a:schemeClr val="accent1"/>
                </a:solidFill>
              </a:rPr>
              <a:t>rs</a:t>
            </a:r>
            <a:r>
              <a:rPr lang="en-US" dirty="0">
                <a:solidFill>
                  <a:schemeClr val="accent1"/>
                </a:solidFill>
              </a:rPr>
              <a:t>] </a:t>
            </a:r>
            <a:r>
              <a:rPr lang="en-US" dirty="0" smtClean="0">
                <a:solidFill>
                  <a:schemeClr val="accent1"/>
                </a:solidFill>
              </a:rPr>
              <a:t>== R[</a:t>
            </a:r>
            <a:r>
              <a:rPr lang="en-US" dirty="0" err="1" smtClean="0">
                <a:solidFill>
                  <a:schemeClr val="accent1"/>
                </a:solidFill>
              </a:rPr>
              <a:t>rt</a:t>
            </a:r>
            <a:r>
              <a:rPr lang="en-US" dirty="0" smtClean="0">
                <a:solidFill>
                  <a:schemeClr val="accent1"/>
                </a:solidFill>
              </a:rPr>
              <a:t>]} branch to PC + 4 + </a:t>
            </a:r>
            <a:r>
              <a:rPr lang="en-US" dirty="0" err="1" smtClean="0">
                <a:solidFill>
                  <a:schemeClr val="accent1"/>
                </a:solidFill>
              </a:rPr>
              <a:t>BranchAddress</a:t>
            </a:r>
            <a:r>
              <a:rPr lang="en-US" dirty="0" smtClean="0">
                <a:solidFill>
                  <a:schemeClr val="accent1"/>
                </a:solidFill>
              </a:rPr>
              <a:t>; </a:t>
            </a:r>
            <a:r>
              <a:rPr lang="en-US" dirty="0" smtClean="0">
                <a:solidFill>
                  <a:srgbClr val="C00000"/>
                </a:solidFill>
              </a:rPr>
              <a:t>(“PC relative</a:t>
            </a:r>
            <a:r>
              <a:rPr lang="en-US" dirty="0" smtClean="0">
                <a:solidFill>
                  <a:srgbClr val="C00000"/>
                </a:solidFill>
              </a:rPr>
              <a:t>”)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                                </a:t>
            </a:r>
            <a:r>
              <a:rPr lang="en-US" dirty="0" smtClean="0">
                <a:solidFill>
                  <a:schemeClr val="accent1"/>
                </a:solidFill>
              </a:rPr>
              <a:t>//</a:t>
            </a:r>
            <a:r>
              <a:rPr lang="en-US" dirty="0" err="1" smtClean="0">
                <a:solidFill>
                  <a:schemeClr val="accent1"/>
                </a:solidFill>
              </a:rPr>
              <a:t>BranchAddress</a:t>
            </a:r>
            <a:r>
              <a:rPr lang="en-US" dirty="0" smtClean="0">
                <a:solidFill>
                  <a:schemeClr val="accent1"/>
                </a:solidFill>
              </a:rPr>
              <a:t> = {</a:t>
            </a:r>
            <a:r>
              <a:rPr lang="en-US" dirty="0" err="1" smtClean="0">
                <a:solidFill>
                  <a:schemeClr val="accent1"/>
                </a:solidFill>
              </a:rPr>
              <a:t>signextendimm,imm</a:t>
            </a:r>
            <a:r>
              <a:rPr lang="en-US" dirty="0" smtClean="0">
                <a:solidFill>
                  <a:schemeClr val="accent1"/>
                </a:solidFill>
              </a:rPr>
              <a:t>[15:0],00}     </a:t>
            </a: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 smtClean="0"/>
              <a:t>ori</a:t>
            </a:r>
            <a:r>
              <a:rPr lang="en-US" dirty="0" smtClean="0"/>
              <a:t> </a:t>
            </a:r>
            <a:r>
              <a:rPr lang="en-US" dirty="0" err="1" smtClean="0"/>
              <a:t>rs</a:t>
            </a:r>
            <a:r>
              <a:rPr lang="en-US" dirty="0" smtClean="0"/>
              <a:t>, </a:t>
            </a:r>
            <a:r>
              <a:rPr lang="en-US" dirty="0" err="1" smtClean="0"/>
              <a:t>rt</a:t>
            </a:r>
            <a:r>
              <a:rPr lang="en-US" dirty="0" smtClean="0"/>
              <a:t>, </a:t>
            </a:r>
            <a:r>
              <a:rPr lang="en-US" dirty="0" err="1" smtClean="0"/>
              <a:t>imm</a:t>
            </a:r>
            <a:r>
              <a:rPr lang="en-US" dirty="0" smtClean="0">
                <a:solidFill>
                  <a:schemeClr val="accent1"/>
                </a:solidFill>
              </a:rPr>
              <a:t>       </a:t>
            </a:r>
            <a:r>
              <a:rPr lang="en-US" dirty="0">
                <a:solidFill>
                  <a:schemeClr val="accent1"/>
                </a:solidFill>
              </a:rPr>
              <a:t>// </a:t>
            </a:r>
            <a:r>
              <a:rPr lang="en-US" dirty="0" smtClean="0">
                <a:solidFill>
                  <a:schemeClr val="accent1"/>
                </a:solidFill>
              </a:rPr>
              <a:t>R[</a:t>
            </a:r>
            <a:r>
              <a:rPr lang="en-US" dirty="0" err="1" smtClean="0">
                <a:solidFill>
                  <a:schemeClr val="accent1"/>
                </a:solidFill>
              </a:rPr>
              <a:t>rt</a:t>
            </a:r>
            <a:r>
              <a:rPr lang="en-US" dirty="0" smtClean="0">
                <a:solidFill>
                  <a:schemeClr val="accent1"/>
                </a:solidFill>
              </a:rPr>
              <a:t>]  </a:t>
            </a:r>
            <a:r>
              <a:rPr lang="en-US" dirty="0">
                <a:solidFill>
                  <a:schemeClr val="accent1"/>
                </a:solidFill>
              </a:rPr>
              <a:t>← R[</a:t>
            </a:r>
            <a:r>
              <a:rPr lang="en-US" dirty="0" err="1">
                <a:solidFill>
                  <a:schemeClr val="accent1"/>
                </a:solidFill>
              </a:rPr>
              <a:t>rs</a:t>
            </a:r>
            <a:r>
              <a:rPr lang="en-US" dirty="0">
                <a:solidFill>
                  <a:schemeClr val="accent1"/>
                </a:solidFill>
              </a:rPr>
              <a:t>] </a:t>
            </a:r>
            <a:r>
              <a:rPr lang="en-US" dirty="0" smtClean="0">
                <a:solidFill>
                  <a:schemeClr val="accent1"/>
                </a:solidFill>
              </a:rPr>
              <a:t>| {</a:t>
            </a:r>
            <a:r>
              <a:rPr lang="en-US" dirty="0" err="1" smtClean="0">
                <a:solidFill>
                  <a:schemeClr val="accent1"/>
                </a:solidFill>
              </a:rPr>
              <a:t>ZeroExtend,imm</a:t>
            </a:r>
            <a:r>
              <a:rPr lang="en-US" dirty="0" smtClean="0">
                <a:solidFill>
                  <a:schemeClr val="accent1"/>
                </a:solidFill>
              </a:rPr>
              <a:t>}; bit-wise Boolean OR operation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/>
              <a:t>lw</a:t>
            </a:r>
            <a:r>
              <a:rPr lang="en-US" dirty="0" smtClean="0"/>
              <a:t> </a:t>
            </a:r>
            <a:r>
              <a:rPr lang="en-US" dirty="0" err="1" smtClean="0"/>
              <a:t>rs</a:t>
            </a:r>
            <a:r>
              <a:rPr lang="en-US" dirty="0" smtClean="0"/>
              <a:t>, </a:t>
            </a:r>
            <a:r>
              <a:rPr lang="en-US" dirty="0" err="1" smtClean="0"/>
              <a:t>rt</a:t>
            </a:r>
            <a:r>
              <a:rPr lang="en-US" dirty="0" smtClean="0"/>
              <a:t>, </a:t>
            </a:r>
            <a:r>
              <a:rPr lang="en-US" dirty="0" err="1" smtClean="0"/>
              <a:t>imm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chemeClr val="accent1"/>
                </a:solidFill>
              </a:rPr>
              <a:t>// R[</a:t>
            </a:r>
            <a:r>
              <a:rPr lang="en-US" dirty="0" err="1" smtClean="0">
                <a:solidFill>
                  <a:schemeClr val="accent1"/>
                </a:solidFill>
              </a:rPr>
              <a:t>rt</a:t>
            </a:r>
            <a:r>
              <a:rPr lang="en-US" dirty="0" smtClean="0">
                <a:solidFill>
                  <a:schemeClr val="accent1"/>
                </a:solidFill>
              </a:rPr>
              <a:t>]  ← Mem[ {</a:t>
            </a:r>
            <a:r>
              <a:rPr lang="en-US" dirty="0" err="1" smtClean="0">
                <a:solidFill>
                  <a:schemeClr val="accent1"/>
                </a:solidFill>
              </a:rPr>
              <a:t>SignExtendimm</a:t>
            </a:r>
            <a:r>
              <a:rPr lang="en-US" dirty="0" smtClean="0">
                <a:solidFill>
                  <a:schemeClr val="accent1"/>
                </a:solidFill>
              </a:rPr>
              <a:t>} +  R[</a:t>
            </a:r>
            <a:r>
              <a:rPr lang="en-US" dirty="0" err="1" smtClean="0">
                <a:solidFill>
                  <a:schemeClr val="accent1"/>
                </a:solidFill>
              </a:rPr>
              <a:t>rs</a:t>
            </a:r>
            <a:r>
              <a:rPr lang="en-US" dirty="0" smtClean="0">
                <a:solidFill>
                  <a:schemeClr val="accent1"/>
                </a:solidFill>
              </a:rPr>
              <a:t>] ] </a:t>
            </a:r>
            <a:r>
              <a:rPr lang="en-US" dirty="0" smtClean="0">
                <a:solidFill>
                  <a:srgbClr val="C00000"/>
                </a:solidFill>
              </a:rPr>
              <a:t>(“Displaced/based”)</a:t>
            </a:r>
          </a:p>
          <a:p>
            <a:pPr marL="0" indent="0">
              <a:buNone/>
            </a:pPr>
            <a:r>
              <a:rPr lang="en-US" dirty="0" smtClean="0"/>
              <a:t>…..(many others)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 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   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82363" y="1970903"/>
            <a:ext cx="1804087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90764" y="16268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31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1231" y="16227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26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1372" y="1931428"/>
            <a:ext cx="98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Op-code</a:t>
            </a:r>
          </a:p>
          <a:p>
            <a:r>
              <a:rPr lang="en-US" dirty="0" smtClean="0"/>
              <a:t>(6-bits)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777728" y="1970903"/>
            <a:ext cx="1804087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692307" y="16206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25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26596" y="16227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98626" y="1947559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Rs</a:t>
            </a:r>
            <a:endParaRPr lang="en-US" dirty="0" smtClean="0"/>
          </a:p>
          <a:p>
            <a:pPr algn="ctr"/>
            <a:r>
              <a:rPr lang="en-US" dirty="0" smtClean="0"/>
              <a:t>(5-bits)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586720" y="1970903"/>
            <a:ext cx="1804087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501299" y="16206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35588" y="16227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16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07618" y="1947559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Rt</a:t>
            </a:r>
            <a:endParaRPr lang="en-US" dirty="0" smtClean="0"/>
          </a:p>
          <a:p>
            <a:pPr algn="ctr"/>
            <a:r>
              <a:rPr lang="en-US" dirty="0" smtClean="0"/>
              <a:t>(5-bits)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305386" y="16206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15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390807" y="1970903"/>
            <a:ext cx="5403881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163759" y="1947559"/>
            <a:ext cx="1199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Immediate</a:t>
            </a:r>
          </a:p>
          <a:p>
            <a:pPr algn="ctr"/>
            <a:r>
              <a:rPr lang="en-US" dirty="0" smtClean="0"/>
              <a:t>(16-bits)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1439469" y="16207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592001" y="2489887"/>
            <a:ext cx="175015" cy="5313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919150" y="3081756"/>
            <a:ext cx="1513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Operand register</a:t>
            </a:r>
            <a:endParaRPr lang="en-US" sz="2000" dirty="0"/>
          </a:p>
        </p:txBody>
      </p:sp>
      <p:cxnSp>
        <p:nvCxnSpPr>
          <p:cNvPr id="38" name="Straight Arrow Connector 37"/>
          <p:cNvCxnSpPr>
            <a:stCxn id="37" idx="0"/>
          </p:cNvCxnSpPr>
          <p:nvPr/>
        </p:nvCxnSpPr>
        <p:spPr>
          <a:xfrm flipH="1" flipV="1">
            <a:off x="3619971" y="2495537"/>
            <a:ext cx="56030" cy="5862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937034" y="2475493"/>
            <a:ext cx="82186" cy="5457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311846" y="3002541"/>
            <a:ext cx="1513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Immediate operand</a:t>
            </a:r>
            <a:endParaRPr lang="en-US" sz="2000" dirty="0"/>
          </a:p>
        </p:txBody>
      </p:sp>
      <p:sp>
        <p:nvSpPr>
          <p:cNvPr id="51" name="Rounded Rectangle 50"/>
          <p:cNvSpPr/>
          <p:nvPr/>
        </p:nvSpPr>
        <p:spPr>
          <a:xfrm>
            <a:off x="250568" y="2899654"/>
            <a:ext cx="2341607" cy="15754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24179" y="3011283"/>
            <a:ext cx="12625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addi</a:t>
            </a:r>
            <a:r>
              <a:rPr lang="en-US" sz="2000" dirty="0" smtClean="0"/>
              <a:t>: 8</a:t>
            </a:r>
            <a:r>
              <a:rPr lang="en-US" sz="2000" baseline="-25000" dirty="0" smtClean="0"/>
              <a:t>hex</a:t>
            </a:r>
            <a:endParaRPr lang="en-US" sz="2000" dirty="0" smtClean="0"/>
          </a:p>
          <a:p>
            <a:r>
              <a:rPr lang="en-US" sz="2000" dirty="0" err="1" smtClean="0"/>
              <a:t>beq</a:t>
            </a:r>
            <a:r>
              <a:rPr lang="en-US" sz="2000" dirty="0" smtClean="0"/>
              <a:t>:  4</a:t>
            </a:r>
            <a:r>
              <a:rPr lang="en-US" sz="2000" baseline="-25000" dirty="0" smtClean="0"/>
              <a:t>hex</a:t>
            </a:r>
            <a:endParaRPr lang="en-US" sz="2000" dirty="0" smtClean="0"/>
          </a:p>
          <a:p>
            <a:r>
              <a:rPr lang="en-US" sz="2000" dirty="0" err="1" smtClean="0"/>
              <a:t>ori</a:t>
            </a:r>
            <a:r>
              <a:rPr lang="en-US" sz="2000" dirty="0" smtClean="0"/>
              <a:t>:   25</a:t>
            </a:r>
            <a:r>
              <a:rPr lang="en-US" sz="2000" baseline="-25000" dirty="0" smtClean="0"/>
              <a:t>hex</a:t>
            </a:r>
            <a:endParaRPr lang="en-US" sz="2000" dirty="0" smtClean="0"/>
          </a:p>
          <a:p>
            <a:r>
              <a:rPr lang="en-US" sz="2000" dirty="0" err="1" smtClean="0"/>
              <a:t>lw</a:t>
            </a:r>
            <a:r>
              <a:rPr lang="en-US" sz="2000" dirty="0" smtClean="0"/>
              <a:t>:    23</a:t>
            </a:r>
            <a:r>
              <a:rPr lang="en-US" sz="2000" baseline="-25000" dirty="0" smtClean="0"/>
              <a:t>hex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4478412" y="3037156"/>
            <a:ext cx="1513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Result register</a:t>
            </a:r>
            <a:endParaRPr lang="en-US" sz="2000" dirty="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7880890" y="2456807"/>
            <a:ext cx="82186" cy="5457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338901" y="3244334"/>
            <a:ext cx="1514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(“PC relative”)</a:t>
            </a:r>
          </a:p>
        </p:txBody>
      </p:sp>
    </p:spTree>
    <p:extLst>
      <p:ext uri="{BB962C8B-B14F-4D97-AF65-F5344CB8AC3E}">
        <p14:creationId xmlns:p14="http://schemas.microsoft.com/office/powerpoint/2010/main" val="133525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7481"/>
            <a:ext cx="10515600" cy="1325563"/>
          </a:xfrm>
        </p:spPr>
        <p:txBody>
          <a:bodyPr/>
          <a:lstStyle/>
          <a:p>
            <a:r>
              <a:rPr lang="en-US" dirty="0" smtClean="0"/>
              <a:t>MIPS Instructions: </a:t>
            </a:r>
            <a:r>
              <a:rPr lang="en-US" dirty="0"/>
              <a:t>J</a:t>
            </a:r>
            <a:r>
              <a:rPr lang="en-US" dirty="0" smtClean="0"/>
              <a:t>-Type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4514" y="4109875"/>
            <a:ext cx="8161720" cy="26503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j</a:t>
            </a:r>
            <a:r>
              <a:rPr lang="en-US" dirty="0" smtClean="0"/>
              <a:t> address    </a:t>
            </a:r>
            <a:r>
              <a:rPr lang="en-US" dirty="0" smtClean="0">
                <a:solidFill>
                  <a:schemeClr val="accent1"/>
                </a:solidFill>
              </a:rPr>
              <a:t>// PC  ← </a:t>
            </a:r>
            <a:r>
              <a:rPr lang="en-US" dirty="0" err="1" smtClean="0">
                <a:solidFill>
                  <a:schemeClr val="accent1"/>
                </a:solidFill>
              </a:rPr>
              <a:t>JumpAddress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 smtClean="0"/>
              <a:t>jal</a:t>
            </a:r>
            <a:r>
              <a:rPr lang="en-US" dirty="0" smtClean="0"/>
              <a:t> address </a:t>
            </a:r>
            <a:r>
              <a:rPr lang="en-US" dirty="0" smtClean="0">
                <a:solidFill>
                  <a:schemeClr val="accent1"/>
                </a:solidFill>
              </a:rPr>
              <a:t>// R[31</a:t>
            </a:r>
            <a:r>
              <a:rPr lang="en-US" dirty="0">
                <a:solidFill>
                  <a:schemeClr val="accent1"/>
                </a:solidFill>
              </a:rPr>
              <a:t>] ← </a:t>
            </a:r>
            <a:r>
              <a:rPr lang="en-US" dirty="0" smtClean="0">
                <a:solidFill>
                  <a:schemeClr val="accent1"/>
                </a:solidFill>
              </a:rPr>
              <a:t>PC+8; </a:t>
            </a:r>
            <a:r>
              <a:rPr lang="en-US" dirty="0">
                <a:solidFill>
                  <a:schemeClr val="accent1"/>
                </a:solidFill>
              </a:rPr>
              <a:t>PC  ← </a:t>
            </a:r>
            <a:r>
              <a:rPr lang="en-US" dirty="0" err="1" smtClean="0">
                <a:solidFill>
                  <a:schemeClr val="accent1"/>
                </a:solidFill>
              </a:rPr>
              <a:t>Jumpaddress</a:t>
            </a:r>
            <a:r>
              <a:rPr lang="en-US" dirty="0" smtClean="0">
                <a:solidFill>
                  <a:schemeClr val="accent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//</a:t>
            </a:r>
            <a:r>
              <a:rPr lang="en-US" dirty="0" err="1" smtClean="0">
                <a:solidFill>
                  <a:schemeClr val="accent1"/>
                </a:solidFill>
              </a:rPr>
              <a:t>JumpAddress</a:t>
            </a:r>
            <a:r>
              <a:rPr lang="en-US" dirty="0" smtClean="0">
                <a:solidFill>
                  <a:schemeClr val="accent1"/>
                </a:solidFill>
              </a:rPr>
              <a:t> = </a:t>
            </a:r>
            <a:r>
              <a:rPr lang="en-US" dirty="0">
                <a:solidFill>
                  <a:schemeClr val="accent1"/>
                </a:solidFill>
              </a:rPr>
              <a:t>{ PC+4[31:28], address, 2’b0 }</a:t>
            </a: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// Also, R-type jump  </a:t>
            </a:r>
          </a:p>
          <a:p>
            <a:pPr marL="0" indent="0">
              <a:buNone/>
            </a:pPr>
            <a:r>
              <a:rPr lang="en-US" dirty="0" err="1" smtClean="0"/>
              <a:t>jr</a:t>
            </a:r>
            <a:r>
              <a:rPr lang="en-US" dirty="0" smtClean="0"/>
              <a:t> </a:t>
            </a:r>
            <a:r>
              <a:rPr lang="en-US" dirty="0" err="1" smtClean="0"/>
              <a:t>rs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// PC  ← R[</a:t>
            </a:r>
            <a:r>
              <a:rPr lang="en-US" dirty="0" err="1" smtClean="0">
                <a:solidFill>
                  <a:schemeClr val="accent1"/>
                </a:solidFill>
              </a:rPr>
              <a:t>rs</a:t>
            </a:r>
            <a:r>
              <a:rPr lang="en-US" dirty="0" smtClean="0">
                <a:solidFill>
                  <a:schemeClr val="accent1"/>
                </a:solidFill>
              </a:rPr>
              <a:t>]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   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82363" y="1970903"/>
            <a:ext cx="1804087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90764" y="16268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31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1231" y="16227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26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1372" y="1931428"/>
            <a:ext cx="98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Op-code</a:t>
            </a:r>
          </a:p>
          <a:p>
            <a:r>
              <a:rPr lang="en-US" dirty="0" smtClean="0"/>
              <a:t>(6-bits)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92307" y="16206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25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786451" y="1970903"/>
            <a:ext cx="9008238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083974" y="1953566"/>
            <a:ext cx="971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ddress</a:t>
            </a:r>
          </a:p>
          <a:p>
            <a:pPr algn="ctr"/>
            <a:r>
              <a:rPr lang="en-US" dirty="0" smtClean="0"/>
              <a:t>(26-bits)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1439469" y="16207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592001" y="2489887"/>
            <a:ext cx="175015" cy="5313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311846" y="3002541"/>
            <a:ext cx="1513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Immediate operand</a:t>
            </a:r>
            <a:endParaRPr lang="en-US" sz="2000" dirty="0"/>
          </a:p>
        </p:txBody>
      </p:sp>
      <p:sp>
        <p:nvSpPr>
          <p:cNvPr id="51" name="Rounded Rectangle 50"/>
          <p:cNvSpPr/>
          <p:nvPr/>
        </p:nvSpPr>
        <p:spPr>
          <a:xfrm>
            <a:off x="250568" y="2899654"/>
            <a:ext cx="2341607" cy="9814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24179" y="3011283"/>
            <a:ext cx="9884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j</a:t>
            </a:r>
            <a:r>
              <a:rPr lang="en-US" sz="2000" dirty="0" smtClean="0"/>
              <a:t>: </a:t>
            </a:r>
            <a:r>
              <a:rPr lang="en-US" sz="2000" dirty="0"/>
              <a:t>2</a:t>
            </a:r>
            <a:r>
              <a:rPr lang="en-US" sz="2000" baseline="-25000" dirty="0" smtClean="0"/>
              <a:t>hex</a:t>
            </a:r>
            <a:endParaRPr lang="en-US" sz="2000" dirty="0" smtClean="0"/>
          </a:p>
          <a:p>
            <a:r>
              <a:rPr lang="en-US" sz="2000" dirty="0" err="1" smtClean="0"/>
              <a:t>jal</a:t>
            </a:r>
            <a:r>
              <a:rPr lang="en-US" sz="2000" dirty="0" smtClean="0"/>
              <a:t>:  3</a:t>
            </a:r>
            <a:r>
              <a:rPr lang="en-US" sz="2000" baseline="-25000" dirty="0" smtClean="0"/>
              <a:t>hex</a:t>
            </a:r>
            <a:endParaRPr lang="en-US" sz="2000" dirty="0" smtClean="0"/>
          </a:p>
          <a:p>
            <a:endParaRPr lang="en-US" sz="2000" dirty="0" smtClean="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7880890" y="2456807"/>
            <a:ext cx="82186" cy="5457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58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55" y="93481"/>
            <a:ext cx="10515600" cy="1325563"/>
          </a:xfrm>
        </p:spPr>
        <p:txBody>
          <a:bodyPr/>
          <a:lstStyle/>
          <a:p>
            <a:r>
              <a:rPr lang="en-US" dirty="0" smtClean="0"/>
              <a:t>Implementation of the MIPS ISA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661" y="1167877"/>
            <a:ext cx="10515600" cy="4351338"/>
          </a:xfrm>
        </p:spPr>
        <p:txBody>
          <a:bodyPr/>
          <a:lstStyle/>
          <a:p>
            <a:r>
              <a:rPr lang="en-US" dirty="0" smtClean="0"/>
              <a:t>Hardware building blocks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8334" y="3066127"/>
            <a:ext cx="564641" cy="1153641"/>
            <a:chOff x="8052137" y="2718488"/>
            <a:chExt cx="564641" cy="1153641"/>
          </a:xfrm>
        </p:grpSpPr>
        <p:sp>
          <p:nvSpPr>
            <p:cNvPr id="5" name="Rectangle 4"/>
            <p:cNvSpPr/>
            <p:nvPr/>
          </p:nvSpPr>
          <p:spPr>
            <a:xfrm>
              <a:off x="8052137" y="2718488"/>
              <a:ext cx="564641" cy="11536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8119975" y="3099107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PC</a:t>
              </a:r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1244" y="4479325"/>
            <a:ext cx="23434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Program Counter</a:t>
            </a:r>
          </a:p>
          <a:p>
            <a:pPr algn="ctr"/>
            <a:r>
              <a:rPr lang="en-US" dirty="0" smtClean="0"/>
              <a:t>A 32-bit “register”</a:t>
            </a:r>
          </a:p>
          <a:p>
            <a:pPr algn="ctr"/>
            <a:r>
              <a:rPr lang="en-US" dirty="0" smtClean="0"/>
              <a:t>(can store information)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09004" y="2380327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09004" y="2522432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09004" y="3027083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06724" y="3491407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25483" y="3950491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3" name="Straight Connector 12"/>
          <p:cNvCxnSpPr>
            <a:endCxn id="9" idx="1"/>
          </p:cNvCxnSpPr>
          <p:nvPr/>
        </p:nvCxnSpPr>
        <p:spPr>
          <a:xfrm>
            <a:off x="3624799" y="2707098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10" idx="1"/>
          </p:cNvCxnSpPr>
          <p:nvPr/>
        </p:nvCxnSpPr>
        <p:spPr>
          <a:xfrm>
            <a:off x="3624799" y="3211749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11" idx="1"/>
          </p:cNvCxnSpPr>
          <p:nvPr/>
        </p:nvCxnSpPr>
        <p:spPr>
          <a:xfrm>
            <a:off x="3622519" y="3676073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624799" y="4165885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271614" y="2654746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263377" y="3492949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6062087" y="2977911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3"/>
          </p:cNvCxnSpPr>
          <p:nvPr/>
        </p:nvCxnSpPr>
        <p:spPr>
          <a:xfrm flipV="1">
            <a:off x="6053850" y="3814567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951204" y="4561294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10325" y="4642850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Enable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736936" y="5434609"/>
            <a:ext cx="27556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Register File </a:t>
            </a:r>
          </a:p>
          <a:p>
            <a:pPr algn="ctr"/>
            <a:r>
              <a:rPr lang="en-US" dirty="0" smtClean="0"/>
              <a:t>32 32-bit registers</a:t>
            </a:r>
          </a:p>
          <a:p>
            <a:pPr algn="ctr"/>
            <a:r>
              <a:rPr lang="en-US" dirty="0" smtClean="0"/>
              <a:t>(2 Read ports, 1 Write Port)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13454" y="2325863"/>
            <a:ext cx="1385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 bit address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574324" y="2861322"/>
            <a:ext cx="1385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 bit address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596979" y="3353533"/>
            <a:ext cx="1385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 bit address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756289" y="3814326"/>
            <a:ext cx="119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 bit data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080217" y="2615868"/>
            <a:ext cx="119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 bit data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076152" y="3470810"/>
            <a:ext cx="119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 bit data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075565" y="4951072"/>
            <a:ext cx="1796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to ‘1’ to enable write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1" idx="1"/>
          </p:cNvCxnSpPr>
          <p:nvPr/>
        </p:nvCxnSpPr>
        <p:spPr>
          <a:xfrm flipH="1" flipV="1">
            <a:off x="5766663" y="4996240"/>
            <a:ext cx="308902" cy="277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rapezoid 35"/>
          <p:cNvSpPr/>
          <p:nvPr/>
        </p:nvSpPr>
        <p:spPr>
          <a:xfrm rot="5400000">
            <a:off x="8466038" y="2519475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9189926" y="2869377"/>
            <a:ext cx="824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dirty="0"/>
              <a:t>r</a:t>
            </a:r>
            <a:r>
              <a:rPr lang="en-US" dirty="0" smtClean="0"/>
              <a:t>esult</a:t>
            </a:r>
            <a:endParaRPr lang="en-US" dirty="0"/>
          </a:p>
        </p:txBody>
      </p:sp>
      <p:cxnSp>
        <p:nvCxnSpPr>
          <p:cNvPr id="38" name="Straight Connector 37"/>
          <p:cNvCxnSpPr>
            <a:stCxn id="37" idx="3"/>
          </p:cNvCxnSpPr>
          <p:nvPr/>
        </p:nvCxnSpPr>
        <p:spPr>
          <a:xfrm>
            <a:off x="10014382" y="3054043"/>
            <a:ext cx="2482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8568157" y="2524256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8558023" y="3610908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36" idx="1"/>
          </p:cNvCxnSpPr>
          <p:nvPr/>
        </p:nvCxnSpPr>
        <p:spPr>
          <a:xfrm>
            <a:off x="9435999" y="1747804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008702" y="1464524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ALU op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559048" y="1803514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  <a:r>
              <a:rPr lang="en-US" dirty="0" smtClean="0"/>
              <a:t> bits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9300611" y="1886476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715845" y="2328539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oprnd1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701427" y="3413874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oprnd2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8117843" y="222227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 bits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117842" y="330264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 bits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0031483" y="269447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 bits</a:t>
            </a:r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8672064" y="4262695"/>
            <a:ext cx="1590582" cy="235839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8745674" y="4374324"/>
            <a:ext cx="136992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Add: 20</a:t>
            </a:r>
            <a:r>
              <a:rPr lang="en-US" sz="2000" baseline="-25000" dirty="0" smtClean="0"/>
              <a:t>hex</a:t>
            </a:r>
            <a:endParaRPr lang="en-US" sz="2000" dirty="0" smtClean="0"/>
          </a:p>
          <a:p>
            <a:r>
              <a:rPr lang="en-US" sz="2000" dirty="0" err="1" smtClean="0"/>
              <a:t>Addu</a:t>
            </a:r>
            <a:r>
              <a:rPr lang="en-US" sz="2000" dirty="0"/>
              <a:t>: </a:t>
            </a:r>
            <a:r>
              <a:rPr lang="en-US" sz="2000" dirty="0" smtClean="0"/>
              <a:t>21</a:t>
            </a:r>
            <a:r>
              <a:rPr lang="en-US" sz="2000" baseline="-25000" dirty="0" smtClean="0"/>
              <a:t>hex</a:t>
            </a:r>
            <a:endParaRPr lang="en-US" sz="2000" dirty="0" smtClean="0"/>
          </a:p>
          <a:p>
            <a:r>
              <a:rPr lang="en-US" sz="2000" dirty="0" smtClean="0"/>
              <a:t>Sub: 23</a:t>
            </a:r>
            <a:r>
              <a:rPr lang="en-US" sz="2000" baseline="-25000" dirty="0" smtClean="0"/>
              <a:t>hex</a:t>
            </a:r>
            <a:endParaRPr lang="en-US" sz="2000" dirty="0" smtClean="0"/>
          </a:p>
          <a:p>
            <a:r>
              <a:rPr lang="en-US" sz="2000" dirty="0" err="1" smtClean="0"/>
              <a:t>Subu</a:t>
            </a:r>
            <a:r>
              <a:rPr lang="en-US" sz="2000" dirty="0" smtClean="0"/>
              <a:t>: 24</a:t>
            </a:r>
            <a:r>
              <a:rPr lang="en-US" sz="2000" baseline="-25000" dirty="0" smtClean="0"/>
              <a:t>hex</a:t>
            </a:r>
            <a:endParaRPr lang="en-US" sz="2000" dirty="0"/>
          </a:p>
          <a:p>
            <a:r>
              <a:rPr lang="en-US" sz="2000" dirty="0" smtClean="0"/>
              <a:t>And</a:t>
            </a:r>
            <a:r>
              <a:rPr lang="en-US" sz="2000" dirty="0"/>
              <a:t>: </a:t>
            </a:r>
            <a:r>
              <a:rPr lang="en-US" sz="2000" dirty="0" smtClean="0"/>
              <a:t>25</a:t>
            </a:r>
            <a:r>
              <a:rPr lang="en-US" sz="2000" baseline="-25000" dirty="0" smtClean="0"/>
              <a:t>hex</a:t>
            </a:r>
            <a:endParaRPr lang="en-US" sz="2000" dirty="0" smtClean="0"/>
          </a:p>
          <a:p>
            <a:r>
              <a:rPr lang="en-US" sz="2000" dirty="0" smtClean="0"/>
              <a:t>Or: 24</a:t>
            </a:r>
            <a:r>
              <a:rPr lang="en-US" sz="2000" baseline="-25000" dirty="0" smtClean="0"/>
              <a:t>hx</a:t>
            </a:r>
            <a:endParaRPr lang="en-US" sz="2000" dirty="0" smtClean="0"/>
          </a:p>
          <a:p>
            <a:r>
              <a:rPr lang="en-US" sz="2000" dirty="0"/>
              <a:t>Nor: </a:t>
            </a:r>
            <a:r>
              <a:rPr lang="en-US" sz="2000" dirty="0" smtClean="0"/>
              <a:t>27</a:t>
            </a:r>
            <a:r>
              <a:rPr lang="en-US" sz="2000" baseline="-25000" dirty="0" smtClean="0"/>
              <a:t>hex</a:t>
            </a:r>
            <a:endParaRPr 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8117842" y="926430"/>
            <a:ext cx="2764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Arithmetic/Logic Unit (ALU)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06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0" grpId="0"/>
      <p:bldP spid="11" grpId="0"/>
      <p:bldP spid="12" grpId="0"/>
      <p:bldP spid="17" grpId="0"/>
      <p:bldP spid="18" grpId="0"/>
      <p:bldP spid="22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6" grpId="0" animBg="1"/>
      <p:bldP spid="37" grpId="0"/>
      <p:bldP spid="42" grpId="0"/>
      <p:bldP spid="43" grpId="0"/>
      <p:bldP spid="49" grpId="0"/>
      <p:bldP spid="50" grpId="0"/>
      <p:bldP spid="51" grpId="0"/>
      <p:bldP spid="52" grpId="0"/>
      <p:bldP spid="53" grpId="0"/>
      <p:bldP spid="54" grpId="0" animBg="1"/>
      <p:bldP spid="55" grpId="0"/>
      <p:bldP spid="5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004" y="56712"/>
            <a:ext cx="10515600" cy="1325563"/>
          </a:xfrm>
        </p:spPr>
        <p:txBody>
          <a:bodyPr/>
          <a:lstStyle/>
          <a:p>
            <a:r>
              <a:rPr lang="en-US" dirty="0" smtClean="0"/>
              <a:t>Implementation of the MIPS ISA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661" y="1167877"/>
            <a:ext cx="10515600" cy="55177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Hardware building blocks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Is this a von Neumann architecture?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70504" y="2247551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970504" y="2698577"/>
            <a:ext cx="145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Address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866371" y="3492407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</a:t>
            </a:r>
          </a:p>
        </p:txBody>
      </p:sp>
      <p:cxnSp>
        <p:nvCxnSpPr>
          <p:cNvPr id="60" name="Straight Connector 59"/>
          <p:cNvCxnSpPr>
            <a:stCxn id="59" idx="3"/>
          </p:cNvCxnSpPr>
          <p:nvPr/>
        </p:nvCxnSpPr>
        <p:spPr>
          <a:xfrm>
            <a:off x="3120882" y="3677073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061811" y="4598143"/>
            <a:ext cx="2058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Instruction Memory</a:t>
            </a:r>
          </a:p>
          <a:p>
            <a:pPr algn="ctr"/>
            <a:r>
              <a:rPr lang="en-US" dirty="0" smtClean="0"/>
              <a:t>(Read only)</a:t>
            </a:r>
            <a:endParaRPr lang="en-US" dirty="0"/>
          </a:p>
        </p:txBody>
      </p:sp>
      <p:cxnSp>
        <p:nvCxnSpPr>
          <p:cNvPr id="62" name="Straight Connector 61"/>
          <p:cNvCxnSpPr/>
          <p:nvPr/>
        </p:nvCxnSpPr>
        <p:spPr>
          <a:xfrm>
            <a:off x="579526" y="2890359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73004" y="2495191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 bits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120580" y="3307741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 bits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6083699" y="2247551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6083699" y="2389656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083699" y="3531385"/>
            <a:ext cx="758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</a:t>
            </a:r>
          </a:p>
          <a:p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67" name="Straight Connector 66"/>
          <p:cNvCxnSpPr>
            <a:endCxn id="65" idx="1"/>
          </p:cNvCxnSpPr>
          <p:nvPr/>
        </p:nvCxnSpPr>
        <p:spPr>
          <a:xfrm>
            <a:off x="5799494" y="257432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66" idx="1"/>
          </p:cNvCxnSpPr>
          <p:nvPr/>
        </p:nvCxnSpPr>
        <p:spPr>
          <a:xfrm flipV="1">
            <a:off x="5799494" y="3854551"/>
            <a:ext cx="284205" cy="13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135383" y="3648808"/>
            <a:ext cx="114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Data</a:t>
            </a:r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8225422" y="3855880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531481" y="4084369"/>
            <a:ext cx="147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Memory</a:t>
            </a:r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7135383" y="1739537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150765" y="1737896"/>
            <a:ext cx="120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Mem</a:t>
            </a:r>
            <a:endParaRPr lang="en-US" dirty="0"/>
          </a:p>
        </p:txBody>
      </p:sp>
      <p:cxnSp>
        <p:nvCxnSpPr>
          <p:cNvPr id="74" name="Straight Connector 73"/>
          <p:cNvCxnSpPr/>
          <p:nvPr/>
        </p:nvCxnSpPr>
        <p:spPr>
          <a:xfrm flipV="1">
            <a:off x="7137892" y="4412261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161806" y="4515126"/>
            <a:ext cx="1255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Mem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249937" y="224591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 bits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260296" y="350497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 bits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8285809" y="3468471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 bits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9728809" y="2292076"/>
            <a:ext cx="1796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to ‘1’ to enable read; 0 otherwise</a:t>
            </a:r>
            <a:endParaRPr lang="en-US" dirty="0"/>
          </a:p>
        </p:txBody>
      </p:sp>
      <p:cxnSp>
        <p:nvCxnSpPr>
          <p:cNvPr id="80" name="Straight Arrow Connector 79"/>
          <p:cNvCxnSpPr>
            <a:stCxn id="79" idx="1"/>
            <a:endCxn id="73" idx="3"/>
          </p:cNvCxnSpPr>
          <p:nvPr/>
        </p:nvCxnSpPr>
        <p:spPr>
          <a:xfrm flipH="1" flipV="1">
            <a:off x="8354108" y="1922562"/>
            <a:ext cx="1374701" cy="831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8293941" y="4067228"/>
            <a:ext cx="1773091" cy="530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0092917" y="3677073"/>
            <a:ext cx="1796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to ‘1’ to enable write; 0 otherwise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4973412" y="5168037"/>
            <a:ext cx="4323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Data Memory</a:t>
            </a:r>
          </a:p>
          <a:p>
            <a:pPr algn="ctr"/>
            <a:r>
              <a:rPr lang="en-US" dirty="0" smtClean="0"/>
              <a:t>(Either read or write, but not both together)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82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/>
      <p:bldP spid="59" grpId="0"/>
      <p:bldP spid="61" grpId="0"/>
      <p:bldP spid="32" grpId="0"/>
      <p:bldP spid="63" grpId="0"/>
      <p:bldP spid="64" grpId="0" animBg="1"/>
      <p:bldP spid="65" grpId="0"/>
      <p:bldP spid="66" grpId="0"/>
      <p:bldP spid="69" grpId="0"/>
      <p:bldP spid="71" grpId="0"/>
      <p:bldP spid="73" grpId="0"/>
      <p:bldP spid="75" grpId="0"/>
      <p:bldP spid="76" grpId="0"/>
      <p:bldP spid="77" grpId="0"/>
      <p:bldP spid="78" grpId="0"/>
      <p:bldP spid="79" grpId="0"/>
      <p:bldP spid="82" grpId="0"/>
      <p:bldP spid="8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27430" y="2783105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27430" y="2925210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27430" y="3429861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5150" y="3894185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43909" y="4353269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0" name="Straight Connector 9"/>
          <p:cNvCxnSpPr>
            <a:endCxn id="5" idx="1"/>
          </p:cNvCxnSpPr>
          <p:nvPr/>
        </p:nvCxnSpPr>
        <p:spPr>
          <a:xfrm>
            <a:off x="5843225" y="3109876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1"/>
          </p:cNvCxnSpPr>
          <p:nvPr/>
        </p:nvCxnSpPr>
        <p:spPr>
          <a:xfrm>
            <a:off x="5843225" y="361452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>
            <a:off x="5840945" y="4078851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3225" y="4568663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90040" y="3057524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481803" y="3895727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8280513" y="3380689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</p:cNvCxnSpPr>
          <p:nvPr/>
        </p:nvCxnSpPr>
        <p:spPr>
          <a:xfrm flipV="1">
            <a:off x="8272276" y="4217345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apezoid 29"/>
          <p:cNvSpPr/>
          <p:nvPr/>
        </p:nvSpPr>
        <p:spPr>
          <a:xfrm rot="5400000">
            <a:off x="9195088" y="3372091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0012954" y="3589969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ALU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3"/>
          </p:cNvCxnSpPr>
          <p:nvPr/>
        </p:nvCxnSpPr>
        <p:spPr>
          <a:xfrm flipV="1">
            <a:off x="10731612" y="3913134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9297207" y="3376872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9287073" y="4463524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754259" y="2248495"/>
            <a:ext cx="564641" cy="1153641"/>
            <a:chOff x="8052137" y="2718488"/>
            <a:chExt cx="564641" cy="1153641"/>
          </a:xfrm>
        </p:grpSpPr>
        <p:sp>
          <p:nvSpPr>
            <p:cNvPr id="37" name="Rectangle 36"/>
            <p:cNvSpPr/>
            <p:nvPr/>
          </p:nvSpPr>
          <p:spPr>
            <a:xfrm>
              <a:off x="8052137" y="2718488"/>
              <a:ext cx="564641" cy="11536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 rot="16200000">
              <a:off x="8119975" y="3099107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PC</a:t>
              </a:r>
              <a:endParaRPr lang="en-US" dirty="0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2379175" y="2191946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379175" y="2642972"/>
            <a:ext cx="145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Address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275042" y="3436802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</a:t>
            </a:r>
          </a:p>
        </p:txBody>
      </p:sp>
      <p:cxnSp>
        <p:nvCxnSpPr>
          <p:cNvPr id="53" name="Straight Connector 52"/>
          <p:cNvCxnSpPr>
            <a:stCxn id="51" idx="3"/>
          </p:cNvCxnSpPr>
          <p:nvPr/>
        </p:nvCxnSpPr>
        <p:spPr>
          <a:xfrm>
            <a:off x="4529553" y="3621468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424828" y="3944320"/>
            <a:ext cx="205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Memory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37" idx="3"/>
            <a:endCxn id="42" idx="1"/>
          </p:cNvCxnSpPr>
          <p:nvPr/>
        </p:nvCxnSpPr>
        <p:spPr>
          <a:xfrm>
            <a:off x="1318900" y="2825316"/>
            <a:ext cx="1060275" cy="23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4877241" y="3109876"/>
            <a:ext cx="962977" cy="506113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358153" y="3615989"/>
            <a:ext cx="547973" cy="54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298491" y="273981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25:21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333025" y="326595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20:16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9" name="Elbow Connector 78"/>
          <p:cNvCxnSpPr/>
          <p:nvPr/>
        </p:nvCxnSpPr>
        <p:spPr>
          <a:xfrm>
            <a:off x="8602180" y="4217346"/>
            <a:ext cx="701205" cy="24617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8561711" y="3380689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rot="10800000">
            <a:off x="5840219" y="4574066"/>
            <a:ext cx="2721493" cy="1691819"/>
          </a:xfrm>
          <a:prstGeom prst="bentConnector3">
            <a:avLst>
              <a:gd name="adj1" fmla="val 12463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rot="10800000" flipV="1">
            <a:off x="8356651" y="3913134"/>
            <a:ext cx="2642657" cy="2352749"/>
          </a:xfrm>
          <a:prstGeom prst="bentConnector3">
            <a:avLst>
              <a:gd name="adj1" fmla="val -1353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>
            <a:off x="4877243" y="3621468"/>
            <a:ext cx="966709" cy="457383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381877" y="3741527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15:11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1" name="Trapezoid 110"/>
          <p:cNvSpPr/>
          <p:nvPr/>
        </p:nvSpPr>
        <p:spPr>
          <a:xfrm rot="5400000">
            <a:off x="3450156" y="743608"/>
            <a:ext cx="1429530" cy="76003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782865" y="938958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Adder</a:t>
            </a:r>
          </a:p>
          <a:p>
            <a:endParaRPr lang="en-US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4539803" y="1123623"/>
            <a:ext cx="41614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3482675" y="76218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3475501" y="150165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/>
          <p:nvPr/>
        </p:nvCxnSpPr>
        <p:spPr>
          <a:xfrm rot="5400000" flipH="1" flipV="1">
            <a:off x="1546392" y="889033"/>
            <a:ext cx="2063135" cy="1809431"/>
          </a:xfrm>
          <a:prstGeom prst="bentConnector3">
            <a:avLst>
              <a:gd name="adj1" fmla="val 10049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2971895" y="131699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+4</a:t>
            </a:r>
            <a:endParaRPr lang="en-US" dirty="0"/>
          </a:p>
        </p:txBody>
      </p:sp>
      <p:cxnSp>
        <p:nvCxnSpPr>
          <p:cNvPr id="123" name="Elbow Connector 122"/>
          <p:cNvCxnSpPr/>
          <p:nvPr/>
        </p:nvCxnSpPr>
        <p:spPr>
          <a:xfrm rot="10800000">
            <a:off x="3040358" y="123912"/>
            <a:ext cx="1896760" cy="1003589"/>
          </a:xfrm>
          <a:prstGeom prst="bentConnector3">
            <a:avLst>
              <a:gd name="adj1" fmla="val -611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endCxn id="37" idx="1"/>
          </p:cNvCxnSpPr>
          <p:nvPr/>
        </p:nvCxnSpPr>
        <p:spPr>
          <a:xfrm rot="5400000">
            <a:off x="546607" y="331563"/>
            <a:ext cx="2701405" cy="2286100"/>
          </a:xfrm>
          <a:prstGeom prst="bentConnector4">
            <a:avLst>
              <a:gd name="adj1" fmla="val -74"/>
              <a:gd name="adj2" fmla="val 11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endCxn id="30" idx="1"/>
          </p:cNvCxnSpPr>
          <p:nvPr/>
        </p:nvCxnSpPr>
        <p:spPr>
          <a:xfrm>
            <a:off x="10165049" y="2600420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9737752" y="2317140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ALU op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0288098" y="26561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10029661" y="2739092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7169630" y="4964072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7128751" y="5045628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Enable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7034056" y="54553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1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941250" y="208182"/>
            <a:ext cx="41424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R-Type ALU Instructions</a:t>
            </a:r>
            <a:endParaRPr lang="en-US" sz="3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877" y="1415177"/>
            <a:ext cx="6200466" cy="62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12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/>
      <p:bldP spid="21" grpId="0"/>
      <p:bldP spid="22" grpId="0"/>
      <p:bldP spid="30" grpId="0" animBg="1"/>
      <p:bldP spid="31" grpId="0"/>
      <p:bldP spid="41" grpId="0" animBg="1"/>
      <p:bldP spid="42" grpId="0"/>
      <p:bldP spid="51" grpId="0"/>
      <p:bldP spid="58" grpId="0"/>
      <p:bldP spid="73" grpId="0"/>
      <p:bldP spid="74" grpId="0"/>
      <p:bldP spid="110" grpId="0"/>
      <p:bldP spid="111" grpId="0" animBg="1"/>
      <p:bldP spid="112" grpId="0"/>
      <p:bldP spid="122" grpId="0"/>
      <p:bldP spid="132" grpId="0"/>
      <p:bldP spid="133" grpId="0"/>
      <p:bldP spid="137" grpId="0"/>
      <p:bldP spid="13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27430" y="2783105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27430" y="2925210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27430" y="3429861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5150" y="3894185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43909" y="4353269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0" name="Straight Connector 9"/>
          <p:cNvCxnSpPr>
            <a:endCxn id="5" idx="1"/>
          </p:cNvCxnSpPr>
          <p:nvPr/>
        </p:nvCxnSpPr>
        <p:spPr>
          <a:xfrm>
            <a:off x="5843225" y="3109876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1"/>
          </p:cNvCxnSpPr>
          <p:nvPr/>
        </p:nvCxnSpPr>
        <p:spPr>
          <a:xfrm>
            <a:off x="5843225" y="361452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>
            <a:off x="5840945" y="4078851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3225" y="4568663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90040" y="3057524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481803" y="3895727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8280513" y="3380689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</p:cNvCxnSpPr>
          <p:nvPr/>
        </p:nvCxnSpPr>
        <p:spPr>
          <a:xfrm flipV="1">
            <a:off x="8272276" y="4217345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apezoid 29"/>
          <p:cNvSpPr/>
          <p:nvPr/>
        </p:nvSpPr>
        <p:spPr>
          <a:xfrm rot="5400000">
            <a:off x="9195088" y="3372091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0012954" y="3589969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ALU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3"/>
          </p:cNvCxnSpPr>
          <p:nvPr/>
        </p:nvCxnSpPr>
        <p:spPr>
          <a:xfrm flipV="1">
            <a:off x="10731612" y="3913134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9297207" y="3376872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9287073" y="4463524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754259" y="2248495"/>
            <a:ext cx="564641" cy="1153641"/>
            <a:chOff x="8052137" y="2718488"/>
            <a:chExt cx="564641" cy="1153641"/>
          </a:xfrm>
        </p:grpSpPr>
        <p:sp>
          <p:nvSpPr>
            <p:cNvPr id="37" name="Rectangle 36"/>
            <p:cNvSpPr/>
            <p:nvPr/>
          </p:nvSpPr>
          <p:spPr>
            <a:xfrm>
              <a:off x="8052137" y="2718488"/>
              <a:ext cx="564641" cy="11536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 rot="16200000">
              <a:off x="8119975" y="3099107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PC</a:t>
              </a:r>
              <a:endParaRPr lang="en-US" dirty="0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2101860" y="2191946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101860" y="2642972"/>
            <a:ext cx="145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Address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997727" y="3436802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</a:t>
            </a:r>
          </a:p>
        </p:txBody>
      </p:sp>
      <p:cxnSp>
        <p:nvCxnSpPr>
          <p:cNvPr id="53" name="Straight Connector 52"/>
          <p:cNvCxnSpPr>
            <a:stCxn id="51" idx="3"/>
          </p:cNvCxnSpPr>
          <p:nvPr/>
        </p:nvCxnSpPr>
        <p:spPr>
          <a:xfrm>
            <a:off x="4252238" y="3621468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147513" y="3944320"/>
            <a:ext cx="205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Memory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37" idx="3"/>
            <a:endCxn id="42" idx="1"/>
          </p:cNvCxnSpPr>
          <p:nvPr/>
        </p:nvCxnSpPr>
        <p:spPr>
          <a:xfrm>
            <a:off x="1318900" y="2825316"/>
            <a:ext cx="782960" cy="23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4607421" y="3117416"/>
            <a:ext cx="1232798" cy="498574"/>
          </a:xfrm>
          <a:prstGeom prst="bentConnector3">
            <a:avLst>
              <a:gd name="adj1" fmla="val 23857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4864308" y="3621468"/>
            <a:ext cx="1015077" cy="20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298491" y="273981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25:21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298491" y="372010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20:16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9" name="Elbow Connector 78"/>
          <p:cNvCxnSpPr/>
          <p:nvPr/>
        </p:nvCxnSpPr>
        <p:spPr>
          <a:xfrm>
            <a:off x="8602180" y="4217346"/>
            <a:ext cx="701205" cy="24617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8561711" y="3380689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rot="10800000">
            <a:off x="5840219" y="4574066"/>
            <a:ext cx="2721493" cy="1691819"/>
          </a:xfrm>
          <a:prstGeom prst="bentConnector3">
            <a:avLst>
              <a:gd name="adj1" fmla="val 12463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rot="10800000" flipV="1">
            <a:off x="8356651" y="3913134"/>
            <a:ext cx="2642657" cy="2352749"/>
          </a:xfrm>
          <a:prstGeom prst="bentConnector3">
            <a:avLst>
              <a:gd name="adj1" fmla="val -1353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>
            <a:off x="4607423" y="3621468"/>
            <a:ext cx="1232796" cy="457383"/>
          </a:xfrm>
          <a:prstGeom prst="bentConnector3">
            <a:avLst>
              <a:gd name="adj1" fmla="val 24465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283045" y="372846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15:11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1" name="Trapezoid 110"/>
          <p:cNvSpPr/>
          <p:nvPr/>
        </p:nvSpPr>
        <p:spPr>
          <a:xfrm rot="5400000">
            <a:off x="3450156" y="743608"/>
            <a:ext cx="1429530" cy="76003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782865" y="938958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Adder</a:t>
            </a:r>
          </a:p>
          <a:p>
            <a:endParaRPr lang="en-US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4539803" y="1123623"/>
            <a:ext cx="41614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3482675" y="76218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3475501" y="150165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/>
          <p:nvPr/>
        </p:nvCxnSpPr>
        <p:spPr>
          <a:xfrm rot="5400000" flipH="1" flipV="1">
            <a:off x="1546392" y="889033"/>
            <a:ext cx="2063135" cy="1809431"/>
          </a:xfrm>
          <a:prstGeom prst="bentConnector3">
            <a:avLst>
              <a:gd name="adj1" fmla="val 10049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2971895" y="131699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+4</a:t>
            </a:r>
            <a:endParaRPr lang="en-US" dirty="0"/>
          </a:p>
        </p:txBody>
      </p:sp>
      <p:cxnSp>
        <p:nvCxnSpPr>
          <p:cNvPr id="123" name="Elbow Connector 122"/>
          <p:cNvCxnSpPr/>
          <p:nvPr/>
        </p:nvCxnSpPr>
        <p:spPr>
          <a:xfrm rot="10800000">
            <a:off x="3040358" y="123912"/>
            <a:ext cx="1896760" cy="1003589"/>
          </a:xfrm>
          <a:prstGeom prst="bentConnector3">
            <a:avLst>
              <a:gd name="adj1" fmla="val -611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endCxn id="37" idx="1"/>
          </p:cNvCxnSpPr>
          <p:nvPr/>
        </p:nvCxnSpPr>
        <p:spPr>
          <a:xfrm rot="5400000">
            <a:off x="546607" y="331563"/>
            <a:ext cx="2701405" cy="2286100"/>
          </a:xfrm>
          <a:prstGeom prst="bentConnector4">
            <a:avLst>
              <a:gd name="adj1" fmla="val -74"/>
              <a:gd name="adj2" fmla="val 11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endCxn id="30" idx="1"/>
          </p:cNvCxnSpPr>
          <p:nvPr/>
        </p:nvCxnSpPr>
        <p:spPr>
          <a:xfrm>
            <a:off x="10165049" y="2600420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9737752" y="2317140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ALU op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0288098" y="26561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10029661" y="2739092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7169630" y="4964072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7128751" y="4918213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Enable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6899279" y="51575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1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941250" y="208182"/>
            <a:ext cx="4023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</a:t>
            </a:r>
            <a:r>
              <a:rPr lang="en-US" sz="3200" dirty="0" smtClean="0"/>
              <a:t>-Type ALU Instructions</a:t>
            </a:r>
            <a:endParaRPr lang="en-US" sz="3200" dirty="0"/>
          </a:p>
        </p:txBody>
      </p:sp>
      <p:sp>
        <p:nvSpPr>
          <p:cNvPr id="67" name="TextBox 66"/>
          <p:cNvSpPr txBox="1"/>
          <p:nvPr/>
        </p:nvSpPr>
        <p:spPr>
          <a:xfrm>
            <a:off x="5278505" y="325790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20:16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8136693" y="5316931"/>
            <a:ext cx="850036" cy="7794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8156245" y="5378713"/>
            <a:ext cx="830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Sign </a:t>
            </a:r>
          </a:p>
          <a:p>
            <a:pPr algn="ctr"/>
            <a:r>
              <a:rPr lang="en-US" dirty="0" smtClean="0"/>
              <a:t>Extend</a:t>
            </a:r>
            <a:endParaRPr lang="en-US" dirty="0"/>
          </a:p>
        </p:txBody>
      </p:sp>
      <p:cxnSp>
        <p:nvCxnSpPr>
          <p:cNvPr id="69" name="Elbow Connector 68"/>
          <p:cNvCxnSpPr/>
          <p:nvPr/>
        </p:nvCxnSpPr>
        <p:spPr>
          <a:xfrm>
            <a:off x="4931453" y="4056336"/>
            <a:ext cx="3199574" cy="1666187"/>
          </a:xfrm>
          <a:prstGeom prst="bentConnector3">
            <a:avLst>
              <a:gd name="adj1" fmla="val -599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20" idx="6"/>
          </p:cNvCxnSpPr>
          <p:nvPr/>
        </p:nvCxnSpPr>
        <p:spPr>
          <a:xfrm flipV="1">
            <a:off x="8986729" y="4463524"/>
            <a:ext cx="289435" cy="1243152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344095" y="4788263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 flipV="1">
            <a:off x="9125084" y="5180911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9340515" y="498402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242" y="1232425"/>
            <a:ext cx="6286938" cy="629393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6899279" y="1474613"/>
            <a:ext cx="222106" cy="15384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99815" y="1403116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Rs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3494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110" grpId="0"/>
      <p:bldP spid="67" grpId="0"/>
      <p:bldP spid="20" grpId="0" animBg="1"/>
      <p:bldP spid="68" grpId="0"/>
      <p:bldP spid="77" grpId="0"/>
      <p:bldP spid="8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27430" y="2783105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27430" y="2925210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27430" y="3429861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5150" y="3894185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43909" y="4353269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0" name="Straight Connector 9"/>
          <p:cNvCxnSpPr>
            <a:endCxn id="5" idx="1"/>
          </p:cNvCxnSpPr>
          <p:nvPr/>
        </p:nvCxnSpPr>
        <p:spPr>
          <a:xfrm>
            <a:off x="5843225" y="3109876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1"/>
          </p:cNvCxnSpPr>
          <p:nvPr/>
        </p:nvCxnSpPr>
        <p:spPr>
          <a:xfrm>
            <a:off x="5843225" y="361452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>
            <a:off x="5840945" y="4078851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3225" y="4568663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90040" y="3057524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481803" y="3895727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8280513" y="3380689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</p:cNvCxnSpPr>
          <p:nvPr/>
        </p:nvCxnSpPr>
        <p:spPr>
          <a:xfrm flipV="1">
            <a:off x="8272276" y="4217345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apezoid 29"/>
          <p:cNvSpPr/>
          <p:nvPr/>
        </p:nvSpPr>
        <p:spPr>
          <a:xfrm rot="5400000">
            <a:off x="9195088" y="3372091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0012954" y="3589969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ALU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3"/>
          </p:cNvCxnSpPr>
          <p:nvPr/>
        </p:nvCxnSpPr>
        <p:spPr>
          <a:xfrm flipV="1">
            <a:off x="10731612" y="3913134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9297207" y="3376872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9287073" y="4463524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754259" y="2248495"/>
            <a:ext cx="564641" cy="1153641"/>
            <a:chOff x="8052137" y="2718488"/>
            <a:chExt cx="564641" cy="1153641"/>
          </a:xfrm>
        </p:grpSpPr>
        <p:sp>
          <p:nvSpPr>
            <p:cNvPr id="37" name="Rectangle 36"/>
            <p:cNvSpPr/>
            <p:nvPr/>
          </p:nvSpPr>
          <p:spPr>
            <a:xfrm>
              <a:off x="8052137" y="2718488"/>
              <a:ext cx="564641" cy="11536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 rot="16200000">
              <a:off x="8119975" y="3099107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PC</a:t>
              </a:r>
              <a:endParaRPr lang="en-US" dirty="0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2101860" y="2191946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101860" y="2642972"/>
            <a:ext cx="145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Address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997727" y="3436802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</a:t>
            </a:r>
          </a:p>
        </p:txBody>
      </p:sp>
      <p:cxnSp>
        <p:nvCxnSpPr>
          <p:cNvPr id="53" name="Straight Connector 52"/>
          <p:cNvCxnSpPr>
            <a:stCxn id="51" idx="3"/>
          </p:cNvCxnSpPr>
          <p:nvPr/>
        </p:nvCxnSpPr>
        <p:spPr>
          <a:xfrm>
            <a:off x="4252238" y="3621468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147513" y="3944320"/>
            <a:ext cx="205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Memory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37" idx="3"/>
            <a:endCxn id="42" idx="1"/>
          </p:cNvCxnSpPr>
          <p:nvPr/>
        </p:nvCxnSpPr>
        <p:spPr>
          <a:xfrm>
            <a:off x="1318900" y="2825316"/>
            <a:ext cx="782960" cy="23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4607421" y="3124911"/>
            <a:ext cx="1232798" cy="498574"/>
          </a:xfrm>
          <a:prstGeom prst="bentConnector3">
            <a:avLst>
              <a:gd name="adj1" fmla="val 23857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4864308" y="3628963"/>
            <a:ext cx="1015077" cy="20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298491" y="274730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25:21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8561711" y="3380689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rot="10800000">
            <a:off x="5840219" y="4574066"/>
            <a:ext cx="2721493" cy="1691819"/>
          </a:xfrm>
          <a:prstGeom prst="bentConnector3">
            <a:avLst>
              <a:gd name="adj1" fmla="val 12463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rot="10800000" flipV="1">
            <a:off x="8356651" y="3913134"/>
            <a:ext cx="2642657" cy="2352749"/>
          </a:xfrm>
          <a:prstGeom prst="bentConnector3">
            <a:avLst>
              <a:gd name="adj1" fmla="val -1353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>
            <a:off x="4607423" y="3621468"/>
            <a:ext cx="990556" cy="614832"/>
          </a:xfrm>
          <a:prstGeom prst="bentConnector3">
            <a:avLst>
              <a:gd name="adj1" fmla="val 3108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4905235" y="393057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15:11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1" name="Trapezoid 110"/>
          <p:cNvSpPr/>
          <p:nvPr/>
        </p:nvSpPr>
        <p:spPr>
          <a:xfrm rot="5400000">
            <a:off x="3450156" y="743608"/>
            <a:ext cx="1429530" cy="76003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782865" y="938958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Adder</a:t>
            </a:r>
          </a:p>
          <a:p>
            <a:endParaRPr lang="en-US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4539803" y="1123623"/>
            <a:ext cx="41614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3482675" y="76218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3475501" y="150165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/>
          <p:nvPr/>
        </p:nvCxnSpPr>
        <p:spPr>
          <a:xfrm rot="5400000" flipH="1" flipV="1">
            <a:off x="1546392" y="889033"/>
            <a:ext cx="2063135" cy="1809431"/>
          </a:xfrm>
          <a:prstGeom prst="bentConnector3">
            <a:avLst>
              <a:gd name="adj1" fmla="val 10049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2971895" y="131699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+4</a:t>
            </a:r>
            <a:endParaRPr lang="en-US" dirty="0"/>
          </a:p>
        </p:txBody>
      </p:sp>
      <p:cxnSp>
        <p:nvCxnSpPr>
          <p:cNvPr id="123" name="Elbow Connector 122"/>
          <p:cNvCxnSpPr/>
          <p:nvPr/>
        </p:nvCxnSpPr>
        <p:spPr>
          <a:xfrm rot="10800000">
            <a:off x="3040358" y="123912"/>
            <a:ext cx="1896760" cy="1003589"/>
          </a:xfrm>
          <a:prstGeom prst="bentConnector3">
            <a:avLst>
              <a:gd name="adj1" fmla="val -611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endCxn id="37" idx="1"/>
          </p:cNvCxnSpPr>
          <p:nvPr/>
        </p:nvCxnSpPr>
        <p:spPr>
          <a:xfrm rot="5400000">
            <a:off x="546607" y="331563"/>
            <a:ext cx="2701405" cy="2286100"/>
          </a:xfrm>
          <a:prstGeom prst="bentConnector4">
            <a:avLst>
              <a:gd name="adj1" fmla="val -74"/>
              <a:gd name="adj2" fmla="val 11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endCxn id="30" idx="1"/>
          </p:cNvCxnSpPr>
          <p:nvPr/>
        </p:nvCxnSpPr>
        <p:spPr>
          <a:xfrm>
            <a:off x="10165049" y="2600420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9737752" y="2317140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ALU op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0288098" y="26561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10029661" y="2739092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7169630" y="4964072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7128751" y="4918213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Enable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6899279" y="51575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941250" y="208182"/>
            <a:ext cx="40237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Combined R-Type and</a:t>
            </a:r>
          </a:p>
          <a:p>
            <a:r>
              <a:rPr lang="en-US" sz="3200" dirty="0" smtClean="0"/>
              <a:t>I-Type ALU Instructions</a:t>
            </a:r>
            <a:endParaRPr lang="en-US" sz="3200" dirty="0"/>
          </a:p>
        </p:txBody>
      </p:sp>
      <p:sp>
        <p:nvSpPr>
          <p:cNvPr id="67" name="TextBox 66"/>
          <p:cNvSpPr txBox="1"/>
          <p:nvPr/>
        </p:nvSpPr>
        <p:spPr>
          <a:xfrm>
            <a:off x="5278505" y="326540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20:16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896853" y="5316931"/>
            <a:ext cx="850036" cy="7794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7916405" y="5378713"/>
            <a:ext cx="830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Sign </a:t>
            </a:r>
          </a:p>
          <a:p>
            <a:pPr algn="ctr"/>
            <a:r>
              <a:rPr lang="en-US" dirty="0" smtClean="0"/>
              <a:t>Extend</a:t>
            </a:r>
            <a:endParaRPr lang="en-US" dirty="0"/>
          </a:p>
        </p:txBody>
      </p:sp>
      <p:cxnSp>
        <p:nvCxnSpPr>
          <p:cNvPr id="69" name="Elbow Connector 68"/>
          <p:cNvCxnSpPr>
            <a:endCxn id="68" idx="1"/>
          </p:cNvCxnSpPr>
          <p:nvPr/>
        </p:nvCxnSpPr>
        <p:spPr>
          <a:xfrm>
            <a:off x="4910880" y="3619930"/>
            <a:ext cx="3005525" cy="2081949"/>
          </a:xfrm>
          <a:prstGeom prst="bentConnector3">
            <a:avLst>
              <a:gd name="adj1" fmla="val 37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462520" y="535589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rapezoid 11"/>
          <p:cNvSpPr/>
          <p:nvPr/>
        </p:nvSpPr>
        <p:spPr>
          <a:xfrm rot="5400000">
            <a:off x="5435688" y="3911316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Elbow Connector 70"/>
          <p:cNvCxnSpPr/>
          <p:nvPr/>
        </p:nvCxnSpPr>
        <p:spPr>
          <a:xfrm>
            <a:off x="5221646" y="3636501"/>
            <a:ext cx="392900" cy="237962"/>
          </a:xfrm>
          <a:prstGeom prst="bentConnector3">
            <a:avLst>
              <a:gd name="adj1" fmla="val -1506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rapezoid 75"/>
          <p:cNvSpPr/>
          <p:nvPr/>
        </p:nvSpPr>
        <p:spPr>
          <a:xfrm rot="5400000">
            <a:off x="841343" y="5270435"/>
            <a:ext cx="929290" cy="450133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975231" y="529320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MUX</a:t>
            </a:r>
            <a:endParaRPr lang="en-US" dirty="0"/>
          </a:p>
        </p:txBody>
      </p:sp>
      <p:cxnSp>
        <p:nvCxnSpPr>
          <p:cNvPr id="82" name="Straight Connector 81"/>
          <p:cNvCxnSpPr/>
          <p:nvPr/>
        </p:nvCxnSpPr>
        <p:spPr>
          <a:xfrm>
            <a:off x="689943" y="5268641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89943" y="5749823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1531055" y="5495501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6" idx="3"/>
          </p:cNvCxnSpPr>
          <p:nvPr/>
        </p:nvCxnSpPr>
        <p:spPr>
          <a:xfrm>
            <a:off x="1305988" y="5903880"/>
            <a:ext cx="1" cy="3349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9530" y="5004989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87" name="TextBox 86"/>
          <p:cNvSpPr txBox="1"/>
          <p:nvPr/>
        </p:nvSpPr>
        <p:spPr>
          <a:xfrm>
            <a:off x="414535" y="5464684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07946" y="6141536"/>
            <a:ext cx="1070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control</a:t>
            </a:r>
            <a:endParaRPr lang="en-US" sz="2400" dirty="0"/>
          </a:p>
        </p:txBody>
      </p:sp>
      <p:sp>
        <p:nvSpPr>
          <p:cNvPr id="89" name="TextBox 88"/>
          <p:cNvSpPr txBox="1"/>
          <p:nvPr/>
        </p:nvSpPr>
        <p:spPr>
          <a:xfrm>
            <a:off x="1622605" y="5076749"/>
            <a:ext cx="1604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a:b?control</a:t>
            </a:r>
            <a:endParaRPr lang="en-US" sz="2400" dirty="0"/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5698083" y="4299738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5270660" y="4744634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I-Type?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24" name="Elbow Connector 123"/>
          <p:cNvCxnSpPr>
            <a:stCxn id="20" idx="6"/>
          </p:cNvCxnSpPr>
          <p:nvPr/>
        </p:nvCxnSpPr>
        <p:spPr>
          <a:xfrm flipV="1">
            <a:off x="8746889" y="4345433"/>
            <a:ext cx="279927" cy="1361243"/>
          </a:xfrm>
          <a:prstGeom prst="bentConnector3">
            <a:avLst>
              <a:gd name="adj1" fmla="val 3661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/>
          <p:nvPr/>
        </p:nvCxnSpPr>
        <p:spPr>
          <a:xfrm>
            <a:off x="8567889" y="4217343"/>
            <a:ext cx="468589" cy="412653"/>
          </a:xfrm>
          <a:prstGeom prst="bentConnector3">
            <a:avLst>
              <a:gd name="adj1" fmla="val 521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rapezoid 141"/>
          <p:cNvSpPr/>
          <p:nvPr/>
        </p:nvSpPr>
        <p:spPr>
          <a:xfrm rot="5400000">
            <a:off x="8841280" y="4334275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 flipV="1">
            <a:off x="9130479" y="4729448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8845744" y="5173995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I-Type?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86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9" grpId="0"/>
      <p:bldP spid="142" grpId="0" animBg="1"/>
      <p:bldP spid="14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1904" y="2268660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21904" y="2410765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21904" y="2915416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19624" y="3379740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38383" y="3838824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0" name="Straight Connector 9"/>
          <p:cNvCxnSpPr>
            <a:endCxn id="5" idx="1"/>
          </p:cNvCxnSpPr>
          <p:nvPr/>
        </p:nvCxnSpPr>
        <p:spPr>
          <a:xfrm>
            <a:off x="2837699" y="2595431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1"/>
          </p:cNvCxnSpPr>
          <p:nvPr/>
        </p:nvCxnSpPr>
        <p:spPr>
          <a:xfrm>
            <a:off x="2837699" y="310008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>
            <a:off x="2835419" y="3564406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37699" y="4054218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84514" y="2543079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476277" y="3381282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5274987" y="2866244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</p:cNvCxnSpPr>
          <p:nvPr/>
        </p:nvCxnSpPr>
        <p:spPr>
          <a:xfrm flipV="1">
            <a:off x="5266750" y="3702900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apezoid 29"/>
          <p:cNvSpPr/>
          <p:nvPr/>
        </p:nvSpPr>
        <p:spPr>
          <a:xfrm rot="5400000">
            <a:off x="6189562" y="2857646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007428" y="3075524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ALU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3"/>
          </p:cNvCxnSpPr>
          <p:nvPr/>
        </p:nvCxnSpPr>
        <p:spPr>
          <a:xfrm flipV="1">
            <a:off x="7726086" y="339868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291681" y="2862427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281547" y="394907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246712" y="3107023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1601895" y="2610466"/>
            <a:ext cx="1232798" cy="498574"/>
          </a:xfrm>
          <a:prstGeom prst="bentConnector3">
            <a:avLst>
              <a:gd name="adj1" fmla="val 23857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858782" y="3114518"/>
            <a:ext cx="1015077" cy="20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292965" y="223286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25:21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5556185" y="2866244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rot="10800000">
            <a:off x="2834693" y="4052126"/>
            <a:ext cx="2721493" cy="1691819"/>
          </a:xfrm>
          <a:prstGeom prst="bentConnector3">
            <a:avLst>
              <a:gd name="adj1" fmla="val 12463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rot="10800000" flipV="1">
            <a:off x="5351125" y="3398689"/>
            <a:ext cx="2642657" cy="2352749"/>
          </a:xfrm>
          <a:prstGeom prst="bentConnector3">
            <a:avLst>
              <a:gd name="adj1" fmla="val -1353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>
            <a:off x="1601897" y="3107023"/>
            <a:ext cx="990556" cy="614832"/>
          </a:xfrm>
          <a:prstGeom prst="bentConnector3">
            <a:avLst>
              <a:gd name="adj1" fmla="val 3108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899709" y="341613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15:11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1" name="Straight Connector 130"/>
          <p:cNvCxnSpPr/>
          <p:nvPr/>
        </p:nvCxnSpPr>
        <p:spPr>
          <a:xfrm>
            <a:off x="7177605" y="2114375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6876080" y="1713633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ADD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322376" y="21404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7024135" y="2224647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4164104" y="4449627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4123225" y="4403768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Enable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3893753" y="4643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164223" y="-17450"/>
            <a:ext cx="52326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I-Type Load </a:t>
            </a:r>
          </a:p>
          <a:p>
            <a:r>
              <a:rPr lang="en-US" sz="3200" dirty="0" smtClean="0"/>
              <a:t>Instructions</a:t>
            </a:r>
            <a:endParaRPr lang="en-US" sz="3200" dirty="0"/>
          </a:p>
        </p:txBody>
      </p:sp>
      <p:sp>
        <p:nvSpPr>
          <p:cNvPr id="67" name="TextBox 66"/>
          <p:cNvSpPr txBox="1"/>
          <p:nvPr/>
        </p:nvSpPr>
        <p:spPr>
          <a:xfrm>
            <a:off x="2272979" y="275095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20:16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891327" y="4802486"/>
            <a:ext cx="850036" cy="7794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4910879" y="4864268"/>
            <a:ext cx="830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Sign </a:t>
            </a:r>
          </a:p>
          <a:p>
            <a:pPr algn="ctr"/>
            <a:r>
              <a:rPr lang="en-US" dirty="0" smtClean="0"/>
              <a:t>Extend</a:t>
            </a:r>
            <a:endParaRPr lang="en-US" dirty="0"/>
          </a:p>
        </p:txBody>
      </p:sp>
      <p:cxnSp>
        <p:nvCxnSpPr>
          <p:cNvPr id="69" name="Elbow Connector 68"/>
          <p:cNvCxnSpPr>
            <a:endCxn id="68" idx="1"/>
          </p:cNvCxnSpPr>
          <p:nvPr/>
        </p:nvCxnSpPr>
        <p:spPr>
          <a:xfrm>
            <a:off x="1905354" y="3105485"/>
            <a:ext cx="3005525" cy="2081949"/>
          </a:xfrm>
          <a:prstGeom prst="bentConnector3">
            <a:avLst>
              <a:gd name="adj1" fmla="val 37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456994" y="484144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rapezoid 11"/>
          <p:cNvSpPr/>
          <p:nvPr/>
        </p:nvSpPr>
        <p:spPr>
          <a:xfrm rot="5400000">
            <a:off x="2430162" y="3396871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Elbow Connector 70"/>
          <p:cNvCxnSpPr/>
          <p:nvPr/>
        </p:nvCxnSpPr>
        <p:spPr>
          <a:xfrm>
            <a:off x="2216120" y="3122056"/>
            <a:ext cx="392900" cy="237962"/>
          </a:xfrm>
          <a:prstGeom prst="bentConnector3">
            <a:avLst>
              <a:gd name="adj1" fmla="val -1506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692557" y="378529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65134" y="4230189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I-Type?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24" name="Elbow Connector 123"/>
          <p:cNvCxnSpPr>
            <a:stCxn id="20" idx="6"/>
          </p:cNvCxnSpPr>
          <p:nvPr/>
        </p:nvCxnSpPr>
        <p:spPr>
          <a:xfrm flipV="1">
            <a:off x="5741363" y="3830988"/>
            <a:ext cx="279927" cy="1361243"/>
          </a:xfrm>
          <a:prstGeom prst="bentConnector3">
            <a:avLst>
              <a:gd name="adj1" fmla="val 3661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/>
          <p:nvPr/>
        </p:nvCxnSpPr>
        <p:spPr>
          <a:xfrm>
            <a:off x="5562363" y="3702898"/>
            <a:ext cx="468589" cy="412653"/>
          </a:xfrm>
          <a:prstGeom prst="bentConnector3">
            <a:avLst>
              <a:gd name="adj1" fmla="val 521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rapezoid 141"/>
          <p:cNvSpPr/>
          <p:nvPr/>
        </p:nvSpPr>
        <p:spPr>
          <a:xfrm rot="5400000">
            <a:off x="5835754" y="3819830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 flipV="1">
            <a:off x="6124953" y="421500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5840218" y="4659550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I-Type?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9231139" y="3057271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9231139" y="3199376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9231139" y="4341105"/>
            <a:ext cx="758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</a:t>
            </a:r>
          </a:p>
          <a:p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91" name="Straight Connector 90"/>
          <p:cNvCxnSpPr>
            <a:endCxn id="79" idx="1"/>
          </p:cNvCxnSpPr>
          <p:nvPr/>
        </p:nvCxnSpPr>
        <p:spPr>
          <a:xfrm>
            <a:off x="8946934" y="338404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endCxn id="80" idx="1"/>
          </p:cNvCxnSpPr>
          <p:nvPr/>
        </p:nvCxnSpPr>
        <p:spPr>
          <a:xfrm flipV="1">
            <a:off x="8946934" y="4664271"/>
            <a:ext cx="284205" cy="13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0282823" y="4458528"/>
            <a:ext cx="114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Data</a:t>
            </a:r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11372862" y="4665600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70786" y="2730750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</a:t>
            </a:r>
          </a:p>
        </p:txBody>
      </p:sp>
      <p:sp>
        <p:nvSpPr>
          <p:cNvPr id="2" name="TextBox 1"/>
          <p:cNvSpPr txBox="1"/>
          <p:nvPr/>
        </p:nvSpPr>
        <p:spPr>
          <a:xfrm rot="16200000">
            <a:off x="-1941910" y="3128311"/>
            <a:ext cx="4312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Instruction Fetch Part Not Shown</a:t>
            </a:r>
            <a:endParaRPr lang="en-US" sz="2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9678921" y="4894089"/>
            <a:ext cx="147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Memory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983864" y="3379740"/>
            <a:ext cx="997603" cy="13115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/>
          <p:nvPr/>
        </p:nvCxnSpPr>
        <p:spPr>
          <a:xfrm rot="10800000" flipV="1">
            <a:off x="9083821" y="4659501"/>
            <a:ext cx="2428768" cy="1763784"/>
          </a:xfrm>
          <a:prstGeom prst="bentConnector3">
            <a:avLst>
              <a:gd name="adj1" fmla="val -1357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/>
          <p:nvPr/>
        </p:nvCxnSpPr>
        <p:spPr>
          <a:xfrm rot="10800000">
            <a:off x="2835419" y="4059063"/>
            <a:ext cx="6280779" cy="2360704"/>
          </a:xfrm>
          <a:prstGeom prst="bentConnector3">
            <a:avLst>
              <a:gd name="adj1" fmla="val 11062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10282823" y="2549257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10298205" y="2547616"/>
            <a:ext cx="120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Mem</a:t>
            </a:r>
            <a:endParaRPr lang="en-US" dirty="0"/>
          </a:p>
        </p:txBody>
      </p:sp>
      <p:cxnSp>
        <p:nvCxnSpPr>
          <p:cNvPr id="109" name="Straight Connector 108"/>
          <p:cNvCxnSpPr/>
          <p:nvPr/>
        </p:nvCxnSpPr>
        <p:spPr>
          <a:xfrm flipV="1">
            <a:off x="10285332" y="5221981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10309246" y="5324846"/>
            <a:ext cx="1255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Mem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712" y="1395459"/>
            <a:ext cx="9345925" cy="57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97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1904" y="1998840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21904" y="2140945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21904" y="2645596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19624" y="3109920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38383" y="3569004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0" name="Straight Connector 9"/>
          <p:cNvCxnSpPr>
            <a:endCxn id="5" idx="1"/>
          </p:cNvCxnSpPr>
          <p:nvPr/>
        </p:nvCxnSpPr>
        <p:spPr>
          <a:xfrm>
            <a:off x="2837699" y="2325611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1"/>
          </p:cNvCxnSpPr>
          <p:nvPr/>
        </p:nvCxnSpPr>
        <p:spPr>
          <a:xfrm>
            <a:off x="2837699" y="283026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>
            <a:off x="2835419" y="3294586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37699" y="3784398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84514" y="2273259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476277" y="3111462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5274987" y="2596424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</p:cNvCxnSpPr>
          <p:nvPr/>
        </p:nvCxnSpPr>
        <p:spPr>
          <a:xfrm flipV="1">
            <a:off x="5266750" y="3433080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apezoid 29"/>
          <p:cNvSpPr/>
          <p:nvPr/>
        </p:nvSpPr>
        <p:spPr>
          <a:xfrm rot="5400000">
            <a:off x="6189562" y="2587826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007428" y="2805704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ALU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3"/>
          </p:cNvCxnSpPr>
          <p:nvPr/>
        </p:nvCxnSpPr>
        <p:spPr>
          <a:xfrm flipV="1">
            <a:off x="7726086" y="312886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291681" y="2592607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281547" y="367925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246712" y="2837203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1601895" y="2340646"/>
            <a:ext cx="1232798" cy="498574"/>
          </a:xfrm>
          <a:prstGeom prst="bentConnector3">
            <a:avLst>
              <a:gd name="adj1" fmla="val 23857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858782" y="2844698"/>
            <a:ext cx="1015077" cy="20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292965" y="196304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25:21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5556185" y="2596424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rot="10800000">
            <a:off x="2855321" y="3781779"/>
            <a:ext cx="3045840" cy="2152141"/>
          </a:xfrm>
          <a:prstGeom prst="bentConnector3">
            <a:avLst>
              <a:gd name="adj1" fmla="val 11816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rot="5400000">
            <a:off x="5760683" y="3493139"/>
            <a:ext cx="2597373" cy="1868834"/>
          </a:xfrm>
          <a:prstGeom prst="bentConnector3">
            <a:avLst>
              <a:gd name="adj1" fmla="val 10078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>
            <a:off x="1601897" y="2837203"/>
            <a:ext cx="990556" cy="614832"/>
          </a:xfrm>
          <a:prstGeom prst="bentConnector3">
            <a:avLst>
              <a:gd name="adj1" fmla="val 3108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899709" y="314631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15:11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1" name="Straight Connector 130"/>
          <p:cNvCxnSpPr/>
          <p:nvPr/>
        </p:nvCxnSpPr>
        <p:spPr>
          <a:xfrm>
            <a:off x="7177605" y="1844555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6876080" y="1443813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ADD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322376" y="18706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7024135" y="1954827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4164104" y="4179807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4123225" y="4133948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Enable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3893753" y="43733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1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164223" y="-17450"/>
            <a:ext cx="52326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I-Type Load </a:t>
            </a:r>
          </a:p>
          <a:p>
            <a:r>
              <a:rPr lang="en-US" sz="3200" dirty="0" smtClean="0"/>
              <a:t>Instructions</a:t>
            </a:r>
            <a:endParaRPr lang="en-US" sz="3200" dirty="0"/>
          </a:p>
        </p:txBody>
      </p:sp>
      <p:sp>
        <p:nvSpPr>
          <p:cNvPr id="67" name="TextBox 66"/>
          <p:cNvSpPr txBox="1"/>
          <p:nvPr/>
        </p:nvSpPr>
        <p:spPr>
          <a:xfrm>
            <a:off x="2272979" y="248113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20:16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891327" y="4532666"/>
            <a:ext cx="850036" cy="7794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4910879" y="4594448"/>
            <a:ext cx="830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Sign </a:t>
            </a:r>
          </a:p>
          <a:p>
            <a:pPr algn="ctr"/>
            <a:r>
              <a:rPr lang="en-US" dirty="0" smtClean="0"/>
              <a:t>Extend</a:t>
            </a:r>
            <a:endParaRPr lang="en-US" dirty="0"/>
          </a:p>
        </p:txBody>
      </p:sp>
      <p:cxnSp>
        <p:nvCxnSpPr>
          <p:cNvPr id="69" name="Elbow Connector 68"/>
          <p:cNvCxnSpPr/>
          <p:nvPr/>
        </p:nvCxnSpPr>
        <p:spPr>
          <a:xfrm>
            <a:off x="1905354" y="2835665"/>
            <a:ext cx="3005525" cy="2081949"/>
          </a:xfrm>
          <a:prstGeom prst="bentConnector3">
            <a:avLst>
              <a:gd name="adj1" fmla="val 37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456994" y="457162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rapezoid 11"/>
          <p:cNvSpPr/>
          <p:nvPr/>
        </p:nvSpPr>
        <p:spPr>
          <a:xfrm rot="5400000">
            <a:off x="2430162" y="3127051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Elbow Connector 70"/>
          <p:cNvCxnSpPr/>
          <p:nvPr/>
        </p:nvCxnSpPr>
        <p:spPr>
          <a:xfrm>
            <a:off x="2216120" y="2852236"/>
            <a:ext cx="392900" cy="237962"/>
          </a:xfrm>
          <a:prstGeom prst="bentConnector3">
            <a:avLst>
              <a:gd name="adj1" fmla="val -1506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692557" y="351547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65134" y="3960369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I-Type?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24" name="Elbow Connector 123"/>
          <p:cNvCxnSpPr>
            <a:stCxn id="20" idx="6"/>
          </p:cNvCxnSpPr>
          <p:nvPr/>
        </p:nvCxnSpPr>
        <p:spPr>
          <a:xfrm flipV="1">
            <a:off x="5741363" y="3561168"/>
            <a:ext cx="279927" cy="1361243"/>
          </a:xfrm>
          <a:prstGeom prst="bentConnector3">
            <a:avLst>
              <a:gd name="adj1" fmla="val 3661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/>
          <p:nvPr/>
        </p:nvCxnSpPr>
        <p:spPr>
          <a:xfrm>
            <a:off x="5562363" y="3433078"/>
            <a:ext cx="468589" cy="412653"/>
          </a:xfrm>
          <a:prstGeom prst="bentConnector3">
            <a:avLst>
              <a:gd name="adj1" fmla="val 521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rapezoid 141"/>
          <p:cNvSpPr/>
          <p:nvPr/>
        </p:nvSpPr>
        <p:spPr>
          <a:xfrm rot="5400000">
            <a:off x="5835754" y="3550010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 flipV="1">
            <a:off x="6124953" y="394518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5840218" y="4389730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I-Type?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9231139" y="2781273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9231139" y="2923378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9231139" y="4012644"/>
            <a:ext cx="758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</a:t>
            </a:r>
          </a:p>
          <a:p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91" name="Straight Connector 90"/>
          <p:cNvCxnSpPr>
            <a:endCxn id="79" idx="1"/>
          </p:cNvCxnSpPr>
          <p:nvPr/>
        </p:nvCxnSpPr>
        <p:spPr>
          <a:xfrm>
            <a:off x="8946934" y="3108044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endCxn id="80" idx="1"/>
          </p:cNvCxnSpPr>
          <p:nvPr/>
        </p:nvCxnSpPr>
        <p:spPr>
          <a:xfrm flipV="1">
            <a:off x="8946934" y="4335810"/>
            <a:ext cx="284205" cy="65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0282823" y="4182530"/>
            <a:ext cx="114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Data</a:t>
            </a:r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11372862" y="4389602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70786" y="2385980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</a:t>
            </a:r>
          </a:p>
        </p:txBody>
      </p:sp>
      <p:sp>
        <p:nvSpPr>
          <p:cNvPr id="2" name="TextBox 1"/>
          <p:cNvSpPr txBox="1"/>
          <p:nvPr/>
        </p:nvSpPr>
        <p:spPr>
          <a:xfrm rot="16200000">
            <a:off x="-1941910" y="3128311"/>
            <a:ext cx="4312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Instruction Fetch Part Not Shown</a:t>
            </a:r>
            <a:endParaRPr lang="en-US" sz="2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9678921" y="4618091"/>
            <a:ext cx="147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Memory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983864" y="3109920"/>
            <a:ext cx="997603" cy="13115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/>
          <p:nvPr/>
        </p:nvCxnSpPr>
        <p:spPr>
          <a:xfrm rot="10800000" flipV="1">
            <a:off x="6124953" y="4389680"/>
            <a:ext cx="5387636" cy="1696329"/>
          </a:xfrm>
          <a:prstGeom prst="bentConnector3">
            <a:avLst>
              <a:gd name="adj1" fmla="val -536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/>
          <p:cNvSpPr/>
          <p:nvPr/>
        </p:nvSpPr>
        <p:spPr>
          <a:xfrm rot="16200000">
            <a:off x="5683612" y="5791872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5939509" y="6409108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IsLoad</a:t>
            </a:r>
            <a:r>
              <a:rPr lang="en-US" dirty="0" smtClean="0">
                <a:solidFill>
                  <a:schemeClr val="accent2"/>
                </a:solidFill>
              </a:rPr>
              <a:t>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5965963" y="6178698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10282823" y="2273259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0298205" y="2271618"/>
            <a:ext cx="120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Mem</a:t>
            </a:r>
            <a:endParaRPr lang="en-US" dirty="0"/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10285332" y="497596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0309246" y="5078828"/>
            <a:ext cx="1255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Mem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9904033" y="1918387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IsLoad</a:t>
            </a:r>
            <a:r>
              <a:rPr lang="en-US" dirty="0" smtClean="0">
                <a:solidFill>
                  <a:schemeClr val="accent2"/>
                </a:solidFill>
              </a:rPr>
              <a:t>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0134285" y="54695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0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7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36" y="-30428"/>
            <a:ext cx="10515600" cy="1325563"/>
          </a:xfrm>
        </p:spPr>
        <p:txBody>
          <a:bodyPr/>
          <a:lstStyle/>
          <a:p>
            <a:r>
              <a:rPr lang="en-US" dirty="0" smtClean="0"/>
              <a:t>1- and 2-Address ISAs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116965"/>
            <a:ext cx="11391900" cy="539051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59160" y="5668561"/>
            <a:ext cx="5770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Write result back to a source register</a:t>
            </a:r>
          </a:p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“2-Address” ISA </a:t>
            </a:r>
          </a:p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(Have we seen an example today?)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88720" y="455762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48" name="Rectangle 47"/>
          <p:cNvSpPr/>
          <p:nvPr/>
        </p:nvSpPr>
        <p:spPr>
          <a:xfrm>
            <a:off x="1813560" y="1724084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813154" y="2051922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812951" y="2371069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812545" y="2698907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1635328" y="1239977"/>
            <a:ext cx="1226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File</a:t>
            </a:r>
            <a:endParaRPr lang="en-US" sz="2400" dirty="0"/>
          </a:p>
        </p:txBody>
      </p:sp>
      <p:sp>
        <p:nvSpPr>
          <p:cNvPr id="71" name="TextBox 70"/>
          <p:cNvSpPr txBox="1"/>
          <p:nvPr/>
        </p:nvSpPr>
        <p:spPr>
          <a:xfrm>
            <a:off x="1805292" y="1652765"/>
            <a:ext cx="945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0</a:t>
            </a:r>
            <a:endParaRPr lang="en-US" sz="2400" dirty="0"/>
          </a:p>
        </p:txBody>
      </p:sp>
      <p:sp>
        <p:nvSpPr>
          <p:cNvPr id="72" name="TextBox 71"/>
          <p:cNvSpPr txBox="1"/>
          <p:nvPr/>
        </p:nvSpPr>
        <p:spPr>
          <a:xfrm>
            <a:off x="1812912" y="2003285"/>
            <a:ext cx="945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1</a:t>
            </a:r>
            <a:endParaRPr lang="en-US" sz="2400" dirty="0"/>
          </a:p>
        </p:txBody>
      </p:sp>
      <p:sp>
        <p:nvSpPr>
          <p:cNvPr id="73" name="TextBox 72"/>
          <p:cNvSpPr txBox="1"/>
          <p:nvPr/>
        </p:nvSpPr>
        <p:spPr>
          <a:xfrm>
            <a:off x="1782432" y="2608170"/>
            <a:ext cx="1101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31</a:t>
            </a:r>
            <a:endParaRPr lang="en-US" sz="2400" dirty="0"/>
          </a:p>
        </p:txBody>
      </p:sp>
      <p:sp>
        <p:nvSpPr>
          <p:cNvPr id="74" name="Flowchart: Manual Operation 73"/>
          <p:cNvSpPr/>
          <p:nvPr/>
        </p:nvSpPr>
        <p:spPr>
          <a:xfrm>
            <a:off x="1120140" y="4206240"/>
            <a:ext cx="2354580" cy="777240"/>
          </a:xfrm>
          <a:prstGeom prst="flowChartManualOpe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1714532" y="4179361"/>
            <a:ext cx="1043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ALU </a:t>
            </a:r>
          </a:p>
          <a:p>
            <a:pPr algn="ctr"/>
            <a:r>
              <a:rPr lang="en-US" sz="2400" dirty="0" smtClean="0"/>
              <a:t>(+, -, x)</a:t>
            </a:r>
            <a:endParaRPr lang="en-US" sz="2400" dirty="0"/>
          </a:p>
        </p:txBody>
      </p:sp>
      <p:cxnSp>
        <p:nvCxnSpPr>
          <p:cNvPr id="76" name="Elbow Connector 75"/>
          <p:cNvCxnSpPr>
            <a:stCxn id="73" idx="1"/>
          </p:cNvCxnSpPr>
          <p:nvPr/>
        </p:nvCxnSpPr>
        <p:spPr>
          <a:xfrm rot="10800000" flipV="1">
            <a:off x="1488230" y="2839003"/>
            <a:ext cx="294203" cy="136723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72" idx="3"/>
          </p:cNvCxnSpPr>
          <p:nvPr/>
        </p:nvCxnSpPr>
        <p:spPr>
          <a:xfrm>
            <a:off x="2758427" y="2234118"/>
            <a:ext cx="371133" cy="194524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74" idx="2"/>
            <a:endCxn id="67" idx="1"/>
          </p:cNvCxnSpPr>
          <p:nvPr/>
        </p:nvCxnSpPr>
        <p:spPr>
          <a:xfrm rot="5400000" flipH="1">
            <a:off x="669300" y="3355350"/>
            <a:ext cx="2771984" cy="484276"/>
          </a:xfrm>
          <a:prstGeom prst="bentConnector4">
            <a:avLst>
              <a:gd name="adj1" fmla="val -8247"/>
              <a:gd name="adj2" fmla="val 29030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266004" y="1221208"/>
            <a:ext cx="3590414" cy="44328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6044462" y="5159908"/>
            <a:ext cx="57701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Special purpose “Accumulator” serves as an operand and as the destination</a:t>
            </a:r>
          </a:p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“1-Address” ISA </a:t>
            </a:r>
          </a:p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(Also called an “Accumulator Architecture”)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408442" y="3163399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98" name="Rectangle 97"/>
          <p:cNvSpPr/>
          <p:nvPr/>
        </p:nvSpPr>
        <p:spPr>
          <a:xfrm>
            <a:off x="8071382" y="924220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8070976" y="1252058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8070773" y="1571205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8070367" y="1899043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7893150" y="440113"/>
            <a:ext cx="1226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File</a:t>
            </a:r>
            <a:endParaRPr lang="en-US" sz="2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8063114" y="852901"/>
            <a:ext cx="945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0</a:t>
            </a:r>
            <a:endParaRPr lang="en-US" sz="2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8070734" y="1203421"/>
            <a:ext cx="945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</a:t>
            </a:r>
            <a:r>
              <a:rPr lang="en-US" sz="2400" dirty="0"/>
              <a:t>1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040254" y="1808306"/>
            <a:ext cx="1101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31</a:t>
            </a:r>
            <a:endParaRPr lang="en-US" sz="2400" dirty="0"/>
          </a:p>
        </p:txBody>
      </p:sp>
      <p:sp>
        <p:nvSpPr>
          <p:cNvPr id="106" name="Flowchart: Manual Operation 105"/>
          <p:cNvSpPr/>
          <p:nvPr/>
        </p:nvSpPr>
        <p:spPr>
          <a:xfrm>
            <a:off x="7339862" y="2812016"/>
            <a:ext cx="2354580" cy="777240"/>
          </a:xfrm>
          <a:prstGeom prst="flowChartManualOpe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7934254" y="2785137"/>
            <a:ext cx="1043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ALU </a:t>
            </a:r>
          </a:p>
          <a:p>
            <a:pPr algn="ctr"/>
            <a:r>
              <a:rPr lang="en-US" sz="2400" dirty="0" smtClean="0"/>
              <a:t>(+, -, x)</a:t>
            </a:r>
            <a:endParaRPr lang="en-US" sz="2400" dirty="0"/>
          </a:p>
        </p:txBody>
      </p:sp>
      <p:cxnSp>
        <p:nvCxnSpPr>
          <p:cNvPr id="109" name="Elbow Connector 108"/>
          <p:cNvCxnSpPr>
            <a:stCxn id="104" idx="3"/>
          </p:cNvCxnSpPr>
          <p:nvPr/>
        </p:nvCxnSpPr>
        <p:spPr>
          <a:xfrm>
            <a:off x="9016249" y="1434254"/>
            <a:ext cx="270098" cy="136324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ounded Rectangle 110"/>
          <p:cNvSpPr/>
          <p:nvPr/>
        </p:nvSpPr>
        <p:spPr>
          <a:xfrm>
            <a:off x="6424766" y="512784"/>
            <a:ext cx="3590414" cy="44328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755211" y="4028003"/>
            <a:ext cx="1546860" cy="434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766066" y="4053032"/>
            <a:ext cx="1515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Accumulator</a:t>
            </a:r>
            <a:endParaRPr lang="en-US" sz="2000" dirty="0"/>
          </a:p>
        </p:txBody>
      </p:sp>
      <p:cxnSp>
        <p:nvCxnSpPr>
          <p:cNvPr id="113" name="Elbow Connector 112"/>
          <p:cNvCxnSpPr>
            <a:stCxn id="16" idx="2"/>
          </p:cNvCxnSpPr>
          <p:nvPr/>
        </p:nvCxnSpPr>
        <p:spPr>
          <a:xfrm rot="5400000" flipH="1">
            <a:off x="6177912" y="2111615"/>
            <a:ext cx="2950173" cy="1751285"/>
          </a:xfrm>
          <a:prstGeom prst="bentConnector3">
            <a:avLst>
              <a:gd name="adj1" fmla="val -7749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/>
          <p:nvPr/>
        </p:nvCxnSpPr>
        <p:spPr>
          <a:xfrm rot="16200000" flipH="1">
            <a:off x="6695563" y="1599906"/>
            <a:ext cx="1264179" cy="1130995"/>
          </a:xfrm>
          <a:prstGeom prst="bentConnector3">
            <a:avLst>
              <a:gd name="adj1" fmla="val -2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8505225" y="3568228"/>
            <a:ext cx="945" cy="4910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47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1904" y="1998840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21904" y="2140945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21904" y="2645596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19624" y="3109920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38383" y="3569004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0" name="Straight Connector 9"/>
          <p:cNvCxnSpPr>
            <a:endCxn id="5" idx="1"/>
          </p:cNvCxnSpPr>
          <p:nvPr/>
        </p:nvCxnSpPr>
        <p:spPr>
          <a:xfrm>
            <a:off x="2837699" y="2325611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1"/>
          </p:cNvCxnSpPr>
          <p:nvPr/>
        </p:nvCxnSpPr>
        <p:spPr>
          <a:xfrm>
            <a:off x="2837699" y="283026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>
            <a:off x="2835419" y="3294586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37699" y="3784398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84514" y="2273259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476277" y="3111462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5274987" y="2596424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</p:cNvCxnSpPr>
          <p:nvPr/>
        </p:nvCxnSpPr>
        <p:spPr>
          <a:xfrm flipV="1">
            <a:off x="5266750" y="3433080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apezoid 29"/>
          <p:cNvSpPr/>
          <p:nvPr/>
        </p:nvSpPr>
        <p:spPr>
          <a:xfrm rot="5400000">
            <a:off x="6189562" y="2587826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007428" y="2805704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ALU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3"/>
          </p:cNvCxnSpPr>
          <p:nvPr/>
        </p:nvCxnSpPr>
        <p:spPr>
          <a:xfrm flipV="1">
            <a:off x="7726086" y="312886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291681" y="2592607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281547" y="367925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246712" y="2837203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1601895" y="2340646"/>
            <a:ext cx="1232798" cy="498574"/>
          </a:xfrm>
          <a:prstGeom prst="bentConnector3">
            <a:avLst>
              <a:gd name="adj1" fmla="val 23857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858782" y="2844698"/>
            <a:ext cx="1015077" cy="20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292965" y="196304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25:21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5556185" y="2596424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rot="10800000">
            <a:off x="2855321" y="3781779"/>
            <a:ext cx="3045840" cy="2152141"/>
          </a:xfrm>
          <a:prstGeom prst="bentConnector3">
            <a:avLst>
              <a:gd name="adj1" fmla="val 11816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rot="5400000">
            <a:off x="5760683" y="3493139"/>
            <a:ext cx="2597373" cy="1868834"/>
          </a:xfrm>
          <a:prstGeom prst="bentConnector3">
            <a:avLst>
              <a:gd name="adj1" fmla="val 10078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>
            <a:off x="1601897" y="2837203"/>
            <a:ext cx="990556" cy="614832"/>
          </a:xfrm>
          <a:prstGeom prst="bentConnector3">
            <a:avLst>
              <a:gd name="adj1" fmla="val 3108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899709" y="314631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15:11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1" name="Straight Connector 130"/>
          <p:cNvCxnSpPr/>
          <p:nvPr/>
        </p:nvCxnSpPr>
        <p:spPr>
          <a:xfrm>
            <a:off x="7177605" y="1844555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6876080" y="1443813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ADD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322376" y="18706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7024135" y="1954827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4164104" y="4179807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4123225" y="4133948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Enable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3893753" y="43733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1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164223" y="-17450"/>
            <a:ext cx="52326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I-Type Store </a:t>
            </a:r>
          </a:p>
          <a:p>
            <a:r>
              <a:rPr lang="en-US" sz="3200" dirty="0" smtClean="0"/>
              <a:t>Instructions</a:t>
            </a:r>
            <a:endParaRPr lang="en-US" sz="3200" dirty="0"/>
          </a:p>
        </p:txBody>
      </p:sp>
      <p:sp>
        <p:nvSpPr>
          <p:cNvPr id="67" name="TextBox 66"/>
          <p:cNvSpPr txBox="1"/>
          <p:nvPr/>
        </p:nvSpPr>
        <p:spPr>
          <a:xfrm>
            <a:off x="2272979" y="248113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20:16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891327" y="4532666"/>
            <a:ext cx="850036" cy="7794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4910879" y="4594448"/>
            <a:ext cx="830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Sign </a:t>
            </a:r>
          </a:p>
          <a:p>
            <a:pPr algn="ctr"/>
            <a:r>
              <a:rPr lang="en-US" dirty="0" smtClean="0"/>
              <a:t>Extend</a:t>
            </a:r>
            <a:endParaRPr lang="en-US" dirty="0"/>
          </a:p>
        </p:txBody>
      </p:sp>
      <p:cxnSp>
        <p:nvCxnSpPr>
          <p:cNvPr id="69" name="Elbow Connector 68"/>
          <p:cNvCxnSpPr/>
          <p:nvPr/>
        </p:nvCxnSpPr>
        <p:spPr>
          <a:xfrm>
            <a:off x="1905354" y="2835665"/>
            <a:ext cx="3005525" cy="2081949"/>
          </a:xfrm>
          <a:prstGeom prst="bentConnector3">
            <a:avLst>
              <a:gd name="adj1" fmla="val 37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456994" y="457162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rapezoid 11"/>
          <p:cNvSpPr/>
          <p:nvPr/>
        </p:nvSpPr>
        <p:spPr>
          <a:xfrm rot="5400000">
            <a:off x="2430162" y="3127051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Elbow Connector 70"/>
          <p:cNvCxnSpPr/>
          <p:nvPr/>
        </p:nvCxnSpPr>
        <p:spPr>
          <a:xfrm>
            <a:off x="2216120" y="2852236"/>
            <a:ext cx="392900" cy="237962"/>
          </a:xfrm>
          <a:prstGeom prst="bentConnector3">
            <a:avLst>
              <a:gd name="adj1" fmla="val -1506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692557" y="351547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65134" y="3960369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I-Type?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24" name="Elbow Connector 123"/>
          <p:cNvCxnSpPr>
            <a:stCxn id="20" idx="6"/>
          </p:cNvCxnSpPr>
          <p:nvPr/>
        </p:nvCxnSpPr>
        <p:spPr>
          <a:xfrm flipV="1">
            <a:off x="5741363" y="3561168"/>
            <a:ext cx="279927" cy="1361243"/>
          </a:xfrm>
          <a:prstGeom prst="bentConnector3">
            <a:avLst>
              <a:gd name="adj1" fmla="val 3661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/>
          <p:nvPr/>
        </p:nvCxnSpPr>
        <p:spPr>
          <a:xfrm>
            <a:off x="5562363" y="3433078"/>
            <a:ext cx="468589" cy="412653"/>
          </a:xfrm>
          <a:prstGeom prst="bentConnector3">
            <a:avLst>
              <a:gd name="adj1" fmla="val 521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rapezoid 141"/>
          <p:cNvSpPr/>
          <p:nvPr/>
        </p:nvSpPr>
        <p:spPr>
          <a:xfrm rot="5400000">
            <a:off x="5835754" y="3550010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 flipV="1">
            <a:off x="6124953" y="394518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5840218" y="4389730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I-Type?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9231139" y="2781273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9231139" y="2923378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9246944" y="4066476"/>
            <a:ext cx="758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</a:t>
            </a:r>
          </a:p>
          <a:p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91" name="Straight Connector 90"/>
          <p:cNvCxnSpPr>
            <a:endCxn id="79" idx="1"/>
          </p:cNvCxnSpPr>
          <p:nvPr/>
        </p:nvCxnSpPr>
        <p:spPr>
          <a:xfrm>
            <a:off x="8946934" y="3108044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8946934" y="432472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0282823" y="4182530"/>
            <a:ext cx="114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Data</a:t>
            </a:r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11372862" y="4389602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70786" y="2385980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</a:t>
            </a:r>
          </a:p>
        </p:txBody>
      </p:sp>
      <p:sp>
        <p:nvSpPr>
          <p:cNvPr id="2" name="TextBox 1"/>
          <p:cNvSpPr txBox="1"/>
          <p:nvPr/>
        </p:nvSpPr>
        <p:spPr>
          <a:xfrm rot="16200000">
            <a:off x="-1941910" y="3128311"/>
            <a:ext cx="4312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Instruction Fetch Part Not Shown</a:t>
            </a:r>
            <a:endParaRPr lang="en-US" sz="2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9678921" y="4618091"/>
            <a:ext cx="147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Memory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983864" y="3109920"/>
            <a:ext cx="997603" cy="13115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/>
          <p:nvPr/>
        </p:nvCxnSpPr>
        <p:spPr>
          <a:xfrm rot="10800000" flipV="1">
            <a:off x="6124953" y="4389680"/>
            <a:ext cx="5387636" cy="1696329"/>
          </a:xfrm>
          <a:prstGeom prst="bentConnector3">
            <a:avLst>
              <a:gd name="adj1" fmla="val -536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/>
          <p:cNvSpPr/>
          <p:nvPr/>
        </p:nvSpPr>
        <p:spPr>
          <a:xfrm rot="16200000">
            <a:off x="5683612" y="5791872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5939509" y="6409108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IsLoad</a:t>
            </a:r>
            <a:r>
              <a:rPr lang="en-US" dirty="0" smtClean="0">
                <a:solidFill>
                  <a:schemeClr val="accent2"/>
                </a:solidFill>
              </a:rPr>
              <a:t>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5965963" y="6178698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10282823" y="2273259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0298205" y="2271618"/>
            <a:ext cx="120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Mem</a:t>
            </a:r>
            <a:endParaRPr lang="en-US" dirty="0"/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10285332" y="497596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0309246" y="5078828"/>
            <a:ext cx="1255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Mem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9860381" y="5486047"/>
            <a:ext cx="929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isStore</a:t>
            </a:r>
            <a:r>
              <a:rPr lang="en-US" dirty="0" smtClean="0">
                <a:solidFill>
                  <a:schemeClr val="accent2"/>
                </a:solidFill>
              </a:rPr>
              <a:t>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894001" y="1883723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isLoad</a:t>
            </a:r>
            <a:r>
              <a:rPr lang="en-US" dirty="0" smtClean="0">
                <a:solidFill>
                  <a:schemeClr val="accent2"/>
                </a:solidFill>
              </a:rPr>
              <a:t>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74" name="Elbow Connector 73"/>
          <p:cNvCxnSpPr/>
          <p:nvPr/>
        </p:nvCxnSpPr>
        <p:spPr>
          <a:xfrm>
            <a:off x="5580597" y="3825813"/>
            <a:ext cx="3366337" cy="500468"/>
          </a:xfrm>
          <a:prstGeom prst="bentConnector3">
            <a:avLst>
              <a:gd name="adj1" fmla="val 12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431967" y="839449"/>
            <a:ext cx="3273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Did we miss something?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841288" y="4365639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0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74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8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1904" y="1998840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21904" y="2140945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21904" y="2645596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19624" y="3109920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38383" y="3569004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0" name="Straight Connector 9"/>
          <p:cNvCxnSpPr>
            <a:endCxn id="5" idx="1"/>
          </p:cNvCxnSpPr>
          <p:nvPr/>
        </p:nvCxnSpPr>
        <p:spPr>
          <a:xfrm>
            <a:off x="2837699" y="2325611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1"/>
          </p:cNvCxnSpPr>
          <p:nvPr/>
        </p:nvCxnSpPr>
        <p:spPr>
          <a:xfrm>
            <a:off x="2837699" y="283026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>
            <a:off x="2835419" y="3294586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37699" y="3784398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84514" y="2273259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476277" y="3111462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5274987" y="2596424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</p:cNvCxnSpPr>
          <p:nvPr/>
        </p:nvCxnSpPr>
        <p:spPr>
          <a:xfrm flipV="1">
            <a:off x="5266750" y="3433080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apezoid 29"/>
          <p:cNvSpPr/>
          <p:nvPr/>
        </p:nvSpPr>
        <p:spPr>
          <a:xfrm rot="5400000">
            <a:off x="6189562" y="2587826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007428" y="2805704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ALU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3"/>
          </p:cNvCxnSpPr>
          <p:nvPr/>
        </p:nvCxnSpPr>
        <p:spPr>
          <a:xfrm flipV="1">
            <a:off x="7726086" y="312886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291681" y="2592607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281547" y="367925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246712" y="2837203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1601895" y="2340646"/>
            <a:ext cx="1232798" cy="498574"/>
          </a:xfrm>
          <a:prstGeom prst="bentConnector3">
            <a:avLst>
              <a:gd name="adj1" fmla="val 23857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858782" y="2844698"/>
            <a:ext cx="1015077" cy="20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292965" y="196304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25:21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5556185" y="2596424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rot="10800000">
            <a:off x="2855321" y="3781779"/>
            <a:ext cx="3045840" cy="2152141"/>
          </a:xfrm>
          <a:prstGeom prst="bentConnector3">
            <a:avLst>
              <a:gd name="adj1" fmla="val 11816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rot="5400000">
            <a:off x="5760683" y="3493139"/>
            <a:ext cx="2597373" cy="1868834"/>
          </a:xfrm>
          <a:prstGeom prst="bentConnector3">
            <a:avLst>
              <a:gd name="adj1" fmla="val 10078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>
            <a:off x="1601897" y="2837203"/>
            <a:ext cx="990556" cy="614832"/>
          </a:xfrm>
          <a:prstGeom prst="bentConnector3">
            <a:avLst>
              <a:gd name="adj1" fmla="val 3108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899709" y="314631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15:11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1" name="Straight Connector 130"/>
          <p:cNvCxnSpPr/>
          <p:nvPr/>
        </p:nvCxnSpPr>
        <p:spPr>
          <a:xfrm>
            <a:off x="7177605" y="1844555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6876080" y="1443813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ADD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322376" y="18706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7024135" y="1954827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4164104" y="4179807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4123225" y="4133948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Enable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5164223" y="-17450"/>
            <a:ext cx="52326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I-Type Store </a:t>
            </a:r>
          </a:p>
          <a:p>
            <a:r>
              <a:rPr lang="en-US" sz="3200" dirty="0" smtClean="0"/>
              <a:t>Instructions</a:t>
            </a:r>
            <a:endParaRPr lang="en-US" sz="3200" dirty="0"/>
          </a:p>
        </p:txBody>
      </p:sp>
      <p:sp>
        <p:nvSpPr>
          <p:cNvPr id="67" name="TextBox 66"/>
          <p:cNvSpPr txBox="1"/>
          <p:nvPr/>
        </p:nvSpPr>
        <p:spPr>
          <a:xfrm>
            <a:off x="2272979" y="248113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20:16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891327" y="4532666"/>
            <a:ext cx="850036" cy="7794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4910879" y="4594448"/>
            <a:ext cx="830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Sign </a:t>
            </a:r>
          </a:p>
          <a:p>
            <a:pPr algn="ctr"/>
            <a:r>
              <a:rPr lang="en-US" dirty="0" smtClean="0"/>
              <a:t>Extend</a:t>
            </a:r>
            <a:endParaRPr lang="en-US" dirty="0"/>
          </a:p>
        </p:txBody>
      </p:sp>
      <p:cxnSp>
        <p:nvCxnSpPr>
          <p:cNvPr id="69" name="Elbow Connector 68"/>
          <p:cNvCxnSpPr/>
          <p:nvPr/>
        </p:nvCxnSpPr>
        <p:spPr>
          <a:xfrm>
            <a:off x="1905354" y="2835665"/>
            <a:ext cx="3005525" cy="2081949"/>
          </a:xfrm>
          <a:prstGeom prst="bentConnector3">
            <a:avLst>
              <a:gd name="adj1" fmla="val 37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456994" y="457162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rapezoid 11"/>
          <p:cNvSpPr/>
          <p:nvPr/>
        </p:nvSpPr>
        <p:spPr>
          <a:xfrm rot="5400000">
            <a:off x="2430162" y="3127051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Elbow Connector 70"/>
          <p:cNvCxnSpPr/>
          <p:nvPr/>
        </p:nvCxnSpPr>
        <p:spPr>
          <a:xfrm>
            <a:off x="2216120" y="2852236"/>
            <a:ext cx="392900" cy="237962"/>
          </a:xfrm>
          <a:prstGeom prst="bentConnector3">
            <a:avLst>
              <a:gd name="adj1" fmla="val -1506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692557" y="351547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65134" y="3960369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I-Type?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24" name="Elbow Connector 123"/>
          <p:cNvCxnSpPr>
            <a:stCxn id="20" idx="6"/>
          </p:cNvCxnSpPr>
          <p:nvPr/>
        </p:nvCxnSpPr>
        <p:spPr>
          <a:xfrm flipV="1">
            <a:off x="5741363" y="3561168"/>
            <a:ext cx="279927" cy="1361243"/>
          </a:xfrm>
          <a:prstGeom prst="bentConnector3">
            <a:avLst>
              <a:gd name="adj1" fmla="val 3661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/>
          <p:nvPr/>
        </p:nvCxnSpPr>
        <p:spPr>
          <a:xfrm>
            <a:off x="5562363" y="3433078"/>
            <a:ext cx="468589" cy="412653"/>
          </a:xfrm>
          <a:prstGeom prst="bentConnector3">
            <a:avLst>
              <a:gd name="adj1" fmla="val 521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rapezoid 141"/>
          <p:cNvSpPr/>
          <p:nvPr/>
        </p:nvSpPr>
        <p:spPr>
          <a:xfrm rot="5400000">
            <a:off x="5835754" y="3550010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 flipV="1">
            <a:off x="6124953" y="394518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5840218" y="4389730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I-Type?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9231139" y="2781273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9231139" y="2923378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9246944" y="4066476"/>
            <a:ext cx="758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</a:t>
            </a:r>
          </a:p>
          <a:p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91" name="Straight Connector 90"/>
          <p:cNvCxnSpPr>
            <a:endCxn id="79" idx="1"/>
          </p:cNvCxnSpPr>
          <p:nvPr/>
        </p:nvCxnSpPr>
        <p:spPr>
          <a:xfrm>
            <a:off x="8946934" y="3108044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8946934" y="432472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0282823" y="4182530"/>
            <a:ext cx="114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Data</a:t>
            </a:r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11372862" y="4389602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70786" y="2385980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</a:t>
            </a:r>
          </a:p>
        </p:txBody>
      </p:sp>
      <p:sp>
        <p:nvSpPr>
          <p:cNvPr id="2" name="TextBox 1"/>
          <p:cNvSpPr txBox="1"/>
          <p:nvPr/>
        </p:nvSpPr>
        <p:spPr>
          <a:xfrm rot="16200000">
            <a:off x="-1941910" y="3128311"/>
            <a:ext cx="4312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Instruction Fetch Part Not Shown</a:t>
            </a:r>
            <a:endParaRPr lang="en-US" sz="2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9678921" y="4618091"/>
            <a:ext cx="147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Memory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983864" y="3109920"/>
            <a:ext cx="997603" cy="13115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/>
          <p:nvPr/>
        </p:nvCxnSpPr>
        <p:spPr>
          <a:xfrm rot="10800000" flipV="1">
            <a:off x="6124953" y="4389680"/>
            <a:ext cx="5387636" cy="1696329"/>
          </a:xfrm>
          <a:prstGeom prst="bentConnector3">
            <a:avLst>
              <a:gd name="adj1" fmla="val -536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/>
          <p:cNvSpPr/>
          <p:nvPr/>
        </p:nvSpPr>
        <p:spPr>
          <a:xfrm rot="16200000">
            <a:off x="5683612" y="5791872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5939509" y="6409108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IsLoad</a:t>
            </a:r>
            <a:r>
              <a:rPr lang="en-US" dirty="0" smtClean="0">
                <a:solidFill>
                  <a:schemeClr val="accent2"/>
                </a:solidFill>
              </a:rPr>
              <a:t>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5965963" y="6178698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10282823" y="2273259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0298205" y="2271618"/>
            <a:ext cx="120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Mem</a:t>
            </a:r>
            <a:endParaRPr lang="en-US" dirty="0"/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10285332" y="497596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0309246" y="5078828"/>
            <a:ext cx="1255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Mem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9860381" y="5486047"/>
            <a:ext cx="929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isStore</a:t>
            </a:r>
            <a:r>
              <a:rPr lang="en-US" dirty="0" smtClean="0">
                <a:solidFill>
                  <a:schemeClr val="accent2"/>
                </a:solidFill>
              </a:rPr>
              <a:t>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894001" y="1883723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isLoad</a:t>
            </a:r>
            <a:r>
              <a:rPr lang="en-US" dirty="0" smtClean="0">
                <a:solidFill>
                  <a:schemeClr val="accent2"/>
                </a:solidFill>
              </a:rPr>
              <a:t>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74" name="Elbow Connector 73"/>
          <p:cNvCxnSpPr/>
          <p:nvPr/>
        </p:nvCxnSpPr>
        <p:spPr>
          <a:xfrm>
            <a:off x="5580597" y="3825813"/>
            <a:ext cx="3366337" cy="500468"/>
          </a:xfrm>
          <a:prstGeom prst="bentConnector3">
            <a:avLst>
              <a:gd name="adj1" fmla="val 12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3222155" y="4367292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!</a:t>
            </a:r>
            <a:r>
              <a:rPr lang="en-US" b="1" dirty="0" err="1" smtClean="0">
                <a:solidFill>
                  <a:schemeClr val="accent2"/>
                </a:solidFill>
              </a:rPr>
              <a:t>IsStore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4483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68" y="80971"/>
            <a:ext cx="10515600" cy="1325563"/>
          </a:xfrm>
        </p:spPr>
        <p:txBody>
          <a:bodyPr/>
          <a:lstStyle/>
          <a:p>
            <a:r>
              <a:rPr lang="en-US" dirty="0" smtClean="0"/>
              <a:t>So Which is “Better”?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169" y="1204007"/>
            <a:ext cx="10515600" cy="4351338"/>
          </a:xfrm>
        </p:spPr>
        <p:txBody>
          <a:bodyPr/>
          <a:lstStyle/>
          <a:p>
            <a:r>
              <a:rPr lang="en-US" dirty="0" smtClean="0"/>
              <a:t>Metrics?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Code size (Bytes)</a:t>
            </a:r>
          </a:p>
          <a:p>
            <a:pPr lvl="1"/>
            <a:r>
              <a:rPr lang="en-US" dirty="0" smtClean="0"/>
              <a:t>Design complexity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28649" y="2716253"/>
            <a:ext cx="3157701" cy="159639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8280" y="2914287"/>
            <a:ext cx="18742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add r2, r3, r2 </a:t>
            </a:r>
          </a:p>
          <a:p>
            <a:r>
              <a:rPr lang="en-US" sz="2400" i="1" dirty="0"/>
              <a:t>s</a:t>
            </a:r>
            <a:r>
              <a:rPr lang="en-US" sz="2400" i="1" dirty="0" smtClean="0"/>
              <a:t>ub r2, r3, r3 </a:t>
            </a:r>
          </a:p>
          <a:p>
            <a:r>
              <a:rPr lang="en-US" sz="2400" i="1" dirty="0"/>
              <a:t>s</a:t>
            </a:r>
            <a:r>
              <a:rPr lang="en-US" sz="2400" i="1" dirty="0" smtClean="0"/>
              <a:t>ub r2, r3, r2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539947" y="1446192"/>
            <a:ext cx="3161239" cy="276488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82800" y="1433663"/>
            <a:ext cx="153599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add r3, r2  </a:t>
            </a:r>
          </a:p>
          <a:p>
            <a:r>
              <a:rPr lang="en-US" sz="2400" i="1" dirty="0"/>
              <a:t>s</a:t>
            </a:r>
            <a:r>
              <a:rPr lang="en-US" sz="2400" i="1" dirty="0" smtClean="0"/>
              <a:t>ub r4, r4  </a:t>
            </a:r>
          </a:p>
          <a:p>
            <a:r>
              <a:rPr lang="en-US" sz="2400" i="1" dirty="0" smtClean="0"/>
              <a:t>add r4, r3 </a:t>
            </a:r>
          </a:p>
          <a:p>
            <a:r>
              <a:rPr lang="en-US" sz="2400" i="1" dirty="0" smtClean="0"/>
              <a:t>sub r3, r4</a:t>
            </a:r>
          </a:p>
          <a:p>
            <a:r>
              <a:rPr lang="en-US" sz="2400" i="1" dirty="0" smtClean="0"/>
              <a:t>sub r3, r4</a:t>
            </a:r>
          </a:p>
          <a:p>
            <a:r>
              <a:rPr lang="en-US" sz="2400" i="1" dirty="0"/>
              <a:t>a</a:t>
            </a:r>
            <a:r>
              <a:rPr lang="en-US" sz="2400" i="1" dirty="0" smtClean="0"/>
              <a:t>dd r3, r2</a:t>
            </a:r>
          </a:p>
          <a:p>
            <a:r>
              <a:rPr lang="en-US" sz="2400" i="1" dirty="0" smtClean="0"/>
              <a:t> sub r2, r3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601430" y="915214"/>
            <a:ext cx="3157701" cy="313255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695231" y="938996"/>
            <a:ext cx="32357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/>
              <a:t>mvfrm</a:t>
            </a:r>
            <a:r>
              <a:rPr lang="en-US" sz="2400" i="1" dirty="0" smtClean="0"/>
              <a:t> r2  </a:t>
            </a:r>
          </a:p>
          <a:p>
            <a:r>
              <a:rPr lang="en-US" sz="2400" i="1" dirty="0" smtClean="0"/>
              <a:t>add r3  </a:t>
            </a:r>
          </a:p>
          <a:p>
            <a:r>
              <a:rPr lang="en-US" sz="2400" i="1" dirty="0" err="1"/>
              <a:t>m</a:t>
            </a:r>
            <a:r>
              <a:rPr lang="en-US" sz="2400" i="1" dirty="0" err="1" smtClean="0"/>
              <a:t>vto</a:t>
            </a:r>
            <a:r>
              <a:rPr lang="en-US" sz="2400" i="1" dirty="0" smtClean="0"/>
              <a:t> r2</a:t>
            </a:r>
            <a:r>
              <a:rPr lang="en-US" sz="2400" i="1" dirty="0" smtClean="0">
                <a:solidFill>
                  <a:schemeClr val="accent1"/>
                </a:solidFill>
              </a:rPr>
              <a:t> </a:t>
            </a:r>
          </a:p>
          <a:p>
            <a:r>
              <a:rPr lang="en-US" sz="2400" i="1" dirty="0" smtClean="0"/>
              <a:t>sub r3 </a:t>
            </a:r>
          </a:p>
          <a:p>
            <a:r>
              <a:rPr lang="en-US" sz="2400" i="1" dirty="0" err="1"/>
              <a:t>m</a:t>
            </a:r>
            <a:r>
              <a:rPr lang="en-US" sz="2400" i="1" dirty="0" err="1" smtClean="0"/>
              <a:t>vto</a:t>
            </a:r>
            <a:r>
              <a:rPr lang="en-US" sz="2400" i="1" dirty="0" smtClean="0"/>
              <a:t> r3 </a:t>
            </a:r>
          </a:p>
          <a:p>
            <a:r>
              <a:rPr lang="en-US" sz="2400" i="1" dirty="0" err="1" smtClean="0"/>
              <a:t>mvfrm</a:t>
            </a:r>
            <a:r>
              <a:rPr lang="en-US" sz="2400" i="1" dirty="0" smtClean="0"/>
              <a:t> r2</a:t>
            </a:r>
          </a:p>
          <a:p>
            <a:r>
              <a:rPr lang="en-US" sz="2400" i="1" dirty="0" smtClean="0"/>
              <a:t>sub r3</a:t>
            </a:r>
          </a:p>
          <a:p>
            <a:r>
              <a:rPr lang="en-US" sz="2400" i="1" dirty="0" err="1"/>
              <a:t>m</a:t>
            </a:r>
            <a:r>
              <a:rPr lang="en-US" sz="2400" i="1" dirty="0" err="1" smtClean="0"/>
              <a:t>vto</a:t>
            </a:r>
            <a:r>
              <a:rPr lang="en-US" sz="2400" i="1" dirty="0" smtClean="0"/>
              <a:t> r2  </a:t>
            </a:r>
          </a:p>
        </p:txBody>
      </p:sp>
      <p:sp>
        <p:nvSpPr>
          <p:cNvPr id="10" name="Oval 9"/>
          <p:cNvSpPr/>
          <p:nvPr/>
        </p:nvSpPr>
        <p:spPr>
          <a:xfrm>
            <a:off x="562102" y="3705873"/>
            <a:ext cx="611660" cy="35931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40261" y="5025505"/>
            <a:ext cx="2156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Assume 5-bit opcode for all 3 ISAs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826060" y="4065191"/>
            <a:ext cx="41872" cy="9603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936318" y="3726497"/>
            <a:ext cx="360196" cy="35931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2149546" y="4028670"/>
            <a:ext cx="697951" cy="10961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96514" y="5093680"/>
            <a:ext cx="2156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many bits requires to address 32 registers?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4420670" y="4545348"/>
            <a:ext cx="6173134" cy="1961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Code size = </a:t>
            </a:r>
            <a:r>
              <a:rPr lang="en-US" dirty="0" err="1" smtClean="0"/>
              <a:t>Num</a:t>
            </a:r>
            <a:r>
              <a:rPr lang="en-US" dirty="0" smtClean="0"/>
              <a:t> </a:t>
            </a:r>
            <a:r>
              <a:rPr lang="en-US" dirty="0" err="1" smtClean="0"/>
              <a:t>Insts</a:t>
            </a:r>
            <a:r>
              <a:rPr lang="en-US" dirty="0" smtClean="0"/>
              <a:t> x Bits/</a:t>
            </a:r>
            <a:r>
              <a:rPr lang="en-US" dirty="0"/>
              <a:t>I</a:t>
            </a:r>
            <a:r>
              <a:rPr lang="en-US" dirty="0" smtClean="0"/>
              <a:t>nst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3-Address ISA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2-Address ISA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1-Address ISA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91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06" y="17081"/>
            <a:ext cx="10515600" cy="1325563"/>
          </a:xfrm>
        </p:spPr>
        <p:txBody>
          <a:bodyPr/>
          <a:lstStyle/>
          <a:p>
            <a:r>
              <a:rPr lang="en-US" dirty="0" smtClean="0"/>
              <a:t>So Which is “Better”?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106" y="989869"/>
            <a:ext cx="10515600" cy="4351338"/>
          </a:xfrm>
        </p:spPr>
        <p:txBody>
          <a:bodyPr/>
          <a:lstStyle/>
          <a:p>
            <a:r>
              <a:rPr lang="en-US" dirty="0" smtClean="0"/>
              <a:t>Metrics?</a:t>
            </a:r>
          </a:p>
          <a:p>
            <a:pPr lvl="1"/>
            <a:r>
              <a:rPr lang="en-US" dirty="0" smtClean="0"/>
              <a:t>Code size (Bytes)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Design complexity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30517" y="5693209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1855357" y="2859670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854951" y="3187508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854748" y="3506655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854342" y="3834493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677125" y="2375563"/>
            <a:ext cx="1226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File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1847089" y="2788351"/>
            <a:ext cx="945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0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1854709" y="3138871"/>
            <a:ext cx="945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</a:t>
            </a:r>
            <a:r>
              <a:rPr lang="en-US" sz="2400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780980" y="3743756"/>
            <a:ext cx="1101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31</a:t>
            </a:r>
            <a:endParaRPr lang="en-US" sz="2400" dirty="0"/>
          </a:p>
        </p:txBody>
      </p:sp>
      <p:sp>
        <p:nvSpPr>
          <p:cNvPr id="28" name="Flowchart: Manual Operation 27"/>
          <p:cNvSpPr/>
          <p:nvPr/>
        </p:nvSpPr>
        <p:spPr>
          <a:xfrm>
            <a:off x="1161937" y="5341826"/>
            <a:ext cx="2354580" cy="777240"/>
          </a:xfrm>
          <a:prstGeom prst="flowChartManualOpe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756329" y="5314947"/>
            <a:ext cx="1043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ALU </a:t>
            </a:r>
          </a:p>
          <a:p>
            <a:pPr algn="ctr"/>
            <a:r>
              <a:rPr lang="en-US" sz="2400" dirty="0" smtClean="0"/>
              <a:t>(+, -, x)</a:t>
            </a:r>
            <a:endParaRPr lang="en-US" sz="2400" dirty="0"/>
          </a:p>
        </p:txBody>
      </p:sp>
      <p:cxnSp>
        <p:nvCxnSpPr>
          <p:cNvPr id="30" name="Elbow Connector 29"/>
          <p:cNvCxnSpPr/>
          <p:nvPr/>
        </p:nvCxnSpPr>
        <p:spPr>
          <a:xfrm rot="10800000" flipV="1">
            <a:off x="1536200" y="3974589"/>
            <a:ext cx="294205" cy="136723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6" idx="3"/>
          </p:cNvCxnSpPr>
          <p:nvPr/>
        </p:nvCxnSpPr>
        <p:spPr>
          <a:xfrm>
            <a:off x="2800224" y="3369704"/>
            <a:ext cx="371133" cy="194524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8" idx="2"/>
            <a:endCxn id="19" idx="1"/>
          </p:cNvCxnSpPr>
          <p:nvPr/>
        </p:nvCxnSpPr>
        <p:spPr>
          <a:xfrm rot="5400000" flipH="1">
            <a:off x="547381" y="4327220"/>
            <a:ext cx="3099822" cy="483870"/>
          </a:xfrm>
          <a:prstGeom prst="bentConnector4">
            <a:avLst>
              <a:gd name="adj1" fmla="val -7375"/>
              <a:gd name="adj2" fmla="val 29055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307801" y="2356794"/>
            <a:ext cx="3590414" cy="44328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35963" y="3931682"/>
            <a:ext cx="17566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2 Read ports</a:t>
            </a:r>
          </a:p>
          <a:p>
            <a:r>
              <a:rPr lang="en-US" sz="2400" dirty="0" smtClean="0">
                <a:solidFill>
                  <a:srgbClr val="C00000"/>
                </a:solidFill>
              </a:rPr>
              <a:t>1 Write port</a:t>
            </a:r>
          </a:p>
          <a:p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48972" y="496604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>
            <a:off x="7811912" y="2726868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811506" y="3054706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11303" y="3373853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810897" y="3701691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633680" y="2242761"/>
            <a:ext cx="1226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File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7803644" y="2655549"/>
            <a:ext cx="945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0</a:t>
            </a:r>
            <a:endParaRPr 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7811264" y="3006069"/>
            <a:ext cx="945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</a:t>
            </a:r>
            <a:r>
              <a:rPr lang="en-US" sz="2400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780784" y="3610954"/>
            <a:ext cx="1101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31</a:t>
            </a:r>
            <a:endParaRPr lang="en-US" sz="2400" dirty="0"/>
          </a:p>
        </p:txBody>
      </p:sp>
      <p:sp>
        <p:nvSpPr>
          <p:cNvPr id="43" name="Flowchart: Manual Operation 42"/>
          <p:cNvSpPr/>
          <p:nvPr/>
        </p:nvSpPr>
        <p:spPr>
          <a:xfrm>
            <a:off x="7080392" y="4614664"/>
            <a:ext cx="2354580" cy="777240"/>
          </a:xfrm>
          <a:prstGeom prst="flowChartManualOpe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674784" y="4587785"/>
            <a:ext cx="1043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ALU </a:t>
            </a:r>
          </a:p>
          <a:p>
            <a:pPr algn="ctr"/>
            <a:r>
              <a:rPr lang="en-US" sz="2400" dirty="0" smtClean="0"/>
              <a:t>(+, -, x)</a:t>
            </a:r>
            <a:endParaRPr lang="en-US" sz="2400" dirty="0"/>
          </a:p>
        </p:txBody>
      </p:sp>
      <p:cxnSp>
        <p:nvCxnSpPr>
          <p:cNvPr id="45" name="Elbow Connector 44"/>
          <p:cNvCxnSpPr>
            <a:stCxn id="41" idx="3"/>
          </p:cNvCxnSpPr>
          <p:nvPr/>
        </p:nvCxnSpPr>
        <p:spPr>
          <a:xfrm>
            <a:off x="8756779" y="3236902"/>
            <a:ext cx="270098" cy="136324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6165296" y="2315432"/>
            <a:ext cx="3590414" cy="44328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495741" y="5830651"/>
            <a:ext cx="1546860" cy="434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506596" y="5855680"/>
            <a:ext cx="1515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Accumulator</a:t>
            </a:r>
            <a:endParaRPr lang="en-US" sz="2000" dirty="0"/>
          </a:p>
        </p:txBody>
      </p:sp>
      <p:cxnSp>
        <p:nvCxnSpPr>
          <p:cNvPr id="49" name="Elbow Connector 48"/>
          <p:cNvCxnSpPr>
            <a:stCxn id="47" idx="2"/>
          </p:cNvCxnSpPr>
          <p:nvPr/>
        </p:nvCxnSpPr>
        <p:spPr>
          <a:xfrm rot="5400000" flipH="1">
            <a:off x="5918442" y="3914263"/>
            <a:ext cx="2950173" cy="1751285"/>
          </a:xfrm>
          <a:prstGeom prst="bentConnector3">
            <a:avLst>
              <a:gd name="adj1" fmla="val -7749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 rot="16200000" flipH="1">
            <a:off x="6436093" y="3402554"/>
            <a:ext cx="1264179" cy="1130995"/>
          </a:xfrm>
          <a:prstGeom prst="bentConnector3">
            <a:avLst>
              <a:gd name="adj1" fmla="val -2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8245755" y="5370876"/>
            <a:ext cx="945" cy="4910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797675" y="3716281"/>
            <a:ext cx="20746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1 Read ports</a:t>
            </a:r>
          </a:p>
          <a:p>
            <a:r>
              <a:rPr lang="en-US" sz="2400" dirty="0" smtClean="0">
                <a:solidFill>
                  <a:srgbClr val="C00000"/>
                </a:solidFill>
              </a:rPr>
              <a:t>+ 1 R/W </a:t>
            </a:r>
            <a:r>
              <a:rPr lang="en-US" sz="2400" dirty="0" err="1" smtClean="0">
                <a:solidFill>
                  <a:srgbClr val="C00000"/>
                </a:solidFill>
              </a:rPr>
              <a:t>accum</a:t>
            </a:r>
            <a:endParaRPr lang="en-US" sz="2400" dirty="0" smtClean="0">
              <a:solidFill>
                <a:srgbClr val="C00000"/>
              </a:solidFill>
            </a:endParaRPr>
          </a:p>
          <a:p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14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430" y="-31953"/>
            <a:ext cx="10515600" cy="1325563"/>
          </a:xfrm>
        </p:spPr>
        <p:txBody>
          <a:bodyPr/>
          <a:lstStyle/>
          <a:p>
            <a:r>
              <a:rPr lang="en-US" dirty="0" smtClean="0"/>
              <a:t>How is Memory Accessed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95" y="5737383"/>
            <a:ext cx="10911679" cy="8208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Memory </a:t>
            </a:r>
            <a:r>
              <a:rPr lang="en-US" dirty="0"/>
              <a:t>c</a:t>
            </a:r>
            <a:r>
              <a:rPr lang="en-US" dirty="0" smtClean="0"/>
              <a:t>an also be bit-addressable, 32-bit addressable, 64-bit addressable,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78652" y="4552945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2803492" y="1719406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03086" y="2047244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02883" y="2366391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02477" y="2694229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25260" y="1235299"/>
            <a:ext cx="1226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File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795224" y="1648087"/>
            <a:ext cx="945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0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802844" y="1998607"/>
            <a:ext cx="945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</a:t>
            </a:r>
            <a:r>
              <a:rPr lang="en-US" sz="2400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29115" y="2603492"/>
            <a:ext cx="1101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31</a:t>
            </a:r>
            <a:endParaRPr lang="en-US" sz="2400" dirty="0"/>
          </a:p>
        </p:txBody>
      </p:sp>
      <p:sp>
        <p:nvSpPr>
          <p:cNvPr id="13" name="Flowchart: Manual Operation 12"/>
          <p:cNvSpPr/>
          <p:nvPr/>
        </p:nvSpPr>
        <p:spPr>
          <a:xfrm>
            <a:off x="2110072" y="4201562"/>
            <a:ext cx="2354580" cy="777240"/>
          </a:xfrm>
          <a:prstGeom prst="flowChartManualOpe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704464" y="4174683"/>
            <a:ext cx="1043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ALU </a:t>
            </a:r>
          </a:p>
          <a:p>
            <a:pPr algn="ctr"/>
            <a:r>
              <a:rPr lang="en-US" sz="2400" dirty="0" smtClean="0"/>
              <a:t>(+, -, x)</a:t>
            </a:r>
            <a:endParaRPr lang="en-US" sz="2400" dirty="0"/>
          </a:p>
        </p:txBody>
      </p:sp>
      <p:cxnSp>
        <p:nvCxnSpPr>
          <p:cNvPr id="15" name="Elbow Connector 14"/>
          <p:cNvCxnSpPr/>
          <p:nvPr/>
        </p:nvCxnSpPr>
        <p:spPr>
          <a:xfrm rot="10800000" flipV="1">
            <a:off x="2484335" y="2834325"/>
            <a:ext cx="294205" cy="136723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1" idx="3"/>
          </p:cNvCxnSpPr>
          <p:nvPr/>
        </p:nvCxnSpPr>
        <p:spPr>
          <a:xfrm>
            <a:off x="3748359" y="2229440"/>
            <a:ext cx="371133" cy="194524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3" idx="2"/>
            <a:endCxn id="5" idx="1"/>
          </p:cNvCxnSpPr>
          <p:nvPr/>
        </p:nvCxnSpPr>
        <p:spPr>
          <a:xfrm rot="5400000" flipH="1">
            <a:off x="1495516" y="3186956"/>
            <a:ext cx="3099822" cy="483870"/>
          </a:xfrm>
          <a:prstGeom prst="bentConnector4">
            <a:avLst>
              <a:gd name="adj1" fmla="val -7375"/>
              <a:gd name="adj2" fmla="val 29055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1454754" y="1266757"/>
            <a:ext cx="3391596" cy="40242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564089" y="1918276"/>
            <a:ext cx="1852145" cy="29946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4852118" y="3755129"/>
            <a:ext cx="1653192" cy="64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844486" y="2854178"/>
            <a:ext cx="1660824" cy="100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067494" y="2123373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067088" y="2451211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066885" y="2770358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066479" y="3098196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059226" y="2052054"/>
            <a:ext cx="963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byte 1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7066846" y="2402574"/>
            <a:ext cx="963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byte 2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7059874" y="3411153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059468" y="3738991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059265" y="4058138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058859" y="4385976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024902" y="4309817"/>
            <a:ext cx="1006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byte N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5832063" y="3133665"/>
            <a:ext cx="1924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Array of Bytes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6505821" y="1478219"/>
            <a:ext cx="1968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Main Memory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5140198" y="2370248"/>
            <a:ext cx="81945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 smtClean="0"/>
              <a:t>Addr</a:t>
            </a:r>
            <a:endParaRPr lang="en-US" sz="2500" dirty="0"/>
          </a:p>
        </p:txBody>
      </p:sp>
      <p:sp>
        <p:nvSpPr>
          <p:cNvPr id="39" name="TextBox 38"/>
          <p:cNvSpPr txBox="1"/>
          <p:nvPr/>
        </p:nvSpPr>
        <p:spPr>
          <a:xfrm>
            <a:off x="4861983" y="3273103"/>
            <a:ext cx="170591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Mem[</a:t>
            </a:r>
            <a:r>
              <a:rPr lang="en-US" sz="2500" dirty="0" err="1" smtClean="0"/>
              <a:t>Addr</a:t>
            </a:r>
            <a:r>
              <a:rPr lang="en-US" sz="2500" dirty="0" smtClean="0"/>
              <a:t>]</a:t>
            </a:r>
            <a:endParaRPr lang="en-US" sz="2500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8037355" y="2591159"/>
            <a:ext cx="1047754" cy="6775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457064" y="2110032"/>
            <a:ext cx="2372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C00000"/>
                </a:solidFill>
              </a:rPr>
              <a:t>“Byte addressable”</a:t>
            </a:r>
          </a:p>
          <a:p>
            <a:endParaRPr lang="en-US" sz="2200" dirty="0">
              <a:solidFill>
                <a:srgbClr val="C00000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5520145" y="1486168"/>
            <a:ext cx="217849" cy="8775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117524" y="1040827"/>
            <a:ext cx="42264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C00000"/>
                </a:solidFill>
              </a:rPr>
              <a:t>How many bits should </a:t>
            </a:r>
            <a:r>
              <a:rPr lang="en-US" sz="2200" dirty="0" err="1" smtClean="0">
                <a:solidFill>
                  <a:srgbClr val="C00000"/>
                </a:solidFill>
              </a:rPr>
              <a:t>Addr</a:t>
            </a:r>
            <a:r>
              <a:rPr lang="en-US" sz="2200" dirty="0" smtClean="0">
                <a:solidFill>
                  <a:srgbClr val="C00000"/>
                </a:solidFill>
              </a:rPr>
              <a:t> have?</a:t>
            </a:r>
          </a:p>
          <a:p>
            <a:endParaRPr lang="en-US" sz="22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5384982" y="3908150"/>
            <a:ext cx="634148" cy="11281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786976" y="5024849"/>
            <a:ext cx="69637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C00000"/>
                </a:solidFill>
              </a:rPr>
              <a:t>{Mem[</a:t>
            </a:r>
            <a:r>
              <a:rPr lang="en-US" sz="2200" dirty="0" err="1" smtClean="0">
                <a:solidFill>
                  <a:srgbClr val="C00000"/>
                </a:solidFill>
              </a:rPr>
              <a:t>Addr</a:t>
            </a:r>
            <a:r>
              <a:rPr lang="en-US" sz="2200" dirty="0" smtClean="0">
                <a:solidFill>
                  <a:srgbClr val="C00000"/>
                </a:solidFill>
              </a:rPr>
              <a:t>], Mem[Addr+1], Mem[Addr+2], Mem[Addr+3]}</a:t>
            </a:r>
          </a:p>
          <a:p>
            <a:endParaRPr lang="en-US" sz="2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02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1" grpId="0"/>
      <p:bldP spid="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748" y="37283"/>
            <a:ext cx="10515600" cy="1325563"/>
          </a:xfrm>
        </p:spPr>
        <p:txBody>
          <a:bodyPr/>
          <a:lstStyle/>
          <a:p>
            <a:r>
              <a:rPr lang="en-US" dirty="0" smtClean="0"/>
              <a:t>Little/Big Endian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2303239" y="2324676"/>
            <a:ext cx="1852145" cy="29946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591268" y="4161529"/>
            <a:ext cx="1653192" cy="64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83636" y="3260578"/>
            <a:ext cx="1660824" cy="100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806644" y="2529773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806238" y="2857611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806035" y="3176758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805629" y="3504596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798376" y="2458454"/>
            <a:ext cx="963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byte 1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2805996" y="2808974"/>
            <a:ext cx="963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byte 2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2799024" y="3817553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798618" y="4145391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798415" y="4464538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798009" y="4792376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244971" y="1884619"/>
            <a:ext cx="1968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Main Memory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609437" y="2777356"/>
            <a:ext cx="16273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 smtClean="0"/>
              <a:t>Addr</a:t>
            </a:r>
            <a:r>
              <a:rPr lang="en-US" sz="2500" dirty="0" smtClean="0"/>
              <a:t>=1000</a:t>
            </a:r>
            <a:endParaRPr lang="en-US" sz="2500" dirty="0"/>
          </a:p>
        </p:txBody>
      </p:sp>
      <p:sp>
        <p:nvSpPr>
          <p:cNvPr id="54" name="TextBox 53"/>
          <p:cNvSpPr txBox="1"/>
          <p:nvPr/>
        </p:nvSpPr>
        <p:spPr>
          <a:xfrm>
            <a:off x="635226" y="3741263"/>
            <a:ext cx="165160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>
                <a:solidFill>
                  <a:srgbClr val="C00000"/>
                </a:solidFill>
              </a:rPr>
              <a:t>{2FAA019C}  </a:t>
            </a:r>
          </a:p>
          <a:p>
            <a:pPr algn="ctr"/>
            <a:r>
              <a:rPr lang="en-US" sz="2200" dirty="0" smtClean="0">
                <a:solidFill>
                  <a:srgbClr val="C00000"/>
                </a:solidFill>
              </a:rPr>
              <a:t>or  </a:t>
            </a:r>
          </a:p>
          <a:p>
            <a:pPr algn="ctr"/>
            <a:r>
              <a:rPr lang="en-US" sz="2200" dirty="0" smtClean="0">
                <a:solidFill>
                  <a:srgbClr val="C00000"/>
                </a:solidFill>
              </a:rPr>
              <a:t>{9C01AA2F}</a:t>
            </a:r>
          </a:p>
          <a:p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698416" y="346154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1000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693421" y="378632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1001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718406" y="411111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1002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3720906" y="440591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1003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034742" y="3510368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2F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022252" y="376769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AA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047237" y="40999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057232" y="442476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9C</a:t>
            </a:r>
            <a:endParaRPr lang="en-US" dirty="0"/>
          </a:p>
        </p:txBody>
      </p: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5238545" y="649460"/>
            <a:ext cx="6591300" cy="60815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Assuming an instruction or data word is 32 </a:t>
            </a:r>
            <a:r>
              <a:rPr lang="en-US" dirty="0" smtClean="0"/>
              <a:t>bits of data </a:t>
            </a:r>
            <a:r>
              <a:rPr lang="en-US" dirty="0"/>
              <a:t>from locations [Addr,Addr+3] are fetched from Main Memory. </a:t>
            </a:r>
            <a:endParaRPr lang="en-US" dirty="0" smtClean="0"/>
          </a:p>
          <a:p>
            <a:pPr marL="0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Big Endian</a:t>
            </a:r>
            <a:r>
              <a:rPr lang="en-US" dirty="0" smtClean="0"/>
              <a:t>: Data = {Mem[</a:t>
            </a:r>
            <a:r>
              <a:rPr lang="en-US" dirty="0" err="1" smtClean="0"/>
              <a:t>Addr</a:t>
            </a:r>
            <a:r>
              <a:rPr lang="en-US" dirty="0" smtClean="0"/>
              <a:t>], Mem[Addr+1], Mem[Addr+2], Mem[Addr+3]}</a:t>
            </a:r>
          </a:p>
          <a:p>
            <a:pPr lvl="1"/>
            <a:r>
              <a:rPr lang="en-US" dirty="0" smtClean="0"/>
              <a:t>Examples: IBM360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Little </a:t>
            </a:r>
            <a:r>
              <a:rPr lang="en-US" dirty="0">
                <a:solidFill>
                  <a:srgbClr val="C00000"/>
                </a:solidFill>
              </a:rPr>
              <a:t>Endian</a:t>
            </a:r>
            <a:r>
              <a:rPr lang="en-US" dirty="0"/>
              <a:t>: Data = {</a:t>
            </a:r>
            <a:r>
              <a:rPr lang="en-US" dirty="0" smtClean="0"/>
              <a:t>Mem[Addr+3], Mem[Addr+2], Mem[Addr+1], Mem[</a:t>
            </a:r>
            <a:r>
              <a:rPr lang="en-US" dirty="0" err="1" smtClean="0"/>
              <a:t>Addr</a:t>
            </a:r>
            <a:r>
              <a:rPr lang="en-US" dirty="0" smtClean="0"/>
              <a:t>]}</a:t>
            </a:r>
          </a:p>
          <a:p>
            <a:pPr lvl="1"/>
            <a:r>
              <a:rPr lang="en-US" dirty="0" smtClean="0"/>
              <a:t>Examples: x86, x86-64, AMD64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Bi-Endian: both supported! (Ex: MIPS)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-280196" y="2945758"/>
            <a:ext cx="1129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From CPU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 rot="16200000">
            <a:off x="-133359" y="3960725"/>
            <a:ext cx="850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To CPU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134475" y="3003852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</a:t>
            </a:r>
            <a:endParaRPr lang="en-US" dirty="0"/>
          </a:p>
        </p:txBody>
      </p:sp>
      <p:cxnSp>
        <p:nvCxnSpPr>
          <p:cNvPr id="39" name="Straight Arrow Connector 38"/>
          <p:cNvCxnSpPr>
            <a:endCxn id="37" idx="0"/>
          </p:cNvCxnSpPr>
          <p:nvPr/>
        </p:nvCxnSpPr>
        <p:spPr>
          <a:xfrm flipH="1">
            <a:off x="4024788" y="3336331"/>
            <a:ext cx="188863" cy="125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72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09" y="23040"/>
            <a:ext cx="10515600" cy="1325563"/>
          </a:xfrm>
        </p:spPr>
        <p:txBody>
          <a:bodyPr/>
          <a:lstStyle/>
          <a:p>
            <a:r>
              <a:rPr lang="en-US" dirty="0" smtClean="0"/>
              <a:t>Load-Store ISA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223" y="1008415"/>
            <a:ext cx="11537091" cy="4351338"/>
          </a:xfrm>
        </p:spPr>
        <p:txBody>
          <a:bodyPr/>
          <a:lstStyle/>
          <a:p>
            <a:r>
              <a:rPr lang="en-US" dirty="0" smtClean="0"/>
              <a:t>Instructions like </a:t>
            </a:r>
            <a:r>
              <a:rPr lang="en-US" i="1" dirty="0" smtClean="0"/>
              <a:t>add</a:t>
            </a:r>
            <a:r>
              <a:rPr lang="en-US" dirty="0" smtClean="0"/>
              <a:t>, </a:t>
            </a:r>
            <a:r>
              <a:rPr lang="en-US" i="1" dirty="0" smtClean="0"/>
              <a:t>sub</a:t>
            </a:r>
            <a:r>
              <a:rPr lang="en-US" dirty="0" smtClean="0"/>
              <a:t> etc. operate </a:t>
            </a:r>
            <a:r>
              <a:rPr lang="en-US" i="1" dirty="0" smtClean="0"/>
              <a:t>only</a:t>
            </a:r>
            <a:r>
              <a:rPr lang="en-US" dirty="0" smtClean="0"/>
              <a:t> on registers (examples: MIPS, ARM, 3/2/1/0-Address ISAs we have seen so far)</a:t>
            </a:r>
          </a:p>
          <a:p>
            <a:pPr lvl="1"/>
            <a:r>
              <a:rPr lang="en-US" dirty="0" smtClean="0"/>
              <a:t>Separate Load/Store instructions to fetch data from memory into registers and to write data back from registers to memory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1925" y="601448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626765" y="3180947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26359" y="3508785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26156" y="3827932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25750" y="4155770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48533" y="2696840"/>
            <a:ext cx="1226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File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618497" y="3109628"/>
            <a:ext cx="945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0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626117" y="3460148"/>
            <a:ext cx="945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</a:t>
            </a:r>
            <a:r>
              <a:rPr lang="en-US" sz="2400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52388" y="4065033"/>
            <a:ext cx="1101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Reg. 31</a:t>
            </a:r>
            <a:endParaRPr lang="en-US" sz="2400" dirty="0"/>
          </a:p>
        </p:txBody>
      </p:sp>
      <p:sp>
        <p:nvSpPr>
          <p:cNvPr id="13" name="Flowchart: Manual Operation 12"/>
          <p:cNvSpPr/>
          <p:nvPr/>
        </p:nvSpPr>
        <p:spPr>
          <a:xfrm>
            <a:off x="933345" y="5663103"/>
            <a:ext cx="2354580" cy="777240"/>
          </a:xfrm>
          <a:prstGeom prst="flowChartManualOpe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27737" y="5636224"/>
            <a:ext cx="1043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ALU </a:t>
            </a:r>
          </a:p>
          <a:p>
            <a:pPr algn="ctr"/>
            <a:r>
              <a:rPr lang="en-US" sz="2400" dirty="0" smtClean="0"/>
              <a:t>(+, -, x)</a:t>
            </a:r>
            <a:endParaRPr lang="en-US" sz="2400" dirty="0"/>
          </a:p>
        </p:txBody>
      </p:sp>
      <p:cxnSp>
        <p:nvCxnSpPr>
          <p:cNvPr id="15" name="Elbow Connector 14"/>
          <p:cNvCxnSpPr/>
          <p:nvPr/>
        </p:nvCxnSpPr>
        <p:spPr>
          <a:xfrm rot="10800000" flipV="1">
            <a:off x="1307608" y="4295866"/>
            <a:ext cx="294205" cy="136723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1" idx="3"/>
          </p:cNvCxnSpPr>
          <p:nvPr/>
        </p:nvCxnSpPr>
        <p:spPr>
          <a:xfrm>
            <a:off x="2571632" y="3690981"/>
            <a:ext cx="371133" cy="194524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3" idx="2"/>
            <a:endCxn id="5" idx="1"/>
          </p:cNvCxnSpPr>
          <p:nvPr/>
        </p:nvCxnSpPr>
        <p:spPr>
          <a:xfrm rot="5400000" flipH="1">
            <a:off x="318789" y="4648497"/>
            <a:ext cx="3099822" cy="483870"/>
          </a:xfrm>
          <a:prstGeom prst="bentConnector4">
            <a:avLst>
              <a:gd name="adj1" fmla="val -7375"/>
              <a:gd name="adj2" fmla="val 29055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78027" y="2728298"/>
            <a:ext cx="3391596" cy="40242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405514" y="3379817"/>
            <a:ext cx="1852145" cy="29946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651068" y="5247582"/>
            <a:ext cx="7848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667759" y="4315719"/>
            <a:ext cx="7730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908919" y="3584914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908513" y="3912752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908310" y="4231899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907904" y="4559737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900651" y="3513595"/>
            <a:ext cx="963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byte 1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4908271" y="3864115"/>
            <a:ext cx="963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byte 2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4901299" y="4872694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900893" y="5200532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900690" y="5519679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900284" y="5847517"/>
            <a:ext cx="929640" cy="31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866327" y="5771358"/>
            <a:ext cx="1006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byte N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3673488" y="4595206"/>
            <a:ext cx="1924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Array of Bytes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4347246" y="2939760"/>
            <a:ext cx="1968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Main Memory</a:t>
            </a:r>
            <a:endParaRPr lang="en-US" sz="2400" dirty="0"/>
          </a:p>
        </p:txBody>
      </p:sp>
      <p:sp>
        <p:nvSpPr>
          <p:cNvPr id="35" name="Rounded Rectangle 34"/>
          <p:cNvSpPr/>
          <p:nvPr/>
        </p:nvSpPr>
        <p:spPr>
          <a:xfrm>
            <a:off x="7111374" y="3000320"/>
            <a:ext cx="2669467" cy="9730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232470" y="3043566"/>
            <a:ext cx="217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add </a:t>
            </a:r>
            <a:r>
              <a:rPr lang="en-US" sz="2400" i="1" dirty="0" err="1" smtClean="0"/>
              <a:t>rs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rt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rd</a:t>
            </a:r>
            <a:r>
              <a:rPr lang="en-US" sz="2400" i="1" dirty="0" smtClean="0"/>
              <a:t> </a:t>
            </a:r>
            <a:endParaRPr lang="en-US" sz="2400" dirty="0" smtClean="0"/>
          </a:p>
          <a:p>
            <a:r>
              <a:rPr lang="en-US" sz="2400" dirty="0"/>
              <a:t>(</a:t>
            </a:r>
            <a:r>
              <a:rPr lang="en-US" sz="2400" dirty="0" smtClean="0"/>
              <a:t>$</a:t>
            </a:r>
            <a:r>
              <a:rPr lang="en-US" sz="2400" dirty="0" err="1" smtClean="0"/>
              <a:t>rd</a:t>
            </a:r>
            <a:r>
              <a:rPr lang="en-US" sz="2400" dirty="0" smtClean="0"/>
              <a:t> ←$</a:t>
            </a:r>
            <a:r>
              <a:rPr lang="en-US" sz="2400" dirty="0" err="1" smtClean="0"/>
              <a:t>rs</a:t>
            </a:r>
            <a:r>
              <a:rPr lang="en-US" sz="2400" dirty="0" smtClean="0"/>
              <a:t> + $</a:t>
            </a:r>
            <a:r>
              <a:rPr lang="en-US" sz="2400" dirty="0" err="1" smtClean="0"/>
              <a:t>rt</a:t>
            </a:r>
            <a:r>
              <a:rPr lang="en-US" sz="2400" dirty="0" smtClean="0"/>
              <a:t>)</a:t>
            </a:r>
            <a:endParaRPr lang="en-US" sz="2400" i="1" dirty="0"/>
          </a:p>
        </p:txBody>
      </p:sp>
      <p:sp>
        <p:nvSpPr>
          <p:cNvPr id="39" name="Rounded Rectangle 38"/>
          <p:cNvSpPr/>
          <p:nvPr/>
        </p:nvSpPr>
        <p:spPr>
          <a:xfrm>
            <a:off x="7090780" y="4159797"/>
            <a:ext cx="2669467" cy="9730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11876" y="4203043"/>
            <a:ext cx="21980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load </a:t>
            </a:r>
            <a:r>
              <a:rPr lang="en-US" sz="2400" i="1" dirty="0" err="1" smtClean="0"/>
              <a:t>rt</a:t>
            </a:r>
            <a:r>
              <a:rPr lang="en-US" sz="2400" i="1" dirty="0" smtClean="0"/>
              <a:t>, M </a:t>
            </a:r>
            <a:endParaRPr lang="en-US" sz="2400" dirty="0" smtClean="0"/>
          </a:p>
          <a:p>
            <a:r>
              <a:rPr lang="en-US" sz="2400" dirty="0"/>
              <a:t>(</a:t>
            </a:r>
            <a:r>
              <a:rPr lang="en-US" sz="2400" dirty="0" smtClean="0"/>
              <a:t>$</a:t>
            </a:r>
            <a:r>
              <a:rPr lang="en-US" sz="2400" dirty="0" err="1" smtClean="0"/>
              <a:t>rt</a:t>
            </a:r>
            <a:r>
              <a:rPr lang="en-US" sz="2400" dirty="0" smtClean="0"/>
              <a:t> ←Mem[M])</a:t>
            </a:r>
            <a:endParaRPr lang="en-US" sz="2400" i="1" dirty="0"/>
          </a:p>
        </p:txBody>
      </p:sp>
      <p:sp>
        <p:nvSpPr>
          <p:cNvPr id="43" name="Rounded Rectangle 42"/>
          <p:cNvSpPr/>
          <p:nvPr/>
        </p:nvSpPr>
        <p:spPr>
          <a:xfrm>
            <a:off x="7070185" y="5405771"/>
            <a:ext cx="2669467" cy="9730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191281" y="5449017"/>
            <a:ext cx="23358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store </a:t>
            </a:r>
            <a:r>
              <a:rPr lang="en-US" sz="2400" i="1" dirty="0" err="1" smtClean="0"/>
              <a:t>rt</a:t>
            </a:r>
            <a:r>
              <a:rPr lang="en-US" sz="2400" i="1" dirty="0" smtClean="0"/>
              <a:t>, </a:t>
            </a:r>
            <a:r>
              <a:rPr lang="en-US" sz="2400" i="1" dirty="0"/>
              <a:t>M</a:t>
            </a:r>
            <a:endParaRPr lang="en-US" sz="2400" dirty="0" smtClean="0"/>
          </a:p>
          <a:p>
            <a:r>
              <a:rPr lang="en-US" sz="2400" dirty="0" smtClean="0"/>
              <a:t>( Mem[M] ←$</a:t>
            </a:r>
            <a:r>
              <a:rPr lang="en-US" sz="2400" dirty="0" err="1" smtClean="0"/>
              <a:t>rt</a:t>
            </a:r>
            <a:r>
              <a:rPr lang="en-US" sz="2400" dirty="0" smtClean="0"/>
              <a:t> )</a:t>
            </a:r>
            <a:endParaRPr lang="en-US" sz="2400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9859540" y="4145026"/>
            <a:ext cx="21625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Load data at memory location M</a:t>
            </a:r>
          </a:p>
          <a:p>
            <a:r>
              <a:rPr lang="en-US" dirty="0" smtClean="0"/>
              <a:t>into register </a:t>
            </a:r>
            <a:r>
              <a:rPr lang="en-US" dirty="0" err="1" smtClean="0"/>
              <a:t>rt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9857481" y="5415714"/>
            <a:ext cx="21625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Store data in register </a:t>
            </a:r>
            <a:r>
              <a:rPr lang="en-US" dirty="0" err="1" smtClean="0"/>
              <a:t>rt</a:t>
            </a:r>
            <a:r>
              <a:rPr lang="en-US" dirty="0" smtClean="0"/>
              <a:t> to memory location M</a:t>
            </a:r>
          </a:p>
        </p:txBody>
      </p:sp>
    </p:spTree>
    <p:extLst>
      <p:ext uri="{BB962C8B-B14F-4D97-AF65-F5344CB8AC3E}">
        <p14:creationId xmlns:p14="http://schemas.microsoft.com/office/powerpoint/2010/main" val="51543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Memory-Memory ISA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Allow instructions like add/sub to operate </a:t>
            </a:r>
            <a:r>
              <a:rPr lang="en-US" i="1" dirty="0" smtClean="0"/>
              <a:t>directly</a:t>
            </a:r>
            <a:r>
              <a:rPr lang="en-US" dirty="0" smtClean="0"/>
              <a:t> on data in memory (Examples include: x86, VAX etc.)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Most generally, each of the two operands and the result can be read-from/written-to either memory or register file</a:t>
            </a:r>
          </a:p>
          <a:p>
            <a:pPr lvl="1"/>
            <a:r>
              <a:rPr lang="en-US" dirty="0" smtClean="0"/>
              <a:t>Pros?</a:t>
            </a:r>
          </a:p>
          <a:p>
            <a:pPr lvl="1"/>
            <a:r>
              <a:rPr lang="en-US" dirty="0" smtClean="0"/>
              <a:t>Cons?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3620591" y="2858217"/>
            <a:ext cx="4858290" cy="100944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741687" y="2901463"/>
            <a:ext cx="47371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add </a:t>
            </a:r>
            <a:r>
              <a:rPr lang="en-US" sz="2400" i="1" dirty="0" err="1"/>
              <a:t>M</a:t>
            </a:r>
            <a:r>
              <a:rPr lang="en-US" sz="2400" i="1" dirty="0" err="1" smtClean="0"/>
              <a:t>s</a:t>
            </a:r>
            <a:r>
              <a:rPr lang="en-US" sz="2400" i="1" dirty="0" smtClean="0"/>
              <a:t>, </a:t>
            </a:r>
            <a:r>
              <a:rPr lang="en-US" sz="2400" i="1" dirty="0"/>
              <a:t>M</a:t>
            </a:r>
            <a:r>
              <a:rPr lang="en-US" sz="2400" i="1" dirty="0" smtClean="0"/>
              <a:t>t, </a:t>
            </a:r>
            <a:r>
              <a:rPr lang="en-US" sz="2400" i="1" dirty="0" err="1"/>
              <a:t>M</a:t>
            </a:r>
            <a:r>
              <a:rPr lang="en-US" sz="2400" i="1" dirty="0" err="1" smtClean="0"/>
              <a:t>d</a:t>
            </a:r>
            <a:r>
              <a:rPr lang="en-US" sz="2400" i="1" dirty="0" smtClean="0"/>
              <a:t> </a:t>
            </a:r>
            <a:endParaRPr lang="en-US" sz="2400" dirty="0" smtClean="0"/>
          </a:p>
          <a:p>
            <a:r>
              <a:rPr lang="en-US" sz="2400" dirty="0" smtClean="0"/>
              <a:t>(Mem[</a:t>
            </a:r>
            <a:r>
              <a:rPr lang="en-US" sz="2400" dirty="0" err="1" smtClean="0"/>
              <a:t>Md</a:t>
            </a:r>
            <a:r>
              <a:rPr lang="en-US" sz="2400" dirty="0" smtClean="0"/>
              <a:t>] ←Mem[</a:t>
            </a:r>
            <a:r>
              <a:rPr lang="en-US" sz="2400" dirty="0" err="1" smtClean="0"/>
              <a:t>Ms</a:t>
            </a:r>
            <a:r>
              <a:rPr lang="en-US" sz="2400" dirty="0" smtClean="0"/>
              <a:t>] + Mem[</a:t>
            </a:r>
            <a:r>
              <a:rPr lang="en-US" sz="2400" dirty="0"/>
              <a:t>M</a:t>
            </a:r>
            <a:r>
              <a:rPr lang="en-US" sz="2400" dirty="0" smtClean="0"/>
              <a:t>t])</a:t>
            </a:r>
            <a:endParaRPr lang="en-US" sz="2400" i="1" dirty="0"/>
          </a:p>
        </p:txBody>
      </p:sp>
      <p:sp>
        <p:nvSpPr>
          <p:cNvPr id="45" name="Oval 44"/>
          <p:cNvSpPr/>
          <p:nvPr/>
        </p:nvSpPr>
        <p:spPr>
          <a:xfrm>
            <a:off x="5331810" y="2957644"/>
            <a:ext cx="611660" cy="35931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5785778" y="2549853"/>
            <a:ext cx="263958" cy="4328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796075" y="2172813"/>
            <a:ext cx="2156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Memory address</a:t>
            </a:r>
          </a:p>
        </p:txBody>
      </p:sp>
    </p:spTree>
    <p:extLst>
      <p:ext uri="{BB962C8B-B14F-4D97-AF65-F5344CB8AC3E}">
        <p14:creationId xmlns:p14="http://schemas.microsoft.com/office/powerpoint/2010/main" val="48904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11519</TotalTime>
  <Words>2702</Words>
  <Application>Microsoft Office PowerPoint</Application>
  <PresentationFormat>Widescreen</PresentationFormat>
  <Paragraphs>811</Paragraphs>
  <Slides>31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Wingdings</vt:lpstr>
      <vt:lpstr>Office Theme</vt:lpstr>
      <vt:lpstr>Computer Architecture I</vt:lpstr>
      <vt:lpstr>ISA Design: Operand Addresses</vt:lpstr>
      <vt:lpstr>1- and 2-Address ISAs</vt:lpstr>
      <vt:lpstr>So Which is “Better”?</vt:lpstr>
      <vt:lpstr>So Which is “Better”?</vt:lpstr>
      <vt:lpstr>How is Memory Accessed</vt:lpstr>
      <vt:lpstr>Little/Big Endian</vt:lpstr>
      <vt:lpstr>Load-Store ISA</vt:lpstr>
      <vt:lpstr>Memory-Memory ISA</vt:lpstr>
      <vt:lpstr>Addressing Modes</vt:lpstr>
      <vt:lpstr>Addressing Modes</vt:lpstr>
      <vt:lpstr>What Makes a Good ISA</vt:lpstr>
      <vt:lpstr>CISC Vs. RISC</vt:lpstr>
      <vt:lpstr>ISA Comparison</vt:lpstr>
      <vt:lpstr>In-Class Problem 1</vt:lpstr>
      <vt:lpstr>In-Class Problem 1</vt:lpstr>
      <vt:lpstr>MIPS ISA Overview</vt:lpstr>
      <vt:lpstr>MIPS Instructions: R-Type</vt:lpstr>
      <vt:lpstr>MIPS R-type Instructions: Add vs Addu</vt:lpstr>
      <vt:lpstr>MIPS R-type Instructions: Mult</vt:lpstr>
      <vt:lpstr>MIPS Instructions: I-Type</vt:lpstr>
      <vt:lpstr>MIPS Instructions: J-Type</vt:lpstr>
      <vt:lpstr>Implementation of the MIPS ISA</vt:lpstr>
      <vt:lpstr>Implementation of the MIPS ISA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NYU Polytechnic School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I</dc:title>
  <dc:creator>siddharth garg</dc:creator>
  <cp:lastModifiedBy>siddharth garg</cp:lastModifiedBy>
  <cp:revision>291</cp:revision>
  <dcterms:created xsi:type="dcterms:W3CDTF">2016-08-18T21:23:19Z</dcterms:created>
  <dcterms:modified xsi:type="dcterms:W3CDTF">2017-09-14T22:07:19Z</dcterms:modified>
</cp:coreProperties>
</file>