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80" r:id="rId2"/>
    <p:sldId id="383" r:id="rId3"/>
    <p:sldId id="385" r:id="rId4"/>
    <p:sldId id="386" r:id="rId5"/>
    <p:sldId id="389" r:id="rId6"/>
    <p:sldId id="390" r:id="rId7"/>
    <p:sldId id="391" r:id="rId8"/>
    <p:sldId id="393" r:id="rId9"/>
    <p:sldId id="392" r:id="rId10"/>
    <p:sldId id="394" r:id="rId11"/>
    <p:sldId id="395" r:id="rId12"/>
    <p:sldId id="396" r:id="rId13"/>
    <p:sldId id="413" r:id="rId14"/>
    <p:sldId id="397" r:id="rId15"/>
    <p:sldId id="398" r:id="rId16"/>
    <p:sldId id="400" r:id="rId17"/>
    <p:sldId id="399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408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7T10:29:38.793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7T10:29:38.793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7T10:29:38.793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7T10:29:38.793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8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3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0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15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17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9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4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20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9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2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0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8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2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Control Flow and Pipelined MIPS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9339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Instructions Per Cycle (</a:t>
            </a:r>
            <a:r>
              <a:rPr lang="en-US" dirty="0" smtClean="0">
                <a:solidFill>
                  <a:srgbClr val="FF0000"/>
                </a:solidFill>
              </a:rPr>
              <a:t>IPC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IPC of the single-cycle MIPS: 1</a:t>
            </a:r>
          </a:p>
          <a:p>
            <a:pPr lvl="1"/>
            <a:r>
              <a:rPr lang="en-US" dirty="0" smtClean="0"/>
              <a:t>Can IPC be greater than 1? Yes: super-scalar processors</a:t>
            </a:r>
          </a:p>
          <a:p>
            <a:pPr lvl="1"/>
            <a:endParaRPr lang="en-US" dirty="0"/>
          </a:p>
          <a:p>
            <a:r>
              <a:rPr lang="en-US" dirty="0" smtClean="0"/>
              <a:t>Let’s say CPU1 and CPU2 have the same IPC, but CPU1 runs at a faster clock frequency (small clock period). Which is better?</a:t>
            </a:r>
          </a:p>
          <a:p>
            <a:endParaRPr lang="en-US" dirty="0"/>
          </a:p>
          <a:p>
            <a:r>
              <a:rPr lang="en-US" dirty="0" smtClean="0"/>
              <a:t>Instructions Per Second (</a:t>
            </a:r>
            <a:r>
              <a:rPr lang="en-US" dirty="0" smtClean="0">
                <a:solidFill>
                  <a:srgbClr val="FF0000"/>
                </a:solidFill>
              </a:rPr>
              <a:t>IPS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(Instructions/Cycles x Cycles/Second) = </a:t>
            </a:r>
            <a:r>
              <a:rPr lang="en-US" dirty="0"/>
              <a:t>(Instructions/Cycles x </a:t>
            </a:r>
            <a:r>
              <a:rPr lang="en-US" dirty="0" smtClean="0"/>
              <a:t>Clock Frequency)</a:t>
            </a:r>
          </a:p>
          <a:p>
            <a:pPr lvl="1"/>
            <a:r>
              <a:rPr lang="en-US" dirty="0" smtClean="0"/>
              <a:t>Single-Cycle MIPS IPS =  1 Inst/Cycle x (1 / 3 ns) = 0.33 Giga Instructions/second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Throughput: Pipelining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71868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264061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99144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42795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034988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70071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73524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865717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00800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44451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636644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71727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163292" y="168411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9340770" y="275477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938844" y="203478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678" y="174391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1113156" y="281457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711230" y="209458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528184" y="2210765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9442048" y="296890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220657" y="302870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8930" y="31184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10405" y="312034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29068" y="297319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09319" y="295776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09488" y="295969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51786" y="297320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08507" y="3373927"/>
            <a:ext cx="390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Throughput = 1/(t1+t2+t3+t4)</a:t>
            </a:r>
            <a:endParaRPr lang="en-US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2001847" y="4597064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29123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083966" y="4597064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081637" y="4825664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22471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900751" y="4597064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53200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850161" y="4597064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9013270" y="4825664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877437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315692" y="435978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9493170" y="543044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9091244" y="47104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88078" y="441958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1265556" y="549024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863630" y="477024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1680584" y="4886432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endCxn id="43" idx="3"/>
          </p:cNvCxnSpPr>
          <p:nvPr/>
        </p:nvCxnSpPr>
        <p:spPr>
          <a:xfrm flipV="1">
            <a:off x="9594448" y="564457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373057" y="570437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31330" y="579407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362805" y="57960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03326" y="564887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61719" y="56334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1888" y="563536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104186" y="564887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43109" y="6118948"/>
            <a:ext cx="2090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Throughput = </a:t>
            </a:r>
            <a:r>
              <a:rPr lang="en-US" sz="2400" dirty="0"/>
              <a:t>?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18294" y="433663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5395772" y="540729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4993846" y="46873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503273" y="562142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261546" y="57111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5762262" y="4821807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3171752" y="4821808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420368" y="433278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3597846" y="540343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3195920" y="468344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3705347" y="561757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63620" y="570727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70" name="Right Arrow 69"/>
          <p:cNvSpPr/>
          <p:nvPr/>
        </p:nvSpPr>
        <p:spPr>
          <a:xfrm>
            <a:off x="3964336" y="4817951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6900844" y="4816020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031653" y="4326993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09131" y="5397650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6807205" y="467765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7316632" y="5611782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74905" y="57014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>
          <a:xfrm>
            <a:off x="7601009" y="4812163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35" y="148882"/>
            <a:ext cx="10515600" cy="1325563"/>
          </a:xfrm>
        </p:spPr>
        <p:txBody>
          <a:bodyPr/>
          <a:lstStyle/>
          <a:p>
            <a:r>
              <a:rPr lang="en-US" dirty="0" smtClean="0"/>
              <a:t>Pipeline Operation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71667" y="352588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8943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53786" y="3525882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351457" y="3754482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92291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70571" y="3525882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23020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119981" y="352588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283090" y="3754482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47257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85512" y="328860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9762990" y="435925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361064" y="363926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57898" y="33484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1535376" y="44190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33450" y="36990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950404" y="3815250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9864268" y="457339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42877" y="46331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1150" y="47228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32625" y="47248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73146" y="45776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31539" y="45622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31708" y="456418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74006" y="45776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06497" y="1239390"/>
            <a:ext cx="3971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 Period = max(t1,t2,t3,t4)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5488114" y="32654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665592" y="43361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263666" y="36161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773093" y="45502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1366" y="46399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6032082" y="3750625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3441572" y="3750626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90188" y="326159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867666" y="433225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465740" y="361226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975167" y="454638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33440" y="463609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4234156" y="3746769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7170664" y="3744838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01473" y="32558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7478951" y="43264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077025" y="36064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586452" y="45406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44725" y="46303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7870829" y="3740981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rved Down Arrow 49"/>
          <p:cNvSpPr/>
          <p:nvPr/>
        </p:nvSpPr>
        <p:spPr>
          <a:xfrm>
            <a:off x="1057004" y="2899770"/>
            <a:ext cx="161614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Down Arrow 50"/>
          <p:cNvSpPr/>
          <p:nvPr/>
        </p:nvSpPr>
        <p:spPr>
          <a:xfrm>
            <a:off x="2779243" y="2850862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Down Arrow 51"/>
          <p:cNvSpPr/>
          <p:nvPr/>
        </p:nvSpPr>
        <p:spPr>
          <a:xfrm>
            <a:off x="1057004" y="2675453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Down Arrow 52"/>
          <p:cNvSpPr/>
          <p:nvPr/>
        </p:nvSpPr>
        <p:spPr>
          <a:xfrm>
            <a:off x="4692019" y="2808679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Down Arrow 53"/>
          <p:cNvSpPr/>
          <p:nvPr/>
        </p:nvSpPr>
        <p:spPr>
          <a:xfrm>
            <a:off x="2842380" y="2588136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Down Arrow 54"/>
          <p:cNvSpPr/>
          <p:nvPr/>
        </p:nvSpPr>
        <p:spPr>
          <a:xfrm>
            <a:off x="1044153" y="2297408"/>
            <a:ext cx="1616142" cy="354296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rved Down Arrow 55"/>
          <p:cNvSpPr/>
          <p:nvPr/>
        </p:nvSpPr>
        <p:spPr>
          <a:xfrm>
            <a:off x="6718592" y="2803235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Down Arrow 56"/>
          <p:cNvSpPr/>
          <p:nvPr/>
        </p:nvSpPr>
        <p:spPr>
          <a:xfrm>
            <a:off x="4766417" y="2475775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rved Down Arrow 57"/>
          <p:cNvSpPr/>
          <p:nvPr/>
        </p:nvSpPr>
        <p:spPr>
          <a:xfrm>
            <a:off x="2814242" y="2269956"/>
            <a:ext cx="1616142" cy="354296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Down Arrow 58"/>
          <p:cNvSpPr/>
          <p:nvPr/>
        </p:nvSpPr>
        <p:spPr>
          <a:xfrm>
            <a:off x="1057004" y="1910761"/>
            <a:ext cx="1616142" cy="354296"/>
          </a:xfrm>
          <a:prstGeom prst="curved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8331" y="5738453"/>
            <a:ext cx="124300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In steady state, each module processes data in parallel -&gt; Throughput = 1 / max(t1,t2,t3,t4)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227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35" y="148882"/>
            <a:ext cx="10515600" cy="1325563"/>
          </a:xfrm>
        </p:spPr>
        <p:txBody>
          <a:bodyPr/>
          <a:lstStyle/>
          <a:p>
            <a:r>
              <a:rPr lang="en-US" dirty="0" smtClean="0"/>
              <a:t>Simulating a Pipeline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71667" y="199144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8943" y="226687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53786" y="1991447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351457" y="2220047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92291" y="226687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70571" y="1991447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23020" y="226687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119981" y="199144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283090" y="2220047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47257" y="226687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85512" y="175416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9762990" y="282482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361064" y="210483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57898" y="181396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1535376" y="288462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33450" y="216463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950404" y="2280815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9864268" y="303895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42877" y="309875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1150" y="318846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32625" y="319039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88114" y="1731020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665592" y="2801677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263666" y="208168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773093" y="3015809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1366" y="310551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6032082" y="2216190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3441572" y="2216191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90188" y="172716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867666" y="279782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465740" y="207782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975167" y="301195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33440" y="310165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4234156" y="2212334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7170664" y="2210403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01473" y="172137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7478951" y="279203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077025" y="207203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586452" y="300616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44725" y="309586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7870829" y="2206546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423664" y="1260399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M3(r2</a:t>
            </a:r>
            <a:r>
              <a:rPr lang="en-US" sz="2400" dirty="0" smtClean="0"/>
              <a:t>) = r3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2511972" y="1244303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M2(r1</a:t>
            </a:r>
            <a:r>
              <a:rPr lang="en-US" sz="2400" dirty="0" smtClean="0"/>
              <a:t>) = r2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6123020" y="1258648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M4(r2</a:t>
            </a:r>
            <a:r>
              <a:rPr lang="en-US" sz="2400" dirty="0" smtClean="0"/>
              <a:t>) = r4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8374006" y="1252663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M5(r4</a:t>
            </a:r>
            <a:r>
              <a:rPr lang="en-US" sz="2400" dirty="0" smtClean="0"/>
              <a:t>) = r5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1340629" y="124430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390069" y="3831494"/>
            <a:ext cx="44449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</a:t>
            </a:r>
            <a:r>
              <a:rPr lang="en-US" sz="3000" dirty="0" smtClean="0"/>
              <a:t>or (</a:t>
            </a:r>
            <a:r>
              <a:rPr lang="en-US" sz="3000" dirty="0" err="1" smtClean="0"/>
              <a:t>clk</a:t>
            </a:r>
            <a:r>
              <a:rPr lang="en-US" sz="3000" dirty="0" smtClean="0"/>
              <a:t>=1; </a:t>
            </a:r>
            <a:r>
              <a:rPr lang="en-US" sz="3000" dirty="0" err="1" smtClean="0"/>
              <a:t>clk</a:t>
            </a:r>
            <a:r>
              <a:rPr lang="en-US" sz="3000" dirty="0" smtClean="0"/>
              <a:t>&lt;MAX; </a:t>
            </a:r>
            <a:r>
              <a:rPr lang="en-US" sz="3000" dirty="0" err="1" smtClean="0"/>
              <a:t>clk</a:t>
            </a:r>
            <a:r>
              <a:rPr lang="en-US" sz="3000" dirty="0" smtClean="0"/>
              <a:t>++){</a:t>
            </a:r>
          </a:p>
          <a:p>
            <a:r>
              <a:rPr lang="en-US" sz="3000" dirty="0" smtClean="0"/>
              <a:t>	r1 = </a:t>
            </a:r>
            <a:r>
              <a:rPr lang="en-US" sz="3000" dirty="0" err="1" smtClean="0"/>
              <a:t>getnew</a:t>
            </a:r>
            <a:r>
              <a:rPr lang="en-US" sz="3000" dirty="0" smtClean="0"/>
              <a:t>();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r2 = M2(r1);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r3 = M3(r2);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r4 = M4(r3);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r5 = M5(r4);}</a:t>
            </a:r>
            <a:r>
              <a:rPr lang="en-US" sz="3000" dirty="0"/>
              <a:t>	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08487" y="4828914"/>
            <a:ext cx="26721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Does this work?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11537" y="3851582"/>
            <a:ext cx="444499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</a:t>
            </a:r>
            <a:r>
              <a:rPr lang="en-US" sz="3000" dirty="0" smtClean="0"/>
              <a:t>or (</a:t>
            </a:r>
            <a:r>
              <a:rPr lang="en-US" sz="3000" dirty="0" err="1" smtClean="0"/>
              <a:t>clk</a:t>
            </a:r>
            <a:r>
              <a:rPr lang="en-US" sz="3000" dirty="0" smtClean="0"/>
              <a:t>=1; </a:t>
            </a:r>
            <a:r>
              <a:rPr lang="en-US" sz="3000" dirty="0" err="1" smtClean="0"/>
              <a:t>clk</a:t>
            </a:r>
            <a:r>
              <a:rPr lang="en-US" sz="3000" dirty="0" smtClean="0"/>
              <a:t>&lt;MAX; </a:t>
            </a:r>
            <a:r>
              <a:rPr lang="en-US" sz="3000" dirty="0" err="1" smtClean="0"/>
              <a:t>clk</a:t>
            </a:r>
            <a:r>
              <a:rPr lang="en-US" sz="3000" dirty="0" smtClean="0"/>
              <a:t>++){</a:t>
            </a:r>
          </a:p>
          <a:p>
            <a:r>
              <a:rPr lang="en-US" sz="3000" dirty="0" smtClean="0"/>
              <a:t>	</a:t>
            </a:r>
            <a:r>
              <a:rPr lang="en-US" sz="3000" dirty="0"/>
              <a:t> r5 = M5(r4</a:t>
            </a:r>
            <a:r>
              <a:rPr lang="en-US" sz="3000" dirty="0" smtClean="0"/>
              <a:t>);</a:t>
            </a:r>
          </a:p>
          <a:p>
            <a:r>
              <a:rPr lang="en-US" sz="3000" dirty="0"/>
              <a:t>	r4 = M4(r3</a:t>
            </a:r>
            <a:r>
              <a:rPr lang="en-US" sz="3000" dirty="0" smtClean="0"/>
              <a:t>);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r3 </a:t>
            </a:r>
            <a:r>
              <a:rPr lang="en-US" sz="3000" dirty="0"/>
              <a:t>= </a:t>
            </a:r>
            <a:r>
              <a:rPr lang="en-US" sz="3000" dirty="0" smtClean="0"/>
              <a:t>M3(r2);</a:t>
            </a:r>
            <a:endParaRPr lang="en-US" sz="3000" dirty="0"/>
          </a:p>
          <a:p>
            <a:r>
              <a:rPr lang="en-US" sz="3000" dirty="0"/>
              <a:t>	</a:t>
            </a:r>
            <a:r>
              <a:rPr lang="en-US" sz="3000" dirty="0" smtClean="0"/>
              <a:t>r2 = M2(r1);</a:t>
            </a:r>
          </a:p>
          <a:p>
            <a:r>
              <a:rPr lang="en-US" sz="3000" dirty="0"/>
              <a:t>	r1 = </a:t>
            </a:r>
            <a:r>
              <a:rPr lang="en-US" sz="3000" dirty="0" err="1"/>
              <a:t>getnew</a:t>
            </a:r>
            <a:r>
              <a:rPr lang="en-US" sz="3000" dirty="0" smtClean="0"/>
              <a:t>();}</a:t>
            </a:r>
          </a:p>
          <a:p>
            <a:r>
              <a:rPr lang="en-US" sz="30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47443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Pipelining the Single-Cycle R-Type MIPS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Basic steps in executing an R-type instruction</a:t>
            </a:r>
          </a:p>
          <a:p>
            <a:pPr lvl="1"/>
            <a:r>
              <a:rPr lang="en-US" dirty="0" smtClean="0"/>
              <a:t>Instruction fetch (IF)</a:t>
            </a:r>
          </a:p>
          <a:p>
            <a:pPr lvl="1"/>
            <a:r>
              <a:rPr lang="en-US" dirty="0" smtClean="0"/>
              <a:t>Instruction Decode/Register File Read (ID/RF)</a:t>
            </a:r>
          </a:p>
          <a:p>
            <a:pPr lvl="1"/>
            <a:r>
              <a:rPr lang="en-US" dirty="0" smtClean="0"/>
              <a:t>Execute in ALU (EX)</a:t>
            </a:r>
          </a:p>
          <a:p>
            <a:pPr lvl="1"/>
            <a:r>
              <a:rPr lang="en-US" dirty="0" smtClean="0"/>
              <a:t>Write-back Result to RF (WB)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51747" y="42004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3610" y="4333510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33866" y="4200439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231537" y="4429039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5145" y="4195318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50651" y="4200439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99375" y="4325275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000061" y="42004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163170" y="442903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78777" y="434764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465592" y="39631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9643070" y="50338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9241144" y="43138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37978" y="402296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1415456" y="509361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013530" y="43736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830484" y="4489807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9744348" y="52479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522957" y="530775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1230" y="53974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12705" y="53993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68194" y="394001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5545672" y="501066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143746" y="429067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653173" y="522480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11446" y="531450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912162" y="4425182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321652" y="4425183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70268" y="393615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3747746" y="500681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3345820" y="428681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855247" y="522094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13520" y="53106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4114236" y="4421326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050744" y="4419395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81553" y="393036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7359031" y="500102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957105" y="428103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466532" y="521515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24805" y="53048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7750909" y="441553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27753" y="2831106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 rot="16200000">
            <a:off x="4886598" y="46905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/>
      <p:bldP spid="129" grpId="0"/>
      <p:bldP spid="130" grpId="0"/>
      <p:bldP spid="131" grpId="0"/>
      <p:bldP spid="136" grpId="0"/>
      <p:bldP spid="137" grpId="0"/>
      <p:bldP spid="140" grpId="0" animBg="1"/>
      <p:bldP spid="141" grpId="0"/>
      <p:bldP spid="145" grpId="0"/>
      <p:bldP spid="146" grpId="0"/>
      <p:bldP spid="148" grpId="0"/>
      <p:bldP spid="157" grpId="0" animBg="1"/>
      <p:bldP spid="158" grpId="0"/>
      <p:bldP spid="163" grpId="0"/>
      <p:bldP spid="167" grpId="0"/>
      <p:bldP spid="168" grpId="0"/>
      <p:bldP spid="170" grpId="0"/>
      <p:bldP spid="171" grpId="0" animBg="1"/>
      <p:bldP spid="172" grpId="0"/>
      <p:bldP spid="173" grpId="0" animBg="1"/>
      <p:bldP spid="175" grpId="0" animBg="1"/>
      <p:bldP spid="176" grpId="0"/>
      <p:bldP spid="189" grpId="0" animBg="1"/>
      <p:bldP spid="205" grpId="0" animBg="1"/>
      <p:bldP spid="206" grpId="0"/>
      <p:bldP spid="207" grpId="0" animBg="1"/>
      <p:bldP spid="217" grpId="0" animBg="1"/>
      <p:bldP spid="218" grpId="0"/>
      <p:bldP spid="219" grpId="0" animBg="1"/>
      <p:bldP spid="224" grpId="0"/>
      <p:bldP spid="286" grpId="0" animBg="1"/>
      <p:bldP spid="287" grpId="0"/>
      <p:bldP spid="288" grpId="0"/>
      <p:bldP spid="289" grpId="0"/>
      <p:bldP spid="290" grpId="0"/>
      <p:bldP spid="291" grpId="0"/>
      <p:bldP spid="292" grpId="0"/>
      <p:bldP spid="2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27753" y="2831106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 rot="16200000">
            <a:off x="4886598" y="46905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9102" y="321002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10694" y="267106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138134" y="197499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383820" y="1940539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06954" y="3139057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87132" y="67518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910162" y="3809664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51201" y="128030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80394" y="202466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036815" y="1039998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033405" y="498439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184744" y="339996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748" y="6057526"/>
            <a:ext cx="3854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Clock Period: 1 ns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7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791203" y="112426"/>
            <a:ext cx="1961214" cy="652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06905" y="7120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41619" y="8622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2468383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676955" y="8772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4157275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591989" y="8772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846167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280881" y="87724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Rounded Rectangle 86"/>
          <p:cNvSpPr/>
          <p:nvPr/>
        </p:nvSpPr>
        <p:spPr>
          <a:xfrm>
            <a:off x="250585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940571" y="212392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9" name="Rounded Rectangle 88"/>
          <p:cNvSpPr/>
          <p:nvPr/>
        </p:nvSpPr>
        <p:spPr>
          <a:xfrm>
            <a:off x="424721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455787" y="21239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1" name="Rounded Rectangle 90"/>
          <p:cNvSpPr/>
          <p:nvPr/>
        </p:nvSpPr>
        <p:spPr>
          <a:xfrm>
            <a:off x="593610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370821" y="21239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3" name="Rounded Rectangle 92"/>
          <p:cNvSpPr/>
          <p:nvPr/>
        </p:nvSpPr>
        <p:spPr>
          <a:xfrm>
            <a:off x="7624999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059713" y="212392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95" name="Rounded Rectangle 94"/>
          <p:cNvSpPr/>
          <p:nvPr/>
        </p:nvSpPr>
        <p:spPr>
          <a:xfrm>
            <a:off x="4322167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756881" y="340058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97" name="Rounded Rectangle 96"/>
          <p:cNvSpPr/>
          <p:nvPr/>
        </p:nvSpPr>
        <p:spPr>
          <a:xfrm>
            <a:off x="6063525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272097" y="340058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9" name="Rounded Rectangle 98"/>
          <p:cNvSpPr/>
          <p:nvPr/>
        </p:nvSpPr>
        <p:spPr>
          <a:xfrm>
            <a:off x="7752417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187131" y="340058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01" name="Rounded Rectangle 100"/>
          <p:cNvSpPr/>
          <p:nvPr/>
        </p:nvSpPr>
        <p:spPr>
          <a:xfrm>
            <a:off x="9441309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876023" y="3400587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03" name="Rounded Rectangle 102"/>
          <p:cNvSpPr/>
          <p:nvPr/>
        </p:nvSpPr>
        <p:spPr>
          <a:xfrm>
            <a:off x="6125983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560697" y="470222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05" name="Rounded Rectangle 104"/>
          <p:cNvSpPr/>
          <p:nvPr/>
        </p:nvSpPr>
        <p:spPr>
          <a:xfrm>
            <a:off x="7867341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8075913" y="470222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107" name="Rounded Rectangle 106"/>
          <p:cNvSpPr/>
          <p:nvPr/>
        </p:nvSpPr>
        <p:spPr>
          <a:xfrm>
            <a:off x="9556233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990947" y="470222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27025" y="59210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25906" y="554634"/>
            <a:ext cx="13738" cy="6078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90751" y="524653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11290" y="5968581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387186" y="231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89274" y="43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592587" y="212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269602" y="3811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0" y="862253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Inst0</a:t>
            </a:r>
            <a:endParaRPr lang="en-US" sz="3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328676" y="2114246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Inst1</a:t>
            </a:r>
            <a:endParaRPr lang="en-US" sz="3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204257" y="3400587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Inst2</a:t>
            </a:r>
            <a:endParaRPr lang="en-US" sz="3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929481" y="4702227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336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22" grpId="0"/>
      <p:bldP spid="123" grpId="0"/>
      <p:bldP spid="1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15823" y="7120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0537" y="8622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2777301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985873" y="8772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466193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900907" y="8772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6155085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589799" y="87724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Rounded Rectangle 86"/>
          <p:cNvSpPr/>
          <p:nvPr/>
        </p:nvSpPr>
        <p:spPr>
          <a:xfrm>
            <a:off x="281477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249489" y="212392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9" name="Rounded Rectangle 88"/>
          <p:cNvSpPr/>
          <p:nvPr/>
        </p:nvSpPr>
        <p:spPr>
          <a:xfrm>
            <a:off x="4556133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764705" y="21239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1" name="Rounded Rectangle 90"/>
          <p:cNvSpPr/>
          <p:nvPr/>
        </p:nvSpPr>
        <p:spPr>
          <a:xfrm>
            <a:off x="624502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679739" y="21239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3" name="Rounded Rectangle 92"/>
          <p:cNvSpPr/>
          <p:nvPr/>
        </p:nvSpPr>
        <p:spPr>
          <a:xfrm>
            <a:off x="793391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368631" y="212392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95" name="Rounded Rectangle 94"/>
          <p:cNvSpPr/>
          <p:nvPr/>
        </p:nvSpPr>
        <p:spPr>
          <a:xfrm>
            <a:off x="4631085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065799" y="340058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97" name="Rounded Rectangle 96"/>
          <p:cNvSpPr/>
          <p:nvPr/>
        </p:nvSpPr>
        <p:spPr>
          <a:xfrm>
            <a:off x="6372443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581015" y="340058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9" name="Rounded Rectangle 98"/>
          <p:cNvSpPr/>
          <p:nvPr/>
        </p:nvSpPr>
        <p:spPr>
          <a:xfrm>
            <a:off x="8061335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496049" y="340058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01" name="Rounded Rectangle 100"/>
          <p:cNvSpPr/>
          <p:nvPr/>
        </p:nvSpPr>
        <p:spPr>
          <a:xfrm>
            <a:off x="9750227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0184941" y="3400587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03" name="Rounded Rectangle 102"/>
          <p:cNvSpPr/>
          <p:nvPr/>
        </p:nvSpPr>
        <p:spPr>
          <a:xfrm>
            <a:off x="6434901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869615" y="470222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05" name="Rounded Rectangle 104"/>
          <p:cNvSpPr/>
          <p:nvPr/>
        </p:nvSpPr>
        <p:spPr>
          <a:xfrm>
            <a:off x="8176259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8384831" y="470222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107" name="Rounded Rectangle 106"/>
          <p:cNvSpPr/>
          <p:nvPr/>
        </p:nvSpPr>
        <p:spPr>
          <a:xfrm>
            <a:off x="9865151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299865" y="470222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35943" y="59210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097799" y="670731"/>
            <a:ext cx="13738" cy="6078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99669" y="524653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11537" y="6079147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96104" y="231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8192" y="43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901505" y="212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578520" y="3811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186840" y="12121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70401" y="246705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$4 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559" y="12701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44651" y="12465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30039" y="1257507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25825" y="2493255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04411" y="248983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41000" y="248525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08843" y="376991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$7, $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 ,$9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22876" y="376991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99317" y="376991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988263" y="3769919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23004" y="844751"/>
            <a:ext cx="817186" cy="489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419955" y="877243"/>
            <a:ext cx="804661" cy="256065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93771" y="685464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access RF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6422876" y="506869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$6, $7 ,$9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9236702" y="1911013"/>
            <a:ext cx="817186" cy="489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9272128" y="1973703"/>
            <a:ext cx="822059" cy="278982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40190" y="5068694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$6, $7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152138" y="1491407"/>
            <a:ext cx="2348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Both access RF</a:t>
            </a:r>
          </a:p>
          <a:p>
            <a:r>
              <a:rPr lang="en-US" sz="2400" dirty="0" smtClean="0"/>
              <a:t>(write happens before read)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0209" y="5719649"/>
            <a:ext cx="8158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Structural Hazard: two (or more) instructions accessing the same hardware module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1" grpId="0" animBg="1"/>
      <p:bldP spid="82" grpId="0"/>
      <p:bldP spid="83" grpId="0" animBg="1"/>
      <p:bldP spid="84" grpId="0"/>
      <p:bldP spid="85" grpId="0" animBg="1"/>
      <p:bldP spid="86" grpId="0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21" grpId="0"/>
      <p:bldP spid="45" grpId="0"/>
      <p:bldP spid="4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7" grpId="0"/>
      <p:bldP spid="14" grpId="0"/>
      <p:bldP spid="67" grpId="0"/>
      <p:bldP spid="71" grpId="0"/>
      <p:bldP spid="72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15823" y="7120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0537" y="8622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2777301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985873" y="8772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466193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900907" y="8772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6155085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589799" y="87724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Rounded Rectangle 86"/>
          <p:cNvSpPr/>
          <p:nvPr/>
        </p:nvSpPr>
        <p:spPr>
          <a:xfrm>
            <a:off x="281477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249489" y="212392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9" name="Rounded Rectangle 88"/>
          <p:cNvSpPr/>
          <p:nvPr/>
        </p:nvSpPr>
        <p:spPr>
          <a:xfrm>
            <a:off x="4556133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764705" y="21239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1" name="Rounded Rectangle 90"/>
          <p:cNvSpPr/>
          <p:nvPr/>
        </p:nvSpPr>
        <p:spPr>
          <a:xfrm>
            <a:off x="624502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679739" y="21239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3" name="Rounded Rectangle 92"/>
          <p:cNvSpPr/>
          <p:nvPr/>
        </p:nvSpPr>
        <p:spPr>
          <a:xfrm>
            <a:off x="793391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368631" y="212392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35943" y="59210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097799" y="670731"/>
            <a:ext cx="13738" cy="6078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99669" y="524653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11537" y="6079147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96104" y="231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8192" y="43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901505" y="212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578520" y="3811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186840" y="12121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70401" y="246705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 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559" y="12701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44651" y="12465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30039" y="1257507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25825" y="2493255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04411" y="248983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41000" y="248525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92846" y="1626839"/>
            <a:ext cx="2029439" cy="720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22285" y="786984"/>
            <a:ext cx="3615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 $3 has not been written back to the register file yet!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50850" y="3721988"/>
            <a:ext cx="8158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Read-after-write (RAW) Hazard </a:t>
            </a:r>
          </a:p>
          <a:p>
            <a:r>
              <a:rPr lang="en-US" sz="3000" dirty="0" smtClean="0">
                <a:solidFill>
                  <a:schemeClr val="accent1"/>
                </a:solidFill>
              </a:rPr>
              <a:t>(RAW Hazard is an example of a Data Hazard)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6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098"/>
            <a:ext cx="10515600" cy="1325563"/>
          </a:xfrm>
        </p:spPr>
        <p:txBody>
          <a:bodyPr/>
          <a:lstStyle/>
          <a:p>
            <a:r>
              <a:rPr lang="en-US" dirty="0" smtClean="0"/>
              <a:t>Synchronous Single-Cycle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05" y="1183074"/>
            <a:ext cx="10515600" cy="4351338"/>
          </a:xfrm>
        </p:spPr>
        <p:txBody>
          <a:bodyPr/>
          <a:lstStyle/>
          <a:p>
            <a:r>
              <a:rPr lang="en-US" dirty="0" smtClean="0"/>
              <a:t>Goal: A new instruction is fetched and executed in every clock period</a:t>
            </a:r>
          </a:p>
          <a:p>
            <a:pPr lvl="1"/>
            <a:r>
              <a:rPr lang="en-US" dirty="0" smtClean="0"/>
              <a:t>For now let’s focus on the instruction fetch part of R-type instructions 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55852" y="4500477"/>
            <a:ext cx="564641" cy="1153641"/>
            <a:chOff x="8052137" y="2718488"/>
            <a:chExt cx="564641" cy="1153641"/>
          </a:xfrm>
        </p:grpSpPr>
        <p:sp>
          <p:nvSpPr>
            <p:cNvPr id="23" name="Rectangle 22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780768" y="4443928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80768" y="4894954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6635" y="5688784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4931146" y="5873450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26421" y="6196302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3" idx="3"/>
            <a:endCxn id="26" idx="1"/>
          </p:cNvCxnSpPr>
          <p:nvPr/>
        </p:nvCxnSpPr>
        <p:spPr>
          <a:xfrm>
            <a:off x="1720493" y="5077298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apezoid 40"/>
          <p:cNvSpPr/>
          <p:nvPr/>
        </p:nvSpPr>
        <p:spPr>
          <a:xfrm rot="5400000">
            <a:off x="3851749" y="2995590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84458" y="3190940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941396" y="3375605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884268" y="301416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877094" y="3753641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947985" y="3141015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73488" y="35689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48" name="Elbow Connector 47"/>
          <p:cNvCxnSpPr/>
          <p:nvPr/>
        </p:nvCxnSpPr>
        <p:spPr>
          <a:xfrm rot="10800000">
            <a:off x="3441951" y="2375894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23" idx="1"/>
          </p:cNvCxnSpPr>
          <p:nvPr/>
        </p:nvCxnSpPr>
        <p:spPr>
          <a:xfrm rot="5400000">
            <a:off x="948200" y="2583545"/>
            <a:ext cx="2701405" cy="2286100"/>
          </a:xfrm>
          <a:prstGeom prst="bentConnector4">
            <a:avLst>
              <a:gd name="adj1" fmla="val -74"/>
              <a:gd name="adj2" fmla="val 1267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Arrow 61"/>
          <p:cNvSpPr/>
          <p:nvPr/>
        </p:nvSpPr>
        <p:spPr>
          <a:xfrm>
            <a:off x="5178903" y="3968925"/>
            <a:ext cx="827903" cy="74758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58699" y="443568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358699" y="488671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54566" y="568054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69" name="Straight Connector 68"/>
          <p:cNvCxnSpPr>
            <a:stCxn id="68" idx="3"/>
          </p:cNvCxnSpPr>
          <p:nvPr/>
        </p:nvCxnSpPr>
        <p:spPr>
          <a:xfrm>
            <a:off x="11509077" y="586520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04352" y="618806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64" idx="3"/>
            <a:endCxn id="67" idx="1"/>
          </p:cNvCxnSpPr>
          <p:nvPr/>
        </p:nvCxnSpPr>
        <p:spPr>
          <a:xfrm>
            <a:off x="8298424" y="506905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5400000">
            <a:off x="10429680" y="298734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0762389" y="318269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1519327" y="336736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0462199" y="3005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0455025" y="374539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5400000" flipH="1" flipV="1">
            <a:off x="8525916" y="313277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51419" y="356073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79" name="Elbow Connector 78"/>
          <p:cNvCxnSpPr/>
          <p:nvPr/>
        </p:nvCxnSpPr>
        <p:spPr>
          <a:xfrm rot="10800000">
            <a:off x="10019882" y="236765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64" idx="1"/>
          </p:cNvCxnSpPr>
          <p:nvPr/>
        </p:nvCxnSpPr>
        <p:spPr>
          <a:xfrm rot="5400000">
            <a:off x="7526131" y="2575303"/>
            <a:ext cx="2701405" cy="2286100"/>
          </a:xfrm>
          <a:prstGeom prst="bentConnector4">
            <a:avLst>
              <a:gd name="adj1" fmla="val -74"/>
              <a:gd name="adj2" fmla="val 1605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706580" y="4179180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7465787" y="4687291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85" name="Isosceles Triangle 84"/>
          <p:cNvSpPr/>
          <p:nvPr/>
        </p:nvSpPr>
        <p:spPr>
          <a:xfrm>
            <a:off x="7927684" y="5745651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/>
          <p:cNvCxnSpPr>
            <a:endCxn id="83" idx="2"/>
          </p:cNvCxnSpPr>
          <p:nvPr/>
        </p:nvCxnSpPr>
        <p:spPr>
          <a:xfrm rot="5400000" flipH="1" flipV="1">
            <a:off x="7694091" y="5965509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906659" y="6100631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025773" y="2951878"/>
            <a:ext cx="151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 register implemented using flip-flops</a:t>
            </a:r>
          </a:p>
        </p:txBody>
      </p:sp>
    </p:spTree>
    <p:extLst>
      <p:ext uri="{BB962C8B-B14F-4D97-AF65-F5344CB8AC3E}">
        <p14:creationId xmlns:p14="http://schemas.microsoft.com/office/powerpoint/2010/main" val="324513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70" grpId="0"/>
      <p:bldP spid="72" grpId="0" animBg="1"/>
      <p:bldP spid="73" grpId="0"/>
      <p:bldP spid="78" grpId="0"/>
      <p:bldP spid="83" grpId="0" animBg="1"/>
      <p:bldP spid="84" grpId="0"/>
      <p:bldP spid="85" grpId="0" animBg="1"/>
      <p:bldP spid="87" grpId="0"/>
      <p:bldP spid="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Handling RAW Hazards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Solution 1</a:t>
            </a:r>
          </a:p>
          <a:p>
            <a:pPr lvl="1"/>
            <a:r>
              <a:rPr lang="en-US" dirty="0" smtClean="0"/>
              <a:t>Detect and avoid in software: compiler inserts </a:t>
            </a:r>
            <a:r>
              <a:rPr lang="en-US" dirty="0" err="1" smtClean="0">
                <a:solidFill>
                  <a:srgbClr val="C00000"/>
                </a:solidFill>
              </a:rPr>
              <a:t>nops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(example: </a:t>
            </a:r>
            <a:r>
              <a:rPr lang="en-US" dirty="0" err="1" smtClean="0"/>
              <a:t>sll</a:t>
            </a:r>
            <a:r>
              <a:rPr lang="en-US" dirty="0" smtClean="0"/>
              <a:t> $0, $0, 0)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Pros? Cons?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215823" y="309689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50537" y="3247112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3" name="Rounded Rectangle 52"/>
          <p:cNvSpPr/>
          <p:nvPr/>
        </p:nvSpPr>
        <p:spPr>
          <a:xfrm>
            <a:off x="2777301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85873" y="326210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466193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0907" y="326210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7" name="Rounded Rectangle 56"/>
          <p:cNvSpPr/>
          <p:nvPr/>
        </p:nvSpPr>
        <p:spPr>
          <a:xfrm>
            <a:off x="6155085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589799" y="326210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9" name="Rounded Rectangle 58"/>
          <p:cNvSpPr/>
          <p:nvPr/>
        </p:nvSpPr>
        <p:spPr>
          <a:xfrm>
            <a:off x="2814775" y="435856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249489" y="4508782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1" name="Rounded Rectangle 60"/>
          <p:cNvSpPr/>
          <p:nvPr/>
        </p:nvSpPr>
        <p:spPr>
          <a:xfrm>
            <a:off x="4556133" y="435856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764705" y="450878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63" name="Rounded Rectangle 62"/>
          <p:cNvSpPr/>
          <p:nvPr/>
        </p:nvSpPr>
        <p:spPr>
          <a:xfrm>
            <a:off x="6245025" y="435856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679739" y="450878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65" name="Rounded Rectangle 64"/>
          <p:cNvSpPr/>
          <p:nvPr/>
        </p:nvSpPr>
        <p:spPr>
          <a:xfrm>
            <a:off x="7933917" y="435856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368631" y="450878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35943" y="2976968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99669" y="2909512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86840" y="359698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03001" y="485757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559" y="365503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4651" y="36314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30039" y="364236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585913" y="559835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020627" y="574857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6327271" y="559835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535843" y="574857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8016163" y="559835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450877" y="574857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9705055" y="559835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0139769" y="5748577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TextBox 86"/>
          <p:cNvSpPr txBox="1"/>
          <p:nvPr/>
        </p:nvSpPr>
        <p:spPr>
          <a:xfrm>
            <a:off x="4541539" y="609171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 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96963" y="611790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75549" y="611449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12138" y="6109910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955602" y="486787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763813" y="487817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473166" y="486993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Handling RAW Hazards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Solution 2</a:t>
            </a:r>
          </a:p>
          <a:p>
            <a:pPr lvl="1"/>
            <a:r>
              <a:rPr lang="en-US" dirty="0" smtClean="0"/>
              <a:t>Detect and avoid in hardware: </a:t>
            </a:r>
            <a:r>
              <a:rPr lang="en-US" dirty="0" smtClean="0">
                <a:solidFill>
                  <a:srgbClr val="C00000"/>
                </a:solidFill>
              </a:rPr>
              <a:t>stall</a:t>
            </a:r>
            <a:r>
              <a:rPr lang="en-US" dirty="0" smtClean="0"/>
              <a:t> the pipeline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Pros? Cons?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215823" y="309689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50537" y="3247112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3" name="Rounded Rectangle 52"/>
          <p:cNvSpPr/>
          <p:nvPr/>
        </p:nvSpPr>
        <p:spPr>
          <a:xfrm>
            <a:off x="2777301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85873" y="326210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466193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0907" y="326210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7" name="Rounded Rectangle 56"/>
          <p:cNvSpPr/>
          <p:nvPr/>
        </p:nvSpPr>
        <p:spPr>
          <a:xfrm>
            <a:off x="6155085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589799" y="326210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35943" y="2976968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99669" y="2909512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86840" y="359698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559" y="365503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4651" y="36314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30039" y="364236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50932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185646" y="4383155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6234591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443163" y="4383155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7923483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358197" y="438315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9612375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0047089" y="4383155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6558" y="472629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 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04283" y="4752487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982869" y="474907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919458" y="4744488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14938" y="4237056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23510" y="438727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45" name="Rounded Rectangle 44"/>
          <p:cNvSpPr/>
          <p:nvPr/>
        </p:nvSpPr>
        <p:spPr>
          <a:xfrm>
            <a:off x="6234591" y="55145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669305" y="566473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7" name="TextBox 46"/>
          <p:cNvSpPr txBox="1"/>
          <p:nvPr/>
        </p:nvSpPr>
        <p:spPr>
          <a:xfrm>
            <a:off x="6190217" y="600786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 $7,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521118" y="5518633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55832" y="56688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74" name="TextBox 73"/>
          <p:cNvSpPr txBox="1"/>
          <p:nvPr/>
        </p:nvSpPr>
        <p:spPr>
          <a:xfrm>
            <a:off x="4578188" y="4765765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00568" y="604843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 $7, $8, $9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78775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16200000">
            <a:off x="3455684" y="2808856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dirty="0" smtClean="0">
                <a:solidFill>
                  <a:srgbClr val="FF0000"/>
                </a:solidFill>
              </a:rPr>
              <a:t>dd $1, $2, $3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063051" y="306406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6200000">
            <a:off x="1099233" y="310633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3452855" y="2888384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$3,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6200000">
            <a:off x="5500101" y="2951745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6200000">
            <a:off x="5500709" y="3470884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6897994" y="134835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4390867" y="2817632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dirty="0" smtClean="0">
                <a:solidFill>
                  <a:srgbClr val="FF0000"/>
                </a:solidFill>
              </a:rPr>
              <a:t>dd $1, $2, $3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1092693" y="311868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3455410" y="2986963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and $7, $8, $9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4406366" y="2849762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$3,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5595988" y="348448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5538336" y="294367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441047" y="3337695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420455" y="4441565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10378986" y="117130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10105683" y="204999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6746217" y="190591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8005544" y="559148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7998370" y="5623789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10465347" y="560381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10493784" y="566992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 rot="16200000">
            <a:off x="11489504" y="509636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980708" y="6391799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R[$1]+R[$2]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888169" y="2901274"/>
            <a:ext cx="1986441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0: add  $1, $2, $3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4</a:t>
            </a:r>
            <a:r>
              <a:rPr lang="en-US" sz="1600" b="1" dirty="0" smtClean="0">
                <a:solidFill>
                  <a:schemeClr val="accent1"/>
                </a:solidFill>
              </a:rPr>
              <a:t>: add $3, $5, $6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8</a:t>
            </a:r>
            <a:r>
              <a:rPr lang="en-US" sz="1600" b="1" dirty="0" smtClean="0">
                <a:solidFill>
                  <a:schemeClr val="accent1"/>
                </a:solidFill>
              </a:rPr>
              <a:t>: and $7, $8, $9</a:t>
            </a:r>
          </a:p>
          <a:p>
            <a:r>
              <a:rPr lang="en-US" sz="1600" b="1" dirty="0" smtClean="0">
                <a:solidFill>
                  <a:schemeClr val="accent1"/>
                </a:solidFill>
              </a:rPr>
              <a:t>12: add $10, $11, $12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4917327" y="-235000"/>
            <a:ext cx="10515600" cy="1325563"/>
          </a:xfrm>
        </p:spPr>
        <p:txBody>
          <a:bodyPr/>
          <a:lstStyle/>
          <a:p>
            <a:r>
              <a:rPr lang="en-US" dirty="0" smtClean="0"/>
              <a:t>Implementing Stalls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2817" y="5823801"/>
            <a:ext cx="1062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STALL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99710" y="5762416"/>
            <a:ext cx="1062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STALL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6885847" y="265646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96201" y="3348282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9519588" y="4426525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0345163" y="5675682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175127" y="1141580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16200000">
            <a:off x="10174695" y="2067730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99372" y="5905057"/>
            <a:ext cx="139653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              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889027" y="5853615"/>
            <a:ext cx="139653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              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 rot="16200000">
            <a:off x="1026940" y="321589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 rot="16200000">
            <a:off x="3303133" y="2800406"/>
            <a:ext cx="16770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$10, $11, $12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 rot="16200000">
            <a:off x="4367919" y="2881892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and $7, $8, $9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 rot="16200000">
            <a:off x="5575683" y="3485204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 rot="16200000">
            <a:off x="5620774" y="296375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 rot="16200000">
            <a:off x="6767469" y="1912923"/>
            <a:ext cx="609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9463767" y="3332236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552958" y="4437432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0434500" y="563576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 rot="16200000">
            <a:off x="10249867" y="2021334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 rot="16200000">
            <a:off x="10291047" y="116453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1502801" y="1919532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 rot="16200000">
            <a:off x="11405448" y="5013576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028545" y="6435209"/>
            <a:ext cx="12955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n</a:t>
            </a:r>
            <a:r>
              <a:rPr lang="en-US" b="1" dirty="0" err="1" smtClean="0">
                <a:solidFill>
                  <a:schemeClr val="accent1"/>
                </a:solidFill>
              </a:rPr>
              <a:t>op</a:t>
            </a:r>
            <a:r>
              <a:rPr lang="en-US" b="1" dirty="0" smtClean="0">
                <a:solidFill>
                  <a:schemeClr val="accent1"/>
                </a:solidFill>
              </a:rPr>
              <a:t>             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 rot="16200000">
            <a:off x="8062634" y="564917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3" grpId="0" animBg="1"/>
      <p:bldP spid="114" grpId="0" animBg="1"/>
      <p:bldP spid="115" grpId="0" animBg="1"/>
      <p:bldP spid="154" grpId="0" animBg="1"/>
      <p:bldP spid="156" grpId="0" animBg="1"/>
      <p:bldP spid="174" grpId="0" animBg="1"/>
      <p:bldP spid="2" grpId="0"/>
      <p:bldP spid="119" grpId="0"/>
      <p:bldP spid="124" grpId="0" animBg="1"/>
      <p:bldP spid="3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Implementing Stalls: Details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8616" y="1164308"/>
            <a:ext cx="8762546" cy="56060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Detect Stall in IF/ID stage by checking</a:t>
            </a:r>
          </a:p>
          <a:p>
            <a:pPr lvl="1"/>
            <a:r>
              <a:rPr lang="en-US" dirty="0" smtClean="0"/>
              <a:t>Destination register of previous inst. == source register of current </a:t>
            </a:r>
            <a:r>
              <a:rPr lang="en-US" dirty="0" err="1" smtClean="0"/>
              <a:t>inst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Stall is detected</a:t>
            </a:r>
          </a:p>
          <a:p>
            <a:pPr lvl="1"/>
            <a:r>
              <a:rPr lang="en-US" dirty="0" smtClean="0"/>
              <a:t>PC flip-flop is “stalled” -&gt; outputs same </a:t>
            </a:r>
            <a:r>
              <a:rPr lang="en-US" dirty="0" err="1" smtClean="0"/>
              <a:t>val</a:t>
            </a:r>
            <a:r>
              <a:rPr lang="en-US" dirty="0" smtClean="0"/>
              <a:t> as in previous clock cycle </a:t>
            </a:r>
          </a:p>
          <a:p>
            <a:pPr lvl="1"/>
            <a:r>
              <a:rPr lang="en-US" dirty="0" smtClean="0"/>
              <a:t>ID/RF flip-flop is stalled</a:t>
            </a:r>
          </a:p>
          <a:p>
            <a:pPr lvl="1"/>
            <a:r>
              <a:rPr lang="en-US" dirty="0" err="1" smtClean="0"/>
              <a:t>Nop</a:t>
            </a:r>
            <a:r>
              <a:rPr lang="en-US" dirty="0" smtClean="0"/>
              <a:t> inserted in EX flip-flop</a:t>
            </a:r>
          </a:p>
          <a:p>
            <a:pPr lvl="1"/>
            <a:endParaRPr lang="en-US" dirty="0"/>
          </a:p>
          <a:p>
            <a:r>
              <a:rPr lang="en-US" dirty="0" smtClean="0"/>
              <a:t>Stall clears in next clock cycle </a:t>
            </a:r>
            <a:endParaRPr lang="en-US" dirty="0"/>
          </a:p>
          <a:p>
            <a:r>
              <a:rPr lang="en-US" dirty="0" smtClean="0"/>
              <a:t>In-Class problem: consider a code sequence in which every instruction has a RAW dependency with the previous instruction. What is the IPC when this code sequence is executed on a pipelined MIPS processor with stalling.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14415" y="4532885"/>
            <a:ext cx="28023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  <a:r>
              <a:rPr lang="en-US" sz="3000" dirty="0" smtClean="0"/>
              <a:t>dd $r1, $r2, $r3</a:t>
            </a:r>
          </a:p>
          <a:p>
            <a:r>
              <a:rPr lang="en-US" sz="3000" dirty="0"/>
              <a:t>a</a:t>
            </a:r>
            <a:r>
              <a:rPr lang="en-US" sz="3000" dirty="0" smtClean="0"/>
              <a:t>dd $r3, $r4, $r5</a:t>
            </a:r>
          </a:p>
          <a:p>
            <a:r>
              <a:rPr lang="en-US" sz="3000" dirty="0"/>
              <a:t>a</a:t>
            </a:r>
            <a:r>
              <a:rPr lang="en-US" sz="3000" dirty="0" smtClean="0"/>
              <a:t>dd $r5, $r6, $r7</a:t>
            </a:r>
          </a:p>
          <a:p>
            <a:r>
              <a:rPr lang="en-US" sz="3000" dirty="0" smtClean="0"/>
              <a:t>…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40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Handling RAW Hazards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Solution 3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Forward</a:t>
            </a:r>
            <a:r>
              <a:rPr lang="en-US" dirty="0" smtClean="0"/>
              <a:t> data from the EX stage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Pros? Cons?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215823" y="309689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50537" y="3247112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3" name="Rounded Rectangle 52"/>
          <p:cNvSpPr/>
          <p:nvPr/>
        </p:nvSpPr>
        <p:spPr>
          <a:xfrm>
            <a:off x="2777301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85873" y="326210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466193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0907" y="326210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7" name="Rounded Rectangle 56"/>
          <p:cNvSpPr/>
          <p:nvPr/>
        </p:nvSpPr>
        <p:spPr>
          <a:xfrm>
            <a:off x="6155085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589799" y="326210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35943" y="2976968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99669" y="2909512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86840" y="359698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559" y="365503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4651" y="36314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30039" y="364236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50932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185646" y="4383155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4479926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688498" y="4383155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6168818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603532" y="438315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7857710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292424" y="4383155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6558" y="472629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 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49618" y="4752487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28204" y="474907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164793" y="4744488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8442511">
            <a:off x="5968162" y="3805882"/>
            <a:ext cx="370159" cy="678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39642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9642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9642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9619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9807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36800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36800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36777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6800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3268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3186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61173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61091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741428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823214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895080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6929684" y="3556170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27140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31949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6006881" y="5515674"/>
            <a:ext cx="3681399" cy="626383"/>
          </a:xfrm>
          <a:prstGeom prst="bentConnector3">
            <a:avLst>
              <a:gd name="adj1" fmla="val -7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838424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38424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50729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824885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0504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32569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32927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921810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2218175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20541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18948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22752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26081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63887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62073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66098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44700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55977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6951017" y="2441003"/>
            <a:ext cx="1433226" cy="356152"/>
          </a:xfrm>
          <a:prstGeom prst="bentConnector3">
            <a:avLst>
              <a:gd name="adj1" fmla="val 1000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4729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6973775" y="1790625"/>
            <a:ext cx="2265062" cy="2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6687577" y="4088940"/>
            <a:ext cx="3042492" cy="2286815"/>
          </a:xfrm>
          <a:prstGeom prst="bentConnector3">
            <a:avLst>
              <a:gd name="adj1" fmla="val -151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36991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6682094" y="861405"/>
            <a:ext cx="3035743" cy="924080"/>
          </a:xfrm>
          <a:prstGeom prst="bentConnector3">
            <a:avLst>
              <a:gd name="adj1" fmla="val -522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47617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29376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V="1">
            <a:off x="6942777" y="5496846"/>
            <a:ext cx="2275329" cy="10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943006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41674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801514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77712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1408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799287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37026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4917327" y="-235000"/>
            <a:ext cx="10515600" cy="1325563"/>
          </a:xfrm>
        </p:spPr>
        <p:txBody>
          <a:bodyPr/>
          <a:lstStyle/>
          <a:p>
            <a:r>
              <a:rPr lang="en-US" dirty="0" smtClean="0"/>
              <a:t>Implementing Forwarding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862486" y="5762416"/>
            <a:ext cx="1062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STALL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628427" y="5853615"/>
            <a:ext cx="139653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              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52" name="Trapezoid 151"/>
          <p:cNvSpPr/>
          <p:nvPr/>
        </p:nvSpPr>
        <p:spPr>
          <a:xfrm rot="5400000">
            <a:off x="7190411" y="3564639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rapezoid 152"/>
          <p:cNvSpPr/>
          <p:nvPr/>
        </p:nvSpPr>
        <p:spPr>
          <a:xfrm rot="5400000">
            <a:off x="7186583" y="468528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6930077" y="4636267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6499656" y="5542557"/>
            <a:ext cx="1443863" cy="260638"/>
          </a:xfrm>
          <a:prstGeom prst="bentConnector3">
            <a:avLst>
              <a:gd name="adj1" fmla="val 10013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6627369" y="4259311"/>
            <a:ext cx="1165424" cy="237624"/>
          </a:xfrm>
          <a:prstGeom prst="bentConnector3">
            <a:avLst>
              <a:gd name="adj1" fmla="val 10067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52" idx="0"/>
          </p:cNvCxnSpPr>
          <p:nvPr/>
        </p:nvCxnSpPr>
        <p:spPr>
          <a:xfrm flipV="1">
            <a:off x="7619531" y="3693888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7599734" y="4822746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7516886" y="3210021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7505861" y="4327023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01150" y="3071593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FwdRs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760446" y="2971029"/>
            <a:ext cx="294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STAGE NOT SHOWN</a:t>
            </a:r>
            <a:endParaRPr lang="en-US" sz="2400" dirty="0"/>
          </a:p>
        </p:txBody>
      </p:sp>
      <p:sp>
        <p:nvSpPr>
          <p:cNvPr id="215" name="TextBox 214"/>
          <p:cNvSpPr txBox="1"/>
          <p:nvPr/>
        </p:nvSpPr>
        <p:spPr>
          <a:xfrm rot="16200000">
            <a:off x="2112005" y="2880783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$3,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 rot="16200000">
            <a:off x="6500389" y="1907369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$1, $2, $3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8705607" y="5538248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657358" y="5587390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768589" y="3479105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843366" y="4593980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892848" y="6394165"/>
            <a:ext cx="18117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um=R[$1]+R[$2]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7306023" y="281878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349587" y="402921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 rot="16200000">
            <a:off x="6500465" y="1865075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$3,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7343397" y="280674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7329561" y="404116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8720385" y="555665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9740561" y="5146342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 rot="16200000">
            <a:off x="2149771" y="2911602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and $7, $8, $9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823040" y="3446657"/>
            <a:ext cx="5806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755301" y="4601768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523040" y="4206953"/>
            <a:ext cx="9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FwdRt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 rot="16200000">
            <a:off x="6396728" y="4481317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 rot="16200000">
            <a:off x="6390378" y="3408167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0" animBg="1"/>
      <p:bldP spid="220" grpId="0" animBg="1"/>
      <p:bldP spid="221" grpId="0" animBg="1"/>
      <p:bldP spid="223" grpId="0" animBg="1"/>
      <p:bldP spid="226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894459" y="1600819"/>
            <a:ext cx="3107643" cy="146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585468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585468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585468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583188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601947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2301263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2301263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2298983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301263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948078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3939841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4738551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4730314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6035476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6853342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7572000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5550877" y="3556170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1335279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816191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4628074" y="5515674"/>
            <a:ext cx="3681399" cy="626383"/>
          </a:xfrm>
          <a:prstGeom prst="bentConnector3">
            <a:avLst>
              <a:gd name="adj1" fmla="val -7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7005437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005437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128486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6870049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671604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1878098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1913920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7839299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839368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675315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516057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896419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1229314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5009971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4828500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5231075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3091262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4218916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5572210" y="2441003"/>
            <a:ext cx="1433226" cy="356152"/>
          </a:xfrm>
          <a:prstGeom prst="bentConnector3">
            <a:avLst>
              <a:gd name="adj1" fmla="val 1000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094138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5594968" y="1790625"/>
            <a:ext cx="2265062" cy="2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5308770" y="4088940"/>
            <a:ext cx="3042492" cy="2286815"/>
          </a:xfrm>
          <a:prstGeom prst="bentConnector3">
            <a:avLst>
              <a:gd name="adj1" fmla="val -151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2320316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5303287" y="861405"/>
            <a:ext cx="3035743" cy="924080"/>
          </a:xfrm>
          <a:prstGeom prst="bentConnector3">
            <a:avLst>
              <a:gd name="adj1" fmla="val -522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3382911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1558804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V="1">
            <a:off x="5563970" y="5496846"/>
            <a:ext cx="2275329" cy="10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8051261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2788667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636337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398313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3762066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614063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2323835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Forwarding Control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83679" y="5762416"/>
            <a:ext cx="1062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STALL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49620" y="5853615"/>
            <a:ext cx="139653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              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52" name="Trapezoid 151"/>
          <p:cNvSpPr/>
          <p:nvPr/>
        </p:nvSpPr>
        <p:spPr>
          <a:xfrm rot="5400000">
            <a:off x="5811604" y="3564639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rapezoid 152"/>
          <p:cNvSpPr/>
          <p:nvPr/>
        </p:nvSpPr>
        <p:spPr>
          <a:xfrm rot="5400000">
            <a:off x="5807776" y="468528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5551270" y="4636267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5120849" y="5542557"/>
            <a:ext cx="1443863" cy="260638"/>
          </a:xfrm>
          <a:prstGeom prst="bentConnector3">
            <a:avLst>
              <a:gd name="adj1" fmla="val 10013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5248562" y="4259311"/>
            <a:ext cx="1165424" cy="237624"/>
          </a:xfrm>
          <a:prstGeom prst="bentConnector3">
            <a:avLst>
              <a:gd name="adj1" fmla="val 10067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52" idx="0"/>
          </p:cNvCxnSpPr>
          <p:nvPr/>
        </p:nvCxnSpPr>
        <p:spPr>
          <a:xfrm flipV="1">
            <a:off x="6240724" y="3693888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220927" y="4822746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6138079" y="3210021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6127054" y="4327023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39204" y="2805078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FwdRs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1027146" y="2971029"/>
            <a:ext cx="294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STAGE NOT SHOWN</a:t>
            </a:r>
            <a:endParaRPr lang="en-US" sz="2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47635" y="4004761"/>
            <a:ext cx="9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FwdRt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59597" y="1711254"/>
            <a:ext cx="312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FwdRs</a:t>
            </a:r>
            <a:r>
              <a:rPr lang="en-US" dirty="0" smtClean="0">
                <a:solidFill>
                  <a:srgbClr val="C00000"/>
                </a:solidFill>
              </a:rPr>
              <a:t>? = 1 if destination register (</a:t>
            </a:r>
            <a:r>
              <a:rPr lang="en-US" dirty="0" err="1" smtClean="0">
                <a:solidFill>
                  <a:srgbClr val="C00000"/>
                </a:solidFill>
              </a:rPr>
              <a:t>rd</a:t>
            </a:r>
            <a:r>
              <a:rPr lang="en-US" dirty="0" smtClean="0">
                <a:solidFill>
                  <a:srgbClr val="C00000"/>
                </a:solidFill>
              </a:rPr>
              <a:t>) for </a:t>
            </a:r>
            <a:r>
              <a:rPr lang="en-US" dirty="0" err="1" smtClean="0">
                <a:solidFill>
                  <a:srgbClr val="C00000"/>
                </a:solidFill>
              </a:rPr>
              <a:t>inst</a:t>
            </a:r>
            <a:r>
              <a:rPr lang="en-US" dirty="0" smtClean="0">
                <a:solidFill>
                  <a:srgbClr val="C00000"/>
                </a:solidFill>
              </a:rPr>
              <a:t> in WB stage is same as source register (</a:t>
            </a:r>
            <a:r>
              <a:rPr lang="en-US" dirty="0" err="1" smtClean="0">
                <a:solidFill>
                  <a:srgbClr val="C00000"/>
                </a:solidFill>
              </a:rPr>
              <a:t>rs</a:t>
            </a:r>
            <a:r>
              <a:rPr lang="en-US" dirty="0" smtClean="0">
                <a:solidFill>
                  <a:srgbClr val="C00000"/>
                </a:solidFill>
              </a:rPr>
              <a:t>) for instruction in EX stage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907159" y="4775819"/>
            <a:ext cx="3107643" cy="146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972297" y="4886254"/>
            <a:ext cx="312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FwdRt</a:t>
            </a:r>
            <a:r>
              <a:rPr lang="en-US" dirty="0" smtClean="0">
                <a:solidFill>
                  <a:srgbClr val="C00000"/>
                </a:solidFill>
              </a:rPr>
              <a:t>? = 1 if destination register (</a:t>
            </a:r>
            <a:r>
              <a:rPr lang="en-US" dirty="0" err="1" smtClean="0">
                <a:solidFill>
                  <a:srgbClr val="C00000"/>
                </a:solidFill>
              </a:rPr>
              <a:t>rd</a:t>
            </a:r>
            <a:r>
              <a:rPr lang="en-US" dirty="0" smtClean="0">
                <a:solidFill>
                  <a:srgbClr val="C00000"/>
                </a:solidFill>
              </a:rPr>
              <a:t>) for </a:t>
            </a:r>
            <a:r>
              <a:rPr lang="en-US" dirty="0" err="1" smtClean="0">
                <a:solidFill>
                  <a:srgbClr val="C00000"/>
                </a:solidFill>
              </a:rPr>
              <a:t>inst</a:t>
            </a:r>
            <a:r>
              <a:rPr lang="en-US" dirty="0" smtClean="0">
                <a:solidFill>
                  <a:srgbClr val="C00000"/>
                </a:solidFill>
              </a:rPr>
              <a:t> in WB stage is same as source register (</a:t>
            </a:r>
            <a:r>
              <a:rPr lang="en-US" dirty="0" err="1" smtClean="0">
                <a:solidFill>
                  <a:srgbClr val="C00000"/>
                </a:solidFill>
              </a:rPr>
              <a:t>rt</a:t>
            </a:r>
            <a:r>
              <a:rPr lang="en-US" dirty="0" smtClean="0">
                <a:solidFill>
                  <a:srgbClr val="C00000"/>
                </a:solidFill>
              </a:rPr>
              <a:t>) for instruction in EX stage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96400" y="3390091"/>
            <a:ext cx="295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But we don’t know </a:t>
            </a:r>
            <a:r>
              <a:rPr lang="en-US" sz="2400" b="1" dirty="0" err="1" smtClean="0"/>
              <a:t>rs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rt</a:t>
            </a:r>
            <a:r>
              <a:rPr lang="en-US" sz="2400" b="1" dirty="0" smtClean="0"/>
              <a:t> in EX stage!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09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94" grpId="0" animBg="1"/>
      <p:bldP spid="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3118868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118868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118868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116588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135347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2834663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2834663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2832383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834663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481478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473241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5271951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5263714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6568876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7386742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8105400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6084277" y="3556170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1868679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2349591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5161474" y="5515674"/>
            <a:ext cx="3681399" cy="626383"/>
          </a:xfrm>
          <a:prstGeom prst="bentConnector3">
            <a:avLst>
              <a:gd name="adj1" fmla="val -7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7538837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538837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661886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7403449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205004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2411498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2447320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8372699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1372768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1208715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1049457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1429819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1762714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5543371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5361900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5764475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3624662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4752316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6105610" y="2441003"/>
            <a:ext cx="1433226" cy="356152"/>
          </a:xfrm>
          <a:prstGeom prst="bentConnector3">
            <a:avLst>
              <a:gd name="adj1" fmla="val 1000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627538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6128368" y="1790625"/>
            <a:ext cx="2265062" cy="2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5842170" y="4088940"/>
            <a:ext cx="3042492" cy="2286815"/>
          </a:xfrm>
          <a:prstGeom prst="bentConnector3">
            <a:avLst>
              <a:gd name="adj1" fmla="val -151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2853716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5836687" y="861405"/>
            <a:ext cx="3035743" cy="924080"/>
          </a:xfrm>
          <a:prstGeom prst="bentConnector3">
            <a:avLst>
              <a:gd name="adj1" fmla="val -522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3916311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2092204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V="1">
            <a:off x="6097370" y="5496846"/>
            <a:ext cx="2275329" cy="10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8584661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3322067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169737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931713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295466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7147463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2857235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Forwarding Control</a:t>
            </a:r>
            <a:endParaRPr lang="en-US" dirty="0"/>
          </a:p>
        </p:txBody>
      </p:sp>
      <p:sp>
        <p:nvSpPr>
          <p:cNvPr id="152" name="Trapezoid 151"/>
          <p:cNvSpPr/>
          <p:nvPr/>
        </p:nvSpPr>
        <p:spPr>
          <a:xfrm rot="5400000">
            <a:off x="6345004" y="3564639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rapezoid 152"/>
          <p:cNvSpPr/>
          <p:nvPr/>
        </p:nvSpPr>
        <p:spPr>
          <a:xfrm rot="5400000">
            <a:off x="6341176" y="468528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6084670" y="4636267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5654249" y="5542557"/>
            <a:ext cx="1443863" cy="260638"/>
          </a:xfrm>
          <a:prstGeom prst="bentConnector3">
            <a:avLst>
              <a:gd name="adj1" fmla="val 10013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5781962" y="4259311"/>
            <a:ext cx="1165424" cy="237624"/>
          </a:xfrm>
          <a:prstGeom prst="bentConnector3">
            <a:avLst>
              <a:gd name="adj1" fmla="val 10067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52" idx="0"/>
          </p:cNvCxnSpPr>
          <p:nvPr/>
        </p:nvCxnSpPr>
        <p:spPr>
          <a:xfrm flipV="1">
            <a:off x="6774124" y="3693888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754327" y="4822746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6671479" y="3210021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6660454" y="4327023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72604" y="2805078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FwdRs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93746" y="2971029"/>
            <a:ext cx="294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STAGE NOT SHOWN</a:t>
            </a:r>
            <a:endParaRPr lang="en-US" sz="2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281035" y="4004761"/>
            <a:ext cx="9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FwdRt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2066" y="5212453"/>
            <a:ext cx="52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rd</a:t>
            </a:r>
            <a:r>
              <a:rPr lang="en-US" b="1" baseline="-25000" dirty="0" smtClean="0">
                <a:solidFill>
                  <a:schemeClr val="accent2"/>
                </a:solidFill>
              </a:rPr>
              <a:t>ID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  <p:cxnSp>
        <p:nvCxnSpPr>
          <p:cNvPr id="81" name="Elbow Connector 80"/>
          <p:cNvCxnSpPr/>
          <p:nvPr/>
        </p:nvCxnSpPr>
        <p:spPr>
          <a:xfrm>
            <a:off x="2090926" y="3899756"/>
            <a:ext cx="3433598" cy="1628485"/>
          </a:xfrm>
          <a:prstGeom prst="bentConnector3">
            <a:avLst>
              <a:gd name="adj1" fmla="val 311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21848" y="516695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rs</a:t>
            </a:r>
            <a:r>
              <a:rPr lang="en-US" b="1" baseline="-25000" dirty="0" smtClean="0">
                <a:solidFill>
                  <a:schemeClr val="accent2"/>
                </a:solidFill>
              </a:rPr>
              <a:t>ID</a:t>
            </a:r>
            <a:r>
              <a:rPr lang="en-US" b="1" dirty="0" smtClean="0">
                <a:solidFill>
                  <a:schemeClr val="accent2"/>
                </a:solidFill>
              </a:rPr>
              <a:t>, rt</a:t>
            </a:r>
            <a:r>
              <a:rPr lang="en-US" b="1" baseline="-25000" dirty="0" smtClean="0">
                <a:solidFill>
                  <a:schemeClr val="accent2"/>
                </a:solidFill>
              </a:rPr>
              <a:t>ID</a:t>
            </a:r>
            <a:r>
              <a:rPr lang="en-US" b="1" dirty="0" smtClean="0">
                <a:solidFill>
                  <a:schemeClr val="accent2"/>
                </a:solidFill>
              </a:rPr>
              <a:t>,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843522" y="5142262"/>
            <a:ext cx="5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rd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EX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868007" y="5172404"/>
            <a:ext cx="61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rd</a:t>
            </a:r>
            <a:r>
              <a:rPr lang="en-US" b="1" baseline="-25000" dirty="0" smtClean="0">
                <a:solidFill>
                  <a:schemeClr val="accent2"/>
                </a:solidFill>
              </a:rPr>
              <a:t>WB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992890" y="5138182"/>
            <a:ext cx="10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rs</a:t>
            </a:r>
            <a:r>
              <a:rPr lang="en-US" b="1" baseline="-25000" dirty="0" smtClean="0">
                <a:solidFill>
                  <a:schemeClr val="accent2"/>
                </a:solidFill>
              </a:rPr>
              <a:t>EX</a:t>
            </a:r>
            <a:r>
              <a:rPr lang="en-US" b="1" dirty="0" smtClean="0">
                <a:solidFill>
                  <a:schemeClr val="accent2"/>
                </a:solidFill>
              </a:rPr>
              <a:t>, </a:t>
            </a:r>
            <a:r>
              <a:rPr lang="en-US" b="1" dirty="0" err="1" smtClean="0">
                <a:solidFill>
                  <a:schemeClr val="accent2"/>
                </a:solidFill>
              </a:rPr>
              <a:t>rt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EX</a:t>
            </a:r>
            <a:r>
              <a:rPr lang="en-US" b="1" dirty="0" smtClean="0">
                <a:solidFill>
                  <a:schemeClr val="accent2"/>
                </a:solidFill>
              </a:rPr>
              <a:t>,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9405321" y="1571143"/>
            <a:ext cx="2413917" cy="146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9587850" y="1681578"/>
            <a:ext cx="215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If (rs</a:t>
            </a:r>
            <a:r>
              <a:rPr lang="en-US" baseline="-25000" dirty="0" smtClean="0">
                <a:solidFill>
                  <a:srgbClr val="C00000"/>
                </a:solidFill>
              </a:rPr>
              <a:t>EX</a:t>
            </a:r>
            <a:r>
              <a:rPr lang="en-US" dirty="0" smtClean="0">
                <a:solidFill>
                  <a:srgbClr val="C00000"/>
                </a:solidFill>
              </a:rPr>
              <a:t>==rd</a:t>
            </a:r>
            <a:r>
              <a:rPr lang="en-US" baseline="-25000" dirty="0" smtClean="0">
                <a:solidFill>
                  <a:srgbClr val="C00000"/>
                </a:solidFill>
              </a:rPr>
              <a:t>WB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FwdRs</a:t>
            </a:r>
            <a:r>
              <a:rPr lang="en-US" dirty="0" smtClean="0">
                <a:solidFill>
                  <a:srgbClr val="C00000"/>
                </a:solidFill>
              </a:rPr>
              <a:t>?=1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Else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FwdRs</a:t>
            </a:r>
            <a:r>
              <a:rPr lang="en-US" dirty="0" smtClean="0">
                <a:solidFill>
                  <a:srgbClr val="C00000"/>
                </a:solidFill>
              </a:rPr>
              <a:t>?=0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671110" y="4123297"/>
            <a:ext cx="2413917" cy="146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9853639" y="4233732"/>
            <a:ext cx="215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If (</a:t>
            </a:r>
            <a:r>
              <a:rPr lang="en-US" dirty="0" err="1" smtClean="0">
                <a:solidFill>
                  <a:srgbClr val="C00000"/>
                </a:solidFill>
              </a:rPr>
              <a:t>rt</a:t>
            </a:r>
            <a:r>
              <a:rPr lang="en-US" baseline="-25000" dirty="0" err="1" smtClean="0">
                <a:solidFill>
                  <a:srgbClr val="C00000"/>
                </a:solidFill>
              </a:rPr>
              <a:t>EX</a:t>
            </a:r>
            <a:r>
              <a:rPr lang="en-US" dirty="0" smtClean="0">
                <a:solidFill>
                  <a:srgbClr val="C00000"/>
                </a:solidFill>
              </a:rPr>
              <a:t>==rd</a:t>
            </a:r>
            <a:r>
              <a:rPr lang="en-US" baseline="-25000" dirty="0" smtClean="0">
                <a:solidFill>
                  <a:srgbClr val="C00000"/>
                </a:solidFill>
              </a:rPr>
              <a:t>WB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FwdRt</a:t>
            </a:r>
            <a:r>
              <a:rPr lang="en-US" dirty="0" smtClean="0">
                <a:solidFill>
                  <a:srgbClr val="C00000"/>
                </a:solidFill>
              </a:rPr>
              <a:t>?=1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Else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FwdRt</a:t>
            </a:r>
            <a:r>
              <a:rPr lang="en-US" dirty="0" smtClean="0">
                <a:solidFill>
                  <a:srgbClr val="C00000"/>
                </a:solidFill>
              </a:rPr>
              <a:t>?=0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3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8" grpId="0"/>
      <p:bldP spid="89" grpId="0" animBg="1"/>
      <p:bldP spid="90" grpId="0"/>
      <p:bldP spid="91" grpId="0" animBg="1"/>
      <p:bldP spid="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Handling RAW Hazards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Solution 3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Forward</a:t>
            </a:r>
            <a:r>
              <a:rPr lang="en-US" dirty="0" smtClean="0"/>
              <a:t> data from the EX stage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Impact on IPC (Instructions/cycle)?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Impact on IPS (Instructions/second)?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215823" y="393715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50537" y="4087371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3" name="Rounded Rectangle 52"/>
          <p:cNvSpPr/>
          <p:nvPr/>
        </p:nvSpPr>
        <p:spPr>
          <a:xfrm>
            <a:off x="2777301" y="395214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85873" y="4102361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466193" y="395214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0907" y="4102361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7" name="Rounded Rectangle 56"/>
          <p:cNvSpPr/>
          <p:nvPr/>
        </p:nvSpPr>
        <p:spPr>
          <a:xfrm>
            <a:off x="6155085" y="395214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589799" y="4102361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35943" y="3817227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99669" y="3749771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86840" y="4437248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559" y="4495297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4651" y="447169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30039" y="4482625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50932" y="507319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185646" y="5223414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4479926" y="507319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688498" y="5223414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6168818" y="507319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603532" y="5223414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7857710" y="507319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292424" y="5223414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6558" y="55665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 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49618" y="5592746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28204" y="558933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164793" y="5584747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8442511">
            <a:off x="5968162" y="4646141"/>
            <a:ext cx="370159" cy="678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374082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082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74082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73854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75730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345662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345662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345434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45662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10343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09519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589390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588567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71908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80086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87273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6706234" y="3556170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249063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297154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5783431" y="5515674"/>
            <a:ext cx="3681399" cy="626383"/>
          </a:xfrm>
          <a:prstGeom prst="bentConnector3">
            <a:avLst>
              <a:gd name="adj1" fmla="val -7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81607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1607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2838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80254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82696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303345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306927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89946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1994725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183067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167141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205177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238467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616532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598385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638643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424661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537427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6727567" y="2441003"/>
            <a:ext cx="1433226" cy="356152"/>
          </a:xfrm>
          <a:prstGeom prst="bentConnector3">
            <a:avLst>
              <a:gd name="adj1" fmla="val 1000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24949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6750325" y="1790625"/>
            <a:ext cx="2265062" cy="2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6464127" y="4088940"/>
            <a:ext cx="3042492" cy="2286815"/>
          </a:xfrm>
          <a:prstGeom prst="bentConnector3">
            <a:avLst>
              <a:gd name="adj1" fmla="val -151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347567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6458644" y="861405"/>
            <a:ext cx="3035743" cy="924080"/>
          </a:xfrm>
          <a:prstGeom prst="bentConnector3">
            <a:avLst>
              <a:gd name="adj1" fmla="val -522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453826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271416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V="1">
            <a:off x="6719327" y="5496846"/>
            <a:ext cx="2275329" cy="10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92066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394402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7916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5536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91742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77694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347919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Impact on Cycle Time</a:t>
            </a:r>
            <a:endParaRPr lang="en-US" dirty="0"/>
          </a:p>
        </p:txBody>
      </p:sp>
      <p:sp>
        <p:nvSpPr>
          <p:cNvPr id="152" name="Trapezoid 151"/>
          <p:cNvSpPr/>
          <p:nvPr/>
        </p:nvSpPr>
        <p:spPr>
          <a:xfrm rot="5400000">
            <a:off x="6966961" y="3564639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rapezoid 152"/>
          <p:cNvSpPr/>
          <p:nvPr/>
        </p:nvSpPr>
        <p:spPr>
          <a:xfrm rot="5400000">
            <a:off x="6963133" y="468528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6706627" y="4636267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6276206" y="5542557"/>
            <a:ext cx="1443863" cy="260638"/>
          </a:xfrm>
          <a:prstGeom prst="bentConnector3">
            <a:avLst>
              <a:gd name="adj1" fmla="val 10013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6403919" y="4259311"/>
            <a:ext cx="1165424" cy="237624"/>
          </a:xfrm>
          <a:prstGeom prst="bentConnector3">
            <a:avLst>
              <a:gd name="adj1" fmla="val 10067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52" idx="0"/>
          </p:cNvCxnSpPr>
          <p:nvPr/>
        </p:nvCxnSpPr>
        <p:spPr>
          <a:xfrm flipV="1">
            <a:off x="7396081" y="3693888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7376284" y="4822746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7293436" y="3210021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7282411" y="4327023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94561" y="2805078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FwdRs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28211" y="2971029"/>
            <a:ext cx="294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STAGE NOT SHOWN</a:t>
            </a:r>
            <a:endParaRPr lang="en-US" sz="2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902992" y="4004761"/>
            <a:ext cx="9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FwdRt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87380" y="2757816"/>
            <a:ext cx="923877" cy="28621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624130" y="2977693"/>
            <a:ext cx="2211848" cy="7696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91880" y="1584768"/>
            <a:ext cx="2563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/>
              <a:t>Muxes</a:t>
            </a:r>
            <a:r>
              <a:rPr lang="en-US" sz="3000" dirty="0" smtClean="0"/>
              <a:t> increase delay of EX stage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3309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Stage Operation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7767" y="3953774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7767" y="4404800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03634" y="519863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>
            <a:off x="5658145" y="5383296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3420" y="5706148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7492" y="4587144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apezoid 13"/>
          <p:cNvSpPr/>
          <p:nvPr/>
        </p:nvSpPr>
        <p:spPr>
          <a:xfrm rot="5400000">
            <a:off x="4578748" y="2505436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11457" y="2700786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668395" y="2885451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11267" y="252400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04093" y="326348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 flipH="1" flipV="1">
            <a:off x="2674984" y="2650861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00487" y="307882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 rot="10800000">
            <a:off x="4168950" y="1885740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1675199" y="2093391"/>
            <a:ext cx="2701405" cy="2286100"/>
          </a:xfrm>
          <a:prstGeom prst="bentConnector4">
            <a:avLst>
              <a:gd name="adj1" fmla="val -74"/>
              <a:gd name="adj2" fmla="val 1605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55648" y="3697268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614855" y="4205379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25" name="Isosceles Triangle 24"/>
          <p:cNvSpPr/>
          <p:nvPr/>
        </p:nvSpPr>
        <p:spPr>
          <a:xfrm>
            <a:off x="2076752" y="5263739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endCxn id="23" idx="2"/>
          </p:cNvCxnSpPr>
          <p:nvPr/>
        </p:nvCxnSpPr>
        <p:spPr>
          <a:xfrm rot="5400000" flipH="1" flipV="1">
            <a:off x="1843159" y="5483597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55727" y="5618719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74841" y="2469966"/>
            <a:ext cx="151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 register implemented using flip-flops</a:t>
            </a:r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6696827" y="2023727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7951038" y="2049003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51038" y="2023727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205249" y="2049003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9205248" y="2079979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10459459" y="2105255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459459" y="2079979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713670" y="2105255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06139" y="203007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320843" y="2713635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581232" y="2738911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9841620" y="2738910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1077296" y="2713635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320843" y="310120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93588" y="310120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853975" y="3097299"/>
            <a:ext cx="1223321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086564" y="3093655"/>
            <a:ext cx="978435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80958" y="3086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9003133" y="30980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17469" y="309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42065" y="464388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76049" y="296333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5696818" y="4932901"/>
            <a:ext cx="52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59558" y="4111154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nextPC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327193" y="385685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599938" y="385685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860325" y="3852949"/>
            <a:ext cx="1223321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11092914" y="3849305"/>
            <a:ext cx="978435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87308" y="38425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09483" y="38537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0323819" y="38537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6290474" y="3844279"/>
            <a:ext cx="105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nextPC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6829485" y="5111217"/>
            <a:ext cx="4943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every clock cycle, the PC is updated and the corresponding instruction is fetched from instruction memory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242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 Stage Pipeline (with support for load/store)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Basic steps in executing an R-type instruction</a:t>
            </a:r>
          </a:p>
          <a:p>
            <a:pPr lvl="1"/>
            <a:r>
              <a:rPr lang="en-US" dirty="0" smtClean="0"/>
              <a:t>Instruction fetch (IF)</a:t>
            </a:r>
          </a:p>
          <a:p>
            <a:pPr lvl="1"/>
            <a:r>
              <a:rPr lang="en-US" dirty="0" smtClean="0"/>
              <a:t>Instruction Decode/Register File Read (ID/RF)</a:t>
            </a:r>
          </a:p>
          <a:p>
            <a:pPr lvl="1"/>
            <a:r>
              <a:rPr lang="en-US" dirty="0" smtClean="0"/>
              <a:t>Execute in ALU (EX)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Load result from or store result to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ata memory (MEM)</a:t>
            </a:r>
          </a:p>
          <a:p>
            <a:pPr lvl="1"/>
            <a:r>
              <a:rPr lang="en-US" dirty="0" smtClean="0"/>
              <a:t>Write-back Result to RF (WB)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55887" y="452171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7750" y="4654786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38006" y="4521715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35677" y="4750315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9285" y="4516594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54791" y="4521715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03515" y="4646551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04201" y="452171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267310" y="4750315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61563" y="465478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69732" y="428443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8747210" y="535509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45284" y="463509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2118" y="434423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19596" y="541489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7670" y="46949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934624" y="4811083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8848488" y="556922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7097" y="562902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5370" y="57187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16845" y="572066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72334" y="426128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649812" y="533194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247886" y="461195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57313" y="554607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15586" y="563578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016302" y="4746458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425792" y="4746459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74408" y="425743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851886" y="532808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449960" y="460809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959387" y="554222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17660" y="563192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218376" y="4742602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54884" y="4740671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5693" y="425164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463171" y="532230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061245" y="460230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70672" y="553643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8945" y="562613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6855049" y="4736814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9375790" y="44949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0538899" y="472353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54506" y="464214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841321" y="42576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11018799" y="53283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0616873" y="46083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57" name="Straight Connector 56"/>
          <p:cNvCxnSpPr>
            <a:endCxn id="55" idx="3"/>
          </p:cNvCxnSpPr>
          <p:nvPr/>
        </p:nvCxnSpPr>
        <p:spPr>
          <a:xfrm flipV="1">
            <a:off x="11120077" y="55424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888434" y="56938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9126638" y="471003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7120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8622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8772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8772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8255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87" name="Rounded Rectangle 86"/>
          <p:cNvSpPr/>
          <p:nvPr/>
        </p:nvSpPr>
        <p:spPr>
          <a:xfrm>
            <a:off x="1937459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372173" y="212392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9" name="Rounded Rectangle 88"/>
          <p:cNvSpPr/>
          <p:nvPr/>
        </p:nvSpPr>
        <p:spPr>
          <a:xfrm>
            <a:off x="367881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887389" y="21239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1" name="Rounded Rectangle 90"/>
          <p:cNvSpPr/>
          <p:nvPr/>
        </p:nvSpPr>
        <p:spPr>
          <a:xfrm>
            <a:off x="5367709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802423" y="21239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3" name="Rounded Rectangle 92"/>
          <p:cNvSpPr/>
          <p:nvPr/>
        </p:nvSpPr>
        <p:spPr>
          <a:xfrm>
            <a:off x="7056601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263769" y="2072841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59210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65178" y="629584"/>
            <a:ext cx="13738" cy="6078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5803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231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43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212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3811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12121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93085" y="246705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$4 ,$5,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12701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12465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12547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78916" y="2493255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06941" y="2494480"/>
            <a:ext cx="135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=R[$4]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05340" y="2489212"/>
            <a:ext cx="17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7310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8812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12615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791362" y="1955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226076" y="2105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0" name="TextBox 69"/>
          <p:cNvSpPr txBox="1"/>
          <p:nvPr/>
        </p:nvSpPr>
        <p:spPr>
          <a:xfrm>
            <a:off x="9098445" y="2466982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6105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74" name="Rounded Rectangle 73"/>
          <p:cNvSpPr/>
          <p:nvPr/>
        </p:nvSpPr>
        <p:spPr>
          <a:xfrm>
            <a:off x="3707977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42691" y="3594174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76" name="Rounded Rectangle 75"/>
          <p:cNvSpPr/>
          <p:nvPr/>
        </p:nvSpPr>
        <p:spPr>
          <a:xfrm>
            <a:off x="5449335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657907" y="3594174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78" name="Rounded Rectangle 77"/>
          <p:cNvSpPr/>
          <p:nvPr/>
        </p:nvSpPr>
        <p:spPr>
          <a:xfrm>
            <a:off x="7138227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572941" y="3594174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0" name="Rounded Rectangle 79"/>
          <p:cNvSpPr/>
          <p:nvPr/>
        </p:nvSpPr>
        <p:spPr>
          <a:xfrm>
            <a:off x="8827119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9034287" y="3543092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663603" y="3937310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 $6 ,$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12433" y="3959463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$6, $7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77459" y="3964731"/>
            <a:ext cx="135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=R[$6]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996838" y="3959463"/>
            <a:ext cx="1285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Store R[$7]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0561880" y="342568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996594" y="3575900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1127348" y="39185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5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45" grpId="0"/>
      <p:bldP spid="49" grpId="0"/>
      <p:bldP spid="50" grpId="0"/>
      <p:bldP spid="52" grpId="0"/>
      <p:bldP spid="65" grpId="0" animBg="1"/>
      <p:bldP spid="66" grpId="0"/>
      <p:bldP spid="70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  <p:bldP spid="109" grpId="0"/>
      <p:bldP spid="110" grpId="0"/>
      <p:bldP spid="111" grpId="0"/>
      <p:bldP spid="112" grpId="0"/>
      <p:bldP spid="114" grpId="0"/>
      <p:bldP spid="115" grpId="0" animBg="1"/>
      <p:bldP spid="122" grpId="0"/>
      <p:bldP spid="1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228175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243197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4469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44696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239529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7818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83989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81629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8244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230076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45098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83125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4704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6206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63568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6356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5840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97057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402861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400501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40131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4894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6397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40199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259175">
            <a:off x="4756146" y="3107007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3646" y="5159290"/>
            <a:ext cx="8638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EX-EX Forwarding (same as 4-stage pipeline)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0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18474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199763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0126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0126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196095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172748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72748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29341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60985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2042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1854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2023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17349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34751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40555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38195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3900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1866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016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39691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19643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0361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1863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2013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2013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1496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5362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35942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35706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35788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0551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2053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35856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4156784">
            <a:off x="5911247" y="3279451"/>
            <a:ext cx="2002564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0113" y="5540807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99867" y="42934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034581" y="44436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6" name="Rounded Rectangle 45"/>
          <p:cNvSpPr/>
          <p:nvPr/>
        </p:nvSpPr>
        <p:spPr>
          <a:xfrm>
            <a:off x="5161345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369917" y="44586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850237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84951" y="44586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2" name="Rounded Rectangle 51"/>
          <p:cNvSpPr/>
          <p:nvPr/>
        </p:nvSpPr>
        <p:spPr>
          <a:xfrm>
            <a:off x="8539129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814083" y="44069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4" name="TextBox 53"/>
          <p:cNvSpPr txBox="1"/>
          <p:nvPr/>
        </p:nvSpPr>
        <p:spPr>
          <a:xfrm>
            <a:off x="3570884" y="47935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39603" y="48515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28695" y="48279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41497" y="48361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0286660" y="43124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721374" y="44626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0" name="TextBox 59"/>
          <p:cNvSpPr txBox="1"/>
          <p:nvPr/>
        </p:nvSpPr>
        <p:spPr>
          <a:xfrm>
            <a:off x="10561614" y="48429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8459" y="6214083"/>
            <a:ext cx="85044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NOTE: Why can’t we forward across two clock cycles?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5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 Stage Pipeline (with support for load/store)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Two forwarding paths</a:t>
            </a:r>
          </a:p>
          <a:p>
            <a:pPr lvl="1"/>
            <a:r>
              <a:rPr lang="en-US" dirty="0" smtClean="0"/>
              <a:t>Same destination register in both forwarding paths? Pick data from EX-EX forwarding path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1255887" y="41254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217750" y="4258546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3338006" y="4125475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4335677" y="4354075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299285" y="4120354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154791" y="4125475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304038" y="4222126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7104201" y="41254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8267310" y="4354075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161563" y="425854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8569732" y="388819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8747210" y="495885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8345284" y="423885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42118" y="394799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519596" y="501865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117670" y="429866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5" name="Right Arrow 104"/>
          <p:cNvSpPr/>
          <p:nvPr/>
        </p:nvSpPr>
        <p:spPr>
          <a:xfrm>
            <a:off x="934624" y="4414843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endCxn id="100" idx="3"/>
          </p:cNvCxnSpPr>
          <p:nvPr/>
        </p:nvCxnSpPr>
        <p:spPr>
          <a:xfrm flipV="1">
            <a:off x="8848488" y="517298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27097" y="523278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5370" y="532249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616845" y="532442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472334" y="386504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/>
        </p:nvSpPr>
        <p:spPr>
          <a:xfrm>
            <a:off x="4649812" y="493570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4247886" y="421571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4757313" y="514983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515586" y="523954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5016302" y="4350218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>
            <a:off x="2425792" y="4350219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674408" y="386119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>
            <a:off x="2851886" y="493184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2449960" y="421185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2959387" y="514598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17660" y="52356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2" name="Right Arrow 121"/>
          <p:cNvSpPr/>
          <p:nvPr/>
        </p:nvSpPr>
        <p:spPr>
          <a:xfrm>
            <a:off x="3218376" y="4346362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6154884" y="4344431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285693" y="38554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>
            <a:off x="6463171" y="49260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6061245" y="42060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570672" y="51401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328945" y="52298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9" name="Right Arrow 128"/>
          <p:cNvSpPr/>
          <p:nvPr/>
        </p:nvSpPr>
        <p:spPr>
          <a:xfrm>
            <a:off x="6855049" y="4340574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9375790" y="409869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/>
          <p:cNvSpPr/>
          <p:nvPr/>
        </p:nvSpPr>
        <p:spPr>
          <a:xfrm>
            <a:off x="10538899" y="432729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9654506" y="424590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10841321" y="386141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/>
          <p:cNvSpPr/>
          <p:nvPr/>
        </p:nvSpPr>
        <p:spPr>
          <a:xfrm>
            <a:off x="11018799" y="493207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10616873" y="421208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36" name="Straight Connector 135"/>
          <p:cNvCxnSpPr>
            <a:endCxn id="134" idx="3"/>
          </p:cNvCxnSpPr>
          <p:nvPr/>
        </p:nvCxnSpPr>
        <p:spPr>
          <a:xfrm flipV="1">
            <a:off x="11120077" y="514620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888434" y="52976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38" name="Right Arrow 137"/>
          <p:cNvSpPr/>
          <p:nvPr/>
        </p:nvSpPr>
        <p:spPr>
          <a:xfrm>
            <a:off x="9126638" y="431379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600700" y="2887980"/>
            <a:ext cx="1503501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532964" y="2887979"/>
            <a:ext cx="15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Forwarding Control Logic</a:t>
            </a:r>
            <a:endParaRPr lang="en-US" dirty="0"/>
          </a:p>
        </p:txBody>
      </p:sp>
      <p:cxnSp>
        <p:nvCxnSpPr>
          <p:cNvPr id="141" name="Elbow Connector 140"/>
          <p:cNvCxnSpPr/>
          <p:nvPr/>
        </p:nvCxnSpPr>
        <p:spPr>
          <a:xfrm rot="5400000" flipH="1" flipV="1">
            <a:off x="6593223" y="3522581"/>
            <a:ext cx="776009" cy="276428"/>
          </a:xfrm>
          <a:prstGeom prst="bentConnector4">
            <a:avLst>
              <a:gd name="adj1" fmla="val 3603"/>
              <a:gd name="adj2" fmla="val 182698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0800000">
            <a:off x="7082739" y="3048830"/>
            <a:ext cx="2055375" cy="953160"/>
          </a:xfrm>
          <a:prstGeom prst="bentConnector3">
            <a:avLst>
              <a:gd name="adj1" fmla="val -12654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5400000">
            <a:off x="5015280" y="3573471"/>
            <a:ext cx="921687" cy="172080"/>
          </a:xfrm>
          <a:prstGeom prst="bentConnector3">
            <a:avLst>
              <a:gd name="adj1" fmla="val -432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294945" y="3308860"/>
            <a:ext cx="173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instruction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427120" y="3029415"/>
            <a:ext cx="173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to prior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228175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243197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4469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44696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239529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7818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83989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81629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8244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230076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45098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83125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Add-Load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4704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6206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84676" y="36060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6356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5840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9705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29096" y="40131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40050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34242" y="39900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4894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6397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40199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259175">
            <a:off x="4756146" y="3107007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3646" y="5159290"/>
            <a:ext cx="356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EX-EX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18474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199763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0126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0126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196095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172748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72748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29341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60985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2042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1854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2023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17349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34751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40555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38195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3900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1866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016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39691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19643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Add-Load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0361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1863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2013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2013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1496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5362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35942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35706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35788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0551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2053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35856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4156784">
            <a:off x="5911247" y="3279451"/>
            <a:ext cx="2002564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0113" y="5540807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569387" y="43696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004101" y="45198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5130865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77256" y="45051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6819757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254471" y="45348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508649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783603" y="44831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0404" y="486973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21676" y="491231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98215" y="490417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426822" y="488918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256180" y="43886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690894" y="45388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31134" y="49191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43845" y="3879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78559" y="403000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3705323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913895" y="404499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394215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28929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7083107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358061" y="399332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2114862" y="437988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581" y="443793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72673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85475" y="44224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30638" y="389880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265352" y="404902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9105592" y="442928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2259175">
            <a:off x="4902986" y="3357362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593646" y="5159290"/>
            <a:ext cx="304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Will this work?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8559" y="5851266"/>
            <a:ext cx="524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Solution: Stall the pipeline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9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7" grpId="0"/>
      <p:bldP spid="8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43845" y="3879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78559" y="403000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3705323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913895" y="404499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394215" y="3894776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28929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721407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996361" y="399332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2114862" y="437988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581" y="443793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72673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23775" y="44224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468938" y="389880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903652" y="404902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743892" y="442928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294040">
            <a:off x="6598263" y="3376961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578559" y="5851266"/>
            <a:ext cx="524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Solution: Stall the pipeline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087738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22452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7" name="TextBox 46"/>
          <p:cNvSpPr txBox="1"/>
          <p:nvPr/>
        </p:nvSpPr>
        <p:spPr>
          <a:xfrm>
            <a:off x="7166196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896445" y="48094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331159" y="495964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5457923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666495" y="497463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146815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581529" y="497463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835707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110661" y="492296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3867462" y="530952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36181" y="536757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25273" y="534396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38075" y="53521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583238" y="482844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1017952" y="497866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858192" y="535892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300440">
            <a:off x="6152211" y="3947742"/>
            <a:ext cx="2215711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098727" y="37219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33441" y="38721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7" name="Rounded Rectangle 46"/>
          <p:cNvSpPr/>
          <p:nvPr/>
        </p:nvSpPr>
        <p:spPr>
          <a:xfrm>
            <a:off x="3660205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68777" y="38871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349097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83811" y="38871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7037989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12943" y="38354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2069744" y="42220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8463" y="42800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7555" y="42564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40357" y="42646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785520" y="37409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220234" y="38911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9060474" y="42714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22455" y="6032031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2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3" y="0"/>
            <a:ext cx="10515600" cy="1325563"/>
          </a:xfrm>
        </p:spPr>
        <p:txBody>
          <a:bodyPr/>
          <a:lstStyle/>
          <a:p>
            <a:r>
              <a:rPr lang="en-US" dirty="0" smtClean="0"/>
              <a:t>Execute/Write-Back Stage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43" y="973009"/>
            <a:ext cx="10515600" cy="4351338"/>
          </a:xfrm>
        </p:spPr>
        <p:txBody>
          <a:bodyPr/>
          <a:lstStyle/>
          <a:p>
            <a:r>
              <a:rPr lang="en-US" dirty="0" smtClean="0"/>
              <a:t>Goal: all updates to </a:t>
            </a:r>
            <a:r>
              <a:rPr lang="en-US" dirty="0" smtClean="0">
                <a:solidFill>
                  <a:srgbClr val="FF0000"/>
                </a:solidFill>
              </a:rPr>
              <a:t>architectural state </a:t>
            </a:r>
            <a:r>
              <a:rPr lang="en-US" dirty="0" smtClean="0"/>
              <a:t>should occur at positive clock edges</a:t>
            </a:r>
          </a:p>
          <a:p>
            <a:pPr lvl="1"/>
            <a:r>
              <a:rPr lang="en-US" dirty="0" smtClean="0"/>
              <a:t>PC (already done!)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Register file </a:t>
            </a:r>
          </a:p>
          <a:p>
            <a:pPr lvl="1"/>
            <a:r>
              <a:rPr lang="en-US" dirty="0" smtClean="0"/>
              <a:t>Data memory (not relevant for R-type instructions)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35" y="3062181"/>
            <a:ext cx="6518190" cy="370692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7800962">
            <a:off x="8982992" y="4824343"/>
            <a:ext cx="763365" cy="6549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7261569" y="5886088"/>
            <a:ext cx="487249" cy="6549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 Stage Pipeline (Support Branch Instruction)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When is branch taken/not-taken resolved?</a:t>
            </a:r>
          </a:p>
          <a:p>
            <a:pPr lvl="1"/>
            <a:r>
              <a:rPr lang="en-US" dirty="0" smtClean="0"/>
              <a:t>In EX stage! But target address for next instruction is needed in IF</a:t>
            </a:r>
          </a:p>
          <a:p>
            <a:pPr lvl="1"/>
            <a:r>
              <a:rPr lang="en-US" dirty="0" smtClean="0"/>
              <a:t>Assume </a:t>
            </a:r>
            <a:r>
              <a:rPr lang="en-US" dirty="0" err="1" smtClean="0"/>
              <a:t>NextPC</a:t>
            </a:r>
            <a:r>
              <a:rPr lang="en-US" dirty="0" smtClean="0"/>
              <a:t> = PC+4 (Branch not taken!)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1255887" y="42397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217750" y="4372846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338006" y="4239775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4335677" y="4468375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299285" y="4234654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5154791" y="4239775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03515" y="4364611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7104201" y="42397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8267310" y="4468375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161563" y="437284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569732" y="400249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8747210" y="507315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8345284" y="435315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42118" y="406229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519596" y="513295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117670" y="441296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82" name="Right Arrow 81"/>
          <p:cNvSpPr/>
          <p:nvPr/>
        </p:nvSpPr>
        <p:spPr>
          <a:xfrm>
            <a:off x="934624" y="4529143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endCxn id="76" idx="3"/>
          </p:cNvCxnSpPr>
          <p:nvPr/>
        </p:nvCxnSpPr>
        <p:spPr>
          <a:xfrm flipV="1">
            <a:off x="8848488" y="528728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27097" y="534708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85370" y="543679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616845" y="543872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472334" y="397934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/>
        </p:nvSpPr>
        <p:spPr>
          <a:xfrm>
            <a:off x="4649812" y="505000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4247886" y="433001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4757313" y="526413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15586" y="535384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94" name="Right Arrow 93"/>
          <p:cNvSpPr/>
          <p:nvPr/>
        </p:nvSpPr>
        <p:spPr>
          <a:xfrm>
            <a:off x="5016302" y="4464518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2425792" y="4464519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674408" y="397549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/>
        </p:nvSpPr>
        <p:spPr>
          <a:xfrm>
            <a:off x="2851886" y="504614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2449960" y="432615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2959387" y="526028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717660" y="534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1" name="Right Arrow 100"/>
          <p:cNvSpPr/>
          <p:nvPr/>
        </p:nvSpPr>
        <p:spPr>
          <a:xfrm>
            <a:off x="3218376" y="4460662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>
            <a:off x="6154884" y="4458731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285693" y="39697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>
            <a:off x="6463171" y="50403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6061245" y="43203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6570672" y="52544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328945" y="53441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8" name="Right Arrow 107"/>
          <p:cNvSpPr/>
          <p:nvPr/>
        </p:nvSpPr>
        <p:spPr>
          <a:xfrm>
            <a:off x="6855049" y="4454874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9375790" y="421299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>
            <a:off x="10538899" y="444159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9654506" y="436020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10841321" y="397571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11018799" y="504637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10616873" y="432638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15" name="Straight Connector 114"/>
          <p:cNvCxnSpPr>
            <a:endCxn id="113" idx="3"/>
          </p:cNvCxnSpPr>
          <p:nvPr/>
        </p:nvCxnSpPr>
        <p:spPr>
          <a:xfrm flipV="1">
            <a:off x="11120077" y="526050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888434" y="54119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7" name="Right Arrow 116"/>
          <p:cNvSpPr/>
          <p:nvPr/>
        </p:nvSpPr>
        <p:spPr>
          <a:xfrm>
            <a:off x="9126638" y="442809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776477" y="3620698"/>
            <a:ext cx="712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PC=0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2074187" y="3620697"/>
            <a:ext cx="5822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beq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3383706" y="3571136"/>
            <a:ext cx="5822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beq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798461" y="3648318"/>
            <a:ext cx="712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PC=4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2131122" y="3620525"/>
            <a:ext cx="5774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add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683813" y="2807694"/>
            <a:ext cx="1715791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b</a:t>
            </a:r>
            <a:r>
              <a:rPr lang="en-US" sz="2000" dirty="0" err="1" smtClean="0">
                <a:solidFill>
                  <a:srgbClr val="C00000"/>
                </a:solidFill>
              </a:rPr>
              <a:t>eq</a:t>
            </a:r>
            <a:endParaRPr lang="en-US" sz="2000" dirty="0" smtClean="0">
              <a:solidFill>
                <a:srgbClr val="C00000"/>
              </a:solidFill>
            </a:endParaRP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Branch taken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Target=</a:t>
            </a:r>
            <a:r>
              <a:rPr lang="en-US" sz="2000" dirty="0" err="1" smtClean="0">
                <a:solidFill>
                  <a:srgbClr val="C00000"/>
                </a:solidFill>
              </a:rPr>
              <a:t>NextPC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3424498" y="3604593"/>
            <a:ext cx="5774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add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882038" y="3640583"/>
            <a:ext cx="712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PC=8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2119483" y="3612905"/>
            <a:ext cx="5549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sub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491937" y="3381761"/>
            <a:ext cx="133889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PC=</a:t>
            </a:r>
            <a:r>
              <a:rPr lang="en-US" sz="2000" dirty="0" err="1" smtClean="0">
                <a:solidFill>
                  <a:srgbClr val="C00000"/>
                </a:solidFill>
              </a:rPr>
              <a:t>NextPC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3155373" y="3441231"/>
            <a:ext cx="107433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strike="sngStrike" dirty="0" smtClean="0">
                <a:solidFill>
                  <a:srgbClr val="C00000"/>
                </a:solidFill>
              </a:rPr>
              <a:t>sub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nop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71943" y="2872298"/>
            <a:ext cx="1742786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strike="sngStrike" dirty="0" smtClean="0">
                <a:solidFill>
                  <a:srgbClr val="C00000"/>
                </a:solidFill>
              </a:rPr>
              <a:t>add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nop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                         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2072385" y="3639577"/>
            <a:ext cx="5774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and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7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8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3025" y="326595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81877" y="37415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54609" y="2379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735195" y="244685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add $1, $2, 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719276" y="2982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43346" y="3835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270664" y="34596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756" y="935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9621" y="23420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4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08127" y="539845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859935" y="16784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63121" y="46885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66113" y="76987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863121" y="107088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866113" y="1891150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463348" y="102540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468798" y="1216656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386188" y="13368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384130" y="4034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375892" y="7226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380012" y="10171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0368586" y="18228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9449494" y="428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463348" y="12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383468" y="751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9487072" y="1873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832751" y="13169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37934" y="5320091"/>
            <a:ext cx="25307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What’s wrong?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7774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1" grpId="0"/>
      <p:bldP spid="93" grpId="0"/>
      <p:bldP spid="94" grpId="0"/>
      <p:bldP spid="95" grpId="0"/>
      <p:bldP spid="96" grpId="0"/>
      <p:bldP spid="100" grpId="0" animBg="1"/>
      <p:bldP spid="101" grpId="0" animBg="1"/>
      <p:bldP spid="140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54609" y="2379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735195" y="244685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add $1, $2, 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719276" y="2982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43346" y="3835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270664" y="34596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756" y="935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9621" y="23420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4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08127" y="539845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859935" y="16784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63121" y="46885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66113" y="76987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863121" y="107088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866113" y="1891150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463348" y="102540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468798" y="1216656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386188" y="13368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384130" y="4034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375892" y="7226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380012" y="10171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0368586" y="18228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9449494" y="428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463348" y="12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383468" y="751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9487072" y="1873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450146" y="13320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48" y="1279367"/>
            <a:ext cx="391999" cy="11017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39" name="Elbow Connector 138"/>
          <p:cNvCxnSpPr/>
          <p:nvPr/>
        </p:nvCxnSpPr>
        <p:spPr>
          <a:xfrm flipV="1">
            <a:off x="6291222" y="2251217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250514" y="2342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399184" y="1050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3764009" y="2357335"/>
            <a:ext cx="19495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add $0, $1, $2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0" y="3814381"/>
            <a:ext cx="224900" cy="6320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45" name="Elbow Connector 144"/>
          <p:cNvCxnSpPr/>
          <p:nvPr/>
        </p:nvCxnSpPr>
        <p:spPr>
          <a:xfrm flipV="1">
            <a:off x="4924287" y="4271719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43916" y="366816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941116" y="36193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46830" y="32218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81841" y="26637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850171" y="362884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423453" y="260137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$0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402647" y="313158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399946" y="1040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012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1" grpId="0"/>
      <p:bldP spid="93" grpId="0"/>
      <p:bldP spid="94" grpId="0"/>
      <p:bldP spid="95" grpId="0"/>
      <p:bldP spid="96" grpId="0"/>
      <p:bldP spid="100" grpId="0" animBg="1"/>
      <p:bldP spid="101" grpId="0" animBg="1"/>
      <p:bldP spid="140" grpId="0"/>
      <p:bldP spid="141" grpId="0"/>
      <p:bldP spid="142" grpId="0"/>
      <p:bldP spid="143" grpId="0" animBg="1"/>
      <p:bldP spid="146" grpId="0"/>
      <p:bldP spid="147" grpId="0"/>
      <p:bldP spid="148" grpId="0"/>
      <p:bldP spid="149" grpId="0"/>
      <p:bldP spid="150" grpId="0" animBg="1"/>
      <p:bldP spid="151" grpId="0" animBg="1"/>
      <p:bldP spid="1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54609" y="2379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735195" y="244685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add $1, $2, 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719276" y="2982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43346" y="3835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270664" y="34596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756" y="935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9621" y="23420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4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08127" y="539845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859935" y="16784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63121" y="46885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66113" y="76987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863121" y="107088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866113" y="1891150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463348" y="102540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468798" y="1216656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386188" y="13368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384130" y="4034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375892" y="7226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380012" y="10171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0368586" y="18228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9449494" y="428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463348" y="12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383468" y="751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9487072" y="1873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450146" y="13320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48" y="1279367"/>
            <a:ext cx="391999" cy="11017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39" name="Elbow Connector 138"/>
          <p:cNvCxnSpPr/>
          <p:nvPr/>
        </p:nvCxnSpPr>
        <p:spPr>
          <a:xfrm flipV="1">
            <a:off x="6291222" y="2251217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250514" y="2342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3764009" y="2357335"/>
            <a:ext cx="19495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add $3, $1, $2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0" y="3814381"/>
            <a:ext cx="224900" cy="6320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45" name="Elbow Connector 144"/>
          <p:cNvCxnSpPr/>
          <p:nvPr/>
        </p:nvCxnSpPr>
        <p:spPr>
          <a:xfrm flipV="1">
            <a:off x="4924287" y="4271719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43916" y="366816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941116" y="36193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46830" y="32218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81841" y="26637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850171" y="362884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423453" y="260137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402647" y="313158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665" y="4716770"/>
            <a:ext cx="4825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Simultaneous R/W request</a:t>
            </a:r>
            <a:r>
              <a:rPr lang="en-US" sz="3200" dirty="0"/>
              <a:t> </a:t>
            </a:r>
            <a:r>
              <a:rPr lang="en-US" sz="3200" dirty="0" smtClean="0"/>
              <a:t>to the same register -&gt; </a:t>
            </a:r>
            <a:r>
              <a:rPr lang="en-US" sz="3200" dirty="0" smtClean="0">
                <a:solidFill>
                  <a:srgbClr val="FF0000"/>
                </a:solidFill>
              </a:rPr>
              <a:t>Write before Read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415685" y="1052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691687" y="285891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13709" y="10586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5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1" grpId="0"/>
      <p:bldP spid="93" grpId="0"/>
      <p:bldP spid="94" grpId="0"/>
      <p:bldP spid="95" grpId="0"/>
      <p:bldP spid="96" grpId="0"/>
      <p:bldP spid="100" grpId="0" animBg="1"/>
      <p:bldP spid="101" grpId="0" animBg="1"/>
      <p:bldP spid="140" grpId="0"/>
      <p:bldP spid="141" grpId="0"/>
      <p:bldP spid="143" grpId="0" animBg="1"/>
      <p:bldP spid="146" grpId="0"/>
      <p:bldP spid="147" grpId="0"/>
      <p:bldP spid="148" grpId="0"/>
      <p:bldP spid="149" grpId="0"/>
      <p:bldP spid="150" grpId="0" animBg="1"/>
      <p:bldP spid="151" grpId="0" animBg="1"/>
      <p:bldP spid="152" grpId="0" animBg="1"/>
      <p:bldP spid="128" grpId="0" animBg="1"/>
      <p:bldP spid="1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71" y="40618"/>
            <a:ext cx="10515600" cy="1325563"/>
          </a:xfrm>
        </p:spPr>
        <p:txBody>
          <a:bodyPr/>
          <a:lstStyle/>
          <a:p>
            <a:r>
              <a:rPr lang="en-US" dirty="0" smtClean="0"/>
              <a:t>Synchronous Counter Clock Period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5238" y="2245346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5964445" y="2891956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FLIP-FLOP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86232" y="2649239"/>
            <a:ext cx="1519006" cy="32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6426342" y="3811817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6192749" y="4031675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3144" y="413126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65929" y="22896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26544" y="22799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</a:t>
            </a:r>
            <a:endParaRPr lang="en-US" b="1" dirty="0"/>
          </a:p>
        </p:txBody>
      </p:sp>
      <p:sp>
        <p:nvSpPr>
          <p:cNvPr id="44" name="Trapezoid 43"/>
          <p:cNvSpPr/>
          <p:nvPr/>
        </p:nvSpPr>
        <p:spPr>
          <a:xfrm rot="5400000">
            <a:off x="3144042" y="209522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4509" y="248061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837235" y="3315629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2837236" y="1286565"/>
            <a:ext cx="3982601" cy="1394752"/>
          </a:xfrm>
          <a:prstGeom prst="bentConnector3">
            <a:avLst>
              <a:gd name="adj1" fmla="val -195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55171" y="2102608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55171" y="1286565"/>
            <a:ext cx="0" cy="816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27307" y="29747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63" name="Elbow Connector 62"/>
          <p:cNvCxnSpPr/>
          <p:nvPr/>
        </p:nvCxnSpPr>
        <p:spPr>
          <a:xfrm flipV="1">
            <a:off x="3329604" y="5181224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flipV="1">
            <a:off x="4583815" y="5206500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3815" y="5181224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838026" y="5206500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838025" y="5237476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7092236" y="5262752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92236" y="5237476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46447" y="5262752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71614" y="524154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cxnSp>
        <p:nvCxnSpPr>
          <p:cNvPr id="72" name="Elbow Connector 71"/>
          <p:cNvCxnSpPr/>
          <p:nvPr/>
        </p:nvCxnSpPr>
        <p:spPr>
          <a:xfrm flipV="1">
            <a:off x="8346445" y="5288028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338840" y="1999837"/>
            <a:ext cx="3336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Assume each addition takes 1 ns. What is the minimum clock period?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424641" y="2539466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48232" y="1156044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12167" y="138860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039213" y="2767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86630" y="46939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1728" y="26977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4126788" y="4924785"/>
            <a:ext cx="701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6788" y="460464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12370" y="4693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68773" y="2174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35830" y="6107682"/>
            <a:ext cx="13120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13503" y="6178122"/>
            <a:ext cx="13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&gt; 1ns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1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1" grpId="0"/>
      <p:bldP spid="15" grpId="0"/>
      <p:bldP spid="55" grpId="0"/>
      <p:bldP spid="5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84030" y="2942244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 ns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48" y="1279367"/>
            <a:ext cx="391999" cy="11017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39" name="Elbow Connector 138"/>
          <p:cNvCxnSpPr/>
          <p:nvPr/>
        </p:nvCxnSpPr>
        <p:spPr>
          <a:xfrm flipV="1">
            <a:off x="6291222" y="2251217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0" y="3814381"/>
            <a:ext cx="224900" cy="6320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45" name="Elbow Connector 144"/>
          <p:cNvCxnSpPr/>
          <p:nvPr/>
        </p:nvCxnSpPr>
        <p:spPr>
          <a:xfrm flipV="1">
            <a:off x="4924287" y="4271719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408412" y="-5725"/>
            <a:ext cx="48256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is the clock period of the single cycle MIPS?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Assume each block has a delay of 1 ns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556538" y="359085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2536" y="77668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181471" y="93936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568458" y="369571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445025" y="544444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163198" y="158346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415901" y="294279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452983" y="383729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980206" y="347302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3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143" y="5143407"/>
            <a:ext cx="3806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Minimum Period = 3 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1717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/>
      <p:bldP spid="142" grpId="0"/>
      <p:bldP spid="157" grpId="0"/>
      <p:bldP spid="158" grpId="0"/>
      <p:bldP spid="1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18533</TotalTime>
  <Words>3421</Words>
  <Application>Microsoft Office PowerPoint</Application>
  <PresentationFormat>Custom</PresentationFormat>
  <Paragraphs>1296</Paragraphs>
  <Slides>40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Computer Architecture I</vt:lpstr>
      <vt:lpstr>Synchronous Single-Cycle MIPS</vt:lpstr>
      <vt:lpstr>Fetch Stage Operation</vt:lpstr>
      <vt:lpstr>Execute/Write-Back Stage Operation</vt:lpstr>
      <vt:lpstr>PowerPoint Presentation</vt:lpstr>
      <vt:lpstr>PowerPoint Presentation</vt:lpstr>
      <vt:lpstr>PowerPoint Presentation</vt:lpstr>
      <vt:lpstr>Synchronous Counter Clock Period</vt:lpstr>
      <vt:lpstr>PowerPoint Presentation</vt:lpstr>
      <vt:lpstr>CPU Performance Metrics</vt:lpstr>
      <vt:lpstr>Improving Throughput: Pipelining</vt:lpstr>
      <vt:lpstr>Pipeline Operation</vt:lpstr>
      <vt:lpstr>Simulating a Pipeline</vt:lpstr>
      <vt:lpstr>Pipelining the Single-Cycle R-Type MIPS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RAW Hazards</vt:lpstr>
      <vt:lpstr>Handling RAW Hazards</vt:lpstr>
      <vt:lpstr>Implementing Stalls</vt:lpstr>
      <vt:lpstr>Implementing Stalls: Details</vt:lpstr>
      <vt:lpstr>Handling RAW Hazards</vt:lpstr>
      <vt:lpstr>Implementing Forwarding</vt:lpstr>
      <vt:lpstr>Forwarding Control</vt:lpstr>
      <vt:lpstr>Forwarding Control</vt:lpstr>
      <vt:lpstr>Handling RAW Hazards</vt:lpstr>
      <vt:lpstr>Impact on Cycle Time</vt:lpstr>
      <vt:lpstr>5 Stage Pipeline (with support for load/store)</vt:lpstr>
      <vt:lpstr>PowerPoint Presentation</vt:lpstr>
      <vt:lpstr>RAW Hazards: Add-Add Dependency</vt:lpstr>
      <vt:lpstr>RAW Hazards: Add-Add Dependency</vt:lpstr>
      <vt:lpstr>5 Stage Pipeline (with support for load/store)</vt:lpstr>
      <vt:lpstr>RAW Hazards: Add-Load Dependency</vt:lpstr>
      <vt:lpstr>RAW Hazards: Add-Load Dependency</vt:lpstr>
      <vt:lpstr>RAW Hazards: Load-Add Dependency</vt:lpstr>
      <vt:lpstr>RAW Hazards: Load-Add Dependency</vt:lpstr>
      <vt:lpstr>RAW Hazards: Load-Add Dependency</vt:lpstr>
      <vt:lpstr>5 Stage Pipeline (Support Branch Instruction)</vt:lpstr>
    </vt:vector>
  </TitlesOfParts>
  <Company>NYU Polytechnic School of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Classroom 9.009</cp:lastModifiedBy>
  <cp:revision>575</cp:revision>
  <dcterms:created xsi:type="dcterms:W3CDTF">2016-08-18T21:23:19Z</dcterms:created>
  <dcterms:modified xsi:type="dcterms:W3CDTF">2017-09-28T21:55:18Z</dcterms:modified>
</cp:coreProperties>
</file>