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380" r:id="rId2"/>
    <p:sldId id="418" r:id="rId3"/>
    <p:sldId id="420" r:id="rId4"/>
    <p:sldId id="419" r:id="rId5"/>
    <p:sldId id="421" r:id="rId6"/>
    <p:sldId id="455" r:id="rId7"/>
    <p:sldId id="422" r:id="rId8"/>
    <p:sldId id="423" r:id="rId9"/>
    <p:sldId id="424" r:id="rId10"/>
    <p:sldId id="425" r:id="rId11"/>
    <p:sldId id="426" r:id="rId12"/>
    <p:sldId id="427" r:id="rId13"/>
    <p:sldId id="431" r:id="rId14"/>
    <p:sldId id="432" r:id="rId15"/>
    <p:sldId id="433" r:id="rId16"/>
    <p:sldId id="434" r:id="rId17"/>
    <p:sldId id="435" r:id="rId18"/>
    <p:sldId id="436" r:id="rId19"/>
    <p:sldId id="437" r:id="rId20"/>
    <p:sldId id="439" r:id="rId21"/>
    <p:sldId id="440" r:id="rId22"/>
    <p:sldId id="441" r:id="rId23"/>
    <p:sldId id="442" r:id="rId24"/>
    <p:sldId id="443" r:id="rId25"/>
    <p:sldId id="444" r:id="rId26"/>
    <p:sldId id="445" r:id="rId27"/>
    <p:sldId id="446" r:id="rId28"/>
    <p:sldId id="447" r:id="rId29"/>
    <p:sldId id="448" r:id="rId30"/>
    <p:sldId id="449" r:id="rId31"/>
    <p:sldId id="450" r:id="rId32"/>
    <p:sldId id="451" r:id="rId33"/>
    <p:sldId id="452" r:id="rId34"/>
    <p:sldId id="453" r:id="rId35"/>
    <p:sldId id="454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ddharth garg" initials="sg" lastIdx="3" clrIdx="0">
    <p:extLst>
      <p:ext uri="{19B8F6BF-5375-455C-9EA6-DF929625EA0E}">
        <p15:presenceInfo xmlns:p15="http://schemas.microsoft.com/office/powerpoint/2012/main" userId="15324f69821a311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44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2909F-604E-47D0-B343-82CB8ECDE46A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F7CBA0-E181-42D5-B09D-DE65F2570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82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6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1898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173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448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750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827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4717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886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9424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4160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17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620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023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193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59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40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669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36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314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41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75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17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70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76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65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00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8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82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789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8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25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5E78B-F158-45BF-ABF4-79D2FE211D83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7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0751" y="584844"/>
            <a:ext cx="9144000" cy="2387600"/>
          </a:xfrm>
        </p:spPr>
        <p:txBody>
          <a:bodyPr/>
          <a:lstStyle/>
          <a:p>
            <a:r>
              <a:rPr lang="en-US" dirty="0" smtClean="0"/>
              <a:t>Computer Architecture 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CS-GY-6133</a:t>
            </a:r>
          </a:p>
          <a:p>
            <a:r>
              <a:rPr lang="en-US" dirty="0" smtClean="0"/>
              <a:t>Topic: Pipelined MIPS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Instructor: Siddharth Garg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84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158627" y="2161829"/>
            <a:ext cx="10620529" cy="3747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78916" y="2161829"/>
            <a:ext cx="0" cy="454626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692798" y="1727755"/>
            <a:ext cx="9589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Time</a:t>
            </a:r>
            <a:endParaRPr lang="en-US" sz="3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78916" y="6044194"/>
            <a:ext cx="20286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Instructions</a:t>
            </a:r>
            <a:endParaRPr lang="en-US" sz="3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837322" y="1638561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t0</a:t>
            </a:r>
            <a:endParaRPr lang="en-US" sz="3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2339410" y="1619823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t1</a:t>
            </a:r>
            <a:endParaRPr lang="en-US" sz="3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4042723" y="1636687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t2</a:t>
            </a:r>
            <a:endParaRPr lang="en-US" sz="3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5719738" y="1607831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t3</a:t>
            </a:r>
            <a:endParaRPr lang="en-US" sz="3000" dirty="0"/>
          </a:p>
        </p:txBody>
      </p:sp>
      <p:sp>
        <p:nvSpPr>
          <p:cNvPr id="73" name="TextBox 72"/>
          <p:cNvSpPr txBox="1"/>
          <p:nvPr/>
        </p:nvSpPr>
        <p:spPr>
          <a:xfrm>
            <a:off x="7542512" y="1630772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t5</a:t>
            </a:r>
            <a:endParaRPr lang="en-US" sz="3000" dirty="0"/>
          </a:p>
        </p:txBody>
      </p:sp>
      <p:sp>
        <p:nvSpPr>
          <p:cNvPr id="124" name="Title 1"/>
          <p:cNvSpPr>
            <a:spLocks noGrp="1"/>
          </p:cNvSpPr>
          <p:nvPr>
            <p:ph type="title"/>
          </p:nvPr>
        </p:nvSpPr>
        <p:spPr>
          <a:xfrm>
            <a:off x="69118" y="-310317"/>
            <a:ext cx="10515600" cy="1325563"/>
          </a:xfrm>
        </p:spPr>
        <p:txBody>
          <a:bodyPr/>
          <a:lstStyle/>
          <a:p>
            <a:r>
              <a:rPr lang="en-US" dirty="0" smtClean="0"/>
              <a:t>RAW Hazards: Load-Add Dependency</a:t>
            </a:r>
            <a:endParaRPr lang="en-US" dirty="0"/>
          </a:p>
        </p:txBody>
      </p:sp>
      <p:sp>
        <p:nvSpPr>
          <p:cNvPr id="125" name="Rounded Rectangle 124"/>
          <p:cNvSpPr/>
          <p:nvPr/>
        </p:nvSpPr>
        <p:spPr>
          <a:xfrm>
            <a:off x="437567" y="247987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872281" y="2630093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1999045" y="249486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2245436" y="2615403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129" name="Rounded Rectangle 128"/>
          <p:cNvSpPr/>
          <p:nvPr/>
        </p:nvSpPr>
        <p:spPr>
          <a:xfrm>
            <a:off x="3687937" y="249486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4122651" y="2645083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5376829" y="249486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5651783" y="2593416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408584" y="2979970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lw</a:t>
            </a:r>
            <a:r>
              <a:rPr lang="en-US" dirty="0" smtClean="0">
                <a:solidFill>
                  <a:srgbClr val="FF0000"/>
                </a:solidFill>
              </a:rPr>
              <a:t> $3, </a:t>
            </a:r>
            <a:r>
              <a:rPr lang="en-US" b="1" dirty="0" smtClean="0">
                <a:solidFill>
                  <a:schemeClr val="accent2"/>
                </a:solidFill>
              </a:rPr>
              <a:t>$4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imm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289856" y="3022550"/>
            <a:ext cx="940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3766395" y="3014415"/>
            <a:ext cx="1514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Addr</a:t>
            </a:r>
            <a:r>
              <a:rPr lang="en-US" dirty="0" smtClean="0">
                <a:solidFill>
                  <a:srgbClr val="FF0000"/>
                </a:solidFill>
              </a:rPr>
              <a:t> = R[$3] + </a:t>
            </a:r>
            <a:r>
              <a:rPr lang="en-US" dirty="0" err="1" smtClean="0">
                <a:solidFill>
                  <a:srgbClr val="FF0000"/>
                </a:solidFill>
              </a:rPr>
              <a:t>SgnImm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5295002" y="2999425"/>
            <a:ext cx="1652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Load from </a:t>
            </a:r>
            <a:r>
              <a:rPr lang="en-US" dirty="0" err="1" smtClean="0">
                <a:solidFill>
                  <a:srgbClr val="FF0000"/>
                </a:solidFill>
              </a:rPr>
              <a:t>Addr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7124360" y="2498889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7559074" y="2649109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139" name="TextBox 138"/>
          <p:cNvSpPr txBox="1"/>
          <p:nvPr/>
        </p:nvSpPr>
        <p:spPr>
          <a:xfrm>
            <a:off x="7399314" y="3029373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2143845" y="3879786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2578559" y="4030006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66" name="Rounded Rectangle 65"/>
          <p:cNvSpPr/>
          <p:nvPr/>
        </p:nvSpPr>
        <p:spPr>
          <a:xfrm>
            <a:off x="3705323" y="3894776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3913895" y="4044996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5394215" y="3894776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5828929" y="4044996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70" name="Rounded Rectangle 69"/>
          <p:cNvSpPr/>
          <p:nvPr/>
        </p:nvSpPr>
        <p:spPr>
          <a:xfrm>
            <a:off x="7083107" y="3894776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7358061" y="3993329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sp>
        <p:nvSpPr>
          <p:cNvPr id="72" name="TextBox 71"/>
          <p:cNvSpPr txBox="1"/>
          <p:nvPr/>
        </p:nvSpPr>
        <p:spPr>
          <a:xfrm>
            <a:off x="2114862" y="4379883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dd </a:t>
            </a:r>
            <a:r>
              <a:rPr lang="en-US" b="1" dirty="0" smtClean="0">
                <a:solidFill>
                  <a:schemeClr val="accent2"/>
                </a:solidFill>
              </a:rPr>
              <a:t>$4</a:t>
            </a:r>
            <a:r>
              <a:rPr lang="en-US" dirty="0" smtClean="0">
                <a:solidFill>
                  <a:srgbClr val="FF0000"/>
                </a:solidFill>
              </a:rPr>
              <a:t>, $5, $6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783581" y="4437932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$4, $5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472673" y="4414328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R[$4] + R[$5]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585475" y="4422463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nop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8830638" y="3898802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9265352" y="4049022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79" name="TextBox 78"/>
          <p:cNvSpPr txBox="1"/>
          <p:nvPr/>
        </p:nvSpPr>
        <p:spPr>
          <a:xfrm>
            <a:off x="9105592" y="4429286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0" name="Right Arrow 79"/>
          <p:cNvSpPr/>
          <p:nvPr/>
        </p:nvSpPr>
        <p:spPr>
          <a:xfrm rot="2259175">
            <a:off x="4902986" y="3357362"/>
            <a:ext cx="816298" cy="502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2593646" y="5159290"/>
            <a:ext cx="3046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Will this work?</a:t>
            </a:r>
            <a:endParaRPr lang="en-US" sz="3600" b="1" dirty="0">
              <a:solidFill>
                <a:schemeClr val="accent2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578559" y="5851266"/>
            <a:ext cx="5245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Solution: Stall the pipeline</a:t>
            </a:r>
            <a:endParaRPr lang="en-US" sz="3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954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7" grpId="0"/>
      <p:bldP spid="8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158627" y="1842705"/>
            <a:ext cx="10620529" cy="3747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78916" y="1842705"/>
            <a:ext cx="0" cy="454626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692798" y="1408631"/>
            <a:ext cx="9589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Time</a:t>
            </a:r>
            <a:endParaRPr lang="en-US" sz="3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78916" y="5725070"/>
            <a:ext cx="20286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Instructions</a:t>
            </a:r>
            <a:endParaRPr lang="en-US" sz="3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837322" y="1319437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t0</a:t>
            </a:r>
            <a:endParaRPr lang="en-US" sz="3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2339410" y="1300699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t1</a:t>
            </a:r>
            <a:endParaRPr lang="en-US" sz="3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4042723" y="1317563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t2</a:t>
            </a:r>
            <a:endParaRPr lang="en-US" sz="3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5719738" y="1288707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t3</a:t>
            </a:r>
            <a:endParaRPr lang="en-US" sz="3000" dirty="0"/>
          </a:p>
        </p:txBody>
      </p:sp>
      <p:sp>
        <p:nvSpPr>
          <p:cNvPr id="73" name="TextBox 72"/>
          <p:cNvSpPr txBox="1"/>
          <p:nvPr/>
        </p:nvSpPr>
        <p:spPr>
          <a:xfrm>
            <a:off x="7542512" y="1311648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t5</a:t>
            </a:r>
            <a:endParaRPr lang="en-US" sz="3000" dirty="0"/>
          </a:p>
        </p:txBody>
      </p:sp>
      <p:sp>
        <p:nvSpPr>
          <p:cNvPr id="124" name="Title 1"/>
          <p:cNvSpPr>
            <a:spLocks noGrp="1"/>
          </p:cNvSpPr>
          <p:nvPr>
            <p:ph type="title"/>
          </p:nvPr>
        </p:nvSpPr>
        <p:spPr>
          <a:xfrm>
            <a:off x="69118" y="-310317"/>
            <a:ext cx="10515600" cy="1325563"/>
          </a:xfrm>
        </p:spPr>
        <p:txBody>
          <a:bodyPr/>
          <a:lstStyle/>
          <a:p>
            <a:r>
              <a:rPr lang="en-US" dirty="0" smtClean="0"/>
              <a:t>RAW Hazards: Load-Add Dependency</a:t>
            </a:r>
            <a:endParaRPr lang="en-US" dirty="0"/>
          </a:p>
        </p:txBody>
      </p:sp>
      <p:sp>
        <p:nvSpPr>
          <p:cNvPr id="125" name="Rounded Rectangle 124"/>
          <p:cNvSpPr/>
          <p:nvPr/>
        </p:nvSpPr>
        <p:spPr>
          <a:xfrm>
            <a:off x="437567" y="2160749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872281" y="2310969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1999045" y="2175739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2245436" y="2296279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129" name="Rounded Rectangle 128"/>
          <p:cNvSpPr/>
          <p:nvPr/>
        </p:nvSpPr>
        <p:spPr>
          <a:xfrm>
            <a:off x="3687937" y="2175739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4122651" y="2325959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5376829" y="2175739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5651783" y="2274292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408584" y="2660846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lw</a:t>
            </a:r>
            <a:r>
              <a:rPr lang="en-US" dirty="0" smtClean="0">
                <a:solidFill>
                  <a:srgbClr val="FF0000"/>
                </a:solidFill>
              </a:rPr>
              <a:t> $3, </a:t>
            </a:r>
            <a:r>
              <a:rPr lang="en-US" b="1" dirty="0" smtClean="0">
                <a:solidFill>
                  <a:schemeClr val="accent2"/>
                </a:solidFill>
              </a:rPr>
              <a:t>$4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imm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289856" y="2703426"/>
            <a:ext cx="940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3766395" y="2695291"/>
            <a:ext cx="1514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Addr</a:t>
            </a:r>
            <a:r>
              <a:rPr lang="en-US" dirty="0" smtClean="0">
                <a:solidFill>
                  <a:srgbClr val="FF0000"/>
                </a:solidFill>
              </a:rPr>
              <a:t> = R[$3] + </a:t>
            </a:r>
            <a:r>
              <a:rPr lang="en-US" dirty="0" err="1" smtClean="0">
                <a:solidFill>
                  <a:srgbClr val="FF0000"/>
                </a:solidFill>
              </a:rPr>
              <a:t>SgnImm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5295002" y="2680301"/>
            <a:ext cx="1652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Load from </a:t>
            </a:r>
            <a:r>
              <a:rPr lang="en-US" dirty="0" err="1" smtClean="0">
                <a:solidFill>
                  <a:srgbClr val="FF0000"/>
                </a:solidFill>
              </a:rPr>
              <a:t>Addr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7124360" y="2179765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7559074" y="2329985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139" name="TextBox 138"/>
          <p:cNvSpPr txBox="1"/>
          <p:nvPr/>
        </p:nvSpPr>
        <p:spPr>
          <a:xfrm>
            <a:off x="7399314" y="2710249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2143845" y="3560662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2578559" y="3710882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66" name="Rounded Rectangle 65"/>
          <p:cNvSpPr/>
          <p:nvPr/>
        </p:nvSpPr>
        <p:spPr>
          <a:xfrm>
            <a:off x="3705323" y="3575652"/>
            <a:ext cx="1469036" cy="854439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3913895" y="3725872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5394215" y="3575652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5609073" y="3689045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  <a:endParaRPr lang="en-US" sz="3000" dirty="0"/>
          </a:p>
        </p:txBody>
      </p:sp>
      <p:sp>
        <p:nvSpPr>
          <p:cNvPr id="70" name="Rounded Rectangle 69"/>
          <p:cNvSpPr/>
          <p:nvPr/>
        </p:nvSpPr>
        <p:spPr>
          <a:xfrm>
            <a:off x="8721407" y="3575652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8996361" y="3674205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sp>
        <p:nvSpPr>
          <p:cNvPr id="72" name="TextBox 71"/>
          <p:cNvSpPr txBox="1"/>
          <p:nvPr/>
        </p:nvSpPr>
        <p:spPr>
          <a:xfrm>
            <a:off x="2114862" y="4060759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dd </a:t>
            </a:r>
            <a:r>
              <a:rPr lang="en-US" b="1" dirty="0" smtClean="0">
                <a:solidFill>
                  <a:schemeClr val="accent2"/>
                </a:solidFill>
              </a:rPr>
              <a:t>$4</a:t>
            </a:r>
            <a:r>
              <a:rPr lang="en-US" dirty="0" smtClean="0">
                <a:solidFill>
                  <a:srgbClr val="FF0000"/>
                </a:solidFill>
              </a:rPr>
              <a:t>, $5, $6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783581" y="4118808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$4, $5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223775" y="4103339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nop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10468938" y="3579678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10903652" y="3729898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79" name="TextBox 78"/>
          <p:cNvSpPr txBox="1"/>
          <p:nvPr/>
        </p:nvSpPr>
        <p:spPr>
          <a:xfrm>
            <a:off x="10743892" y="4110162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0" name="Right Arrow 79"/>
          <p:cNvSpPr/>
          <p:nvPr/>
        </p:nvSpPr>
        <p:spPr>
          <a:xfrm rot="3294040">
            <a:off x="6598263" y="3057837"/>
            <a:ext cx="816298" cy="502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6565994" y="718912"/>
            <a:ext cx="5245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Solution: Stall the pipeline</a:t>
            </a:r>
            <a:endParaRPr lang="en-US" sz="3600" b="1" dirty="0">
              <a:solidFill>
                <a:schemeClr val="accent2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7087738" y="3575652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7522452" y="3725872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47" name="TextBox 46"/>
          <p:cNvSpPr txBox="1"/>
          <p:nvPr/>
        </p:nvSpPr>
        <p:spPr>
          <a:xfrm>
            <a:off x="7166196" y="4095204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R[$4] + R[$5]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3734485" y="4643258"/>
            <a:ext cx="1469036" cy="854439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4240415" y="4778788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50" name="Rounded Rectangle 49"/>
          <p:cNvSpPr/>
          <p:nvPr/>
        </p:nvSpPr>
        <p:spPr>
          <a:xfrm>
            <a:off x="5369607" y="4658248"/>
            <a:ext cx="1469036" cy="8544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771035" y="4778788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7033951" y="4658248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7332932" y="4808468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  <a:endParaRPr lang="en-US" sz="3000" dirty="0"/>
          </a:p>
        </p:txBody>
      </p:sp>
      <p:sp>
        <p:nvSpPr>
          <p:cNvPr id="54" name="Rounded Rectangle 53"/>
          <p:cNvSpPr/>
          <p:nvPr/>
        </p:nvSpPr>
        <p:spPr>
          <a:xfrm>
            <a:off x="8722843" y="4658248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9188827" y="4778788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60" name="Rounded Rectangle 59"/>
          <p:cNvSpPr/>
          <p:nvPr/>
        </p:nvSpPr>
        <p:spPr>
          <a:xfrm>
            <a:off x="10470374" y="4662274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10699358" y="4808468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sp>
        <p:nvSpPr>
          <p:cNvPr id="91" name="TextBox 90"/>
          <p:cNvSpPr txBox="1"/>
          <p:nvPr/>
        </p:nvSpPr>
        <p:spPr>
          <a:xfrm>
            <a:off x="5481103" y="4099230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$4, $5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77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158627" y="2161829"/>
            <a:ext cx="10620529" cy="3747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78916" y="2161829"/>
            <a:ext cx="0" cy="454626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692798" y="1727755"/>
            <a:ext cx="9589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Time</a:t>
            </a:r>
            <a:endParaRPr lang="en-US" sz="3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78916" y="6044194"/>
            <a:ext cx="20286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Instructions</a:t>
            </a:r>
            <a:endParaRPr lang="en-US" sz="3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837322" y="1638561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t0</a:t>
            </a:r>
            <a:endParaRPr lang="en-US" sz="3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2339410" y="1619823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t1</a:t>
            </a:r>
            <a:endParaRPr lang="en-US" sz="3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4042723" y="1636687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t2</a:t>
            </a:r>
            <a:endParaRPr lang="en-US" sz="3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5719738" y="1607831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t3</a:t>
            </a:r>
            <a:endParaRPr lang="en-US" sz="3000" dirty="0"/>
          </a:p>
        </p:txBody>
      </p:sp>
      <p:sp>
        <p:nvSpPr>
          <p:cNvPr id="73" name="TextBox 72"/>
          <p:cNvSpPr txBox="1"/>
          <p:nvPr/>
        </p:nvSpPr>
        <p:spPr>
          <a:xfrm>
            <a:off x="7542512" y="1630772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t5</a:t>
            </a:r>
            <a:endParaRPr lang="en-US" sz="3000" dirty="0"/>
          </a:p>
        </p:txBody>
      </p:sp>
      <p:sp>
        <p:nvSpPr>
          <p:cNvPr id="124" name="Title 1"/>
          <p:cNvSpPr>
            <a:spLocks noGrp="1"/>
          </p:cNvSpPr>
          <p:nvPr>
            <p:ph type="title"/>
          </p:nvPr>
        </p:nvSpPr>
        <p:spPr>
          <a:xfrm>
            <a:off x="69118" y="-310317"/>
            <a:ext cx="10515600" cy="1325563"/>
          </a:xfrm>
        </p:spPr>
        <p:txBody>
          <a:bodyPr/>
          <a:lstStyle/>
          <a:p>
            <a:r>
              <a:rPr lang="en-US" dirty="0" smtClean="0"/>
              <a:t>RAW Hazards: Load-Add Dependency</a:t>
            </a:r>
            <a:endParaRPr lang="en-US" dirty="0"/>
          </a:p>
        </p:txBody>
      </p:sp>
      <p:sp>
        <p:nvSpPr>
          <p:cNvPr id="125" name="Rounded Rectangle 124"/>
          <p:cNvSpPr/>
          <p:nvPr/>
        </p:nvSpPr>
        <p:spPr>
          <a:xfrm>
            <a:off x="437567" y="247987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872281" y="2630093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1999045" y="249486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2245436" y="2615403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129" name="Rounded Rectangle 128"/>
          <p:cNvSpPr/>
          <p:nvPr/>
        </p:nvSpPr>
        <p:spPr>
          <a:xfrm>
            <a:off x="3687937" y="249486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4122651" y="2645083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5376829" y="249486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5651783" y="2593416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408584" y="2979970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lw</a:t>
            </a:r>
            <a:r>
              <a:rPr lang="en-US" dirty="0" smtClean="0">
                <a:solidFill>
                  <a:srgbClr val="FF0000"/>
                </a:solidFill>
              </a:rPr>
              <a:t> $3, </a:t>
            </a:r>
            <a:r>
              <a:rPr lang="en-US" b="1" dirty="0" smtClean="0">
                <a:solidFill>
                  <a:schemeClr val="accent2"/>
                </a:solidFill>
              </a:rPr>
              <a:t>$4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imm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289856" y="3022550"/>
            <a:ext cx="940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3766395" y="3014415"/>
            <a:ext cx="1514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Addr</a:t>
            </a:r>
            <a:r>
              <a:rPr lang="en-US" dirty="0" smtClean="0">
                <a:solidFill>
                  <a:srgbClr val="FF0000"/>
                </a:solidFill>
              </a:rPr>
              <a:t> = R[$3] + </a:t>
            </a:r>
            <a:r>
              <a:rPr lang="en-US" dirty="0" err="1" smtClean="0">
                <a:solidFill>
                  <a:srgbClr val="FF0000"/>
                </a:solidFill>
              </a:rPr>
              <a:t>SgnImm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5295002" y="2999425"/>
            <a:ext cx="1652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Load from </a:t>
            </a:r>
            <a:r>
              <a:rPr lang="en-US" dirty="0" err="1" smtClean="0">
                <a:solidFill>
                  <a:srgbClr val="FF0000"/>
                </a:solidFill>
              </a:rPr>
              <a:t>Addr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7124360" y="2498889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7559074" y="2649109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139" name="TextBox 138"/>
          <p:cNvSpPr txBox="1"/>
          <p:nvPr/>
        </p:nvSpPr>
        <p:spPr>
          <a:xfrm>
            <a:off x="7399314" y="3029373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3755294" y="4809426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4190008" y="4959646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66" name="Rounded Rectangle 65"/>
          <p:cNvSpPr/>
          <p:nvPr/>
        </p:nvSpPr>
        <p:spPr>
          <a:xfrm>
            <a:off x="5408827" y="4824416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5617399" y="4974636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7005664" y="4824416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7440378" y="4974636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70" name="Rounded Rectangle 69"/>
          <p:cNvSpPr/>
          <p:nvPr/>
        </p:nvSpPr>
        <p:spPr>
          <a:xfrm>
            <a:off x="8841844" y="4824416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9116798" y="4922969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sp>
        <p:nvSpPr>
          <p:cNvPr id="72" name="TextBox 71"/>
          <p:cNvSpPr txBox="1"/>
          <p:nvPr/>
        </p:nvSpPr>
        <p:spPr>
          <a:xfrm>
            <a:off x="3726311" y="5309523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dd </a:t>
            </a:r>
            <a:r>
              <a:rPr lang="en-US" b="1" dirty="0" smtClean="0">
                <a:solidFill>
                  <a:schemeClr val="accent2"/>
                </a:solidFill>
              </a:rPr>
              <a:t>$4</a:t>
            </a:r>
            <a:r>
              <a:rPr lang="en-US" dirty="0" smtClean="0">
                <a:solidFill>
                  <a:srgbClr val="FF0000"/>
                </a:solidFill>
              </a:rPr>
              <a:t>, $5, $6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487085" y="5367572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$4, $5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084122" y="5343968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R[$4] + R[$5]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344212" y="5352103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nop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10589375" y="4828442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11024089" y="4978662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79" name="TextBox 78"/>
          <p:cNvSpPr txBox="1"/>
          <p:nvPr/>
        </p:nvSpPr>
        <p:spPr>
          <a:xfrm>
            <a:off x="10864329" y="5358926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0" name="Right Arrow 79"/>
          <p:cNvSpPr/>
          <p:nvPr/>
        </p:nvSpPr>
        <p:spPr>
          <a:xfrm rot="3300440">
            <a:off x="6152211" y="3947742"/>
            <a:ext cx="2215711" cy="502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2098727" y="372193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2533441" y="3872153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47" name="Rounded Rectangle 46"/>
          <p:cNvSpPr/>
          <p:nvPr/>
        </p:nvSpPr>
        <p:spPr>
          <a:xfrm>
            <a:off x="3660205" y="373692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3868777" y="3887143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5349097" y="373692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783811" y="3887143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51" name="Rounded Rectangle 50"/>
          <p:cNvSpPr/>
          <p:nvPr/>
        </p:nvSpPr>
        <p:spPr>
          <a:xfrm>
            <a:off x="7037989" y="373692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312943" y="3835476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sp>
        <p:nvSpPr>
          <p:cNvPr id="53" name="TextBox 52"/>
          <p:cNvSpPr txBox="1"/>
          <p:nvPr/>
        </p:nvSpPr>
        <p:spPr>
          <a:xfrm>
            <a:off x="2069744" y="4222030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dd $7 $8, $9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738463" y="4280079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$7, $8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27555" y="425647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R[$7] + R[$8]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540357" y="426461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nop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8785520" y="3740949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9220234" y="3891169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59" name="TextBox 58"/>
          <p:cNvSpPr txBox="1"/>
          <p:nvPr/>
        </p:nvSpPr>
        <p:spPr>
          <a:xfrm>
            <a:off x="9060474" y="4271433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906359" y="827418"/>
            <a:ext cx="4117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MEM-EX Forwarding</a:t>
            </a:r>
            <a:endParaRPr lang="en-US" sz="3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678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6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158627" y="2161829"/>
            <a:ext cx="10620529" cy="3747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78916" y="2161829"/>
            <a:ext cx="0" cy="454626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692798" y="1727755"/>
            <a:ext cx="9589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Time</a:t>
            </a:r>
            <a:endParaRPr lang="en-US" sz="3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78916" y="6044194"/>
            <a:ext cx="20286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Instructions</a:t>
            </a:r>
            <a:endParaRPr lang="en-US" sz="3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837322" y="1638561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t0</a:t>
            </a:r>
            <a:endParaRPr lang="en-US" sz="3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2339410" y="1619823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t1</a:t>
            </a:r>
            <a:endParaRPr lang="en-US" sz="3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4042723" y="1636687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t2</a:t>
            </a:r>
            <a:endParaRPr lang="en-US" sz="3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5719738" y="1607831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t3</a:t>
            </a:r>
            <a:endParaRPr lang="en-US" sz="3000" dirty="0"/>
          </a:p>
        </p:txBody>
      </p:sp>
      <p:sp>
        <p:nvSpPr>
          <p:cNvPr id="73" name="TextBox 72"/>
          <p:cNvSpPr txBox="1"/>
          <p:nvPr/>
        </p:nvSpPr>
        <p:spPr>
          <a:xfrm>
            <a:off x="7542512" y="1630772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t5</a:t>
            </a:r>
            <a:endParaRPr lang="en-US" sz="3000" dirty="0"/>
          </a:p>
        </p:txBody>
      </p:sp>
      <p:sp>
        <p:nvSpPr>
          <p:cNvPr id="124" name="Title 1"/>
          <p:cNvSpPr>
            <a:spLocks noGrp="1"/>
          </p:cNvSpPr>
          <p:nvPr>
            <p:ph type="title"/>
          </p:nvPr>
        </p:nvSpPr>
        <p:spPr>
          <a:xfrm>
            <a:off x="136115" y="108143"/>
            <a:ext cx="10515600" cy="1325563"/>
          </a:xfrm>
        </p:spPr>
        <p:txBody>
          <a:bodyPr/>
          <a:lstStyle/>
          <a:p>
            <a:r>
              <a:rPr lang="en-US" dirty="0" smtClean="0"/>
              <a:t>RAW Hazards: Load-Store Dependency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25" name="Rounded Rectangle 124"/>
          <p:cNvSpPr/>
          <p:nvPr/>
        </p:nvSpPr>
        <p:spPr>
          <a:xfrm>
            <a:off x="437567" y="247987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872281" y="2630093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1999045" y="249486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2245436" y="2615403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129" name="Rounded Rectangle 128"/>
          <p:cNvSpPr/>
          <p:nvPr/>
        </p:nvSpPr>
        <p:spPr>
          <a:xfrm>
            <a:off x="3687937" y="249486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4122651" y="2645083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5376829" y="249486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5651783" y="2593416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408584" y="2979970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lw</a:t>
            </a:r>
            <a:r>
              <a:rPr lang="en-US" dirty="0" smtClean="0">
                <a:solidFill>
                  <a:srgbClr val="FF0000"/>
                </a:solidFill>
              </a:rPr>
              <a:t> $3, </a:t>
            </a:r>
            <a:r>
              <a:rPr lang="en-US" b="1" dirty="0" smtClean="0">
                <a:solidFill>
                  <a:schemeClr val="accent2"/>
                </a:solidFill>
              </a:rPr>
              <a:t>$4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imm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289856" y="3022550"/>
            <a:ext cx="940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3766395" y="3014415"/>
            <a:ext cx="1514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Addr</a:t>
            </a:r>
            <a:r>
              <a:rPr lang="en-US" dirty="0" smtClean="0">
                <a:solidFill>
                  <a:srgbClr val="FF0000"/>
                </a:solidFill>
              </a:rPr>
              <a:t> = R[$3] + </a:t>
            </a:r>
            <a:r>
              <a:rPr lang="en-US" dirty="0" err="1" smtClean="0">
                <a:solidFill>
                  <a:srgbClr val="FF0000"/>
                </a:solidFill>
              </a:rPr>
              <a:t>SgnImm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5529718" y="3014415"/>
            <a:ext cx="1676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R[$4] = Mem[</a:t>
            </a:r>
            <a:r>
              <a:rPr lang="en-US" dirty="0" err="1" smtClean="0">
                <a:solidFill>
                  <a:srgbClr val="FF0000"/>
                </a:solidFill>
              </a:rPr>
              <a:t>Addr</a:t>
            </a:r>
            <a:r>
              <a:rPr lang="en-US" dirty="0" smtClean="0">
                <a:solidFill>
                  <a:srgbClr val="FF0000"/>
                </a:solidFill>
              </a:rPr>
              <a:t>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7124360" y="2498889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7559074" y="2649109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139" name="TextBox 138"/>
          <p:cNvSpPr txBox="1"/>
          <p:nvPr/>
        </p:nvSpPr>
        <p:spPr>
          <a:xfrm>
            <a:off x="7399314" y="3029373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0" name="Right Arrow 79"/>
          <p:cNvSpPr/>
          <p:nvPr/>
        </p:nvSpPr>
        <p:spPr>
          <a:xfrm rot="3300440">
            <a:off x="6644963" y="3338793"/>
            <a:ext cx="801099" cy="502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2098727" y="372193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2533441" y="3872153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47" name="Rounded Rectangle 46"/>
          <p:cNvSpPr/>
          <p:nvPr/>
        </p:nvSpPr>
        <p:spPr>
          <a:xfrm>
            <a:off x="3684753" y="373692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3893325" y="3887143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5367507" y="3743060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802221" y="3893280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51" name="Rounded Rectangle 50"/>
          <p:cNvSpPr/>
          <p:nvPr/>
        </p:nvSpPr>
        <p:spPr>
          <a:xfrm>
            <a:off x="7056399" y="3743060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331353" y="3841613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sp>
        <p:nvSpPr>
          <p:cNvPr id="53" name="TextBox 52"/>
          <p:cNvSpPr txBox="1"/>
          <p:nvPr/>
        </p:nvSpPr>
        <p:spPr>
          <a:xfrm>
            <a:off x="2069744" y="4222030"/>
            <a:ext cx="1602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sw</a:t>
            </a:r>
            <a:r>
              <a:rPr lang="en-US" dirty="0" smtClean="0">
                <a:solidFill>
                  <a:srgbClr val="FF0000"/>
                </a:solidFill>
              </a:rPr>
              <a:t> $5, </a:t>
            </a:r>
            <a:r>
              <a:rPr lang="en-US" b="1" dirty="0" smtClean="0">
                <a:solidFill>
                  <a:schemeClr val="accent2"/>
                </a:solidFill>
              </a:rPr>
              <a:t>$4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imm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897921" y="4280079"/>
            <a:ext cx="940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28570" y="4253560"/>
            <a:ext cx="1318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Mem[</a:t>
            </a:r>
            <a:r>
              <a:rPr lang="en-US" dirty="0" err="1" smtClean="0">
                <a:solidFill>
                  <a:srgbClr val="FF0000"/>
                </a:solidFill>
              </a:rPr>
              <a:t>Addr</a:t>
            </a:r>
            <a:r>
              <a:rPr lang="en-US" dirty="0" smtClean="0">
                <a:solidFill>
                  <a:srgbClr val="FF0000"/>
                </a:solidFill>
              </a:rPr>
              <a:t>] = R[$4]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8803930" y="3747086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9238644" y="3897306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59" name="TextBox 58"/>
          <p:cNvSpPr txBox="1"/>
          <p:nvPr/>
        </p:nvSpPr>
        <p:spPr>
          <a:xfrm>
            <a:off x="9078884" y="4277570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541815" y="5482238"/>
            <a:ext cx="4899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MEM-&gt;MEM Forwarding</a:t>
            </a:r>
            <a:endParaRPr lang="en-US" sz="3600" b="1" dirty="0">
              <a:solidFill>
                <a:schemeClr val="accent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438685" y="4242152"/>
            <a:ext cx="1514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Addr</a:t>
            </a:r>
            <a:r>
              <a:rPr lang="en-US" dirty="0" smtClean="0">
                <a:solidFill>
                  <a:srgbClr val="FF0000"/>
                </a:solidFill>
              </a:rPr>
              <a:t> = R[$5] + </a:t>
            </a:r>
            <a:r>
              <a:rPr lang="en-US" dirty="0" err="1" smtClean="0">
                <a:solidFill>
                  <a:srgbClr val="FF0000"/>
                </a:solidFill>
              </a:rPr>
              <a:t>SgnImm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25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6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158627" y="2161829"/>
            <a:ext cx="10620529" cy="3747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78916" y="2161829"/>
            <a:ext cx="0" cy="454626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692798" y="1727755"/>
            <a:ext cx="9589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Time</a:t>
            </a:r>
            <a:endParaRPr lang="en-US" sz="3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78916" y="6044194"/>
            <a:ext cx="20286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Instructions</a:t>
            </a:r>
            <a:endParaRPr lang="en-US" sz="3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837322" y="1638561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t0</a:t>
            </a:r>
            <a:endParaRPr lang="en-US" sz="3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2339410" y="1619823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t1</a:t>
            </a:r>
            <a:endParaRPr lang="en-US" sz="3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4042723" y="1636687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t2</a:t>
            </a:r>
            <a:endParaRPr lang="en-US" sz="3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5719738" y="1607831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t3</a:t>
            </a:r>
            <a:endParaRPr lang="en-US" sz="3000" dirty="0"/>
          </a:p>
        </p:txBody>
      </p:sp>
      <p:sp>
        <p:nvSpPr>
          <p:cNvPr id="73" name="TextBox 72"/>
          <p:cNvSpPr txBox="1"/>
          <p:nvPr/>
        </p:nvSpPr>
        <p:spPr>
          <a:xfrm>
            <a:off x="7542512" y="1630772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t5</a:t>
            </a:r>
            <a:endParaRPr lang="en-US" sz="3000" dirty="0"/>
          </a:p>
        </p:txBody>
      </p:sp>
      <p:sp>
        <p:nvSpPr>
          <p:cNvPr id="124" name="Title 1"/>
          <p:cNvSpPr>
            <a:spLocks noGrp="1"/>
          </p:cNvSpPr>
          <p:nvPr>
            <p:ph type="title"/>
          </p:nvPr>
        </p:nvSpPr>
        <p:spPr>
          <a:xfrm>
            <a:off x="136115" y="108143"/>
            <a:ext cx="10515600" cy="1325563"/>
          </a:xfrm>
        </p:spPr>
        <p:txBody>
          <a:bodyPr/>
          <a:lstStyle/>
          <a:p>
            <a:r>
              <a:rPr lang="en-US" dirty="0" smtClean="0"/>
              <a:t>Branch Instructions</a:t>
            </a:r>
            <a:endParaRPr lang="en-US" dirty="0"/>
          </a:p>
        </p:txBody>
      </p:sp>
      <p:sp>
        <p:nvSpPr>
          <p:cNvPr id="125" name="Rounded Rectangle 124"/>
          <p:cNvSpPr/>
          <p:nvPr/>
        </p:nvSpPr>
        <p:spPr>
          <a:xfrm>
            <a:off x="437567" y="247987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872281" y="2630093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1999045" y="249486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2245436" y="2615403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129" name="Rounded Rectangle 128"/>
          <p:cNvSpPr/>
          <p:nvPr/>
        </p:nvSpPr>
        <p:spPr>
          <a:xfrm>
            <a:off x="3687937" y="249486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4122651" y="2645083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5376829" y="249486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5651783" y="2593416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307382" y="2984735"/>
            <a:ext cx="172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beq</a:t>
            </a:r>
            <a:r>
              <a:rPr lang="en-US" dirty="0" smtClean="0">
                <a:solidFill>
                  <a:srgbClr val="FF0000"/>
                </a:solidFill>
              </a:rPr>
              <a:t> $3, $4, </a:t>
            </a:r>
            <a:r>
              <a:rPr lang="en-US" dirty="0" err="1" smtClean="0">
                <a:solidFill>
                  <a:srgbClr val="FF0000"/>
                </a:solidFill>
              </a:rPr>
              <a:t>addr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129725" y="3015606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$3, $4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3684753" y="2987846"/>
            <a:ext cx="151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R[$3]==R[$4]?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5828655" y="2976215"/>
            <a:ext cx="167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nop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7124360" y="2498889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7559074" y="2649109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139" name="TextBox 138"/>
          <p:cNvSpPr txBox="1"/>
          <p:nvPr/>
        </p:nvSpPr>
        <p:spPr>
          <a:xfrm>
            <a:off x="7638253" y="301377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nop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5376829" y="3795810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5811543" y="3946030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2" name="TextBox 1"/>
          <p:cNvSpPr txBox="1"/>
          <p:nvPr/>
        </p:nvSpPr>
        <p:spPr>
          <a:xfrm>
            <a:off x="1702370" y="4929372"/>
            <a:ext cx="865961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 smtClean="0">
                <a:solidFill>
                  <a:srgbClr val="FF0000"/>
                </a:solidFill>
              </a:rPr>
              <a:t>Branch Taken/Not Taken not known till cycle T3!</a:t>
            </a:r>
            <a:endParaRPr lang="en-US" sz="3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29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158627" y="1873390"/>
            <a:ext cx="10620529" cy="3747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78916" y="1873390"/>
            <a:ext cx="0" cy="454626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692798" y="1439316"/>
            <a:ext cx="9589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Time</a:t>
            </a:r>
            <a:endParaRPr lang="en-US" sz="3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78916" y="5755755"/>
            <a:ext cx="20286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Instructions</a:t>
            </a:r>
            <a:endParaRPr lang="en-US" sz="3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837322" y="1350122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t0</a:t>
            </a:r>
            <a:endParaRPr lang="en-US" sz="3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2339410" y="1331384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t1</a:t>
            </a:r>
            <a:endParaRPr lang="en-US" sz="3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4042723" y="1348248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t2</a:t>
            </a:r>
            <a:endParaRPr lang="en-US" sz="3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5719738" y="1319392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t3</a:t>
            </a:r>
            <a:endParaRPr lang="en-US" sz="3000" dirty="0"/>
          </a:p>
        </p:txBody>
      </p:sp>
      <p:sp>
        <p:nvSpPr>
          <p:cNvPr id="73" name="TextBox 72"/>
          <p:cNvSpPr txBox="1"/>
          <p:nvPr/>
        </p:nvSpPr>
        <p:spPr>
          <a:xfrm>
            <a:off x="7542512" y="1342333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t5</a:t>
            </a:r>
            <a:endParaRPr lang="en-US" sz="3000" dirty="0"/>
          </a:p>
        </p:txBody>
      </p:sp>
      <p:sp>
        <p:nvSpPr>
          <p:cNvPr id="124" name="Title 1"/>
          <p:cNvSpPr>
            <a:spLocks noGrp="1"/>
          </p:cNvSpPr>
          <p:nvPr>
            <p:ph type="title"/>
          </p:nvPr>
        </p:nvSpPr>
        <p:spPr>
          <a:xfrm>
            <a:off x="136115" y="108143"/>
            <a:ext cx="10515600" cy="1325563"/>
          </a:xfrm>
        </p:spPr>
        <p:txBody>
          <a:bodyPr/>
          <a:lstStyle/>
          <a:p>
            <a:r>
              <a:rPr lang="en-US" dirty="0" smtClean="0"/>
              <a:t>Solution 1: </a:t>
            </a:r>
            <a:r>
              <a:rPr lang="en-US" dirty="0" err="1" smtClean="0"/>
              <a:t>Stall+Flush</a:t>
            </a:r>
            <a:endParaRPr lang="en-US" dirty="0"/>
          </a:p>
        </p:txBody>
      </p:sp>
      <p:sp>
        <p:nvSpPr>
          <p:cNvPr id="125" name="Rounded Rectangle 124"/>
          <p:cNvSpPr/>
          <p:nvPr/>
        </p:nvSpPr>
        <p:spPr>
          <a:xfrm>
            <a:off x="437567" y="2191434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872281" y="2341654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1999045" y="2206424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2245436" y="2326964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129" name="Rounded Rectangle 128"/>
          <p:cNvSpPr/>
          <p:nvPr/>
        </p:nvSpPr>
        <p:spPr>
          <a:xfrm>
            <a:off x="3687937" y="2206424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4122651" y="2356644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5376829" y="2206424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5651783" y="2304977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307382" y="2696296"/>
            <a:ext cx="172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beq</a:t>
            </a:r>
            <a:r>
              <a:rPr lang="en-US" dirty="0" smtClean="0">
                <a:solidFill>
                  <a:srgbClr val="FF0000"/>
                </a:solidFill>
              </a:rPr>
              <a:t> $3, $4, </a:t>
            </a:r>
            <a:r>
              <a:rPr lang="en-US" dirty="0" err="1" smtClean="0">
                <a:solidFill>
                  <a:srgbClr val="FF0000"/>
                </a:solidFill>
              </a:rPr>
              <a:t>addr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129725" y="2727167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$3, $4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3684753" y="2699407"/>
            <a:ext cx="151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R[$3]==R[$4]?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5828655" y="2687776"/>
            <a:ext cx="167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nop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7124360" y="2210450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7559074" y="2360670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139" name="TextBox 138"/>
          <p:cNvSpPr txBox="1"/>
          <p:nvPr/>
        </p:nvSpPr>
        <p:spPr>
          <a:xfrm>
            <a:off x="7638253" y="2725335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nop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90617" y="657401"/>
            <a:ext cx="496283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 smtClean="0">
                <a:solidFill>
                  <a:srgbClr val="FF0000"/>
                </a:solidFill>
              </a:rPr>
              <a:t>Fetch from PC+4 by default</a:t>
            </a:r>
            <a:endParaRPr lang="en-US" sz="3400" dirty="0">
              <a:solidFill>
                <a:srgbClr val="FF0000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131932" y="3430061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2566646" y="3580281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32" name="Rounded Rectangle 31"/>
          <p:cNvSpPr/>
          <p:nvPr/>
        </p:nvSpPr>
        <p:spPr>
          <a:xfrm>
            <a:off x="3693410" y="3445051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939801" y="3565591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5382302" y="3445051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817016" y="3595271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36" name="Rounded Rectangle 35"/>
          <p:cNvSpPr/>
          <p:nvPr/>
        </p:nvSpPr>
        <p:spPr>
          <a:xfrm>
            <a:off x="7071194" y="3445051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346148" y="3543604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sp>
        <p:nvSpPr>
          <p:cNvPr id="42" name="Rounded Rectangle 41"/>
          <p:cNvSpPr/>
          <p:nvPr/>
        </p:nvSpPr>
        <p:spPr>
          <a:xfrm>
            <a:off x="8818725" y="3449077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9253439" y="3599297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3" name="TextBox 2"/>
          <p:cNvSpPr txBox="1"/>
          <p:nvPr/>
        </p:nvSpPr>
        <p:spPr>
          <a:xfrm>
            <a:off x="1123258" y="3651004"/>
            <a:ext cx="81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PC+4</a:t>
            </a:r>
            <a:endParaRPr lang="en-US" sz="2400" dirty="0"/>
          </a:p>
        </p:txBody>
      </p:sp>
      <p:sp>
        <p:nvSpPr>
          <p:cNvPr id="47" name="Rounded Rectangle 46"/>
          <p:cNvSpPr/>
          <p:nvPr/>
        </p:nvSpPr>
        <p:spPr>
          <a:xfrm>
            <a:off x="3816678" y="463192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251392" y="4782143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49" name="Rounded Rectangle 48"/>
          <p:cNvSpPr/>
          <p:nvPr/>
        </p:nvSpPr>
        <p:spPr>
          <a:xfrm>
            <a:off x="5421115" y="464691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667506" y="4767453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7067048" y="464691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501762" y="4797133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53" name="Rounded Rectangle 52"/>
          <p:cNvSpPr/>
          <p:nvPr/>
        </p:nvSpPr>
        <p:spPr>
          <a:xfrm>
            <a:off x="8755940" y="464691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9030894" y="4745466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sp>
        <p:nvSpPr>
          <p:cNvPr id="55" name="Rounded Rectangle 54"/>
          <p:cNvSpPr/>
          <p:nvPr/>
        </p:nvSpPr>
        <p:spPr>
          <a:xfrm>
            <a:off x="10503471" y="4650939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10938185" y="4801159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57" name="TextBox 56"/>
          <p:cNvSpPr txBox="1"/>
          <p:nvPr/>
        </p:nvSpPr>
        <p:spPr>
          <a:xfrm>
            <a:off x="2808004" y="4852866"/>
            <a:ext cx="81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PC+8</a:t>
            </a:r>
            <a:endParaRPr lang="en-US" sz="2400" dirty="0"/>
          </a:p>
        </p:txBody>
      </p:sp>
      <p:sp>
        <p:nvSpPr>
          <p:cNvPr id="4" name="Oval 3"/>
          <p:cNvSpPr/>
          <p:nvPr/>
        </p:nvSpPr>
        <p:spPr>
          <a:xfrm>
            <a:off x="3693410" y="1993314"/>
            <a:ext cx="1506274" cy="1265387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37950" y="1837092"/>
            <a:ext cx="90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6"/>
                </a:solidFill>
              </a:rPr>
              <a:t>Taken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38488" y="3651004"/>
            <a:ext cx="74571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NOP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492096" y="3619627"/>
            <a:ext cx="74571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NOP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236780" y="3657924"/>
            <a:ext cx="74571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NOP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793648" y="4844819"/>
            <a:ext cx="74571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NOP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415199" y="4843299"/>
            <a:ext cx="74571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NOP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172759" y="4828309"/>
            <a:ext cx="74571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NOP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0912024" y="4859786"/>
            <a:ext cx="74571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NOP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5379473" y="5818795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5814187" y="5969015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68" name="TextBox 67"/>
          <p:cNvSpPr txBox="1"/>
          <p:nvPr/>
        </p:nvSpPr>
        <p:spPr>
          <a:xfrm>
            <a:off x="4122651" y="6061348"/>
            <a:ext cx="907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ADDR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0329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/>
      <p:bldP spid="32" grpId="0" animBg="1"/>
      <p:bldP spid="33" grpId="0"/>
      <p:bldP spid="34" grpId="0" animBg="1"/>
      <p:bldP spid="35" grpId="0"/>
      <p:bldP spid="36" grpId="0" animBg="1"/>
      <p:bldP spid="37" grpId="0"/>
      <p:bldP spid="42" grpId="0" animBg="1"/>
      <p:bldP spid="43" grpId="0"/>
      <p:bldP spid="3" grpId="0"/>
      <p:bldP spid="47" grpId="0" animBg="1"/>
      <p:bldP spid="48" grpId="0"/>
      <p:bldP spid="49" grpId="0" animBg="1"/>
      <p:bldP spid="50" grpId="0"/>
      <p:bldP spid="51" grpId="0" animBg="1"/>
      <p:bldP spid="52" grpId="0"/>
      <p:bldP spid="53" grpId="0" animBg="1"/>
      <p:bldP spid="54" grpId="0"/>
      <p:bldP spid="55" grpId="0" animBg="1"/>
      <p:bldP spid="56" grpId="0"/>
      <p:bldP spid="57" grpId="0"/>
      <p:bldP spid="4" grpId="0" animBg="1"/>
      <p:bldP spid="6" grpId="0"/>
      <p:bldP spid="8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/>
      <p:bldP spid="6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158627" y="2161829"/>
            <a:ext cx="10620529" cy="3747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78916" y="2161829"/>
            <a:ext cx="0" cy="454626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692798" y="1727755"/>
            <a:ext cx="9589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Time</a:t>
            </a:r>
            <a:endParaRPr lang="en-US" sz="3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78916" y="6044194"/>
            <a:ext cx="20286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Instructions</a:t>
            </a:r>
            <a:endParaRPr lang="en-US" sz="3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837322" y="1638561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t0</a:t>
            </a:r>
            <a:endParaRPr lang="en-US" sz="3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2339410" y="1619823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t1</a:t>
            </a:r>
            <a:endParaRPr lang="en-US" sz="3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4042723" y="1636687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t2</a:t>
            </a:r>
            <a:endParaRPr lang="en-US" sz="3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5719738" y="1607831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t3</a:t>
            </a:r>
            <a:endParaRPr lang="en-US" sz="3000" dirty="0"/>
          </a:p>
        </p:txBody>
      </p:sp>
      <p:sp>
        <p:nvSpPr>
          <p:cNvPr id="73" name="TextBox 72"/>
          <p:cNvSpPr txBox="1"/>
          <p:nvPr/>
        </p:nvSpPr>
        <p:spPr>
          <a:xfrm>
            <a:off x="7542512" y="1630772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t5</a:t>
            </a:r>
            <a:endParaRPr lang="en-US" sz="3000" dirty="0"/>
          </a:p>
        </p:txBody>
      </p:sp>
      <p:sp>
        <p:nvSpPr>
          <p:cNvPr id="124" name="Title 1"/>
          <p:cNvSpPr>
            <a:spLocks noGrp="1"/>
          </p:cNvSpPr>
          <p:nvPr>
            <p:ph type="title"/>
          </p:nvPr>
        </p:nvSpPr>
        <p:spPr>
          <a:xfrm>
            <a:off x="136115" y="108143"/>
            <a:ext cx="10515600" cy="1325563"/>
          </a:xfrm>
        </p:spPr>
        <p:txBody>
          <a:bodyPr/>
          <a:lstStyle/>
          <a:p>
            <a:r>
              <a:rPr lang="en-US" dirty="0" smtClean="0"/>
              <a:t>Reducing Stall Penalty</a:t>
            </a:r>
            <a:endParaRPr lang="en-US" dirty="0"/>
          </a:p>
        </p:txBody>
      </p:sp>
      <p:sp>
        <p:nvSpPr>
          <p:cNvPr id="125" name="Rounded Rectangle 124"/>
          <p:cNvSpPr/>
          <p:nvPr/>
        </p:nvSpPr>
        <p:spPr>
          <a:xfrm>
            <a:off x="437567" y="247987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872281" y="2630093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1999045" y="249486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2245436" y="2615403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129" name="Rounded Rectangle 128"/>
          <p:cNvSpPr/>
          <p:nvPr/>
        </p:nvSpPr>
        <p:spPr>
          <a:xfrm>
            <a:off x="3687937" y="249486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4122651" y="2645083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5376829" y="249486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5651783" y="2593416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307382" y="2984735"/>
            <a:ext cx="172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beq</a:t>
            </a:r>
            <a:r>
              <a:rPr lang="en-US" dirty="0" smtClean="0">
                <a:solidFill>
                  <a:srgbClr val="FF0000"/>
                </a:solidFill>
              </a:rPr>
              <a:t> $3, $4, </a:t>
            </a:r>
            <a:r>
              <a:rPr lang="en-US" dirty="0" err="1" smtClean="0">
                <a:solidFill>
                  <a:srgbClr val="FF0000"/>
                </a:solidFill>
              </a:rPr>
              <a:t>addr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129725" y="3015606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$3, $4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5828655" y="2976215"/>
            <a:ext cx="167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nop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7124360" y="2498889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7559074" y="2649109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139" name="TextBox 138"/>
          <p:cNvSpPr txBox="1"/>
          <p:nvPr/>
        </p:nvSpPr>
        <p:spPr>
          <a:xfrm>
            <a:off x="7638253" y="301377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nop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3674429" y="3795809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4094020" y="3962227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2" name="TextBox 1"/>
          <p:cNvSpPr txBox="1"/>
          <p:nvPr/>
        </p:nvSpPr>
        <p:spPr>
          <a:xfrm>
            <a:off x="3045377" y="4936199"/>
            <a:ext cx="899426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 smtClean="0">
                <a:solidFill>
                  <a:srgbClr val="FF0000"/>
                </a:solidFill>
              </a:rPr>
              <a:t>Move branch comparison and target address calculation to ID/RF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013915" y="3372648"/>
            <a:ext cx="151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R[$3]==R[$4]?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69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158627" y="1873390"/>
            <a:ext cx="10620529" cy="3747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78916" y="1873390"/>
            <a:ext cx="0" cy="454626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692798" y="1439316"/>
            <a:ext cx="9589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Time</a:t>
            </a:r>
            <a:endParaRPr lang="en-US" sz="3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78916" y="5755755"/>
            <a:ext cx="20286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Instructions</a:t>
            </a:r>
            <a:endParaRPr lang="en-US" sz="3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837322" y="1350122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t0</a:t>
            </a:r>
            <a:endParaRPr lang="en-US" sz="3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2339410" y="1331384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t1</a:t>
            </a:r>
            <a:endParaRPr lang="en-US" sz="3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4042723" y="1348248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t2</a:t>
            </a:r>
            <a:endParaRPr lang="en-US" sz="3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5719738" y="1319392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t3</a:t>
            </a:r>
            <a:endParaRPr lang="en-US" sz="3000" dirty="0"/>
          </a:p>
        </p:txBody>
      </p:sp>
      <p:sp>
        <p:nvSpPr>
          <p:cNvPr id="73" name="TextBox 72"/>
          <p:cNvSpPr txBox="1"/>
          <p:nvPr/>
        </p:nvSpPr>
        <p:spPr>
          <a:xfrm>
            <a:off x="7542512" y="1342333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t5</a:t>
            </a:r>
            <a:endParaRPr lang="en-US" sz="3000" dirty="0"/>
          </a:p>
        </p:txBody>
      </p:sp>
      <p:sp>
        <p:nvSpPr>
          <p:cNvPr id="124" name="Title 1"/>
          <p:cNvSpPr>
            <a:spLocks noGrp="1"/>
          </p:cNvSpPr>
          <p:nvPr>
            <p:ph type="title"/>
          </p:nvPr>
        </p:nvSpPr>
        <p:spPr>
          <a:xfrm>
            <a:off x="136115" y="108143"/>
            <a:ext cx="10515600" cy="1325563"/>
          </a:xfrm>
        </p:spPr>
        <p:txBody>
          <a:bodyPr/>
          <a:lstStyle/>
          <a:p>
            <a:r>
              <a:rPr lang="en-US" dirty="0" smtClean="0"/>
              <a:t>Solution 2: Moving Branch </a:t>
            </a:r>
            <a:r>
              <a:rPr lang="en-US" dirty="0" err="1" smtClean="0"/>
              <a:t>Calc</a:t>
            </a:r>
            <a:r>
              <a:rPr lang="en-US" dirty="0" smtClean="0"/>
              <a:t> to ID/RF Stage</a:t>
            </a:r>
            <a:endParaRPr lang="en-US" dirty="0"/>
          </a:p>
        </p:txBody>
      </p:sp>
      <p:sp>
        <p:nvSpPr>
          <p:cNvPr id="125" name="Rounded Rectangle 124"/>
          <p:cNvSpPr/>
          <p:nvPr/>
        </p:nvSpPr>
        <p:spPr>
          <a:xfrm>
            <a:off x="437567" y="2191434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872281" y="2341654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1999045" y="2206424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2245436" y="2326964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129" name="Rounded Rectangle 128"/>
          <p:cNvSpPr/>
          <p:nvPr/>
        </p:nvSpPr>
        <p:spPr>
          <a:xfrm>
            <a:off x="3687937" y="2206424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4122651" y="2356644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5376829" y="2206424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5651783" y="2304977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307382" y="2696296"/>
            <a:ext cx="172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beq</a:t>
            </a:r>
            <a:r>
              <a:rPr lang="en-US" dirty="0" smtClean="0">
                <a:solidFill>
                  <a:srgbClr val="FF0000"/>
                </a:solidFill>
              </a:rPr>
              <a:t> $3, $4, </a:t>
            </a:r>
            <a:r>
              <a:rPr lang="en-US" dirty="0" err="1" smtClean="0">
                <a:solidFill>
                  <a:srgbClr val="FF0000"/>
                </a:solidFill>
              </a:rPr>
              <a:t>addr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129725" y="2727167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$3, $4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1953150" y="3048364"/>
            <a:ext cx="151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R[$3]==R[$4]?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5828655" y="2687776"/>
            <a:ext cx="167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nop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7124360" y="2210450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7559074" y="2360670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139" name="TextBox 138"/>
          <p:cNvSpPr txBox="1"/>
          <p:nvPr/>
        </p:nvSpPr>
        <p:spPr>
          <a:xfrm>
            <a:off x="7638253" y="2725335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nop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89787" y="6111879"/>
            <a:ext cx="496283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 smtClean="0">
                <a:solidFill>
                  <a:srgbClr val="FF0000"/>
                </a:solidFill>
              </a:rPr>
              <a:t>Fetch from PC+4 by default</a:t>
            </a:r>
            <a:endParaRPr lang="en-US" sz="3400" dirty="0">
              <a:solidFill>
                <a:srgbClr val="FF0000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131932" y="3430061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2566646" y="3580281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32" name="Rounded Rectangle 31"/>
          <p:cNvSpPr/>
          <p:nvPr/>
        </p:nvSpPr>
        <p:spPr>
          <a:xfrm>
            <a:off x="3693410" y="3445051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939801" y="3565591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5382302" y="3445051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817016" y="3595271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36" name="Rounded Rectangle 35"/>
          <p:cNvSpPr/>
          <p:nvPr/>
        </p:nvSpPr>
        <p:spPr>
          <a:xfrm>
            <a:off x="7071194" y="3445051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346148" y="3543604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sp>
        <p:nvSpPr>
          <p:cNvPr id="42" name="Rounded Rectangle 41"/>
          <p:cNvSpPr/>
          <p:nvPr/>
        </p:nvSpPr>
        <p:spPr>
          <a:xfrm>
            <a:off x="8818725" y="3449077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9253439" y="3599297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3" name="TextBox 2"/>
          <p:cNvSpPr txBox="1"/>
          <p:nvPr/>
        </p:nvSpPr>
        <p:spPr>
          <a:xfrm>
            <a:off x="1123258" y="3651004"/>
            <a:ext cx="81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PC+4</a:t>
            </a:r>
            <a:endParaRPr lang="en-US" sz="2400" dirty="0"/>
          </a:p>
        </p:txBody>
      </p:sp>
      <p:sp>
        <p:nvSpPr>
          <p:cNvPr id="4" name="Oval 3"/>
          <p:cNvSpPr/>
          <p:nvPr/>
        </p:nvSpPr>
        <p:spPr>
          <a:xfrm>
            <a:off x="2001334" y="1971269"/>
            <a:ext cx="1506274" cy="1265387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94327" y="1826680"/>
            <a:ext cx="90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6"/>
                </a:solidFill>
              </a:rPr>
              <a:t>Taken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38488" y="3651004"/>
            <a:ext cx="74571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NOP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492096" y="3619627"/>
            <a:ext cx="74571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NOP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236780" y="3657924"/>
            <a:ext cx="74571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NOP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3684753" y="4653698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4119467" y="4803918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68" name="TextBox 67"/>
          <p:cNvSpPr txBox="1"/>
          <p:nvPr/>
        </p:nvSpPr>
        <p:spPr>
          <a:xfrm>
            <a:off x="2427931" y="4896251"/>
            <a:ext cx="907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ADDR</a:t>
            </a:r>
            <a:endParaRPr lang="en-US" sz="2400" dirty="0"/>
          </a:p>
        </p:txBody>
      </p:sp>
      <p:sp>
        <p:nvSpPr>
          <p:cNvPr id="69" name="TextBox 68"/>
          <p:cNvSpPr txBox="1"/>
          <p:nvPr/>
        </p:nvSpPr>
        <p:spPr>
          <a:xfrm>
            <a:off x="4107936" y="2718414"/>
            <a:ext cx="167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nop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981055" y="2840176"/>
            <a:ext cx="167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nop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133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/>
      <p:bldP spid="32" grpId="0" animBg="1"/>
      <p:bldP spid="33" grpId="0"/>
      <p:bldP spid="34" grpId="0" animBg="1"/>
      <p:bldP spid="35" grpId="0"/>
      <p:bldP spid="36" grpId="0" animBg="1"/>
      <p:bldP spid="37" grpId="0"/>
      <p:bldP spid="42" grpId="0" animBg="1"/>
      <p:bldP spid="43" grpId="0"/>
      <p:bldP spid="3" grpId="0"/>
      <p:bldP spid="4" grpId="0" animBg="1"/>
      <p:bldP spid="6" grpId="0"/>
      <p:bldP spid="8" grpId="0" animBg="1"/>
      <p:bldP spid="60" grpId="0" animBg="1"/>
      <p:bldP spid="61" grpId="0" animBg="1"/>
      <p:bldP spid="66" grpId="0" animBg="1"/>
      <p:bldP spid="67" grpId="0"/>
      <p:bldP spid="6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158627" y="1873390"/>
            <a:ext cx="10620529" cy="3747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78916" y="1873390"/>
            <a:ext cx="0" cy="454626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692798" y="1439316"/>
            <a:ext cx="9589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Time</a:t>
            </a:r>
            <a:endParaRPr lang="en-US" sz="3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78916" y="5755755"/>
            <a:ext cx="20286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Instructions</a:t>
            </a:r>
            <a:endParaRPr lang="en-US" sz="3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837322" y="1350122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t0</a:t>
            </a:r>
            <a:endParaRPr lang="en-US" sz="3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2339410" y="1331384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t1</a:t>
            </a:r>
            <a:endParaRPr lang="en-US" sz="3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4042723" y="1348248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t2</a:t>
            </a:r>
            <a:endParaRPr lang="en-US" sz="3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5719738" y="1319392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t3</a:t>
            </a:r>
            <a:endParaRPr lang="en-US" sz="3000" dirty="0"/>
          </a:p>
        </p:txBody>
      </p:sp>
      <p:sp>
        <p:nvSpPr>
          <p:cNvPr id="73" name="TextBox 72"/>
          <p:cNvSpPr txBox="1"/>
          <p:nvPr/>
        </p:nvSpPr>
        <p:spPr>
          <a:xfrm>
            <a:off x="7542512" y="1342333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t5</a:t>
            </a:r>
            <a:endParaRPr lang="en-US" sz="3000" dirty="0"/>
          </a:p>
        </p:txBody>
      </p:sp>
      <p:sp>
        <p:nvSpPr>
          <p:cNvPr id="124" name="Title 1"/>
          <p:cNvSpPr>
            <a:spLocks noGrp="1"/>
          </p:cNvSpPr>
          <p:nvPr>
            <p:ph type="title"/>
          </p:nvPr>
        </p:nvSpPr>
        <p:spPr>
          <a:xfrm>
            <a:off x="136115" y="108143"/>
            <a:ext cx="10515600" cy="1325563"/>
          </a:xfrm>
        </p:spPr>
        <p:txBody>
          <a:bodyPr/>
          <a:lstStyle/>
          <a:p>
            <a:r>
              <a:rPr lang="en-US" dirty="0" smtClean="0"/>
              <a:t>What About RAW Dependencies? </a:t>
            </a:r>
            <a:endParaRPr lang="en-US" dirty="0"/>
          </a:p>
        </p:txBody>
      </p:sp>
      <p:sp>
        <p:nvSpPr>
          <p:cNvPr id="125" name="Rounded Rectangle 124"/>
          <p:cNvSpPr/>
          <p:nvPr/>
        </p:nvSpPr>
        <p:spPr>
          <a:xfrm>
            <a:off x="2002479" y="3148796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2437193" y="3299016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3563957" y="3163786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3810348" y="3284326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129" name="Rounded Rectangle 128"/>
          <p:cNvSpPr/>
          <p:nvPr/>
        </p:nvSpPr>
        <p:spPr>
          <a:xfrm>
            <a:off x="5252849" y="3163786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5687563" y="3314006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6941741" y="3163786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7216695" y="3262339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1872294" y="3653658"/>
            <a:ext cx="172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beq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$3</a:t>
            </a:r>
            <a:r>
              <a:rPr lang="en-US" dirty="0" smtClean="0">
                <a:solidFill>
                  <a:srgbClr val="FF0000"/>
                </a:solidFill>
              </a:rPr>
              <a:t>, $4, </a:t>
            </a:r>
            <a:r>
              <a:rPr lang="en-US" dirty="0" err="1" smtClean="0">
                <a:solidFill>
                  <a:srgbClr val="FF0000"/>
                </a:solidFill>
              </a:rPr>
              <a:t>addr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3694637" y="3684529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$3, $4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3597843" y="4003235"/>
            <a:ext cx="151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R[$3]==R[$4]?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7393567" y="3645138"/>
            <a:ext cx="167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nop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8689272" y="3167812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9123986" y="3318032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139" name="TextBox 138"/>
          <p:cNvSpPr txBox="1"/>
          <p:nvPr/>
        </p:nvSpPr>
        <p:spPr>
          <a:xfrm>
            <a:off x="9203165" y="3682697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nop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672848" y="3675776"/>
            <a:ext cx="167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nop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344644" y="2030136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79358" y="2180356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51" name="Rounded Rectangle 50"/>
          <p:cNvSpPr/>
          <p:nvPr/>
        </p:nvSpPr>
        <p:spPr>
          <a:xfrm>
            <a:off x="1906122" y="2045126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2114694" y="2195346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3595014" y="2045126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4029728" y="2195346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55" name="Rounded Rectangle 54"/>
          <p:cNvSpPr/>
          <p:nvPr/>
        </p:nvSpPr>
        <p:spPr>
          <a:xfrm>
            <a:off x="5283906" y="2045126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5558860" y="2143679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sp>
        <p:nvSpPr>
          <p:cNvPr id="57" name="TextBox 56"/>
          <p:cNvSpPr txBox="1"/>
          <p:nvPr/>
        </p:nvSpPr>
        <p:spPr>
          <a:xfrm>
            <a:off x="315661" y="2530233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dd $1, $2, </a:t>
            </a:r>
            <a:r>
              <a:rPr lang="en-US" b="1" dirty="0" smtClean="0">
                <a:solidFill>
                  <a:schemeClr val="accent2"/>
                </a:solidFill>
              </a:rPr>
              <a:t>$3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984380" y="2588282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$1, $2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673472" y="2564678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R[$1] + R[$2]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786274" y="2572813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nop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7031437" y="2049152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7466151" y="2199372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65" name="TextBox 64"/>
          <p:cNvSpPr txBox="1"/>
          <p:nvPr/>
        </p:nvSpPr>
        <p:spPr>
          <a:xfrm>
            <a:off x="7306391" y="2579636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4093321" y="2846886"/>
            <a:ext cx="457875" cy="4294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890416" y="4853919"/>
            <a:ext cx="55333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Result needed in ID/RF stage at the same time it is being computed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24738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158627" y="1873390"/>
            <a:ext cx="10620529" cy="3747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78916" y="1873390"/>
            <a:ext cx="0" cy="454626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692798" y="1439316"/>
            <a:ext cx="9589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Time</a:t>
            </a:r>
            <a:endParaRPr lang="en-US" sz="3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78916" y="5755755"/>
            <a:ext cx="20286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Instructions</a:t>
            </a:r>
            <a:endParaRPr lang="en-US" sz="3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837322" y="1350122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t0</a:t>
            </a:r>
            <a:endParaRPr lang="en-US" sz="3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2339410" y="1331384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t1</a:t>
            </a:r>
            <a:endParaRPr lang="en-US" sz="3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4042723" y="1348248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t2</a:t>
            </a:r>
            <a:endParaRPr lang="en-US" sz="3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5719738" y="1319392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t3</a:t>
            </a:r>
            <a:endParaRPr lang="en-US" sz="3000" dirty="0"/>
          </a:p>
        </p:txBody>
      </p:sp>
      <p:sp>
        <p:nvSpPr>
          <p:cNvPr id="73" name="TextBox 72"/>
          <p:cNvSpPr txBox="1"/>
          <p:nvPr/>
        </p:nvSpPr>
        <p:spPr>
          <a:xfrm>
            <a:off x="7542512" y="1342333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t5</a:t>
            </a:r>
            <a:endParaRPr lang="en-US" sz="3000" dirty="0"/>
          </a:p>
        </p:txBody>
      </p:sp>
      <p:sp>
        <p:nvSpPr>
          <p:cNvPr id="124" name="Title 1"/>
          <p:cNvSpPr>
            <a:spLocks noGrp="1"/>
          </p:cNvSpPr>
          <p:nvPr>
            <p:ph type="title"/>
          </p:nvPr>
        </p:nvSpPr>
        <p:spPr>
          <a:xfrm>
            <a:off x="136115" y="108143"/>
            <a:ext cx="10515600" cy="1325563"/>
          </a:xfrm>
        </p:spPr>
        <p:txBody>
          <a:bodyPr/>
          <a:lstStyle/>
          <a:p>
            <a:r>
              <a:rPr lang="en-US" dirty="0" smtClean="0"/>
              <a:t>What About RAW Dependencies? </a:t>
            </a:r>
            <a:endParaRPr lang="en-US" dirty="0"/>
          </a:p>
        </p:txBody>
      </p:sp>
      <p:sp>
        <p:nvSpPr>
          <p:cNvPr id="125" name="Rounded Rectangle 124"/>
          <p:cNvSpPr/>
          <p:nvPr/>
        </p:nvSpPr>
        <p:spPr>
          <a:xfrm>
            <a:off x="2002479" y="3148796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2437193" y="3299016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3563957" y="3163786"/>
            <a:ext cx="1469036" cy="854439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3810348" y="3284326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129" name="Rounded Rectangle 128"/>
          <p:cNvSpPr/>
          <p:nvPr/>
        </p:nvSpPr>
        <p:spPr>
          <a:xfrm>
            <a:off x="7143020" y="3163786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7577734" y="3314006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8831912" y="3163786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9106866" y="3262339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1872294" y="3653658"/>
            <a:ext cx="172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beq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$3</a:t>
            </a:r>
            <a:r>
              <a:rPr lang="en-US" dirty="0" smtClean="0">
                <a:solidFill>
                  <a:srgbClr val="FF0000"/>
                </a:solidFill>
              </a:rPr>
              <a:t>, $4, </a:t>
            </a:r>
            <a:r>
              <a:rPr lang="en-US" dirty="0" err="1" smtClean="0">
                <a:solidFill>
                  <a:srgbClr val="FF0000"/>
                </a:solidFill>
              </a:rPr>
              <a:t>addr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3694637" y="3684529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$3, $4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3597843" y="4003235"/>
            <a:ext cx="151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R[$3]==R[$4]?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9283738" y="3645138"/>
            <a:ext cx="167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nop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10579443" y="3167812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11014157" y="3318032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139" name="TextBox 138"/>
          <p:cNvSpPr txBox="1"/>
          <p:nvPr/>
        </p:nvSpPr>
        <p:spPr>
          <a:xfrm>
            <a:off x="11093336" y="3682697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nop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563019" y="3675776"/>
            <a:ext cx="167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nop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344644" y="2030136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79358" y="2180356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51" name="Rounded Rectangle 50"/>
          <p:cNvSpPr/>
          <p:nvPr/>
        </p:nvSpPr>
        <p:spPr>
          <a:xfrm>
            <a:off x="1906122" y="2045126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2114694" y="2195346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3595014" y="2045126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4029728" y="2195346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55" name="Rounded Rectangle 54"/>
          <p:cNvSpPr/>
          <p:nvPr/>
        </p:nvSpPr>
        <p:spPr>
          <a:xfrm>
            <a:off x="5283906" y="2045126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5558860" y="2143679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sp>
        <p:nvSpPr>
          <p:cNvPr id="57" name="TextBox 56"/>
          <p:cNvSpPr txBox="1"/>
          <p:nvPr/>
        </p:nvSpPr>
        <p:spPr>
          <a:xfrm>
            <a:off x="315661" y="2530233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dd $1, $2, </a:t>
            </a:r>
            <a:r>
              <a:rPr lang="en-US" b="1" dirty="0" smtClean="0">
                <a:solidFill>
                  <a:schemeClr val="accent2"/>
                </a:solidFill>
              </a:rPr>
              <a:t>$3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984380" y="2588282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$1, $2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673472" y="2564678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R[$1] + R[$2]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786274" y="2572813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nop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7031437" y="2049152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7466151" y="2199372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65" name="TextBox 64"/>
          <p:cNvSpPr txBox="1"/>
          <p:nvPr/>
        </p:nvSpPr>
        <p:spPr>
          <a:xfrm>
            <a:off x="7306391" y="2579636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Down Arrow 8"/>
          <p:cNvSpPr/>
          <p:nvPr/>
        </p:nvSpPr>
        <p:spPr>
          <a:xfrm rot="18633480">
            <a:off x="5036347" y="2745326"/>
            <a:ext cx="457875" cy="633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890416" y="4853919"/>
            <a:ext cx="55333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New EX-&gt;ID/RF Forwarding Path</a:t>
            </a:r>
            <a:endParaRPr lang="en-US" sz="3000" dirty="0"/>
          </a:p>
        </p:txBody>
      </p:sp>
      <p:sp>
        <p:nvSpPr>
          <p:cNvPr id="45" name="Rounded Rectangle 44"/>
          <p:cNvSpPr/>
          <p:nvPr/>
        </p:nvSpPr>
        <p:spPr>
          <a:xfrm>
            <a:off x="5292638" y="3167812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5539029" y="3288352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423318" y="3688555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$3, $4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326524" y="4007261"/>
            <a:ext cx="151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R[$3]==R[$4]?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71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5 Stage Pipeline (with support for load/store)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2456" y="1308358"/>
            <a:ext cx="10993395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Basic steps in executing an R-type instruction</a:t>
            </a:r>
          </a:p>
          <a:p>
            <a:pPr lvl="1"/>
            <a:r>
              <a:rPr lang="en-US" dirty="0" smtClean="0"/>
              <a:t>Instruction fetch (IF)</a:t>
            </a:r>
          </a:p>
          <a:p>
            <a:pPr lvl="1"/>
            <a:r>
              <a:rPr lang="en-US" dirty="0" smtClean="0"/>
              <a:t>Instruction Decode/Register File Read (ID/RF)</a:t>
            </a:r>
          </a:p>
          <a:p>
            <a:pPr lvl="1"/>
            <a:r>
              <a:rPr lang="en-US" dirty="0" smtClean="0"/>
              <a:t>Execute in ALU (EX)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Load result from or store result to </a:t>
            </a:r>
            <a:r>
              <a:rPr lang="en-US" dirty="0">
                <a:solidFill>
                  <a:srgbClr val="C00000"/>
                </a:solidFill>
              </a:rPr>
              <a:t>d</a:t>
            </a:r>
            <a:r>
              <a:rPr lang="en-US" dirty="0" smtClean="0">
                <a:solidFill>
                  <a:srgbClr val="C00000"/>
                </a:solidFill>
              </a:rPr>
              <a:t>ata memory (MEM)</a:t>
            </a:r>
          </a:p>
          <a:p>
            <a:pPr lvl="1"/>
            <a:r>
              <a:rPr lang="en-US" dirty="0" smtClean="0"/>
              <a:t>Write-back Result to RF (WB)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255887" y="4521715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7750" y="4654786"/>
            <a:ext cx="1219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IF</a:t>
            </a:r>
          </a:p>
          <a:p>
            <a:pPr algn="ctr"/>
            <a:r>
              <a:rPr lang="en-US" dirty="0" smtClean="0"/>
              <a:t>(PC, </a:t>
            </a:r>
            <a:r>
              <a:rPr lang="en-US" dirty="0" err="1" smtClean="0"/>
              <a:t>Imem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338006" y="4521715"/>
            <a:ext cx="972284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4335677" y="4750315"/>
            <a:ext cx="119215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99285" y="4516594"/>
            <a:ext cx="1112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ID/RF</a:t>
            </a:r>
          </a:p>
          <a:p>
            <a:pPr algn="ctr"/>
            <a:r>
              <a:rPr lang="en-US" dirty="0" smtClean="0"/>
              <a:t>(Decoder, RF)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154791" y="4521715"/>
            <a:ext cx="977090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303515" y="4646551"/>
            <a:ext cx="69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EX</a:t>
            </a:r>
          </a:p>
          <a:p>
            <a:pPr algn="ctr"/>
            <a:r>
              <a:rPr lang="en-US" dirty="0" smtClean="0"/>
              <a:t>(ALU)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7104201" y="4521715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8267310" y="4750315"/>
            <a:ext cx="302422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161563" y="4654786"/>
            <a:ext cx="952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MEM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Dmem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569732" y="4284435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8747210" y="5355092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8345284" y="4635098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42118" y="4344237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>
            <a:off x="519596" y="5414894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117670" y="4694900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>
            <a:off x="934624" y="4811083"/>
            <a:ext cx="291027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endCxn id="17" idx="3"/>
          </p:cNvCxnSpPr>
          <p:nvPr/>
        </p:nvCxnSpPr>
        <p:spPr>
          <a:xfrm flipV="1">
            <a:off x="8848488" y="5569224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627097" y="5629026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85370" y="571873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616845" y="5720663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472334" y="4261288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4649812" y="5331945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4247886" y="4611951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4757313" y="5546077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515586" y="5635781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36" name="Right Arrow 35"/>
          <p:cNvSpPr/>
          <p:nvPr/>
        </p:nvSpPr>
        <p:spPr>
          <a:xfrm>
            <a:off x="5016302" y="4746458"/>
            <a:ext cx="111212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>
            <a:off x="2425792" y="4746459"/>
            <a:ext cx="243531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674408" y="4257432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2851886" y="5328089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 rot="16200000">
            <a:off x="2449960" y="4608095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2959387" y="5542221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717660" y="563192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43" name="Right Arrow 42"/>
          <p:cNvSpPr/>
          <p:nvPr/>
        </p:nvSpPr>
        <p:spPr>
          <a:xfrm>
            <a:off x="3218376" y="4742602"/>
            <a:ext cx="102188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>
            <a:off x="6154884" y="4740671"/>
            <a:ext cx="113368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6285693" y="4251644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/>
          <p:cNvSpPr/>
          <p:nvPr/>
        </p:nvSpPr>
        <p:spPr>
          <a:xfrm>
            <a:off x="6463171" y="5322301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 rot="16200000">
            <a:off x="6061245" y="4602307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6570672" y="5536433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328945" y="5626137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50" name="Right Arrow 49"/>
          <p:cNvSpPr/>
          <p:nvPr/>
        </p:nvSpPr>
        <p:spPr>
          <a:xfrm>
            <a:off x="6855049" y="4736814"/>
            <a:ext cx="268761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9375790" y="4494939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>
            <a:off x="10538899" y="4723539"/>
            <a:ext cx="302422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9654506" y="4642146"/>
            <a:ext cx="556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WB</a:t>
            </a:r>
          </a:p>
          <a:p>
            <a:r>
              <a:rPr lang="en-US" dirty="0" smtClean="0"/>
              <a:t>(RF)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10841321" y="4257659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/>
          <p:cNvSpPr/>
          <p:nvPr/>
        </p:nvSpPr>
        <p:spPr>
          <a:xfrm>
            <a:off x="11018799" y="5328316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 rot="16200000">
            <a:off x="10616873" y="4608322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57" name="Straight Connector 56"/>
          <p:cNvCxnSpPr>
            <a:endCxn id="55" idx="3"/>
          </p:cNvCxnSpPr>
          <p:nvPr/>
        </p:nvCxnSpPr>
        <p:spPr>
          <a:xfrm flipV="1">
            <a:off x="11120077" y="5542448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0888434" y="5693887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59" name="Right Arrow 58"/>
          <p:cNvSpPr/>
          <p:nvPr/>
        </p:nvSpPr>
        <p:spPr>
          <a:xfrm>
            <a:off x="9126638" y="4710038"/>
            <a:ext cx="268761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70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158627" y="2161829"/>
            <a:ext cx="10620529" cy="3747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78916" y="2161829"/>
            <a:ext cx="0" cy="454626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692798" y="1727755"/>
            <a:ext cx="9589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Time</a:t>
            </a:r>
            <a:endParaRPr lang="en-US" sz="3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78916" y="6044194"/>
            <a:ext cx="20286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Instructions</a:t>
            </a:r>
            <a:endParaRPr lang="en-US" sz="3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837322" y="1638561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t0</a:t>
            </a:r>
            <a:endParaRPr lang="en-US" sz="3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2339410" y="1619823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t1</a:t>
            </a:r>
            <a:endParaRPr lang="en-US" sz="3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4042723" y="1636687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t2</a:t>
            </a:r>
            <a:endParaRPr lang="en-US" sz="3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5719738" y="1607831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t3</a:t>
            </a:r>
            <a:endParaRPr lang="en-US" sz="3000" dirty="0"/>
          </a:p>
        </p:txBody>
      </p:sp>
      <p:sp>
        <p:nvSpPr>
          <p:cNvPr id="73" name="TextBox 72"/>
          <p:cNvSpPr txBox="1"/>
          <p:nvPr/>
        </p:nvSpPr>
        <p:spPr>
          <a:xfrm>
            <a:off x="7542512" y="1630772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t5</a:t>
            </a:r>
            <a:endParaRPr lang="en-US" sz="3000" dirty="0"/>
          </a:p>
        </p:txBody>
      </p:sp>
      <p:sp>
        <p:nvSpPr>
          <p:cNvPr id="124" name="Title 1"/>
          <p:cNvSpPr>
            <a:spLocks noGrp="1"/>
          </p:cNvSpPr>
          <p:nvPr>
            <p:ph type="title"/>
          </p:nvPr>
        </p:nvSpPr>
        <p:spPr>
          <a:xfrm>
            <a:off x="136115" y="108143"/>
            <a:ext cx="10515600" cy="1325563"/>
          </a:xfrm>
        </p:spPr>
        <p:txBody>
          <a:bodyPr/>
          <a:lstStyle/>
          <a:p>
            <a:r>
              <a:rPr lang="en-US" dirty="0" smtClean="0"/>
              <a:t>Reducing Stall Penalty Further: Branch Delay Slot</a:t>
            </a:r>
            <a:endParaRPr lang="en-US" dirty="0"/>
          </a:p>
        </p:txBody>
      </p:sp>
      <p:sp>
        <p:nvSpPr>
          <p:cNvPr id="125" name="Rounded Rectangle 124"/>
          <p:cNvSpPr/>
          <p:nvPr/>
        </p:nvSpPr>
        <p:spPr>
          <a:xfrm>
            <a:off x="437567" y="247987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872281" y="2630093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1999045" y="249486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2245436" y="2615403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129" name="Rounded Rectangle 128"/>
          <p:cNvSpPr/>
          <p:nvPr/>
        </p:nvSpPr>
        <p:spPr>
          <a:xfrm>
            <a:off x="3687937" y="249486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4122651" y="2645083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5376829" y="249486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5651783" y="2593416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307382" y="2984735"/>
            <a:ext cx="172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beq</a:t>
            </a:r>
            <a:r>
              <a:rPr lang="en-US" dirty="0" smtClean="0">
                <a:solidFill>
                  <a:srgbClr val="FF0000"/>
                </a:solidFill>
              </a:rPr>
              <a:t> $3, $4, </a:t>
            </a:r>
            <a:r>
              <a:rPr lang="en-US" dirty="0" err="1" smtClean="0">
                <a:solidFill>
                  <a:srgbClr val="FF0000"/>
                </a:solidFill>
              </a:rPr>
              <a:t>addr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129725" y="3015606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$3, $4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3684753" y="2987846"/>
            <a:ext cx="151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R[$3]==R[$4]?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5828655" y="2976215"/>
            <a:ext cx="167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nop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7124360" y="2498889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7559074" y="2649109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139" name="TextBox 138"/>
          <p:cNvSpPr txBox="1"/>
          <p:nvPr/>
        </p:nvSpPr>
        <p:spPr>
          <a:xfrm>
            <a:off x="7638253" y="301377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nop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2096318" y="3844691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2531032" y="3994911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2" name="TextBox 1"/>
          <p:cNvSpPr txBox="1"/>
          <p:nvPr/>
        </p:nvSpPr>
        <p:spPr>
          <a:xfrm>
            <a:off x="3141118" y="5719227"/>
            <a:ext cx="899426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 smtClean="0">
                <a:solidFill>
                  <a:srgbClr val="FF0000"/>
                </a:solidFill>
              </a:rPr>
              <a:t>ISA specifies that the instruction following </a:t>
            </a:r>
            <a:r>
              <a:rPr lang="en-US" sz="3400" dirty="0" err="1" smtClean="0">
                <a:solidFill>
                  <a:srgbClr val="FF0000"/>
                </a:solidFill>
              </a:rPr>
              <a:t>beq</a:t>
            </a:r>
            <a:r>
              <a:rPr lang="en-US" sz="3400" dirty="0" smtClean="0">
                <a:solidFill>
                  <a:srgbClr val="FF0000"/>
                </a:solidFill>
              </a:rPr>
              <a:t> is always executed even if branch is Taken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013915" y="3372648"/>
            <a:ext cx="151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R[$3]==R[$4]?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3907793" y="4856169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342507" y="5006389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3" name="TextBox 2"/>
          <p:cNvSpPr txBox="1"/>
          <p:nvPr/>
        </p:nvSpPr>
        <p:spPr>
          <a:xfrm>
            <a:off x="886446" y="4006633"/>
            <a:ext cx="81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PC+4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2580083" y="5098722"/>
            <a:ext cx="907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ADDR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8139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5-Stage Pipeline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249709" y="1685839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1572" y="1818910"/>
            <a:ext cx="1219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IF</a:t>
            </a:r>
          </a:p>
          <a:p>
            <a:pPr algn="ctr"/>
            <a:r>
              <a:rPr lang="en-US" dirty="0" smtClean="0"/>
              <a:t>(PC, </a:t>
            </a:r>
            <a:r>
              <a:rPr lang="en-US" dirty="0" err="1" smtClean="0"/>
              <a:t>Imem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331828" y="1685839"/>
            <a:ext cx="972284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4329499" y="1914439"/>
            <a:ext cx="119215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93107" y="1680718"/>
            <a:ext cx="1112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ID/RF</a:t>
            </a:r>
          </a:p>
          <a:p>
            <a:pPr algn="ctr"/>
            <a:r>
              <a:rPr lang="en-US" dirty="0" smtClean="0"/>
              <a:t>(Decoder, RF)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148613" y="1685839"/>
            <a:ext cx="977090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297337" y="1810675"/>
            <a:ext cx="69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EX</a:t>
            </a:r>
          </a:p>
          <a:p>
            <a:pPr algn="ctr"/>
            <a:r>
              <a:rPr lang="en-US" dirty="0" smtClean="0"/>
              <a:t>(ALU)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7098023" y="1685839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8261132" y="1914439"/>
            <a:ext cx="302422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155385" y="1818910"/>
            <a:ext cx="952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MEM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Dmem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563554" y="1448559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8741032" y="2519216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8339106" y="1799222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35940" y="1508361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>
            <a:off x="513418" y="2579018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111492" y="1859024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>
            <a:off x="928446" y="1975207"/>
            <a:ext cx="291027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endCxn id="17" idx="3"/>
          </p:cNvCxnSpPr>
          <p:nvPr/>
        </p:nvCxnSpPr>
        <p:spPr>
          <a:xfrm flipV="1">
            <a:off x="8842310" y="2733348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620919" y="2793150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79192" y="288285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610667" y="2884787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466156" y="1425412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4643634" y="2496069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4241708" y="1776075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4751135" y="2710201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509408" y="279990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36" name="Right Arrow 35"/>
          <p:cNvSpPr/>
          <p:nvPr/>
        </p:nvSpPr>
        <p:spPr>
          <a:xfrm>
            <a:off x="5010124" y="1910582"/>
            <a:ext cx="111212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>
            <a:off x="2419614" y="1910583"/>
            <a:ext cx="243531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668230" y="1421556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2845708" y="2492213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 rot="16200000">
            <a:off x="2443782" y="1772219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2953209" y="2706345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711482" y="2796049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43" name="Right Arrow 42"/>
          <p:cNvSpPr/>
          <p:nvPr/>
        </p:nvSpPr>
        <p:spPr>
          <a:xfrm>
            <a:off x="3212198" y="1906726"/>
            <a:ext cx="102188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>
            <a:off x="6148706" y="1904795"/>
            <a:ext cx="113368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6279515" y="1415768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/>
          <p:cNvSpPr/>
          <p:nvPr/>
        </p:nvSpPr>
        <p:spPr>
          <a:xfrm>
            <a:off x="6456993" y="2486425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 rot="16200000">
            <a:off x="6055067" y="1766431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6564494" y="2700557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322767" y="2790261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50" name="Right Arrow 49"/>
          <p:cNvSpPr/>
          <p:nvPr/>
        </p:nvSpPr>
        <p:spPr>
          <a:xfrm>
            <a:off x="6848871" y="1900938"/>
            <a:ext cx="268761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9369612" y="1659063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>
            <a:off x="10532721" y="1887663"/>
            <a:ext cx="302422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9648328" y="1806270"/>
            <a:ext cx="556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WB</a:t>
            </a:r>
          </a:p>
          <a:p>
            <a:r>
              <a:rPr lang="en-US" dirty="0" smtClean="0"/>
              <a:t>(RF)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10835143" y="1421783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/>
          <p:cNvSpPr/>
          <p:nvPr/>
        </p:nvSpPr>
        <p:spPr>
          <a:xfrm>
            <a:off x="11012621" y="2492440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 rot="16200000">
            <a:off x="10610695" y="1772446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57" name="Straight Connector 56"/>
          <p:cNvCxnSpPr>
            <a:endCxn id="55" idx="3"/>
          </p:cNvCxnSpPr>
          <p:nvPr/>
        </p:nvCxnSpPr>
        <p:spPr>
          <a:xfrm flipV="1">
            <a:off x="11113899" y="2706572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0882256" y="2858011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59" name="Right Arrow 58"/>
          <p:cNvSpPr/>
          <p:nvPr/>
        </p:nvSpPr>
        <p:spPr>
          <a:xfrm>
            <a:off x="9120460" y="1874162"/>
            <a:ext cx="268761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Isosceles Triangle 75"/>
          <p:cNvSpPr/>
          <p:nvPr/>
        </p:nvSpPr>
        <p:spPr>
          <a:xfrm>
            <a:off x="666357" y="8761754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93" y="3728956"/>
            <a:ext cx="1955451" cy="2798797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 flipH="1">
            <a:off x="513418" y="3252186"/>
            <a:ext cx="560541" cy="6278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2711023" y="3255896"/>
            <a:ext cx="526565" cy="6553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055479" y="6425514"/>
            <a:ext cx="4548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simplified pictures of IF and MEM stages</a:t>
            </a:r>
            <a:endParaRPr lang="en-US" dirty="0"/>
          </a:p>
        </p:txBody>
      </p:sp>
      <p:cxnSp>
        <p:nvCxnSpPr>
          <p:cNvPr id="90" name="Straight Connector 89"/>
          <p:cNvCxnSpPr/>
          <p:nvPr/>
        </p:nvCxnSpPr>
        <p:spPr>
          <a:xfrm flipH="1">
            <a:off x="6295091" y="3218776"/>
            <a:ext cx="560541" cy="6278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8492696" y="3281309"/>
            <a:ext cx="526565" cy="6553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Picture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607" y="3707230"/>
            <a:ext cx="1933085" cy="2615774"/>
          </a:xfrm>
          <a:prstGeom prst="rect">
            <a:avLst/>
          </a:prstGeom>
        </p:spPr>
      </p:pic>
      <p:sp>
        <p:nvSpPr>
          <p:cNvPr id="93" name="Oval 92"/>
          <p:cNvSpPr/>
          <p:nvPr/>
        </p:nvSpPr>
        <p:spPr>
          <a:xfrm>
            <a:off x="1283244" y="4477719"/>
            <a:ext cx="1774732" cy="183992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7053362" y="4063151"/>
            <a:ext cx="1774732" cy="183992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3450069" y="3648047"/>
            <a:ext cx="33374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How are </a:t>
            </a:r>
            <a:r>
              <a:rPr lang="en-US" sz="3600" dirty="0" err="1" smtClean="0"/>
              <a:t>Imem</a:t>
            </a:r>
            <a:r>
              <a:rPr lang="en-US" sz="3600" dirty="0" smtClean="0"/>
              <a:t> and </a:t>
            </a:r>
            <a:r>
              <a:rPr lang="en-US" sz="3600" dirty="0" err="1" smtClean="0"/>
              <a:t>Dmem</a:t>
            </a:r>
            <a:r>
              <a:rPr lang="en-US" sz="3600" dirty="0" smtClean="0"/>
              <a:t> implemented?</a:t>
            </a:r>
            <a:endParaRPr lang="en-US" sz="3600" dirty="0"/>
          </a:p>
        </p:txBody>
      </p:sp>
      <p:cxnSp>
        <p:nvCxnSpPr>
          <p:cNvPr id="97" name="Straight Arrow Connector 96"/>
          <p:cNvCxnSpPr>
            <a:stCxn id="95" idx="1"/>
            <a:endCxn id="5" idx="3"/>
          </p:cNvCxnSpPr>
          <p:nvPr/>
        </p:nvCxnSpPr>
        <p:spPr>
          <a:xfrm flipH="1">
            <a:off x="2824044" y="4525210"/>
            <a:ext cx="626025" cy="6031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6163084" y="4468459"/>
            <a:ext cx="1039734" cy="6783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902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74141" y="1180069"/>
            <a:ext cx="11918091" cy="2996515"/>
          </a:xfrm>
          <a:prstGeom prst="roundRect">
            <a:avLst/>
          </a:prstGeom>
          <a:solidFill>
            <a:schemeClr val="bg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Memory System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331828" y="1673482"/>
            <a:ext cx="972284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4329499" y="1902082"/>
            <a:ext cx="119215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93107" y="1668361"/>
            <a:ext cx="1112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ID/RF</a:t>
            </a:r>
          </a:p>
          <a:p>
            <a:pPr algn="ctr"/>
            <a:r>
              <a:rPr lang="en-US" dirty="0" smtClean="0"/>
              <a:t>(Decoder, RF)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148613" y="1673482"/>
            <a:ext cx="977090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297337" y="1798318"/>
            <a:ext cx="69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EX</a:t>
            </a:r>
          </a:p>
          <a:p>
            <a:pPr algn="ctr"/>
            <a:r>
              <a:rPr lang="en-US" dirty="0" smtClean="0"/>
              <a:t>(ALU)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563554" y="1436202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8741032" y="2506859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8339106" y="1786865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35940" y="1496004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>
            <a:off x="513418" y="2566661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111492" y="1846667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23" name="Straight Connector 22"/>
          <p:cNvCxnSpPr>
            <a:endCxn id="17" idx="3"/>
          </p:cNvCxnSpPr>
          <p:nvPr/>
        </p:nvCxnSpPr>
        <p:spPr>
          <a:xfrm flipV="1">
            <a:off x="8842310" y="2720991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620919" y="2780793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79192" y="2870497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610667" y="287243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466156" y="1413055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4643634" y="2483712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4241708" y="1763718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4751135" y="2697844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509408" y="2787548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36" name="Right Arrow 35"/>
          <p:cNvSpPr/>
          <p:nvPr/>
        </p:nvSpPr>
        <p:spPr>
          <a:xfrm>
            <a:off x="5010124" y="1898225"/>
            <a:ext cx="111212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668230" y="1409199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2845708" y="2479856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 rot="16200000">
            <a:off x="2443782" y="1759862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2953209" y="2693988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711482" y="278369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43" name="Right Arrow 42"/>
          <p:cNvSpPr/>
          <p:nvPr/>
        </p:nvSpPr>
        <p:spPr>
          <a:xfrm>
            <a:off x="3212198" y="1894369"/>
            <a:ext cx="102188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>
            <a:off x="6148706" y="1892438"/>
            <a:ext cx="113368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6279515" y="1403411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/>
          <p:cNvSpPr/>
          <p:nvPr/>
        </p:nvSpPr>
        <p:spPr>
          <a:xfrm>
            <a:off x="6456993" y="2474068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 rot="16200000">
            <a:off x="6055067" y="1754074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6564494" y="2688200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322767" y="277790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51" name="Rounded Rectangle 50"/>
          <p:cNvSpPr/>
          <p:nvPr/>
        </p:nvSpPr>
        <p:spPr>
          <a:xfrm>
            <a:off x="9369612" y="1646706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>
            <a:off x="10532721" y="1875306"/>
            <a:ext cx="302422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9648328" y="1793913"/>
            <a:ext cx="556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WB</a:t>
            </a:r>
          </a:p>
          <a:p>
            <a:r>
              <a:rPr lang="en-US" dirty="0" smtClean="0"/>
              <a:t>(RF)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10835143" y="1409426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/>
          <p:cNvSpPr/>
          <p:nvPr/>
        </p:nvSpPr>
        <p:spPr>
          <a:xfrm>
            <a:off x="11012621" y="2480083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 rot="16200000">
            <a:off x="10610695" y="1760089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57" name="Straight Connector 56"/>
          <p:cNvCxnSpPr>
            <a:endCxn id="55" idx="3"/>
          </p:cNvCxnSpPr>
          <p:nvPr/>
        </p:nvCxnSpPr>
        <p:spPr>
          <a:xfrm flipV="1">
            <a:off x="11113899" y="2694215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0882256" y="284565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59" name="Right Arrow 58"/>
          <p:cNvSpPr/>
          <p:nvPr/>
        </p:nvSpPr>
        <p:spPr>
          <a:xfrm>
            <a:off x="9120460" y="1861805"/>
            <a:ext cx="268761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Isosceles Triangle 75"/>
          <p:cNvSpPr/>
          <p:nvPr/>
        </p:nvSpPr>
        <p:spPr>
          <a:xfrm>
            <a:off x="666357" y="8761754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74140" y="4625785"/>
            <a:ext cx="11918091" cy="1957445"/>
          </a:xfrm>
          <a:prstGeom prst="roundRect">
            <a:avLst/>
          </a:prstGeom>
          <a:solidFill>
            <a:schemeClr val="bg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Up-Down Arrow 3"/>
          <p:cNvSpPr/>
          <p:nvPr/>
        </p:nvSpPr>
        <p:spPr>
          <a:xfrm>
            <a:off x="6042883" y="4095397"/>
            <a:ext cx="559766" cy="75592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4751135" y="3583215"/>
            <a:ext cx="2866806" cy="505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5331085" y="3642506"/>
            <a:ext cx="198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Memory Controller</a:t>
            </a:r>
            <a:endParaRPr lang="en-US" dirty="0"/>
          </a:p>
        </p:txBody>
      </p:sp>
      <p:cxnSp>
        <p:nvCxnSpPr>
          <p:cNvPr id="60" name="Elbow Connector 59"/>
          <p:cNvCxnSpPr/>
          <p:nvPr/>
        </p:nvCxnSpPr>
        <p:spPr>
          <a:xfrm>
            <a:off x="890376" y="2194001"/>
            <a:ext cx="3851701" cy="1785841"/>
          </a:xfrm>
          <a:prstGeom prst="bentConnector3">
            <a:avLst>
              <a:gd name="adj1" fmla="val 1567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/>
          <p:nvPr/>
        </p:nvCxnSpPr>
        <p:spPr>
          <a:xfrm rot="10800000">
            <a:off x="2649608" y="1953466"/>
            <a:ext cx="2084087" cy="1772097"/>
          </a:xfrm>
          <a:prstGeom prst="bentConnector3">
            <a:avLst>
              <a:gd name="adj1" fmla="val 11522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/>
          <p:nvPr/>
        </p:nvCxnSpPr>
        <p:spPr>
          <a:xfrm>
            <a:off x="6821595" y="1940780"/>
            <a:ext cx="796346" cy="1790166"/>
          </a:xfrm>
          <a:prstGeom prst="bentConnector3">
            <a:avLst>
              <a:gd name="adj1" fmla="val 13568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/>
          <p:nvPr/>
        </p:nvCxnSpPr>
        <p:spPr>
          <a:xfrm flipV="1">
            <a:off x="7617941" y="2226875"/>
            <a:ext cx="945613" cy="175737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9504187" y="500981"/>
            <a:ext cx="2011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Processor</a:t>
            </a:r>
            <a:endParaRPr lang="en-US" sz="3600" dirty="0"/>
          </a:p>
        </p:txBody>
      </p:sp>
      <p:sp>
        <p:nvSpPr>
          <p:cNvPr id="96" name="TextBox 95"/>
          <p:cNvSpPr txBox="1"/>
          <p:nvPr/>
        </p:nvSpPr>
        <p:spPr>
          <a:xfrm>
            <a:off x="8743668" y="4097324"/>
            <a:ext cx="2859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Main Memory</a:t>
            </a:r>
            <a:endParaRPr lang="en-US" sz="3600" dirty="0"/>
          </a:p>
        </p:txBody>
      </p:sp>
      <p:sp>
        <p:nvSpPr>
          <p:cNvPr id="99" name="TextBox 98"/>
          <p:cNvSpPr txBox="1"/>
          <p:nvPr/>
        </p:nvSpPr>
        <p:spPr>
          <a:xfrm>
            <a:off x="2142098" y="5055483"/>
            <a:ext cx="81265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Dynamic Random Access Memory (DRAM)</a:t>
            </a:r>
          </a:p>
          <a:p>
            <a:pPr algn="ctr"/>
            <a:r>
              <a:rPr lang="en-US" sz="3600" dirty="0" smtClean="0"/>
              <a:t>(Unified instruction and data memory)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1191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74141" y="1180069"/>
            <a:ext cx="11918091" cy="2996515"/>
          </a:xfrm>
          <a:prstGeom prst="roundRect">
            <a:avLst/>
          </a:prstGeom>
          <a:solidFill>
            <a:schemeClr val="bg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DRAM Details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331828" y="1673482"/>
            <a:ext cx="972284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4329499" y="1902082"/>
            <a:ext cx="119215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93107" y="1668361"/>
            <a:ext cx="1112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ID/RF</a:t>
            </a:r>
          </a:p>
          <a:p>
            <a:pPr algn="ctr"/>
            <a:r>
              <a:rPr lang="en-US" dirty="0" smtClean="0"/>
              <a:t>(Decoder, RF)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148613" y="1673482"/>
            <a:ext cx="977090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297337" y="1798318"/>
            <a:ext cx="69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EX</a:t>
            </a:r>
          </a:p>
          <a:p>
            <a:pPr algn="ctr"/>
            <a:r>
              <a:rPr lang="en-US" dirty="0" smtClean="0"/>
              <a:t>(ALU)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563554" y="1436202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8741032" y="2506859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8339106" y="1786865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35940" y="1496004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>
            <a:off x="513418" y="2566661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111492" y="1846667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23" name="Straight Connector 22"/>
          <p:cNvCxnSpPr>
            <a:endCxn id="17" idx="3"/>
          </p:cNvCxnSpPr>
          <p:nvPr/>
        </p:nvCxnSpPr>
        <p:spPr>
          <a:xfrm flipV="1">
            <a:off x="8842310" y="2720991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620919" y="2780793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79192" y="2870497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610667" y="287243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466156" y="1413055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4643634" y="2483712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4241708" y="1763718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4751135" y="2697844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509408" y="2787548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36" name="Right Arrow 35"/>
          <p:cNvSpPr/>
          <p:nvPr/>
        </p:nvSpPr>
        <p:spPr>
          <a:xfrm>
            <a:off x="5010124" y="1898225"/>
            <a:ext cx="111212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668230" y="1409199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2845708" y="2479856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 rot="16200000">
            <a:off x="2443782" y="1759862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2953209" y="2693988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711482" y="278369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43" name="Right Arrow 42"/>
          <p:cNvSpPr/>
          <p:nvPr/>
        </p:nvSpPr>
        <p:spPr>
          <a:xfrm>
            <a:off x="3212198" y="1894369"/>
            <a:ext cx="102188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>
            <a:off x="6148706" y="1892438"/>
            <a:ext cx="113368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6279515" y="1403411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/>
          <p:cNvSpPr/>
          <p:nvPr/>
        </p:nvSpPr>
        <p:spPr>
          <a:xfrm>
            <a:off x="6456993" y="2474068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 rot="16200000">
            <a:off x="6055067" y="1754074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6564494" y="2688200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322767" y="277790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51" name="Rounded Rectangle 50"/>
          <p:cNvSpPr/>
          <p:nvPr/>
        </p:nvSpPr>
        <p:spPr>
          <a:xfrm>
            <a:off x="9369612" y="1646706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>
            <a:off x="10532721" y="1875306"/>
            <a:ext cx="302422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9648328" y="1793913"/>
            <a:ext cx="556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WB</a:t>
            </a:r>
          </a:p>
          <a:p>
            <a:r>
              <a:rPr lang="en-US" dirty="0" smtClean="0"/>
              <a:t>(RF)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10835143" y="1409426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/>
          <p:cNvSpPr/>
          <p:nvPr/>
        </p:nvSpPr>
        <p:spPr>
          <a:xfrm>
            <a:off x="11012621" y="2480083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 rot="16200000">
            <a:off x="10610695" y="1760089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57" name="Straight Connector 56"/>
          <p:cNvCxnSpPr>
            <a:endCxn id="55" idx="3"/>
          </p:cNvCxnSpPr>
          <p:nvPr/>
        </p:nvCxnSpPr>
        <p:spPr>
          <a:xfrm flipV="1">
            <a:off x="11113899" y="2694215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0882256" y="284565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59" name="Right Arrow 58"/>
          <p:cNvSpPr/>
          <p:nvPr/>
        </p:nvSpPr>
        <p:spPr>
          <a:xfrm>
            <a:off x="9120460" y="1861805"/>
            <a:ext cx="268761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Isosceles Triangle 75"/>
          <p:cNvSpPr/>
          <p:nvPr/>
        </p:nvSpPr>
        <p:spPr>
          <a:xfrm>
            <a:off x="666357" y="8761754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74140" y="4625785"/>
            <a:ext cx="11918091" cy="1957445"/>
          </a:xfrm>
          <a:prstGeom prst="roundRect">
            <a:avLst/>
          </a:prstGeom>
          <a:solidFill>
            <a:schemeClr val="bg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Up-Down Arrow 3"/>
          <p:cNvSpPr/>
          <p:nvPr/>
        </p:nvSpPr>
        <p:spPr>
          <a:xfrm>
            <a:off x="6042883" y="4095397"/>
            <a:ext cx="559766" cy="75592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4751135" y="3583215"/>
            <a:ext cx="2866806" cy="505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5331085" y="3642506"/>
            <a:ext cx="198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Memory Controller</a:t>
            </a:r>
            <a:endParaRPr lang="en-US" dirty="0"/>
          </a:p>
        </p:txBody>
      </p:sp>
      <p:cxnSp>
        <p:nvCxnSpPr>
          <p:cNvPr id="60" name="Elbow Connector 59"/>
          <p:cNvCxnSpPr/>
          <p:nvPr/>
        </p:nvCxnSpPr>
        <p:spPr>
          <a:xfrm>
            <a:off x="890376" y="2194001"/>
            <a:ext cx="3851701" cy="1785841"/>
          </a:xfrm>
          <a:prstGeom prst="bentConnector3">
            <a:avLst>
              <a:gd name="adj1" fmla="val 1567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/>
          <p:nvPr/>
        </p:nvCxnSpPr>
        <p:spPr>
          <a:xfrm rot="10800000">
            <a:off x="2649608" y="1953466"/>
            <a:ext cx="2084087" cy="1772097"/>
          </a:xfrm>
          <a:prstGeom prst="bentConnector3">
            <a:avLst>
              <a:gd name="adj1" fmla="val 11522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/>
          <p:nvPr/>
        </p:nvCxnSpPr>
        <p:spPr>
          <a:xfrm>
            <a:off x="6821595" y="1940780"/>
            <a:ext cx="796346" cy="1790166"/>
          </a:xfrm>
          <a:prstGeom prst="bentConnector3">
            <a:avLst>
              <a:gd name="adj1" fmla="val 13568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/>
          <p:nvPr/>
        </p:nvCxnSpPr>
        <p:spPr>
          <a:xfrm flipV="1">
            <a:off x="7617941" y="2226875"/>
            <a:ext cx="945613" cy="175737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8052089" y="549212"/>
            <a:ext cx="3749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3.6 GHz Pentium 4 </a:t>
            </a:r>
            <a:endParaRPr lang="en-US" sz="3600" dirty="0"/>
          </a:p>
        </p:txBody>
      </p:sp>
      <p:sp>
        <p:nvSpPr>
          <p:cNvPr id="96" name="TextBox 95"/>
          <p:cNvSpPr txBox="1"/>
          <p:nvPr/>
        </p:nvSpPr>
        <p:spPr>
          <a:xfrm>
            <a:off x="8743668" y="4097324"/>
            <a:ext cx="2859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Main Memory</a:t>
            </a:r>
            <a:endParaRPr lang="en-US" sz="3600" dirty="0"/>
          </a:p>
        </p:txBody>
      </p:sp>
      <p:sp>
        <p:nvSpPr>
          <p:cNvPr id="99" name="TextBox 98"/>
          <p:cNvSpPr txBox="1"/>
          <p:nvPr/>
        </p:nvSpPr>
        <p:spPr>
          <a:xfrm>
            <a:off x="233856" y="4712826"/>
            <a:ext cx="121879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Memory capacity: 4GB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Access Latency: 50 ns/word = ?? Clock cycles/word</a:t>
            </a:r>
          </a:p>
          <a:p>
            <a:r>
              <a:rPr lang="en-US" sz="3600" dirty="0"/>
              <a:t> </a:t>
            </a:r>
            <a:r>
              <a:rPr lang="en-US" sz="3600" dirty="0" smtClean="0"/>
              <a:t>						   = 50 ns / (1/3.6) ns = 180 cycles	</a:t>
            </a:r>
          </a:p>
        </p:txBody>
      </p:sp>
    </p:spTree>
    <p:extLst>
      <p:ext uri="{BB962C8B-B14F-4D97-AF65-F5344CB8AC3E}">
        <p14:creationId xmlns:p14="http://schemas.microsoft.com/office/powerpoint/2010/main" val="166476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02" y="119699"/>
            <a:ext cx="10515600" cy="1325563"/>
          </a:xfrm>
        </p:spPr>
        <p:txBody>
          <a:bodyPr/>
          <a:lstStyle/>
          <a:p>
            <a:r>
              <a:rPr lang="en-US" dirty="0" smtClean="0"/>
              <a:t>Memory Technologies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79056" y="1374575"/>
          <a:ext cx="11497964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449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7449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7449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87449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DRAM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SRAM (512 KB)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SRAM  (4 MB)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Cell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endParaRPr lang="en-US" sz="2400" dirty="0" smtClean="0"/>
                    </a:p>
                    <a:p>
                      <a:pPr algn="ctr"/>
                      <a:endParaRPr lang="en-US" sz="2400" dirty="0" smtClean="0"/>
                    </a:p>
                    <a:p>
                      <a:pPr algn="ctr"/>
                      <a:endParaRPr lang="en-US" sz="2400" dirty="0" smtClean="0"/>
                    </a:p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1</a:t>
                      </a:r>
                      <a:r>
                        <a:rPr lang="en-US" sz="2400" baseline="0" dirty="0" smtClean="0"/>
                        <a:t> Transistor, 1 Capacitor (1T-1C)</a:t>
                      </a:r>
                      <a:endParaRPr lang="en-US" sz="2400" dirty="0" smtClean="0"/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endParaRPr lang="en-US" sz="2400" dirty="0" smtClean="0"/>
                    </a:p>
                    <a:p>
                      <a:pPr algn="ctr"/>
                      <a:endParaRPr lang="en-US" sz="2400" dirty="0" smtClean="0"/>
                    </a:p>
                    <a:p>
                      <a:pPr algn="ctr"/>
                      <a:endParaRPr lang="en-US" sz="2400" dirty="0" smtClean="0"/>
                    </a:p>
                    <a:p>
                      <a:pPr algn="ctr"/>
                      <a:endParaRPr lang="en-US" sz="2400" dirty="0" smtClean="0"/>
                    </a:p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6</a:t>
                      </a:r>
                      <a:r>
                        <a:rPr lang="en-US" sz="2400" baseline="0" dirty="0" smtClean="0"/>
                        <a:t> Transistor (6T)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endParaRPr lang="en-US" sz="2400" dirty="0" smtClean="0"/>
                    </a:p>
                    <a:p>
                      <a:pPr algn="ctr"/>
                      <a:endParaRPr lang="en-US" sz="2400" dirty="0" smtClean="0"/>
                    </a:p>
                    <a:p>
                      <a:pPr algn="ctr"/>
                      <a:endParaRPr lang="en-US" sz="2400" dirty="0" smtClean="0"/>
                    </a:p>
                    <a:p>
                      <a:pPr algn="ctr"/>
                      <a:endParaRPr lang="en-US" sz="2400" dirty="0" smtClean="0"/>
                    </a:p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6 Transistor (6T)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Density (bits/um</a:t>
                      </a:r>
                      <a:r>
                        <a:rPr lang="en-US" sz="2400" baseline="30000" dirty="0" smtClean="0"/>
                        <a:t>2</a:t>
                      </a:r>
                      <a:r>
                        <a:rPr lang="en-US" sz="2400" dirty="0" smtClean="0"/>
                        <a:t>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High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Low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Low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Access Latency (ns)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Large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Small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Medium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440" y="1980782"/>
            <a:ext cx="1714286" cy="156190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7649" y="1980782"/>
            <a:ext cx="2590476" cy="175238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1784" y="1980782"/>
            <a:ext cx="2590476" cy="1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14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3105"/>
            <a:ext cx="10515600" cy="1325563"/>
          </a:xfrm>
        </p:spPr>
        <p:txBody>
          <a:bodyPr/>
          <a:lstStyle/>
          <a:p>
            <a:r>
              <a:rPr lang="en-US" dirty="0" smtClean="0"/>
              <a:t>Memory Hierarchy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29929" y="817706"/>
            <a:ext cx="4189721" cy="4615250"/>
          </a:xfrm>
          <a:prstGeom prst="roundRect">
            <a:avLst/>
          </a:prstGeom>
          <a:solidFill>
            <a:schemeClr val="bg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1278065" y="894351"/>
            <a:ext cx="1909119" cy="1323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1464271" y="1228572"/>
            <a:ext cx="153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Decoder, RF, EX</a:t>
            </a:r>
            <a:endParaRPr lang="en-US" dirty="0"/>
          </a:p>
        </p:txBody>
      </p:sp>
      <p:sp>
        <p:nvSpPr>
          <p:cNvPr id="55" name="Rounded Rectangle 54"/>
          <p:cNvSpPr/>
          <p:nvPr/>
        </p:nvSpPr>
        <p:spPr>
          <a:xfrm>
            <a:off x="1727884" y="2585789"/>
            <a:ext cx="1112850" cy="8587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1817674" y="2830521"/>
            <a:ext cx="933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SRAM</a:t>
            </a:r>
            <a:endParaRPr lang="en-US" sz="2400" dirty="0"/>
          </a:p>
        </p:txBody>
      </p:sp>
      <p:sp>
        <p:nvSpPr>
          <p:cNvPr id="57" name="TextBox 56"/>
          <p:cNvSpPr txBox="1"/>
          <p:nvPr/>
        </p:nvSpPr>
        <p:spPr>
          <a:xfrm>
            <a:off x="3076567" y="2738188"/>
            <a:ext cx="1295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L1 Cache</a:t>
            </a:r>
            <a:endParaRPr lang="en-US" sz="2400" dirty="0"/>
          </a:p>
        </p:txBody>
      </p:sp>
      <p:sp>
        <p:nvSpPr>
          <p:cNvPr id="58" name="Rounded Rectangle 57"/>
          <p:cNvSpPr/>
          <p:nvPr/>
        </p:nvSpPr>
        <p:spPr>
          <a:xfrm>
            <a:off x="1278065" y="3812992"/>
            <a:ext cx="2075155" cy="14528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1765989" y="4354727"/>
            <a:ext cx="9332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SRAM</a:t>
            </a:r>
          </a:p>
          <a:p>
            <a:pPr algn="ctr"/>
            <a:endParaRPr lang="en-US" sz="2400" dirty="0"/>
          </a:p>
        </p:txBody>
      </p:sp>
      <p:sp>
        <p:nvSpPr>
          <p:cNvPr id="60" name="TextBox 59"/>
          <p:cNvSpPr txBox="1"/>
          <p:nvPr/>
        </p:nvSpPr>
        <p:spPr>
          <a:xfrm>
            <a:off x="3419102" y="4354727"/>
            <a:ext cx="1295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L2 Cache</a:t>
            </a:r>
            <a:endParaRPr lang="en-US" sz="2400" dirty="0"/>
          </a:p>
        </p:txBody>
      </p:sp>
      <p:sp>
        <p:nvSpPr>
          <p:cNvPr id="61" name="Up-Down Arrow 60"/>
          <p:cNvSpPr/>
          <p:nvPr/>
        </p:nvSpPr>
        <p:spPr>
          <a:xfrm>
            <a:off x="2106092" y="2093474"/>
            <a:ext cx="381000" cy="577850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Up-Down Arrow 61"/>
          <p:cNvSpPr/>
          <p:nvPr/>
        </p:nvSpPr>
        <p:spPr>
          <a:xfrm>
            <a:off x="2115705" y="3356906"/>
            <a:ext cx="381000" cy="577850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3177945" y="1136238"/>
            <a:ext cx="15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CPU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629928" y="5706846"/>
            <a:ext cx="4189721" cy="1002048"/>
          </a:xfrm>
          <a:prstGeom prst="roundRect">
            <a:avLst/>
          </a:prstGeom>
          <a:solidFill>
            <a:schemeClr val="bg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Up-Down Arrow 64"/>
          <p:cNvSpPr/>
          <p:nvPr/>
        </p:nvSpPr>
        <p:spPr>
          <a:xfrm>
            <a:off x="2133212" y="5107916"/>
            <a:ext cx="381000" cy="771018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1220293" y="6031958"/>
            <a:ext cx="2834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DRAM Main Memory</a:t>
            </a:r>
            <a:endParaRPr lang="en-US" sz="2400" dirty="0"/>
          </a:p>
        </p:txBody>
      </p:sp>
      <p:sp>
        <p:nvSpPr>
          <p:cNvPr id="67" name="Content Placeholder 2"/>
          <p:cNvSpPr>
            <a:spLocks noGrp="1"/>
          </p:cNvSpPr>
          <p:nvPr>
            <p:ph idx="1"/>
          </p:nvPr>
        </p:nvSpPr>
        <p:spPr>
          <a:xfrm>
            <a:off x="6295813" y="1308358"/>
            <a:ext cx="4960038" cy="4351338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8" name="Content Placeholder 2"/>
          <p:cNvSpPr txBox="1">
            <a:spLocks/>
          </p:cNvSpPr>
          <p:nvPr/>
        </p:nvSpPr>
        <p:spPr>
          <a:xfrm>
            <a:off x="5515169" y="438932"/>
            <a:ext cx="6153150" cy="5593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Cache = “temporary storage space”</a:t>
            </a:r>
          </a:p>
          <a:p>
            <a:endParaRPr lang="en-US" dirty="0"/>
          </a:p>
          <a:p>
            <a:r>
              <a:rPr lang="en-US" dirty="0" smtClean="0"/>
              <a:t>Instead of slow off-chip access to large DRAM, store frequently used data in on-chip SRAM cache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Hierarchy:</a:t>
            </a:r>
            <a:endParaRPr lang="en-US" b="1" dirty="0">
              <a:solidFill>
                <a:srgbClr val="C00000"/>
              </a:solidFill>
            </a:endParaRPr>
          </a:p>
          <a:p>
            <a:r>
              <a:rPr lang="en-US" dirty="0" smtClean="0"/>
              <a:t>L1 Cache: small (32 KB), very fast (typically 1 clock cycle)</a:t>
            </a:r>
            <a:endParaRPr lang="en-US" dirty="0"/>
          </a:p>
          <a:p>
            <a:r>
              <a:rPr lang="en-US" dirty="0" smtClean="0"/>
              <a:t>L2 Cache: larger (1 MB), slower (10s of </a:t>
            </a:r>
            <a:r>
              <a:rPr lang="en-US" dirty="0" err="1" smtClean="0"/>
              <a:t>nsecs</a:t>
            </a:r>
            <a:r>
              <a:rPr lang="en-US" dirty="0" smtClean="0"/>
              <a:t>)</a:t>
            </a:r>
          </a:p>
          <a:p>
            <a:r>
              <a:rPr lang="en-US" dirty="0" smtClean="0"/>
              <a:t>L3 Cache: even larger ….</a:t>
            </a:r>
          </a:p>
          <a:p>
            <a:r>
              <a:rPr lang="en-US" dirty="0" smtClean="0"/>
              <a:t>Main Memory: 4GB, 100s of </a:t>
            </a:r>
            <a:r>
              <a:rPr lang="en-US" dirty="0" err="1" smtClean="0"/>
              <a:t>nsecs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5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3105"/>
            <a:ext cx="10515600" cy="1325563"/>
          </a:xfrm>
        </p:spPr>
        <p:txBody>
          <a:bodyPr/>
          <a:lstStyle/>
          <a:p>
            <a:r>
              <a:rPr lang="en-US" dirty="0" smtClean="0"/>
              <a:t>Locality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29929" y="817706"/>
            <a:ext cx="4189721" cy="4615250"/>
          </a:xfrm>
          <a:prstGeom prst="roundRect">
            <a:avLst/>
          </a:prstGeom>
          <a:solidFill>
            <a:schemeClr val="bg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1278065" y="894351"/>
            <a:ext cx="1909119" cy="1323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1464271" y="1228572"/>
            <a:ext cx="153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Decoder, RF, EX</a:t>
            </a:r>
            <a:endParaRPr lang="en-US" dirty="0"/>
          </a:p>
        </p:txBody>
      </p:sp>
      <p:sp>
        <p:nvSpPr>
          <p:cNvPr id="55" name="Rounded Rectangle 54"/>
          <p:cNvSpPr/>
          <p:nvPr/>
        </p:nvSpPr>
        <p:spPr>
          <a:xfrm>
            <a:off x="1727884" y="2585789"/>
            <a:ext cx="1112850" cy="8587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1817674" y="2830521"/>
            <a:ext cx="933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SRAM</a:t>
            </a:r>
            <a:endParaRPr lang="en-US" sz="2400" dirty="0"/>
          </a:p>
        </p:txBody>
      </p:sp>
      <p:sp>
        <p:nvSpPr>
          <p:cNvPr id="57" name="TextBox 56"/>
          <p:cNvSpPr txBox="1"/>
          <p:nvPr/>
        </p:nvSpPr>
        <p:spPr>
          <a:xfrm>
            <a:off x="3076567" y="2738188"/>
            <a:ext cx="1295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L1 Cache</a:t>
            </a:r>
            <a:endParaRPr lang="en-US" sz="2400" dirty="0"/>
          </a:p>
        </p:txBody>
      </p:sp>
      <p:sp>
        <p:nvSpPr>
          <p:cNvPr id="58" name="Rounded Rectangle 57"/>
          <p:cNvSpPr/>
          <p:nvPr/>
        </p:nvSpPr>
        <p:spPr>
          <a:xfrm>
            <a:off x="1278065" y="3812992"/>
            <a:ext cx="2075155" cy="14528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1765989" y="4354727"/>
            <a:ext cx="9332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SRAM</a:t>
            </a:r>
          </a:p>
          <a:p>
            <a:pPr algn="ctr"/>
            <a:endParaRPr lang="en-US" sz="2400" dirty="0"/>
          </a:p>
        </p:txBody>
      </p:sp>
      <p:sp>
        <p:nvSpPr>
          <p:cNvPr id="60" name="TextBox 59"/>
          <p:cNvSpPr txBox="1"/>
          <p:nvPr/>
        </p:nvSpPr>
        <p:spPr>
          <a:xfrm>
            <a:off x="3419102" y="4354727"/>
            <a:ext cx="1295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L2 Cache</a:t>
            </a:r>
            <a:endParaRPr lang="en-US" sz="2400" dirty="0"/>
          </a:p>
        </p:txBody>
      </p:sp>
      <p:sp>
        <p:nvSpPr>
          <p:cNvPr id="61" name="Up-Down Arrow 60"/>
          <p:cNvSpPr/>
          <p:nvPr/>
        </p:nvSpPr>
        <p:spPr>
          <a:xfrm>
            <a:off x="2106092" y="2093474"/>
            <a:ext cx="381000" cy="577850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Up-Down Arrow 61"/>
          <p:cNvSpPr/>
          <p:nvPr/>
        </p:nvSpPr>
        <p:spPr>
          <a:xfrm>
            <a:off x="2115705" y="3356906"/>
            <a:ext cx="381000" cy="577850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3177945" y="1136238"/>
            <a:ext cx="15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CPU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629928" y="5706846"/>
            <a:ext cx="4189721" cy="1002048"/>
          </a:xfrm>
          <a:prstGeom prst="roundRect">
            <a:avLst/>
          </a:prstGeom>
          <a:solidFill>
            <a:schemeClr val="bg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Up-Down Arrow 64"/>
          <p:cNvSpPr/>
          <p:nvPr/>
        </p:nvSpPr>
        <p:spPr>
          <a:xfrm>
            <a:off x="2133212" y="5107916"/>
            <a:ext cx="381000" cy="771018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1220293" y="6031958"/>
            <a:ext cx="2834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DRAM Main Memory</a:t>
            </a:r>
            <a:endParaRPr lang="en-US" sz="2400" dirty="0"/>
          </a:p>
        </p:txBody>
      </p:sp>
      <p:sp>
        <p:nvSpPr>
          <p:cNvPr id="67" name="Content Placeholder 2"/>
          <p:cNvSpPr>
            <a:spLocks noGrp="1"/>
          </p:cNvSpPr>
          <p:nvPr>
            <p:ph idx="1"/>
          </p:nvPr>
        </p:nvSpPr>
        <p:spPr>
          <a:xfrm>
            <a:off x="6295813" y="1308358"/>
            <a:ext cx="4960038" cy="4351338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8" name="Content Placeholder 2"/>
          <p:cNvSpPr txBox="1">
            <a:spLocks/>
          </p:cNvSpPr>
          <p:nvPr/>
        </p:nvSpPr>
        <p:spPr>
          <a:xfrm>
            <a:off x="5581650" y="1308358"/>
            <a:ext cx="6153150" cy="5244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C00000"/>
                </a:solidFill>
              </a:rPr>
              <a:t>Temporal locality: </a:t>
            </a:r>
            <a:r>
              <a:rPr lang="en-US" dirty="0" smtClean="0"/>
              <a:t>if you’ve accessed some data, you’ll likely access it again in the near future</a:t>
            </a:r>
          </a:p>
          <a:p>
            <a:pPr lvl="1"/>
            <a:r>
              <a:rPr lang="en-US" dirty="0" smtClean="0"/>
              <a:t>Same instructions are repeatedly accessed within loops</a:t>
            </a:r>
          </a:p>
          <a:p>
            <a:pPr lvl="1"/>
            <a:r>
              <a:rPr lang="en-US" dirty="0" smtClean="0"/>
              <a:t>For example the loop counter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C00000"/>
                </a:solidFill>
              </a:rPr>
              <a:t>Spatial locality</a:t>
            </a:r>
            <a:r>
              <a:rPr lang="en-US" dirty="0" smtClean="0"/>
              <a:t>: if you’ve accessed some data, you’ll likely access nearby data</a:t>
            </a:r>
          </a:p>
          <a:p>
            <a:pPr lvl="1"/>
            <a:r>
              <a:rPr lang="en-US" dirty="0" smtClean="0"/>
              <a:t>Array accesses </a:t>
            </a:r>
          </a:p>
          <a:p>
            <a:pPr lvl="1"/>
            <a:r>
              <a:rPr lang="en-US" dirty="0" smtClean="0"/>
              <a:t>Instruction are accessed in sequential order</a:t>
            </a:r>
            <a:endParaRPr lang="en-US" dirty="0"/>
          </a:p>
          <a:p>
            <a:pPr lvl="1"/>
            <a:endParaRPr lang="en-US" dirty="0"/>
          </a:p>
          <a:p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910514" y="5878934"/>
            <a:ext cx="364525" cy="21006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1277737" y="5878934"/>
            <a:ext cx="364525" cy="21006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2183621" y="2701444"/>
            <a:ext cx="364525" cy="21006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24" idx="0"/>
          </p:cNvCxnSpPr>
          <p:nvPr/>
        </p:nvCxnSpPr>
        <p:spPr>
          <a:xfrm flipV="1">
            <a:off x="2365884" y="1997753"/>
            <a:ext cx="209156" cy="70369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0"/>
          </p:cNvCxnSpPr>
          <p:nvPr/>
        </p:nvCxnSpPr>
        <p:spPr>
          <a:xfrm flipV="1">
            <a:off x="2365884" y="2008225"/>
            <a:ext cx="321315" cy="69321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4" idx="0"/>
          </p:cNvCxnSpPr>
          <p:nvPr/>
        </p:nvCxnSpPr>
        <p:spPr>
          <a:xfrm flipV="1">
            <a:off x="2365884" y="2038869"/>
            <a:ext cx="437012" cy="66257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2183621" y="3182957"/>
            <a:ext cx="364525" cy="21006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376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3105"/>
            <a:ext cx="10515600" cy="1325563"/>
          </a:xfrm>
        </p:spPr>
        <p:txBody>
          <a:bodyPr/>
          <a:lstStyle/>
          <a:p>
            <a:r>
              <a:rPr lang="en-US" dirty="0" smtClean="0"/>
              <a:t>Access Pattern Exhibiting Locality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197" y="970391"/>
            <a:ext cx="7753479" cy="514178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429315" y="6259383"/>
            <a:ext cx="5670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http://www.eetimes.com/document.asp?doc_id=1275470</a:t>
            </a:r>
          </a:p>
        </p:txBody>
      </p:sp>
      <p:sp>
        <p:nvSpPr>
          <p:cNvPr id="8" name="Rectangle 7"/>
          <p:cNvSpPr/>
          <p:nvPr/>
        </p:nvSpPr>
        <p:spPr>
          <a:xfrm>
            <a:off x="2261286" y="1909119"/>
            <a:ext cx="1884406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315597" y="1437503"/>
            <a:ext cx="1884406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14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3105"/>
            <a:ext cx="10515600" cy="1325563"/>
          </a:xfrm>
        </p:spPr>
        <p:txBody>
          <a:bodyPr/>
          <a:lstStyle/>
          <a:p>
            <a:r>
              <a:rPr lang="en-US" dirty="0" smtClean="0"/>
              <a:t>Cache Organization</a:t>
            </a:r>
            <a:endParaRPr lang="en-US" dirty="0"/>
          </a:p>
        </p:txBody>
      </p:sp>
      <p:sp>
        <p:nvSpPr>
          <p:cNvPr id="67" name="Content Placeholder 2"/>
          <p:cNvSpPr>
            <a:spLocks noGrp="1"/>
          </p:cNvSpPr>
          <p:nvPr>
            <p:ph idx="1"/>
          </p:nvPr>
        </p:nvSpPr>
        <p:spPr>
          <a:xfrm>
            <a:off x="6295813" y="1308358"/>
            <a:ext cx="4960038" cy="4351338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698081" y="2873623"/>
            <a:ext cx="3558746" cy="3323967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104291" y="985334"/>
            <a:ext cx="10746323" cy="5593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Caches store data in chunks of “</a:t>
            </a:r>
            <a:r>
              <a:rPr lang="en-US" dirty="0" smtClean="0">
                <a:solidFill>
                  <a:srgbClr val="C00000"/>
                </a:solidFill>
              </a:rPr>
              <a:t>cache blocks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Access to a cache returns an entire cache block</a:t>
            </a:r>
          </a:p>
          <a:p>
            <a:pPr lvl="1"/>
            <a:r>
              <a:rPr lang="en-US" dirty="0" smtClean="0"/>
              <a:t>A block can be as small as 1 byte, but can be larger (example: 4 bytes)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44628" y="3347797"/>
            <a:ext cx="306564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 smtClean="0"/>
              <a:t>32 KB cache</a:t>
            </a:r>
          </a:p>
          <a:p>
            <a:pPr algn="ctr"/>
            <a:endParaRPr lang="en-US" sz="3000" dirty="0" smtClean="0"/>
          </a:p>
          <a:p>
            <a:pPr algn="ctr"/>
            <a:r>
              <a:rPr lang="en-US" sz="3000" dirty="0" smtClean="0"/>
              <a:t>1 Byte cache block</a:t>
            </a:r>
          </a:p>
          <a:p>
            <a:pPr algn="ctr"/>
            <a:endParaRPr lang="en-US" sz="3000" dirty="0" smtClean="0"/>
          </a:p>
          <a:p>
            <a:pPr algn="ctr"/>
            <a:r>
              <a:rPr lang="en-US" sz="3000" dirty="0" smtClean="0"/>
              <a:t>i.e., 32768 blocks</a:t>
            </a:r>
            <a:endParaRPr lang="en-US" sz="3000" dirty="0"/>
          </a:p>
        </p:txBody>
      </p:sp>
      <p:sp>
        <p:nvSpPr>
          <p:cNvPr id="9" name="Right Arrow 8"/>
          <p:cNvSpPr/>
          <p:nvPr/>
        </p:nvSpPr>
        <p:spPr>
          <a:xfrm>
            <a:off x="2666585" y="4288472"/>
            <a:ext cx="908221" cy="5869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27630" y="4074113"/>
            <a:ext cx="23773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 smtClean="0"/>
              <a:t>32 bit address</a:t>
            </a:r>
          </a:p>
          <a:p>
            <a:pPr algn="ctr"/>
            <a:r>
              <a:rPr lang="en-US" sz="3000" dirty="0" smtClean="0"/>
              <a:t>from CPU</a:t>
            </a:r>
            <a:endParaRPr lang="en-US" sz="3000" dirty="0"/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7503376" y="2394699"/>
            <a:ext cx="4328219" cy="5593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</a:t>
            </a:r>
            <a:r>
              <a:rPr lang="en-US" dirty="0" smtClean="0"/>
              <a:t>here does a block go when it is fetched into cache? (</a:t>
            </a:r>
            <a:r>
              <a:rPr lang="en-US" dirty="0" smtClean="0">
                <a:solidFill>
                  <a:srgbClr val="C00000"/>
                </a:solidFill>
              </a:rPr>
              <a:t>Placement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How do we know if a block already exists in the cache? (</a:t>
            </a:r>
            <a:r>
              <a:rPr lang="en-US" dirty="0" smtClean="0">
                <a:solidFill>
                  <a:srgbClr val="C00000"/>
                </a:solidFill>
              </a:rPr>
              <a:t>Identification)</a:t>
            </a:r>
            <a:endParaRPr lang="en-US" dirty="0"/>
          </a:p>
          <a:p>
            <a:r>
              <a:rPr lang="en-US" dirty="0" smtClean="0"/>
              <a:t>Which block should we kick out if there isn’t enough room? (</a:t>
            </a:r>
            <a:r>
              <a:rPr lang="en-US" dirty="0" smtClean="0">
                <a:solidFill>
                  <a:srgbClr val="C00000"/>
                </a:solidFill>
              </a:rPr>
              <a:t>Replacement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8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3105"/>
            <a:ext cx="10515600" cy="1325563"/>
          </a:xfrm>
        </p:spPr>
        <p:txBody>
          <a:bodyPr/>
          <a:lstStyle/>
          <a:p>
            <a:r>
              <a:rPr lang="en-US" dirty="0" smtClean="0"/>
              <a:t>Direct Mapped Cache</a:t>
            </a:r>
            <a:endParaRPr lang="en-US" dirty="0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104291" y="985334"/>
            <a:ext cx="10746323" cy="5593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Assume 32 </a:t>
            </a:r>
            <a:r>
              <a:rPr lang="en-US" dirty="0" err="1" smtClean="0"/>
              <a:t>KByte</a:t>
            </a:r>
            <a:r>
              <a:rPr lang="en-US" dirty="0" smtClean="0"/>
              <a:t> cache with a 1 Byte cache block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2569026" y="4195558"/>
            <a:ext cx="908221" cy="5869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41806" y="3927878"/>
            <a:ext cx="23773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 smtClean="0"/>
              <a:t>32 bit address</a:t>
            </a:r>
          </a:p>
          <a:p>
            <a:pPr algn="ctr"/>
            <a:r>
              <a:rPr lang="en-US" sz="3000" dirty="0" smtClean="0"/>
              <a:t>from CPU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3976106" y="2162066"/>
            <a:ext cx="3089189" cy="454728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976105" y="2162066"/>
            <a:ext cx="3089189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887098" y="2203356"/>
            <a:ext cx="1077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Block 0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3974048" y="2703702"/>
            <a:ext cx="3089189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885041" y="2744992"/>
            <a:ext cx="1077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Block 1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3978166" y="3251518"/>
            <a:ext cx="3089189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889159" y="3292808"/>
            <a:ext cx="1077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Block 2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980224" y="6159190"/>
            <a:ext cx="3089189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613190" y="6197869"/>
            <a:ext cx="1699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Block 32767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502920" y="2174218"/>
            <a:ext cx="3941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Address 0, 32768, 2*32768, …</a:t>
            </a:r>
            <a:endParaRPr lang="en-US" sz="24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6808573" y="2434188"/>
            <a:ext cx="53134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463790" y="2783819"/>
            <a:ext cx="4233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Address 1, 32769, 2*32768+1, …</a:t>
            </a:r>
            <a:endParaRPr lang="en-US" sz="2400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6769443" y="3043789"/>
            <a:ext cx="53134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492625" y="3337813"/>
            <a:ext cx="4233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Address 2, 32770, 2*32768+2, …</a:t>
            </a:r>
            <a:endParaRPr lang="en-US" sz="2400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6798278" y="3597783"/>
            <a:ext cx="53134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416426" y="6177814"/>
            <a:ext cx="3312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Address 32767, 65535, …</a:t>
            </a:r>
            <a:endParaRPr lang="en-US" sz="2400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6722079" y="6437784"/>
            <a:ext cx="53134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028305" y="1964085"/>
            <a:ext cx="2959444" cy="123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538883" y="1582742"/>
            <a:ext cx="1938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 Byte = 8 bits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72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38507" y="71203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73221" y="862253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81" name="Rounded Rectangle 80"/>
          <p:cNvSpPr/>
          <p:nvPr/>
        </p:nvSpPr>
        <p:spPr>
          <a:xfrm>
            <a:off x="1899985" y="72702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2108557" y="877243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3588877" y="72702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4023591" y="877243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85" name="Rounded Rectangle 84"/>
          <p:cNvSpPr/>
          <p:nvPr/>
        </p:nvSpPr>
        <p:spPr>
          <a:xfrm>
            <a:off x="5277769" y="72702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5552723" y="825576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sp>
        <p:nvSpPr>
          <p:cNvPr id="87" name="Rounded Rectangle 86"/>
          <p:cNvSpPr/>
          <p:nvPr/>
        </p:nvSpPr>
        <p:spPr>
          <a:xfrm>
            <a:off x="1937459" y="197370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2372173" y="2123923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89" name="Rounded Rectangle 88"/>
          <p:cNvSpPr/>
          <p:nvPr/>
        </p:nvSpPr>
        <p:spPr>
          <a:xfrm>
            <a:off x="3678817" y="197370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3887389" y="2123923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  <a:endParaRPr lang="en-US" sz="3000" dirty="0"/>
          </a:p>
        </p:txBody>
      </p:sp>
      <p:sp>
        <p:nvSpPr>
          <p:cNvPr id="91" name="Rounded Rectangle 90"/>
          <p:cNvSpPr/>
          <p:nvPr/>
        </p:nvSpPr>
        <p:spPr>
          <a:xfrm>
            <a:off x="5367709" y="197370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5802423" y="2123923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93" name="Rounded Rectangle 92"/>
          <p:cNvSpPr/>
          <p:nvPr/>
        </p:nvSpPr>
        <p:spPr>
          <a:xfrm>
            <a:off x="7056601" y="197370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7263769" y="2072841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58627" y="592109"/>
            <a:ext cx="10620529" cy="3747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65178" y="629584"/>
            <a:ext cx="13738" cy="607851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692798" y="158035"/>
            <a:ext cx="9589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Time</a:t>
            </a:r>
            <a:endParaRPr lang="en-US" sz="3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78916" y="6044194"/>
            <a:ext cx="20286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Instructions</a:t>
            </a:r>
            <a:endParaRPr lang="en-US" sz="3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837322" y="23121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t0</a:t>
            </a:r>
            <a:endParaRPr lang="en-US" sz="3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2339410" y="4383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t1</a:t>
            </a:r>
            <a:endParaRPr lang="en-US" sz="3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4042723" y="21247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t2</a:t>
            </a:r>
            <a:endParaRPr lang="en-US" sz="3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5719738" y="38111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t3</a:t>
            </a:r>
            <a:endParaRPr lang="en-US" sz="3000" dirty="0"/>
          </a:p>
        </p:txBody>
      </p:sp>
      <p:sp>
        <p:nvSpPr>
          <p:cNvPr id="121" name="TextBox 120"/>
          <p:cNvSpPr txBox="1"/>
          <p:nvPr/>
        </p:nvSpPr>
        <p:spPr>
          <a:xfrm>
            <a:off x="309524" y="1212130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dd $1, $2, $3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893085" y="2467059"/>
            <a:ext cx="16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lw</a:t>
            </a:r>
            <a:r>
              <a:rPr lang="en-US" dirty="0" smtClean="0">
                <a:solidFill>
                  <a:srgbClr val="FF0000"/>
                </a:solidFill>
              </a:rPr>
              <a:t> $4 ,$5, </a:t>
            </a:r>
            <a:r>
              <a:rPr lang="en-US" dirty="0" err="1" smtClean="0">
                <a:solidFill>
                  <a:srgbClr val="FF0000"/>
                </a:solidFill>
              </a:rPr>
              <a:t>imm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78243" y="1270179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$1, $2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667335" y="124657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R[$1] + R[$2]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780137" y="125471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nop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878916" y="2493255"/>
            <a:ext cx="940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506941" y="2494480"/>
            <a:ext cx="1359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Addr</a:t>
            </a:r>
            <a:r>
              <a:rPr lang="en-US" dirty="0" smtClean="0">
                <a:solidFill>
                  <a:srgbClr val="FF0000"/>
                </a:solidFill>
              </a:rPr>
              <a:t>=R[$4] + </a:t>
            </a:r>
            <a:r>
              <a:rPr lang="en-US" dirty="0" err="1" smtClean="0">
                <a:solidFill>
                  <a:srgbClr val="FF0000"/>
                </a:solidFill>
              </a:rPr>
              <a:t>SgnImm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005340" y="2489212"/>
            <a:ext cx="17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Load from </a:t>
            </a:r>
            <a:r>
              <a:rPr lang="en-US" dirty="0" err="1" smtClean="0">
                <a:solidFill>
                  <a:srgbClr val="FF0000"/>
                </a:solidFill>
              </a:rPr>
              <a:t>Addr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025300" y="731049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7460014" y="881269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64" name="TextBox 63"/>
          <p:cNvSpPr txBox="1"/>
          <p:nvPr/>
        </p:nvSpPr>
        <p:spPr>
          <a:xfrm>
            <a:off x="7300254" y="1261533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8791362" y="1955429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9226076" y="2105649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70" name="TextBox 69"/>
          <p:cNvSpPr txBox="1"/>
          <p:nvPr/>
        </p:nvSpPr>
        <p:spPr>
          <a:xfrm>
            <a:off x="9098445" y="2466982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542512" y="61052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t5</a:t>
            </a:r>
            <a:endParaRPr lang="en-US" sz="3000" dirty="0"/>
          </a:p>
        </p:txBody>
      </p:sp>
      <p:sp>
        <p:nvSpPr>
          <p:cNvPr id="74" name="Rounded Rectangle 73"/>
          <p:cNvSpPr/>
          <p:nvPr/>
        </p:nvSpPr>
        <p:spPr>
          <a:xfrm>
            <a:off x="3707977" y="3443954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4142691" y="3594174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76" name="Rounded Rectangle 75"/>
          <p:cNvSpPr/>
          <p:nvPr/>
        </p:nvSpPr>
        <p:spPr>
          <a:xfrm>
            <a:off x="5449335" y="3443954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5657907" y="3594174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  <a:endParaRPr lang="en-US" sz="3000" dirty="0"/>
          </a:p>
        </p:txBody>
      </p:sp>
      <p:sp>
        <p:nvSpPr>
          <p:cNvPr id="78" name="Rounded Rectangle 77"/>
          <p:cNvSpPr/>
          <p:nvPr/>
        </p:nvSpPr>
        <p:spPr>
          <a:xfrm>
            <a:off x="7138227" y="3443954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7572941" y="3594174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80" name="Rounded Rectangle 79"/>
          <p:cNvSpPr/>
          <p:nvPr/>
        </p:nvSpPr>
        <p:spPr>
          <a:xfrm>
            <a:off x="8827119" y="3443954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9034287" y="3543092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sp>
        <p:nvSpPr>
          <p:cNvPr id="110" name="TextBox 109"/>
          <p:cNvSpPr txBox="1"/>
          <p:nvPr/>
        </p:nvSpPr>
        <p:spPr>
          <a:xfrm>
            <a:off x="3663603" y="3937310"/>
            <a:ext cx="1602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s</a:t>
            </a:r>
            <a:r>
              <a:rPr lang="en-US" dirty="0" err="1" smtClean="0">
                <a:solidFill>
                  <a:srgbClr val="FF0000"/>
                </a:solidFill>
              </a:rPr>
              <a:t>w</a:t>
            </a:r>
            <a:r>
              <a:rPr lang="en-US" dirty="0" smtClean="0">
                <a:solidFill>
                  <a:srgbClr val="FF0000"/>
                </a:solidFill>
              </a:rPr>
              <a:t> $6 ,$</a:t>
            </a:r>
            <a:r>
              <a:rPr lang="en-US" dirty="0">
                <a:solidFill>
                  <a:srgbClr val="FF0000"/>
                </a:solidFill>
              </a:rPr>
              <a:t>7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imm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512433" y="3959463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$6, $7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7277459" y="3964731"/>
            <a:ext cx="1359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Addr</a:t>
            </a:r>
            <a:r>
              <a:rPr lang="en-US" dirty="0" smtClean="0">
                <a:solidFill>
                  <a:srgbClr val="FF0000"/>
                </a:solidFill>
              </a:rPr>
              <a:t>=R[$6] + </a:t>
            </a:r>
            <a:r>
              <a:rPr lang="en-US" dirty="0" err="1" smtClean="0">
                <a:solidFill>
                  <a:srgbClr val="FF0000"/>
                </a:solidFill>
              </a:rPr>
              <a:t>SgnImm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8996838" y="3959463"/>
            <a:ext cx="12854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Store R[$7]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to </a:t>
            </a:r>
            <a:r>
              <a:rPr lang="en-US" dirty="0" err="1" smtClean="0">
                <a:solidFill>
                  <a:srgbClr val="FF0000"/>
                </a:solidFill>
              </a:rPr>
              <a:t>Addr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10561880" y="3425680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10996594" y="3575900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123" name="TextBox 122"/>
          <p:cNvSpPr txBox="1"/>
          <p:nvPr/>
        </p:nvSpPr>
        <p:spPr>
          <a:xfrm>
            <a:off x="11127348" y="3918564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Nop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492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0"/>
      <p:bldP spid="89" grpId="0" animBg="1"/>
      <p:bldP spid="90" grpId="0"/>
      <p:bldP spid="91" grpId="0" animBg="1"/>
      <p:bldP spid="92" grpId="0"/>
      <p:bldP spid="93" grpId="0" animBg="1"/>
      <p:bldP spid="94" grpId="0"/>
      <p:bldP spid="45" grpId="0"/>
      <p:bldP spid="49" grpId="0"/>
      <p:bldP spid="50" grpId="0"/>
      <p:bldP spid="52" grpId="0"/>
      <p:bldP spid="65" grpId="0" animBg="1"/>
      <p:bldP spid="66" grpId="0"/>
      <p:bldP spid="70" grpId="0"/>
      <p:bldP spid="74" grpId="0" animBg="1"/>
      <p:bldP spid="75" grpId="0"/>
      <p:bldP spid="76" grpId="0" animBg="1"/>
      <p:bldP spid="77" grpId="0"/>
      <p:bldP spid="78" grpId="0" animBg="1"/>
      <p:bldP spid="79" grpId="0"/>
      <p:bldP spid="80" grpId="0" animBg="1"/>
      <p:bldP spid="109" grpId="0"/>
      <p:bldP spid="110" grpId="0"/>
      <p:bldP spid="111" grpId="0"/>
      <p:bldP spid="112" grpId="0"/>
      <p:bldP spid="114" grpId="0"/>
      <p:bldP spid="115" grpId="0" animBg="1"/>
      <p:bldP spid="122" grpId="0"/>
      <p:bldP spid="12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3105"/>
            <a:ext cx="10515600" cy="1325563"/>
          </a:xfrm>
        </p:spPr>
        <p:txBody>
          <a:bodyPr/>
          <a:lstStyle/>
          <a:p>
            <a:r>
              <a:rPr lang="en-US" dirty="0" smtClean="0"/>
              <a:t>Direct Mapped Cache: Placement</a:t>
            </a:r>
            <a:endParaRPr lang="en-US" dirty="0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104291" y="985334"/>
            <a:ext cx="10746323" cy="5593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Each block in the cache has a log</a:t>
            </a:r>
            <a:r>
              <a:rPr lang="en-US" baseline="-25000" dirty="0" smtClean="0"/>
              <a:t>2</a:t>
            </a:r>
            <a:r>
              <a:rPr lang="en-US" dirty="0" smtClean="0"/>
              <a:t>(32768) = 15 bit “index”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29800" y="2763737"/>
            <a:ext cx="23773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 smtClean="0"/>
              <a:t>32 bit address</a:t>
            </a:r>
          </a:p>
          <a:p>
            <a:pPr algn="ctr"/>
            <a:r>
              <a:rPr lang="en-US" sz="3000" dirty="0" smtClean="0"/>
              <a:t>from CPU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4698977" y="2205315"/>
            <a:ext cx="3089189" cy="454728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698976" y="2205315"/>
            <a:ext cx="3089189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09969" y="2246605"/>
            <a:ext cx="1077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Block 0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4696919" y="2746951"/>
            <a:ext cx="3089189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607912" y="2788241"/>
            <a:ext cx="1077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Block 1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4701037" y="3294767"/>
            <a:ext cx="3089189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612030" y="3336057"/>
            <a:ext cx="1077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Block 2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703095" y="6202439"/>
            <a:ext cx="3089189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336061" y="6241118"/>
            <a:ext cx="1699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Block 32767</a:t>
            </a:r>
            <a:endParaRPr lang="en-US" sz="24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7531444" y="2477437"/>
            <a:ext cx="53134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7492314" y="3087038"/>
            <a:ext cx="53134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7521149" y="3641032"/>
            <a:ext cx="53134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7444950" y="6481033"/>
            <a:ext cx="53134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21630" y="3953641"/>
            <a:ext cx="3793659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8089865" y="2236002"/>
            <a:ext cx="3941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Address 0, 32768, 2*32768, …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8050735" y="2845603"/>
            <a:ext cx="4233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Address 1, 32769, 2*32768+1, …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8079570" y="3399597"/>
            <a:ext cx="4233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Address 2, 32770, 2*32768+2, …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8003371" y="6239598"/>
            <a:ext cx="3312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Address 32767, 65535, …</a:t>
            </a:r>
            <a:endParaRPr lang="en-US" sz="2400" dirty="0"/>
          </a:p>
        </p:txBody>
      </p:sp>
      <p:sp>
        <p:nvSpPr>
          <p:cNvPr id="4" name="Oval 3"/>
          <p:cNvSpPr/>
          <p:nvPr/>
        </p:nvSpPr>
        <p:spPr>
          <a:xfrm>
            <a:off x="6376087" y="2230579"/>
            <a:ext cx="330266" cy="47734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706353" y="1982138"/>
            <a:ext cx="664762" cy="4200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011113" y="1492292"/>
            <a:ext cx="867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Index</a:t>
            </a:r>
            <a:endParaRPr lang="en-US" sz="2400" dirty="0"/>
          </a:p>
        </p:txBody>
      </p:sp>
      <p:sp>
        <p:nvSpPr>
          <p:cNvPr id="39" name="Rectangle 38"/>
          <p:cNvSpPr/>
          <p:nvPr/>
        </p:nvSpPr>
        <p:spPr>
          <a:xfrm>
            <a:off x="2662881" y="3953641"/>
            <a:ext cx="1352408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736195" y="4550502"/>
            <a:ext cx="1205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Index</a:t>
            </a:r>
          </a:p>
          <a:p>
            <a:pPr algn="ctr"/>
            <a:r>
              <a:rPr lang="en-US" sz="2400" dirty="0" smtClean="0"/>
              <a:t>(15 bits)</a:t>
            </a:r>
            <a:endParaRPr lang="en-US" sz="24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802711" y="4502113"/>
            <a:ext cx="12125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50500" y="3713205"/>
            <a:ext cx="3779726" cy="83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52778" y="5546357"/>
            <a:ext cx="3944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15 LSBs of address are used to look up (index) into the cache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48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3105"/>
            <a:ext cx="10515600" cy="1325563"/>
          </a:xfrm>
        </p:spPr>
        <p:txBody>
          <a:bodyPr/>
          <a:lstStyle/>
          <a:p>
            <a:r>
              <a:rPr lang="en-US" dirty="0" smtClean="0"/>
              <a:t>Direct Mapped Cache: Identification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912509" y="1082689"/>
            <a:ext cx="1937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32 bit address</a:t>
            </a:r>
          </a:p>
        </p:txBody>
      </p:sp>
      <p:sp>
        <p:nvSpPr>
          <p:cNvPr id="6" name="Rectangle 5"/>
          <p:cNvSpPr/>
          <p:nvPr/>
        </p:nvSpPr>
        <p:spPr>
          <a:xfrm>
            <a:off x="6960340" y="2230028"/>
            <a:ext cx="2421854" cy="454728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960339" y="2230028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436770" y="2271318"/>
            <a:ext cx="119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0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6958282" y="2771664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434712" y="2812954"/>
            <a:ext cx="119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1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6962400" y="3319480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438830" y="3360770"/>
            <a:ext cx="1099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2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6964458" y="6227152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297219" y="6265831"/>
            <a:ext cx="197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32767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1914507" y="2491480"/>
            <a:ext cx="3793659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355758" y="2491480"/>
            <a:ext cx="1352408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4397103" y="1586676"/>
            <a:ext cx="1205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Index</a:t>
            </a:r>
          </a:p>
          <a:p>
            <a:pPr algn="ctr"/>
            <a:r>
              <a:rPr lang="en-US" sz="2400" dirty="0" smtClean="0"/>
              <a:t>(15 bits)</a:t>
            </a:r>
            <a:endParaRPr lang="en-US" sz="24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429072" y="2323254"/>
            <a:ext cx="12125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943377" y="1474357"/>
            <a:ext cx="3779726" cy="83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29352" y="2476674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0….00</a:t>
            </a:r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1943377" y="2458609"/>
            <a:ext cx="2433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0…………………….00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84159" y="2471957"/>
            <a:ext cx="1018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Addr</a:t>
            </a:r>
            <a:r>
              <a:rPr lang="en-US" sz="2400" dirty="0" smtClean="0"/>
              <a:t> 0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59854" y="3316334"/>
            <a:ext cx="1640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Addr</a:t>
            </a:r>
            <a:r>
              <a:rPr lang="en-US" sz="2400" dirty="0" smtClean="0"/>
              <a:t> 32768</a:t>
            </a:r>
            <a:endParaRPr lang="en-US" sz="2400" dirty="0"/>
          </a:p>
        </p:txBody>
      </p:sp>
      <p:sp>
        <p:nvSpPr>
          <p:cNvPr id="43" name="Rectangle 42"/>
          <p:cNvSpPr/>
          <p:nvPr/>
        </p:nvSpPr>
        <p:spPr>
          <a:xfrm>
            <a:off x="1900092" y="3354396"/>
            <a:ext cx="3793659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341343" y="3354396"/>
            <a:ext cx="1352408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514937" y="3339590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0….00</a:t>
            </a:r>
            <a:endParaRPr lang="en-US" sz="2400" dirty="0"/>
          </a:p>
        </p:txBody>
      </p:sp>
      <p:sp>
        <p:nvSpPr>
          <p:cNvPr id="46" name="TextBox 45"/>
          <p:cNvSpPr txBox="1"/>
          <p:nvPr/>
        </p:nvSpPr>
        <p:spPr>
          <a:xfrm>
            <a:off x="1928962" y="3321525"/>
            <a:ext cx="2433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0…………………….01</a:t>
            </a:r>
            <a:endParaRPr lang="en-US" sz="2400" dirty="0"/>
          </a:p>
        </p:txBody>
      </p:sp>
      <p:sp>
        <p:nvSpPr>
          <p:cNvPr id="47" name="TextBox 46"/>
          <p:cNvSpPr txBox="1"/>
          <p:nvPr/>
        </p:nvSpPr>
        <p:spPr>
          <a:xfrm>
            <a:off x="63974" y="5730025"/>
            <a:ext cx="1152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Addr</a:t>
            </a:r>
            <a:r>
              <a:rPr lang="en-US" sz="2400" dirty="0" smtClean="0"/>
              <a:t> ….</a:t>
            </a:r>
            <a:endParaRPr lang="en-US" sz="2400" dirty="0"/>
          </a:p>
        </p:txBody>
      </p:sp>
      <p:sp>
        <p:nvSpPr>
          <p:cNvPr id="48" name="Rectangle 47"/>
          <p:cNvSpPr/>
          <p:nvPr/>
        </p:nvSpPr>
        <p:spPr>
          <a:xfrm>
            <a:off x="1904212" y="5768087"/>
            <a:ext cx="3793659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345463" y="5768087"/>
            <a:ext cx="1352408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4519057" y="5753281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0….00</a:t>
            </a:r>
            <a:endParaRPr lang="en-US" sz="2400" dirty="0"/>
          </a:p>
        </p:txBody>
      </p:sp>
      <p:sp>
        <p:nvSpPr>
          <p:cNvPr id="51" name="TextBox 50"/>
          <p:cNvSpPr txBox="1"/>
          <p:nvPr/>
        </p:nvSpPr>
        <p:spPr>
          <a:xfrm>
            <a:off x="1933082" y="5735216"/>
            <a:ext cx="2433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  <a:r>
              <a:rPr lang="en-US" sz="2400" dirty="0" smtClean="0"/>
              <a:t>…………………….11</a:t>
            </a:r>
            <a:endParaRPr lang="en-US" sz="2400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958282" y="2009903"/>
            <a:ext cx="24218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418555" y="1215743"/>
            <a:ext cx="1501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Array</a:t>
            </a:r>
          </a:p>
          <a:p>
            <a:pPr algn="ctr"/>
            <a:r>
              <a:rPr lang="en-US" sz="2400" dirty="0" smtClean="0"/>
              <a:t>(8 bits)</a:t>
            </a:r>
            <a:endParaRPr lang="en-US" sz="2400" dirty="0"/>
          </a:p>
        </p:txBody>
      </p:sp>
      <p:cxnSp>
        <p:nvCxnSpPr>
          <p:cNvPr id="21" name="Straight Arrow Connector 20"/>
          <p:cNvCxnSpPr>
            <a:stCxn id="3" idx="3"/>
          </p:cNvCxnSpPr>
          <p:nvPr/>
        </p:nvCxnSpPr>
        <p:spPr>
          <a:xfrm flipV="1">
            <a:off x="5708166" y="2471957"/>
            <a:ext cx="1434039" cy="2308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5708165" y="2599493"/>
            <a:ext cx="1434040" cy="9476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5708165" y="2640411"/>
            <a:ext cx="1589054" cy="33463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224216" y="4083672"/>
            <a:ext cx="262581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C00000"/>
                </a:solidFill>
              </a:rPr>
              <a:t>How do we know which block of data is stored?</a:t>
            </a:r>
            <a:endParaRPr lang="en-US" sz="2600" dirty="0">
              <a:solidFill>
                <a:srgbClr val="C0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633522" y="2227966"/>
            <a:ext cx="2421854" cy="454728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9633521" y="2227966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10109952" y="2269256"/>
            <a:ext cx="119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0</a:t>
            </a:r>
            <a:endParaRPr lang="en-US" sz="2400" dirty="0"/>
          </a:p>
        </p:txBody>
      </p:sp>
      <p:sp>
        <p:nvSpPr>
          <p:cNvPr id="61" name="Rectangle 60"/>
          <p:cNvSpPr/>
          <p:nvPr/>
        </p:nvSpPr>
        <p:spPr>
          <a:xfrm>
            <a:off x="9631464" y="2769602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10107894" y="2810892"/>
            <a:ext cx="119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1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9635582" y="3317418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10112012" y="3358708"/>
            <a:ext cx="1099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2</a:t>
            </a:r>
            <a:endParaRPr lang="en-US" sz="2400" dirty="0"/>
          </a:p>
        </p:txBody>
      </p:sp>
      <p:sp>
        <p:nvSpPr>
          <p:cNvPr id="65" name="Rectangle 64"/>
          <p:cNvSpPr/>
          <p:nvPr/>
        </p:nvSpPr>
        <p:spPr>
          <a:xfrm>
            <a:off x="9637640" y="6225090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9970401" y="6263769"/>
            <a:ext cx="197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32767</a:t>
            </a:r>
            <a:endParaRPr lang="en-US" sz="2400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9631464" y="2007841"/>
            <a:ext cx="24218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0172560" y="1213681"/>
            <a:ext cx="13396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 Array</a:t>
            </a:r>
          </a:p>
          <a:p>
            <a:pPr algn="ctr"/>
            <a:r>
              <a:rPr lang="en-US" sz="2400" dirty="0" smtClean="0"/>
              <a:t>(17 bits)</a:t>
            </a:r>
            <a:endParaRPr lang="en-US" sz="2400" dirty="0"/>
          </a:p>
        </p:txBody>
      </p:sp>
      <p:sp>
        <p:nvSpPr>
          <p:cNvPr id="69" name="TextBox 68"/>
          <p:cNvSpPr txBox="1"/>
          <p:nvPr/>
        </p:nvSpPr>
        <p:spPr>
          <a:xfrm>
            <a:off x="2539861" y="1585623"/>
            <a:ext cx="1205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</a:t>
            </a:r>
          </a:p>
          <a:p>
            <a:pPr algn="ctr"/>
            <a:r>
              <a:rPr lang="en-US" sz="2400" dirty="0" smtClean="0"/>
              <a:t>(17 bits)</a:t>
            </a:r>
            <a:endParaRPr lang="en-US" sz="2400" dirty="0"/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1947639" y="2323254"/>
            <a:ext cx="2303085" cy="43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93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3105"/>
            <a:ext cx="10515600" cy="1325563"/>
          </a:xfrm>
        </p:spPr>
        <p:txBody>
          <a:bodyPr/>
          <a:lstStyle/>
          <a:p>
            <a:r>
              <a:rPr lang="en-US" dirty="0" smtClean="0"/>
              <a:t>Direct Mapped Cache: Replacement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912509" y="1082689"/>
            <a:ext cx="1937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32 bit address</a:t>
            </a:r>
          </a:p>
        </p:txBody>
      </p:sp>
      <p:sp>
        <p:nvSpPr>
          <p:cNvPr id="6" name="Rectangle 5"/>
          <p:cNvSpPr/>
          <p:nvPr/>
        </p:nvSpPr>
        <p:spPr>
          <a:xfrm>
            <a:off x="6518135" y="2230028"/>
            <a:ext cx="2421854" cy="454728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518134" y="2230028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994565" y="2271318"/>
            <a:ext cx="119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0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6516077" y="2771664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992507" y="2812954"/>
            <a:ext cx="119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1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6520195" y="3319480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996625" y="3360770"/>
            <a:ext cx="1099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2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6522253" y="6227152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855014" y="6265831"/>
            <a:ext cx="197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32767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1420237" y="2491480"/>
            <a:ext cx="3793659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861488" y="2491480"/>
            <a:ext cx="1352408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3902833" y="1586676"/>
            <a:ext cx="1205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Index</a:t>
            </a:r>
          </a:p>
          <a:p>
            <a:pPr algn="ctr"/>
            <a:r>
              <a:rPr lang="en-US" sz="2400" dirty="0" smtClean="0"/>
              <a:t>(15 bits)</a:t>
            </a:r>
            <a:endParaRPr lang="en-US" sz="24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934802" y="2323254"/>
            <a:ext cx="12125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449107" y="1474357"/>
            <a:ext cx="3779726" cy="83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035082" y="2476674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0….00</a:t>
            </a:r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1449107" y="2458609"/>
            <a:ext cx="2433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0…………………….00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84159" y="2471957"/>
            <a:ext cx="1241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Access 1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59854" y="4465513"/>
            <a:ext cx="1241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Access 3</a:t>
            </a:r>
            <a:endParaRPr lang="en-US" sz="2400" dirty="0"/>
          </a:p>
        </p:txBody>
      </p:sp>
      <p:sp>
        <p:nvSpPr>
          <p:cNvPr id="43" name="Rectangle 42"/>
          <p:cNvSpPr/>
          <p:nvPr/>
        </p:nvSpPr>
        <p:spPr>
          <a:xfrm>
            <a:off x="1405822" y="4503575"/>
            <a:ext cx="3793659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847073" y="4503575"/>
            <a:ext cx="1352408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020667" y="4488769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0….00</a:t>
            </a:r>
            <a:endParaRPr lang="en-US" sz="2400" dirty="0"/>
          </a:p>
        </p:txBody>
      </p:sp>
      <p:sp>
        <p:nvSpPr>
          <p:cNvPr id="46" name="TextBox 45"/>
          <p:cNvSpPr txBox="1"/>
          <p:nvPr/>
        </p:nvSpPr>
        <p:spPr>
          <a:xfrm>
            <a:off x="1434692" y="4470704"/>
            <a:ext cx="2433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0…………………….01</a:t>
            </a:r>
            <a:endParaRPr lang="en-US" sz="2400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516077" y="2009903"/>
            <a:ext cx="24218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976350" y="1215743"/>
            <a:ext cx="1501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Array</a:t>
            </a:r>
          </a:p>
          <a:p>
            <a:pPr algn="ctr"/>
            <a:r>
              <a:rPr lang="en-US" sz="2400" dirty="0" smtClean="0"/>
              <a:t>(8 bits)</a:t>
            </a:r>
            <a:endParaRPr lang="en-US" sz="2400" dirty="0"/>
          </a:p>
        </p:txBody>
      </p:sp>
      <p:sp>
        <p:nvSpPr>
          <p:cNvPr id="58" name="Rectangle 57"/>
          <p:cNvSpPr/>
          <p:nvPr/>
        </p:nvSpPr>
        <p:spPr>
          <a:xfrm>
            <a:off x="9191317" y="2227966"/>
            <a:ext cx="2421854" cy="454728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9191316" y="2227966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667747" y="2269256"/>
            <a:ext cx="119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0</a:t>
            </a:r>
            <a:endParaRPr lang="en-US" sz="2400" dirty="0"/>
          </a:p>
        </p:txBody>
      </p:sp>
      <p:sp>
        <p:nvSpPr>
          <p:cNvPr id="61" name="Rectangle 60"/>
          <p:cNvSpPr/>
          <p:nvPr/>
        </p:nvSpPr>
        <p:spPr>
          <a:xfrm>
            <a:off x="9189259" y="2769602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9665689" y="2810892"/>
            <a:ext cx="119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1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9193377" y="3317418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9669807" y="3358708"/>
            <a:ext cx="1099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2</a:t>
            </a:r>
            <a:endParaRPr lang="en-US" sz="2400" dirty="0"/>
          </a:p>
        </p:txBody>
      </p:sp>
      <p:sp>
        <p:nvSpPr>
          <p:cNvPr id="65" name="Rectangle 64"/>
          <p:cNvSpPr/>
          <p:nvPr/>
        </p:nvSpPr>
        <p:spPr>
          <a:xfrm>
            <a:off x="9195435" y="6225090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9528196" y="6263769"/>
            <a:ext cx="197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32767</a:t>
            </a:r>
            <a:endParaRPr lang="en-US" sz="2400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9189259" y="2007841"/>
            <a:ext cx="24218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9730355" y="1213681"/>
            <a:ext cx="13396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 Array</a:t>
            </a:r>
          </a:p>
          <a:p>
            <a:pPr algn="ctr"/>
            <a:r>
              <a:rPr lang="en-US" sz="2400" dirty="0" smtClean="0"/>
              <a:t>(17 bits)</a:t>
            </a:r>
            <a:endParaRPr lang="en-US" sz="2400" dirty="0"/>
          </a:p>
        </p:txBody>
      </p:sp>
      <p:sp>
        <p:nvSpPr>
          <p:cNvPr id="69" name="TextBox 68"/>
          <p:cNvSpPr txBox="1"/>
          <p:nvPr/>
        </p:nvSpPr>
        <p:spPr>
          <a:xfrm>
            <a:off x="2045591" y="1585623"/>
            <a:ext cx="1205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</a:t>
            </a:r>
          </a:p>
          <a:p>
            <a:pPr algn="ctr"/>
            <a:r>
              <a:rPr lang="en-US" sz="2400" dirty="0" smtClean="0"/>
              <a:t>(17 bits)</a:t>
            </a:r>
            <a:endParaRPr lang="en-US" sz="2400" dirty="0"/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1453369" y="2323254"/>
            <a:ext cx="2303085" cy="43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994564" y="2259899"/>
            <a:ext cx="119282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Data[0]</a:t>
            </a:r>
            <a:endParaRPr lang="en-US" sz="2400" dirty="0"/>
          </a:p>
        </p:txBody>
      </p:sp>
      <p:sp>
        <p:nvSpPr>
          <p:cNvPr id="55" name="TextBox 54"/>
          <p:cNvSpPr txBox="1"/>
          <p:nvPr/>
        </p:nvSpPr>
        <p:spPr>
          <a:xfrm>
            <a:off x="5301841" y="3478005"/>
            <a:ext cx="119282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Hit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9416417" y="2264034"/>
            <a:ext cx="192392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0……………   00</a:t>
            </a:r>
            <a:endParaRPr lang="en-US" sz="2400" dirty="0"/>
          </a:p>
        </p:txBody>
      </p:sp>
      <p:sp>
        <p:nvSpPr>
          <p:cNvPr id="72" name="TextBox 71"/>
          <p:cNvSpPr txBox="1"/>
          <p:nvPr/>
        </p:nvSpPr>
        <p:spPr>
          <a:xfrm>
            <a:off x="6770078" y="2267517"/>
            <a:ext cx="181211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Data[32768]</a:t>
            </a:r>
            <a:endParaRPr lang="en-US" sz="2400" dirty="0"/>
          </a:p>
        </p:txBody>
      </p:sp>
      <p:sp>
        <p:nvSpPr>
          <p:cNvPr id="73" name="TextBox 72"/>
          <p:cNvSpPr txBox="1"/>
          <p:nvPr/>
        </p:nvSpPr>
        <p:spPr>
          <a:xfrm>
            <a:off x="9438223" y="2283373"/>
            <a:ext cx="192392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0……………   01</a:t>
            </a:r>
            <a:endParaRPr lang="en-US" sz="2400" dirty="0"/>
          </a:p>
        </p:txBody>
      </p:sp>
      <p:sp>
        <p:nvSpPr>
          <p:cNvPr id="83" name="Rectangle 82"/>
          <p:cNvSpPr/>
          <p:nvPr/>
        </p:nvSpPr>
        <p:spPr>
          <a:xfrm>
            <a:off x="1405825" y="3484139"/>
            <a:ext cx="3793659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3847076" y="3484139"/>
            <a:ext cx="1352408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4020670" y="3469333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0….00</a:t>
            </a:r>
            <a:endParaRPr lang="en-US" sz="2400" dirty="0"/>
          </a:p>
        </p:txBody>
      </p:sp>
      <p:sp>
        <p:nvSpPr>
          <p:cNvPr id="86" name="TextBox 85"/>
          <p:cNvSpPr txBox="1"/>
          <p:nvPr/>
        </p:nvSpPr>
        <p:spPr>
          <a:xfrm>
            <a:off x="1434695" y="3451268"/>
            <a:ext cx="2433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0…………………….00</a:t>
            </a:r>
            <a:endParaRPr lang="en-US" sz="2400" dirty="0"/>
          </a:p>
        </p:txBody>
      </p:sp>
      <p:sp>
        <p:nvSpPr>
          <p:cNvPr id="87" name="TextBox 86"/>
          <p:cNvSpPr txBox="1"/>
          <p:nvPr/>
        </p:nvSpPr>
        <p:spPr>
          <a:xfrm>
            <a:off x="69747" y="3464616"/>
            <a:ext cx="1241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Access 2</a:t>
            </a:r>
            <a:endParaRPr lang="en-US" sz="2400" dirty="0"/>
          </a:p>
        </p:txBody>
      </p:sp>
      <p:sp>
        <p:nvSpPr>
          <p:cNvPr id="88" name="TextBox 87"/>
          <p:cNvSpPr txBox="1"/>
          <p:nvPr/>
        </p:nvSpPr>
        <p:spPr>
          <a:xfrm>
            <a:off x="5271601" y="4464530"/>
            <a:ext cx="119282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Miss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235702" y="2471956"/>
            <a:ext cx="119282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Miss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889" y="5794639"/>
            <a:ext cx="1241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Access 4</a:t>
            </a:r>
            <a:endParaRPr lang="en-US" sz="2400" dirty="0"/>
          </a:p>
        </p:txBody>
      </p:sp>
      <p:sp>
        <p:nvSpPr>
          <p:cNvPr id="91" name="Rectangle 90"/>
          <p:cNvSpPr/>
          <p:nvPr/>
        </p:nvSpPr>
        <p:spPr>
          <a:xfrm>
            <a:off x="1355857" y="5832701"/>
            <a:ext cx="3793659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3797108" y="5832701"/>
            <a:ext cx="1352408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3970702" y="5817895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0….01</a:t>
            </a:r>
            <a:endParaRPr lang="en-US" sz="2400" dirty="0"/>
          </a:p>
        </p:txBody>
      </p:sp>
      <p:sp>
        <p:nvSpPr>
          <p:cNvPr id="94" name="TextBox 93"/>
          <p:cNvSpPr txBox="1"/>
          <p:nvPr/>
        </p:nvSpPr>
        <p:spPr>
          <a:xfrm>
            <a:off x="1384727" y="5799830"/>
            <a:ext cx="2433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0…………………….00</a:t>
            </a:r>
            <a:endParaRPr lang="en-US" sz="2400" dirty="0"/>
          </a:p>
        </p:txBody>
      </p:sp>
      <p:sp>
        <p:nvSpPr>
          <p:cNvPr id="95" name="TextBox 94"/>
          <p:cNvSpPr txBox="1"/>
          <p:nvPr/>
        </p:nvSpPr>
        <p:spPr>
          <a:xfrm>
            <a:off x="5199481" y="5802104"/>
            <a:ext cx="119282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Miss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753608" y="2840900"/>
            <a:ext cx="181211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smtClean="0"/>
              <a:t>Data[1]</a:t>
            </a:r>
            <a:endParaRPr lang="en-US" sz="2400" dirty="0"/>
          </a:p>
        </p:txBody>
      </p:sp>
      <p:sp>
        <p:nvSpPr>
          <p:cNvPr id="97" name="TextBox 96"/>
          <p:cNvSpPr txBox="1"/>
          <p:nvPr/>
        </p:nvSpPr>
        <p:spPr>
          <a:xfrm>
            <a:off x="9416417" y="2816251"/>
            <a:ext cx="192392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0……………   00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6902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9" grpId="0" animBg="1"/>
      <p:bldP spid="41" grpId="0"/>
      <p:bldP spid="5" grpId="0"/>
      <p:bldP spid="32" grpId="0"/>
      <p:bldP spid="9" grpId="0"/>
      <p:bldP spid="40" grpId="0"/>
      <p:bldP spid="43" grpId="0" animBg="1"/>
      <p:bldP spid="44" grpId="0" animBg="1"/>
      <p:bldP spid="45" grpId="0"/>
      <p:bldP spid="46" grpId="0"/>
      <p:bldP spid="69" grpId="0"/>
      <p:bldP spid="54" grpId="0" animBg="1"/>
      <p:bldP spid="55" grpId="0" animBg="1"/>
      <p:bldP spid="71" grpId="0" animBg="1"/>
      <p:bldP spid="72" grpId="0" animBg="1"/>
      <p:bldP spid="73" grpId="0" animBg="1"/>
      <p:bldP spid="83" grpId="0" animBg="1"/>
      <p:bldP spid="84" grpId="0" animBg="1"/>
      <p:bldP spid="85" grpId="0"/>
      <p:bldP spid="86" grpId="0"/>
      <p:bldP spid="87" grpId="0"/>
      <p:bldP spid="88" grpId="0" animBg="1"/>
      <p:bldP spid="89" grpId="0" animBg="1"/>
      <p:bldP spid="90" grpId="0"/>
      <p:bldP spid="91" grpId="0" animBg="1"/>
      <p:bldP spid="92" grpId="0" animBg="1"/>
      <p:bldP spid="93" grpId="0"/>
      <p:bldP spid="94" grpId="0"/>
      <p:bldP spid="95" grpId="0" animBg="1"/>
      <p:bldP spid="96" grpId="0" animBg="1"/>
      <p:bldP spid="9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3105"/>
            <a:ext cx="10515600" cy="1325563"/>
          </a:xfrm>
        </p:spPr>
        <p:txBody>
          <a:bodyPr/>
          <a:lstStyle/>
          <a:p>
            <a:r>
              <a:rPr lang="en-US" dirty="0" smtClean="0"/>
              <a:t>Direct Mapped Cache: Replacement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912509" y="1082689"/>
            <a:ext cx="1937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32 bit address</a:t>
            </a:r>
          </a:p>
        </p:txBody>
      </p:sp>
      <p:sp>
        <p:nvSpPr>
          <p:cNvPr id="6" name="Rectangle 5"/>
          <p:cNvSpPr/>
          <p:nvPr/>
        </p:nvSpPr>
        <p:spPr>
          <a:xfrm>
            <a:off x="6158373" y="2229782"/>
            <a:ext cx="2421854" cy="454728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158374" y="2230028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634805" y="2271318"/>
            <a:ext cx="119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0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6156317" y="2771664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632747" y="2812954"/>
            <a:ext cx="119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1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6160435" y="3319480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636865" y="3360770"/>
            <a:ext cx="1099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2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6154998" y="6234647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495254" y="6265831"/>
            <a:ext cx="197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32767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1255347" y="2536450"/>
            <a:ext cx="3793659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696598" y="2536450"/>
            <a:ext cx="1352408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3737943" y="1631646"/>
            <a:ext cx="1205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Index</a:t>
            </a:r>
          </a:p>
          <a:p>
            <a:pPr algn="ctr"/>
            <a:r>
              <a:rPr lang="en-US" sz="2400" dirty="0" smtClean="0"/>
              <a:t>(15 bits)</a:t>
            </a:r>
            <a:endParaRPr lang="en-US" sz="24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769912" y="2368224"/>
            <a:ext cx="12125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449107" y="1474357"/>
            <a:ext cx="3779726" cy="83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870192" y="2521644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0….00</a:t>
            </a:r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1284217" y="2503579"/>
            <a:ext cx="2433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0…………………….00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84159" y="2471957"/>
            <a:ext cx="1241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Access 1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59854" y="4465513"/>
            <a:ext cx="1241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Access 3</a:t>
            </a:r>
            <a:endParaRPr lang="en-US" sz="2400" dirty="0"/>
          </a:p>
        </p:txBody>
      </p:sp>
      <p:sp>
        <p:nvSpPr>
          <p:cNvPr id="43" name="Rectangle 42"/>
          <p:cNvSpPr/>
          <p:nvPr/>
        </p:nvSpPr>
        <p:spPr>
          <a:xfrm>
            <a:off x="1240932" y="4548545"/>
            <a:ext cx="3793659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682183" y="4548545"/>
            <a:ext cx="1352408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855777" y="4533739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0….00</a:t>
            </a:r>
            <a:endParaRPr lang="en-US" sz="2400" dirty="0"/>
          </a:p>
        </p:txBody>
      </p:sp>
      <p:sp>
        <p:nvSpPr>
          <p:cNvPr id="46" name="TextBox 45"/>
          <p:cNvSpPr txBox="1"/>
          <p:nvPr/>
        </p:nvSpPr>
        <p:spPr>
          <a:xfrm>
            <a:off x="1269802" y="4515674"/>
            <a:ext cx="2433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0…………………….01</a:t>
            </a:r>
            <a:endParaRPr lang="en-US" sz="2400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156317" y="2009903"/>
            <a:ext cx="24218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616590" y="1215743"/>
            <a:ext cx="1501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Array</a:t>
            </a:r>
          </a:p>
          <a:p>
            <a:pPr algn="ctr"/>
            <a:r>
              <a:rPr lang="en-US" sz="2400" dirty="0" smtClean="0"/>
              <a:t>(8 bits)</a:t>
            </a:r>
            <a:endParaRPr lang="en-US" sz="2400" dirty="0"/>
          </a:p>
        </p:txBody>
      </p:sp>
      <p:sp>
        <p:nvSpPr>
          <p:cNvPr id="58" name="Rectangle 57"/>
          <p:cNvSpPr/>
          <p:nvPr/>
        </p:nvSpPr>
        <p:spPr>
          <a:xfrm>
            <a:off x="8764102" y="2227966"/>
            <a:ext cx="2421854" cy="454728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8764101" y="2227966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240532" y="2269256"/>
            <a:ext cx="119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0</a:t>
            </a:r>
            <a:endParaRPr lang="en-US" sz="2400" dirty="0"/>
          </a:p>
        </p:txBody>
      </p:sp>
      <p:sp>
        <p:nvSpPr>
          <p:cNvPr id="61" name="Rectangle 60"/>
          <p:cNvSpPr/>
          <p:nvPr/>
        </p:nvSpPr>
        <p:spPr>
          <a:xfrm>
            <a:off x="8762044" y="2769602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9238474" y="2810892"/>
            <a:ext cx="119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1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8766162" y="3317418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9242592" y="3358708"/>
            <a:ext cx="1099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2</a:t>
            </a:r>
            <a:endParaRPr lang="en-US" sz="2400" dirty="0"/>
          </a:p>
        </p:txBody>
      </p:sp>
      <p:sp>
        <p:nvSpPr>
          <p:cNvPr id="65" name="Rectangle 64"/>
          <p:cNvSpPr/>
          <p:nvPr/>
        </p:nvSpPr>
        <p:spPr>
          <a:xfrm>
            <a:off x="8760725" y="6232585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9100981" y="6263769"/>
            <a:ext cx="197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32767</a:t>
            </a:r>
            <a:endParaRPr lang="en-US" sz="2400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8762044" y="2007841"/>
            <a:ext cx="24218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9303140" y="1213681"/>
            <a:ext cx="13396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 Array</a:t>
            </a:r>
          </a:p>
          <a:p>
            <a:pPr algn="ctr"/>
            <a:r>
              <a:rPr lang="en-US" sz="2400" dirty="0" smtClean="0"/>
              <a:t>(17 bits)</a:t>
            </a:r>
            <a:endParaRPr lang="en-US" sz="2400" dirty="0"/>
          </a:p>
        </p:txBody>
      </p:sp>
      <p:sp>
        <p:nvSpPr>
          <p:cNvPr id="69" name="TextBox 68"/>
          <p:cNvSpPr txBox="1"/>
          <p:nvPr/>
        </p:nvSpPr>
        <p:spPr>
          <a:xfrm>
            <a:off x="1880701" y="1630593"/>
            <a:ext cx="1205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</a:t>
            </a:r>
          </a:p>
          <a:p>
            <a:pPr algn="ctr"/>
            <a:r>
              <a:rPr lang="en-US" sz="2400" dirty="0" smtClean="0"/>
              <a:t>(17 bits)</a:t>
            </a:r>
            <a:endParaRPr lang="en-US" sz="2400" dirty="0"/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1288479" y="2368224"/>
            <a:ext cx="2303085" cy="43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634804" y="2259899"/>
            <a:ext cx="119282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Data[0]</a:t>
            </a:r>
            <a:endParaRPr lang="en-US" sz="2400" dirty="0"/>
          </a:p>
        </p:txBody>
      </p:sp>
      <p:sp>
        <p:nvSpPr>
          <p:cNvPr id="55" name="TextBox 54"/>
          <p:cNvSpPr txBox="1"/>
          <p:nvPr/>
        </p:nvSpPr>
        <p:spPr>
          <a:xfrm>
            <a:off x="5136951" y="3522975"/>
            <a:ext cx="65623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Hit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9009689" y="2286550"/>
            <a:ext cx="192392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0……………   00</a:t>
            </a:r>
            <a:endParaRPr lang="en-US" sz="2400" dirty="0"/>
          </a:p>
        </p:txBody>
      </p:sp>
      <p:sp>
        <p:nvSpPr>
          <p:cNvPr id="72" name="TextBox 71"/>
          <p:cNvSpPr txBox="1"/>
          <p:nvPr/>
        </p:nvSpPr>
        <p:spPr>
          <a:xfrm>
            <a:off x="6410318" y="2267517"/>
            <a:ext cx="181211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Data[32768]</a:t>
            </a:r>
            <a:endParaRPr lang="en-US" sz="2400" dirty="0"/>
          </a:p>
        </p:txBody>
      </p:sp>
      <p:sp>
        <p:nvSpPr>
          <p:cNvPr id="73" name="TextBox 72"/>
          <p:cNvSpPr txBox="1"/>
          <p:nvPr/>
        </p:nvSpPr>
        <p:spPr>
          <a:xfrm>
            <a:off x="8957109" y="2828186"/>
            <a:ext cx="192392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0……………   01</a:t>
            </a:r>
            <a:endParaRPr lang="en-US" sz="2400" dirty="0"/>
          </a:p>
        </p:txBody>
      </p:sp>
      <p:sp>
        <p:nvSpPr>
          <p:cNvPr id="83" name="Rectangle 82"/>
          <p:cNvSpPr/>
          <p:nvPr/>
        </p:nvSpPr>
        <p:spPr>
          <a:xfrm>
            <a:off x="1240935" y="3529109"/>
            <a:ext cx="3793659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3682186" y="3529109"/>
            <a:ext cx="1352408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3855780" y="3514303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0….00</a:t>
            </a:r>
            <a:endParaRPr lang="en-US" sz="2400" dirty="0"/>
          </a:p>
        </p:txBody>
      </p:sp>
      <p:sp>
        <p:nvSpPr>
          <p:cNvPr id="86" name="TextBox 85"/>
          <p:cNvSpPr txBox="1"/>
          <p:nvPr/>
        </p:nvSpPr>
        <p:spPr>
          <a:xfrm>
            <a:off x="1269805" y="3496238"/>
            <a:ext cx="2433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0…………………….00</a:t>
            </a:r>
            <a:endParaRPr lang="en-US" sz="2400" dirty="0"/>
          </a:p>
        </p:txBody>
      </p:sp>
      <p:sp>
        <p:nvSpPr>
          <p:cNvPr id="87" name="TextBox 86"/>
          <p:cNvSpPr txBox="1"/>
          <p:nvPr/>
        </p:nvSpPr>
        <p:spPr>
          <a:xfrm>
            <a:off x="69747" y="3464616"/>
            <a:ext cx="1241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Access 2</a:t>
            </a:r>
            <a:endParaRPr lang="en-US" sz="2400" dirty="0"/>
          </a:p>
        </p:txBody>
      </p:sp>
      <p:sp>
        <p:nvSpPr>
          <p:cNvPr id="88" name="TextBox 87"/>
          <p:cNvSpPr txBox="1"/>
          <p:nvPr/>
        </p:nvSpPr>
        <p:spPr>
          <a:xfrm>
            <a:off x="5106711" y="4509500"/>
            <a:ext cx="79621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Miss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159334" y="2516927"/>
            <a:ext cx="82346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Miss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1328367" y="2215476"/>
            <a:ext cx="692034" cy="454728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1328366" y="2215476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11467080" y="2293662"/>
            <a:ext cx="340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1326309" y="2757112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11330427" y="3304928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11480387" y="2798402"/>
            <a:ext cx="314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81" name="Rectangle 80"/>
          <p:cNvSpPr/>
          <p:nvPr/>
        </p:nvSpPr>
        <p:spPr>
          <a:xfrm>
            <a:off x="11324990" y="6220095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11497877" y="6233651"/>
            <a:ext cx="314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99" name="TextBox 98"/>
          <p:cNvSpPr txBox="1"/>
          <p:nvPr/>
        </p:nvSpPr>
        <p:spPr>
          <a:xfrm>
            <a:off x="11250034" y="1228010"/>
            <a:ext cx="930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Valid</a:t>
            </a:r>
          </a:p>
          <a:p>
            <a:pPr algn="ctr"/>
            <a:r>
              <a:rPr lang="en-US" sz="2400" dirty="0" smtClean="0"/>
              <a:t>(1 bit)</a:t>
            </a:r>
            <a:endParaRPr lang="en-US" sz="2400" dirty="0"/>
          </a:p>
        </p:txBody>
      </p:sp>
      <p:sp>
        <p:nvSpPr>
          <p:cNvPr id="100" name="TextBox 99"/>
          <p:cNvSpPr txBox="1"/>
          <p:nvPr/>
        </p:nvSpPr>
        <p:spPr>
          <a:xfrm>
            <a:off x="11500546" y="2256766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101" name="TextBox 100"/>
          <p:cNvSpPr txBox="1"/>
          <p:nvPr/>
        </p:nvSpPr>
        <p:spPr>
          <a:xfrm>
            <a:off x="11481707" y="2807875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102" name="TextBox 101"/>
          <p:cNvSpPr txBox="1"/>
          <p:nvPr/>
        </p:nvSpPr>
        <p:spPr>
          <a:xfrm>
            <a:off x="6457171" y="2814738"/>
            <a:ext cx="181211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Data[32769]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86776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9" grpId="0" animBg="1"/>
      <p:bldP spid="41" grpId="0"/>
      <p:bldP spid="5" grpId="0"/>
      <p:bldP spid="32" grpId="0"/>
      <p:bldP spid="9" grpId="0"/>
      <p:bldP spid="40" grpId="0"/>
      <p:bldP spid="43" grpId="0" animBg="1"/>
      <p:bldP spid="44" grpId="0" animBg="1"/>
      <p:bldP spid="45" grpId="0"/>
      <p:bldP spid="46" grpId="0"/>
      <p:bldP spid="69" grpId="0"/>
      <p:bldP spid="54" grpId="0" animBg="1"/>
      <p:bldP spid="55" grpId="0" animBg="1"/>
      <p:bldP spid="71" grpId="0" animBg="1"/>
      <p:bldP spid="72" grpId="0" animBg="1"/>
      <p:bldP spid="73" grpId="0" animBg="1"/>
      <p:bldP spid="83" grpId="0" animBg="1"/>
      <p:bldP spid="84" grpId="0" animBg="1"/>
      <p:bldP spid="85" grpId="0"/>
      <p:bldP spid="86" grpId="0"/>
      <p:bldP spid="87" grpId="0"/>
      <p:bldP spid="88" grpId="0" animBg="1"/>
      <p:bldP spid="89" grpId="0" animBg="1"/>
      <p:bldP spid="100" grpId="0" animBg="1"/>
      <p:bldP spid="101" grpId="0" animBg="1"/>
      <p:bldP spid="10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10715"/>
            <a:ext cx="10515600" cy="1325563"/>
          </a:xfrm>
        </p:spPr>
        <p:txBody>
          <a:bodyPr/>
          <a:lstStyle/>
          <a:p>
            <a:r>
              <a:rPr lang="en-US" dirty="0" smtClean="0"/>
              <a:t>Cache Operation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209643" y="1645167"/>
            <a:ext cx="2421854" cy="299576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09644" y="1645413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686075" y="1686703"/>
            <a:ext cx="119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0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4215082" y="2187049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684017" y="2228339"/>
            <a:ext cx="119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1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4211705" y="2734865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688135" y="2776155"/>
            <a:ext cx="1099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2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207581" y="4096686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430246" y="4132400"/>
            <a:ext cx="197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32767</a:t>
            </a:r>
            <a:endParaRPr lang="en-US" sz="2400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4207587" y="1425288"/>
            <a:ext cx="24218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592912" y="573057"/>
            <a:ext cx="1501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Array</a:t>
            </a:r>
          </a:p>
          <a:p>
            <a:pPr algn="ctr"/>
            <a:r>
              <a:rPr lang="en-US" sz="2400" dirty="0" smtClean="0"/>
              <a:t>(8 bits)</a:t>
            </a:r>
            <a:endParaRPr lang="en-US" sz="2400" dirty="0"/>
          </a:p>
        </p:txBody>
      </p:sp>
      <p:sp>
        <p:nvSpPr>
          <p:cNvPr id="58" name="Rectangle 57"/>
          <p:cNvSpPr/>
          <p:nvPr/>
        </p:nvSpPr>
        <p:spPr>
          <a:xfrm>
            <a:off x="7399984" y="1643351"/>
            <a:ext cx="2421854" cy="2997582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7399983" y="1643351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7876414" y="1684641"/>
            <a:ext cx="119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0</a:t>
            </a:r>
            <a:endParaRPr lang="en-US" sz="2400" dirty="0"/>
          </a:p>
        </p:txBody>
      </p:sp>
      <p:sp>
        <p:nvSpPr>
          <p:cNvPr id="61" name="Rectangle 60"/>
          <p:cNvSpPr/>
          <p:nvPr/>
        </p:nvSpPr>
        <p:spPr>
          <a:xfrm>
            <a:off x="7397926" y="2184987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7874356" y="2226277"/>
            <a:ext cx="119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1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7394549" y="2732803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7878474" y="2774093"/>
            <a:ext cx="1099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2</a:t>
            </a:r>
            <a:endParaRPr lang="en-US" sz="2400" dirty="0"/>
          </a:p>
        </p:txBody>
      </p:sp>
      <p:sp>
        <p:nvSpPr>
          <p:cNvPr id="65" name="Rectangle 64"/>
          <p:cNvSpPr/>
          <p:nvPr/>
        </p:nvSpPr>
        <p:spPr>
          <a:xfrm>
            <a:off x="7397926" y="4096541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7693707" y="4160318"/>
            <a:ext cx="197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32767</a:t>
            </a:r>
            <a:endParaRPr lang="en-US" sz="2400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397926" y="1423226"/>
            <a:ext cx="24218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874356" y="569740"/>
            <a:ext cx="13396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 Array</a:t>
            </a:r>
          </a:p>
          <a:p>
            <a:pPr algn="ctr"/>
            <a:r>
              <a:rPr lang="en-US" sz="2400" dirty="0" smtClean="0"/>
              <a:t>(17 bits)</a:t>
            </a:r>
            <a:endParaRPr lang="en-US" sz="2400" dirty="0"/>
          </a:p>
        </p:txBody>
      </p:sp>
      <p:sp>
        <p:nvSpPr>
          <p:cNvPr id="74" name="Rectangle 73"/>
          <p:cNvSpPr/>
          <p:nvPr/>
        </p:nvSpPr>
        <p:spPr>
          <a:xfrm>
            <a:off x="10676274" y="1653346"/>
            <a:ext cx="692034" cy="2989868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0676273" y="1653346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10814987" y="1731532"/>
            <a:ext cx="340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0674216" y="2194982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10678334" y="2742798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10828294" y="2236272"/>
            <a:ext cx="314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81" name="Rectangle 80"/>
          <p:cNvSpPr/>
          <p:nvPr/>
        </p:nvSpPr>
        <p:spPr>
          <a:xfrm>
            <a:off x="10682056" y="4098967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10726234" y="4140257"/>
            <a:ext cx="832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V..  </a:t>
            </a:r>
            <a:endParaRPr lang="en-US" sz="2400" dirty="0"/>
          </a:p>
        </p:txBody>
      </p:sp>
      <p:sp>
        <p:nvSpPr>
          <p:cNvPr id="99" name="TextBox 98"/>
          <p:cNvSpPr txBox="1"/>
          <p:nvPr/>
        </p:nvSpPr>
        <p:spPr>
          <a:xfrm>
            <a:off x="10597941" y="665880"/>
            <a:ext cx="930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Valid</a:t>
            </a:r>
          </a:p>
          <a:p>
            <a:pPr algn="ctr"/>
            <a:r>
              <a:rPr lang="en-US" sz="2400" dirty="0" smtClean="0"/>
              <a:t>(1 bit)</a:t>
            </a:r>
            <a:endParaRPr lang="en-US" sz="2400" dirty="0"/>
          </a:p>
        </p:txBody>
      </p:sp>
      <p:sp>
        <p:nvSpPr>
          <p:cNvPr id="100" name="TextBox 99"/>
          <p:cNvSpPr txBox="1"/>
          <p:nvPr/>
        </p:nvSpPr>
        <p:spPr>
          <a:xfrm>
            <a:off x="10727007" y="1709188"/>
            <a:ext cx="58381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V 0</a:t>
            </a:r>
            <a:endParaRPr lang="en-US" sz="2400" dirty="0"/>
          </a:p>
        </p:txBody>
      </p:sp>
      <p:sp>
        <p:nvSpPr>
          <p:cNvPr id="101" name="TextBox 100"/>
          <p:cNvSpPr txBox="1"/>
          <p:nvPr/>
        </p:nvSpPr>
        <p:spPr>
          <a:xfrm>
            <a:off x="10724647" y="2269995"/>
            <a:ext cx="58381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V 1</a:t>
            </a:r>
            <a:endParaRPr lang="en-US" sz="2400" dirty="0"/>
          </a:p>
        </p:txBody>
      </p:sp>
      <p:sp>
        <p:nvSpPr>
          <p:cNvPr id="82" name="Rectangle 81"/>
          <p:cNvSpPr/>
          <p:nvPr/>
        </p:nvSpPr>
        <p:spPr>
          <a:xfrm>
            <a:off x="157399" y="2314971"/>
            <a:ext cx="3364385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2169376" y="2314971"/>
            <a:ext cx="1352408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2210721" y="1410167"/>
            <a:ext cx="1205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Index</a:t>
            </a:r>
          </a:p>
          <a:p>
            <a:pPr algn="ctr"/>
            <a:r>
              <a:rPr lang="en-US" sz="2400" dirty="0" smtClean="0"/>
              <a:t>(15 bits)</a:t>
            </a:r>
            <a:endParaRPr lang="en-US" sz="2400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2242690" y="2146745"/>
            <a:ext cx="12125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353479" y="1409114"/>
            <a:ext cx="1205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</a:t>
            </a:r>
          </a:p>
          <a:p>
            <a:pPr algn="ctr"/>
            <a:r>
              <a:rPr lang="en-US" sz="2400" dirty="0" smtClean="0"/>
              <a:t>(17 bits)</a:t>
            </a:r>
            <a:endParaRPr lang="en-US" sz="2400" dirty="0"/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157399" y="2146745"/>
            <a:ext cx="190694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172388" y="1392233"/>
            <a:ext cx="3349396" cy="85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584658" y="1020919"/>
            <a:ext cx="2754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Address (32 bits)</a:t>
            </a:r>
            <a:endParaRPr lang="en-US" sz="2400" dirty="0"/>
          </a:p>
        </p:txBody>
      </p:sp>
      <p:sp>
        <p:nvSpPr>
          <p:cNvPr id="12" name="Rounded Rectangle 11"/>
          <p:cNvSpPr/>
          <p:nvPr/>
        </p:nvSpPr>
        <p:spPr>
          <a:xfrm>
            <a:off x="4077326" y="2623516"/>
            <a:ext cx="7481487" cy="774735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Elbow Connector 21"/>
          <p:cNvCxnSpPr>
            <a:stCxn id="90" idx="2"/>
            <a:endCxn id="12" idx="1"/>
          </p:cNvCxnSpPr>
          <p:nvPr/>
        </p:nvCxnSpPr>
        <p:spPr>
          <a:xfrm rot="16200000" flipH="1">
            <a:off x="3324807" y="2258364"/>
            <a:ext cx="273293" cy="1231746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0732444" y="2768332"/>
            <a:ext cx="58381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V 2</a:t>
            </a:r>
            <a:endParaRPr lang="en-US" sz="2400" dirty="0"/>
          </a:p>
        </p:txBody>
      </p:sp>
      <p:cxnSp>
        <p:nvCxnSpPr>
          <p:cNvPr id="107" name="Elbow Connector 106"/>
          <p:cNvCxnSpPr>
            <a:stCxn id="63" idx="3"/>
            <a:endCxn id="35" idx="0"/>
          </p:cNvCxnSpPr>
          <p:nvPr/>
        </p:nvCxnSpPr>
        <p:spPr>
          <a:xfrm>
            <a:off x="9816403" y="3004927"/>
            <a:ext cx="225460" cy="2103078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9694128" y="5108005"/>
            <a:ext cx="695470" cy="65956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9872586" y="520695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=</a:t>
            </a:r>
            <a:endParaRPr lang="en-US" sz="2400" dirty="0"/>
          </a:p>
        </p:txBody>
      </p:sp>
      <p:cxnSp>
        <p:nvCxnSpPr>
          <p:cNvPr id="108" name="Elbow Connector 107"/>
          <p:cNvCxnSpPr>
            <a:endCxn id="35" idx="2"/>
          </p:cNvCxnSpPr>
          <p:nvPr/>
        </p:nvCxnSpPr>
        <p:spPr>
          <a:xfrm>
            <a:off x="803575" y="2737589"/>
            <a:ext cx="8890553" cy="2700200"/>
          </a:xfrm>
          <a:prstGeom prst="bentConnector3">
            <a:avLst>
              <a:gd name="adj1" fmla="val 176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35" idx="3"/>
          </p:cNvCxnSpPr>
          <p:nvPr/>
        </p:nvCxnSpPr>
        <p:spPr>
          <a:xfrm rot="5400000">
            <a:off x="9170077" y="5510179"/>
            <a:ext cx="465098" cy="786702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8218970" y="5903530"/>
            <a:ext cx="827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</a:rPr>
              <a:t>MISS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9225862" y="570707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112" name="Oval 111"/>
          <p:cNvSpPr/>
          <p:nvPr/>
        </p:nvSpPr>
        <p:spPr>
          <a:xfrm>
            <a:off x="10955790" y="5147979"/>
            <a:ext cx="695470" cy="65956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11134248" y="5246929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&amp;</a:t>
            </a:r>
          </a:p>
        </p:txBody>
      </p:sp>
      <p:cxnSp>
        <p:nvCxnSpPr>
          <p:cNvPr id="114" name="Elbow Connector 113"/>
          <p:cNvCxnSpPr>
            <a:stCxn id="79" idx="3"/>
            <a:endCxn id="112" idx="6"/>
          </p:cNvCxnSpPr>
          <p:nvPr/>
        </p:nvCxnSpPr>
        <p:spPr>
          <a:xfrm>
            <a:off x="11370368" y="3014922"/>
            <a:ext cx="280892" cy="2462841"/>
          </a:xfrm>
          <a:prstGeom prst="bentConnector3">
            <a:avLst>
              <a:gd name="adj1" fmla="val 181384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35" idx="6"/>
            <a:endCxn id="112" idx="2"/>
          </p:cNvCxnSpPr>
          <p:nvPr/>
        </p:nvCxnSpPr>
        <p:spPr>
          <a:xfrm>
            <a:off x="10389598" y="5437789"/>
            <a:ext cx="566192" cy="39974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10482266" y="497327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121" name="Elbow Connector 120"/>
          <p:cNvCxnSpPr>
            <a:stCxn id="112" idx="3"/>
            <a:endCxn id="110" idx="3"/>
          </p:cNvCxnSpPr>
          <p:nvPr/>
        </p:nvCxnSpPr>
        <p:spPr>
          <a:xfrm rot="5400000">
            <a:off x="9840336" y="4917060"/>
            <a:ext cx="423408" cy="2011198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0368159" y="574012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0</a:t>
            </a:r>
          </a:p>
        </p:txBody>
      </p:sp>
      <p:cxnSp>
        <p:nvCxnSpPr>
          <p:cNvPr id="127" name="Elbow Connector 126"/>
          <p:cNvCxnSpPr>
            <a:stCxn id="112" idx="5"/>
          </p:cNvCxnSpPr>
          <p:nvPr/>
        </p:nvCxnSpPr>
        <p:spPr>
          <a:xfrm rot="5400000">
            <a:off x="9883727" y="4896463"/>
            <a:ext cx="851192" cy="2480176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8317243" y="6314734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HIT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0419084" y="617433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cxnSp>
        <p:nvCxnSpPr>
          <p:cNvPr id="132" name="Elbow Connector 131"/>
          <p:cNvCxnSpPr>
            <a:stCxn id="17" idx="3"/>
          </p:cNvCxnSpPr>
          <p:nvPr/>
        </p:nvCxnSpPr>
        <p:spPr>
          <a:xfrm>
            <a:off x="6633559" y="3006989"/>
            <a:ext cx="249641" cy="3127373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5602542" y="6134362"/>
            <a:ext cx="2451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Output Data if </a:t>
            </a:r>
            <a:r>
              <a:rPr lang="en-US" sz="2400" b="1" dirty="0" smtClean="0">
                <a:solidFill>
                  <a:schemeClr val="accent6"/>
                </a:solidFill>
              </a:rPr>
              <a:t>HIT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cxnSp>
        <p:nvCxnSpPr>
          <p:cNvPr id="136" name="Elbow Connector 135"/>
          <p:cNvCxnSpPr/>
          <p:nvPr/>
        </p:nvCxnSpPr>
        <p:spPr>
          <a:xfrm>
            <a:off x="9968803" y="3157327"/>
            <a:ext cx="225460" cy="2103078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88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5" grpId="0" animBg="1"/>
      <p:bldP spid="36" grpId="0"/>
      <p:bldP spid="110" grpId="0"/>
      <p:bldP spid="111" grpId="0"/>
      <p:bldP spid="112" grpId="0" animBg="1"/>
      <p:bldP spid="113" grpId="0"/>
      <p:bldP spid="120" grpId="0"/>
      <p:bldP spid="125" grpId="0"/>
      <p:bldP spid="130" grpId="0"/>
      <p:bldP spid="131" grpId="0"/>
      <p:bldP spid="13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910470" y="1693774"/>
            <a:ext cx="5201582" cy="47104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3105"/>
            <a:ext cx="10515600" cy="1325563"/>
          </a:xfrm>
        </p:spPr>
        <p:txBody>
          <a:bodyPr/>
          <a:lstStyle/>
          <a:p>
            <a:r>
              <a:rPr lang="en-US" dirty="0" smtClean="0"/>
              <a:t>Alternative Placement</a:t>
            </a:r>
            <a:endParaRPr lang="en-US" dirty="0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104291" y="985334"/>
            <a:ext cx="10746323" cy="5593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Assume 32 </a:t>
            </a:r>
            <a:r>
              <a:rPr lang="en-US" dirty="0" err="1" smtClean="0"/>
              <a:t>KByte</a:t>
            </a:r>
            <a:r>
              <a:rPr lang="en-US" dirty="0" smtClean="0"/>
              <a:t> cache with a 1 Byte cache block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8372" y="2212567"/>
            <a:ext cx="3089189" cy="454728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28371" y="2212567"/>
            <a:ext cx="3089189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39364" y="2253857"/>
            <a:ext cx="1077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Block 0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526314" y="2754203"/>
            <a:ext cx="3089189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437307" y="2795493"/>
            <a:ext cx="1077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Block 1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530432" y="3302019"/>
            <a:ext cx="3089189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441425" y="3343309"/>
            <a:ext cx="1077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Block 2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532490" y="6209691"/>
            <a:ext cx="3089189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165456" y="6248370"/>
            <a:ext cx="1699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Block 32767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907703" y="2253857"/>
            <a:ext cx="2825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Address 0, 1, 2, 3, …..</a:t>
            </a:r>
            <a:endParaRPr lang="en-US" sz="24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360839" y="2484689"/>
            <a:ext cx="53134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849437" y="2832399"/>
            <a:ext cx="2466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Address 32678, ….</a:t>
            </a:r>
            <a:endParaRPr lang="en-US" sz="2400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3321709" y="3094290"/>
            <a:ext cx="53134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350544" y="3648284"/>
            <a:ext cx="53134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3274345" y="6488285"/>
            <a:ext cx="53134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80571" y="2014586"/>
            <a:ext cx="2959444" cy="123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26672" y="1537892"/>
            <a:ext cx="1938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 Byte = 8 bits</a:t>
            </a:r>
            <a:endParaRPr lang="en-US" sz="2400" dirty="0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7133090" y="1850898"/>
            <a:ext cx="4904012" cy="5593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Use 15 MSBs of address to determine index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Consider following stream of accesses: </a:t>
            </a:r>
          </a:p>
          <a:p>
            <a:pPr marL="0" indent="0">
              <a:buNone/>
            </a:pPr>
            <a:r>
              <a:rPr lang="en-US" dirty="0" err="1" smtClean="0"/>
              <a:t>Addr</a:t>
            </a:r>
            <a:r>
              <a:rPr lang="en-US" dirty="0" smtClean="0"/>
              <a:t> 0, </a:t>
            </a:r>
            <a:r>
              <a:rPr lang="en-US" dirty="0" err="1" smtClean="0"/>
              <a:t>Addr</a:t>
            </a:r>
            <a:r>
              <a:rPr lang="en-US" dirty="0" smtClean="0"/>
              <a:t> 1, </a:t>
            </a:r>
            <a:r>
              <a:rPr lang="en-US" dirty="0" err="1" smtClean="0"/>
              <a:t>Addr</a:t>
            </a:r>
            <a:r>
              <a:rPr lang="en-US" dirty="0" smtClean="0"/>
              <a:t> 0, </a:t>
            </a:r>
            <a:r>
              <a:rPr lang="en-US" dirty="0" err="1" smtClean="0"/>
              <a:t>Addr</a:t>
            </a:r>
            <a:r>
              <a:rPr lang="en-US" dirty="0" smtClean="0"/>
              <a:t> 1,..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19227802">
            <a:off x="3805155" y="4079619"/>
            <a:ext cx="31502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Bad Idea!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60844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38507" y="228175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73221" y="2431973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81" name="Rounded Rectangle 80"/>
          <p:cNvSpPr/>
          <p:nvPr/>
        </p:nvSpPr>
        <p:spPr>
          <a:xfrm>
            <a:off x="1899985" y="229674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2108557" y="2446963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3588877" y="229674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4023591" y="2446963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85" name="Rounded Rectangle 84"/>
          <p:cNvSpPr/>
          <p:nvPr/>
        </p:nvSpPr>
        <p:spPr>
          <a:xfrm>
            <a:off x="5277769" y="229674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5552723" y="2395296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58627" y="2161829"/>
            <a:ext cx="10620529" cy="3747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78916" y="2161829"/>
            <a:ext cx="0" cy="454626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692798" y="1727755"/>
            <a:ext cx="9589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Time</a:t>
            </a:r>
            <a:endParaRPr lang="en-US" sz="3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78916" y="6044194"/>
            <a:ext cx="20286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Instructions</a:t>
            </a:r>
            <a:endParaRPr lang="en-US" sz="3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837322" y="1638561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t0</a:t>
            </a:r>
            <a:endParaRPr lang="en-US" sz="3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2339410" y="1619823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t1</a:t>
            </a:r>
            <a:endParaRPr lang="en-US" sz="3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4042723" y="1636687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t2</a:t>
            </a:r>
            <a:endParaRPr lang="en-US" sz="3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5719738" y="1607831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t3</a:t>
            </a:r>
            <a:endParaRPr lang="en-US" sz="3000" dirty="0"/>
          </a:p>
        </p:txBody>
      </p:sp>
      <p:sp>
        <p:nvSpPr>
          <p:cNvPr id="121" name="TextBox 120"/>
          <p:cNvSpPr txBox="1"/>
          <p:nvPr/>
        </p:nvSpPr>
        <p:spPr>
          <a:xfrm>
            <a:off x="309524" y="2781850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dd $1, $2, </a:t>
            </a:r>
            <a:r>
              <a:rPr lang="en-US" b="1" dirty="0" smtClean="0">
                <a:solidFill>
                  <a:schemeClr val="accent2"/>
                </a:solidFill>
              </a:rPr>
              <a:t>$3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78243" y="2839899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$1, $2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667335" y="281629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R[$1] + R[$2]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780137" y="282443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nop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025300" y="2300769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7460014" y="2450989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64" name="TextBox 63"/>
          <p:cNvSpPr txBox="1"/>
          <p:nvPr/>
        </p:nvSpPr>
        <p:spPr>
          <a:xfrm>
            <a:off x="7300254" y="2831253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542512" y="1630772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t5</a:t>
            </a:r>
            <a:endParaRPr lang="en-US" sz="3000" dirty="0"/>
          </a:p>
        </p:txBody>
      </p:sp>
      <p:sp>
        <p:nvSpPr>
          <p:cNvPr id="124" name="Title 1"/>
          <p:cNvSpPr>
            <a:spLocks noGrp="1"/>
          </p:cNvSpPr>
          <p:nvPr>
            <p:ph type="title"/>
          </p:nvPr>
        </p:nvSpPr>
        <p:spPr>
          <a:xfrm>
            <a:off x="69118" y="-310317"/>
            <a:ext cx="10515600" cy="1325563"/>
          </a:xfrm>
        </p:spPr>
        <p:txBody>
          <a:bodyPr/>
          <a:lstStyle/>
          <a:p>
            <a:r>
              <a:rPr lang="en-US" dirty="0" smtClean="0"/>
              <a:t>RAW Hazards: Add-Add Dependency</a:t>
            </a:r>
            <a:endParaRPr lang="en-US" dirty="0"/>
          </a:p>
        </p:txBody>
      </p:sp>
      <p:sp>
        <p:nvSpPr>
          <p:cNvPr id="125" name="Rounded Rectangle 124"/>
          <p:cNvSpPr/>
          <p:nvPr/>
        </p:nvSpPr>
        <p:spPr>
          <a:xfrm>
            <a:off x="1976807" y="347047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2411521" y="3620693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3538285" y="348546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3746857" y="3635683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129" name="Rounded Rectangle 128"/>
          <p:cNvSpPr/>
          <p:nvPr/>
        </p:nvSpPr>
        <p:spPr>
          <a:xfrm>
            <a:off x="5227177" y="348546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5661891" y="3635683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6916069" y="348546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7191023" y="3584016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1947824" y="3970570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dd </a:t>
            </a:r>
            <a:r>
              <a:rPr lang="en-US" b="1" dirty="0" smtClean="0">
                <a:solidFill>
                  <a:schemeClr val="accent2"/>
                </a:solidFill>
              </a:rPr>
              <a:t>$3</a:t>
            </a:r>
            <a:r>
              <a:rPr lang="en-US" dirty="0" smtClean="0">
                <a:solidFill>
                  <a:srgbClr val="FF0000"/>
                </a:solidFill>
              </a:rPr>
              <a:t>, $4, $5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3616543" y="4028619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$3, $4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305635" y="400501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R[$3] + R[$4]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7418437" y="401315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nop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8663600" y="3489489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9098314" y="3639709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139" name="TextBox 138"/>
          <p:cNvSpPr txBox="1"/>
          <p:nvPr/>
        </p:nvSpPr>
        <p:spPr>
          <a:xfrm>
            <a:off x="8938554" y="4019973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 rot="2259175">
            <a:off x="4756146" y="3107007"/>
            <a:ext cx="816298" cy="502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593646" y="5159290"/>
            <a:ext cx="8638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EX-EX Forwarding (same as 4-stage pipeline)</a:t>
            </a:r>
            <a:endParaRPr lang="en-US" sz="3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634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38507" y="184741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73221" y="1997633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81" name="Rounded Rectangle 80"/>
          <p:cNvSpPr/>
          <p:nvPr/>
        </p:nvSpPr>
        <p:spPr>
          <a:xfrm>
            <a:off x="1899985" y="186240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2108557" y="2012623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3588877" y="186240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4023591" y="2012623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85" name="Rounded Rectangle 84"/>
          <p:cNvSpPr/>
          <p:nvPr/>
        </p:nvSpPr>
        <p:spPr>
          <a:xfrm>
            <a:off x="5277769" y="186240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5552723" y="1960956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58627" y="1727489"/>
            <a:ext cx="10620529" cy="3747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78916" y="1727489"/>
            <a:ext cx="0" cy="454626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692798" y="1293415"/>
            <a:ext cx="9589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Time</a:t>
            </a:r>
            <a:endParaRPr lang="en-US" sz="3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78916" y="5609854"/>
            <a:ext cx="20286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Instructions</a:t>
            </a:r>
            <a:endParaRPr lang="en-US" sz="3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837322" y="1204221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t0</a:t>
            </a:r>
            <a:endParaRPr lang="en-US" sz="3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2339410" y="1185483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t1</a:t>
            </a:r>
            <a:endParaRPr lang="en-US" sz="3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4042723" y="1202347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t2</a:t>
            </a:r>
            <a:endParaRPr lang="en-US" sz="3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5719738" y="1173491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t3</a:t>
            </a:r>
            <a:endParaRPr lang="en-US" sz="3000" dirty="0"/>
          </a:p>
        </p:txBody>
      </p:sp>
      <p:sp>
        <p:nvSpPr>
          <p:cNvPr id="121" name="TextBox 120"/>
          <p:cNvSpPr txBox="1"/>
          <p:nvPr/>
        </p:nvSpPr>
        <p:spPr>
          <a:xfrm>
            <a:off x="309524" y="2347510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dd $1, $2, </a:t>
            </a:r>
            <a:r>
              <a:rPr lang="en-US" b="1" dirty="0" smtClean="0">
                <a:solidFill>
                  <a:schemeClr val="accent2"/>
                </a:solidFill>
              </a:rPr>
              <a:t>$3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78243" y="2405559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$1, $2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667335" y="238195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R[$1] + R[$2]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780137" y="239009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nop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025300" y="1866429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7460014" y="2016649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64" name="TextBox 63"/>
          <p:cNvSpPr txBox="1"/>
          <p:nvPr/>
        </p:nvSpPr>
        <p:spPr>
          <a:xfrm>
            <a:off x="7300254" y="2396913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542512" y="1196432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t5</a:t>
            </a:r>
            <a:endParaRPr lang="en-US" sz="3000" dirty="0"/>
          </a:p>
        </p:txBody>
      </p:sp>
      <p:sp>
        <p:nvSpPr>
          <p:cNvPr id="124" name="Title 1"/>
          <p:cNvSpPr>
            <a:spLocks noGrp="1"/>
          </p:cNvSpPr>
          <p:nvPr>
            <p:ph type="title"/>
          </p:nvPr>
        </p:nvSpPr>
        <p:spPr>
          <a:xfrm>
            <a:off x="69118" y="-310317"/>
            <a:ext cx="10515600" cy="1325563"/>
          </a:xfrm>
        </p:spPr>
        <p:txBody>
          <a:bodyPr/>
          <a:lstStyle/>
          <a:p>
            <a:r>
              <a:rPr lang="en-US" dirty="0" smtClean="0"/>
              <a:t>RAW Hazards: Add-Add Dependency</a:t>
            </a:r>
            <a:endParaRPr lang="en-US" dirty="0"/>
          </a:p>
        </p:txBody>
      </p:sp>
      <p:sp>
        <p:nvSpPr>
          <p:cNvPr id="125" name="Rounded Rectangle 124"/>
          <p:cNvSpPr/>
          <p:nvPr/>
        </p:nvSpPr>
        <p:spPr>
          <a:xfrm>
            <a:off x="1976807" y="303613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2411521" y="3186353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3538285" y="305112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3746857" y="3201343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129" name="Rounded Rectangle 128"/>
          <p:cNvSpPr/>
          <p:nvPr/>
        </p:nvSpPr>
        <p:spPr>
          <a:xfrm>
            <a:off x="5227177" y="305112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5661891" y="3201343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6916069" y="305112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7191023" y="3149676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1947824" y="3536230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dd $7 $8, $9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3616543" y="3594279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$7, $8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305635" y="357067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R[$7] + R[$8]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7418437" y="357881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nop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8663600" y="3055149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9098314" y="3205369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139" name="TextBox 138"/>
          <p:cNvSpPr txBox="1"/>
          <p:nvPr/>
        </p:nvSpPr>
        <p:spPr>
          <a:xfrm>
            <a:off x="8938554" y="3585633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 rot="4156784">
            <a:off x="5911247" y="3279451"/>
            <a:ext cx="2002564" cy="502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420113" y="5540807"/>
            <a:ext cx="4117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MEM-EX Forwarding</a:t>
            </a:r>
            <a:endParaRPr lang="en-US" sz="3600" b="1" dirty="0">
              <a:solidFill>
                <a:schemeClr val="accent2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3599867" y="429343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034581" y="4443653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46" name="Rounded Rectangle 45"/>
          <p:cNvSpPr/>
          <p:nvPr/>
        </p:nvSpPr>
        <p:spPr>
          <a:xfrm>
            <a:off x="5161345" y="430842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369917" y="4458643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6850237" y="430842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7284951" y="4458643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52" name="Rounded Rectangle 51"/>
          <p:cNvSpPr/>
          <p:nvPr/>
        </p:nvSpPr>
        <p:spPr>
          <a:xfrm>
            <a:off x="8539129" y="430842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8814083" y="4406976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sp>
        <p:nvSpPr>
          <p:cNvPr id="54" name="TextBox 53"/>
          <p:cNvSpPr txBox="1"/>
          <p:nvPr/>
        </p:nvSpPr>
        <p:spPr>
          <a:xfrm>
            <a:off x="3570884" y="4793530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dd </a:t>
            </a:r>
            <a:r>
              <a:rPr lang="en-US" b="1" dirty="0" smtClean="0">
                <a:solidFill>
                  <a:schemeClr val="accent2"/>
                </a:solidFill>
              </a:rPr>
              <a:t>$3</a:t>
            </a:r>
            <a:r>
              <a:rPr lang="en-US" dirty="0" smtClean="0">
                <a:solidFill>
                  <a:srgbClr val="FF0000"/>
                </a:solidFill>
              </a:rPr>
              <a:t>, $4, $5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239603" y="4851579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$3, $4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928695" y="482797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R[$3] + R[$4]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041497" y="483611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nop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10286660" y="4312449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10721374" y="4462669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60" name="TextBox 59"/>
          <p:cNvSpPr txBox="1"/>
          <p:nvPr/>
        </p:nvSpPr>
        <p:spPr>
          <a:xfrm>
            <a:off x="10561614" y="4842933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$5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648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8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5 Stage Pipeline (with support for load/store)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2456" y="1308358"/>
            <a:ext cx="10993395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Two forwarding paths</a:t>
            </a:r>
          </a:p>
          <a:p>
            <a:pPr lvl="1"/>
            <a:r>
              <a:rPr lang="en-US" dirty="0" smtClean="0"/>
              <a:t>Same destination register in both forwarding paths? Pick data from EX-EX forwarding path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89" name="Rounded Rectangle 88"/>
          <p:cNvSpPr/>
          <p:nvPr/>
        </p:nvSpPr>
        <p:spPr>
          <a:xfrm>
            <a:off x="1255887" y="4125475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1217750" y="4258546"/>
            <a:ext cx="1219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IF</a:t>
            </a:r>
          </a:p>
          <a:p>
            <a:pPr algn="ctr"/>
            <a:r>
              <a:rPr lang="en-US" dirty="0" smtClean="0"/>
              <a:t>(PC, </a:t>
            </a:r>
            <a:r>
              <a:rPr lang="en-US" dirty="0" err="1" smtClean="0"/>
              <a:t>Imem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1" name="Rounded Rectangle 90"/>
          <p:cNvSpPr/>
          <p:nvPr/>
        </p:nvSpPr>
        <p:spPr>
          <a:xfrm>
            <a:off x="3338006" y="4125475"/>
            <a:ext cx="972284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ight Arrow 91"/>
          <p:cNvSpPr/>
          <p:nvPr/>
        </p:nvSpPr>
        <p:spPr>
          <a:xfrm>
            <a:off x="4335677" y="4354075"/>
            <a:ext cx="119215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3299285" y="4120354"/>
            <a:ext cx="1112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ID/RF</a:t>
            </a:r>
          </a:p>
          <a:p>
            <a:pPr algn="ctr"/>
            <a:r>
              <a:rPr lang="en-US" dirty="0" smtClean="0"/>
              <a:t>(Decoder, RF)</a:t>
            </a:r>
            <a:endParaRPr lang="en-US" dirty="0"/>
          </a:p>
        </p:txBody>
      </p:sp>
      <p:sp>
        <p:nvSpPr>
          <p:cNvPr id="94" name="Rounded Rectangle 93"/>
          <p:cNvSpPr/>
          <p:nvPr/>
        </p:nvSpPr>
        <p:spPr>
          <a:xfrm>
            <a:off x="5154791" y="4125475"/>
            <a:ext cx="977090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5304038" y="4222126"/>
            <a:ext cx="69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EX</a:t>
            </a:r>
          </a:p>
          <a:p>
            <a:pPr algn="ctr"/>
            <a:r>
              <a:rPr lang="en-US" dirty="0" smtClean="0"/>
              <a:t>(ALU)</a:t>
            </a:r>
            <a:endParaRPr lang="en-US" dirty="0"/>
          </a:p>
        </p:txBody>
      </p:sp>
      <p:sp>
        <p:nvSpPr>
          <p:cNvPr id="96" name="Rounded Rectangle 95"/>
          <p:cNvSpPr/>
          <p:nvPr/>
        </p:nvSpPr>
        <p:spPr>
          <a:xfrm>
            <a:off x="7104201" y="4125475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ight Arrow 96"/>
          <p:cNvSpPr/>
          <p:nvPr/>
        </p:nvSpPr>
        <p:spPr>
          <a:xfrm>
            <a:off x="8267310" y="4354075"/>
            <a:ext cx="302422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7161563" y="4258546"/>
            <a:ext cx="952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MEM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Dmem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9" name="Rectangle 98"/>
          <p:cNvSpPr/>
          <p:nvPr/>
        </p:nvSpPr>
        <p:spPr>
          <a:xfrm>
            <a:off x="8569732" y="3888195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Isosceles Triangle 99"/>
          <p:cNvSpPr/>
          <p:nvPr/>
        </p:nvSpPr>
        <p:spPr>
          <a:xfrm>
            <a:off x="8747210" y="4958852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 rot="16200000">
            <a:off x="8345284" y="4238858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342118" y="3947997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Isosceles Triangle 102"/>
          <p:cNvSpPr/>
          <p:nvPr/>
        </p:nvSpPr>
        <p:spPr>
          <a:xfrm>
            <a:off x="519596" y="5018654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 rot="16200000">
            <a:off x="117670" y="4298660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sp>
        <p:nvSpPr>
          <p:cNvPr id="105" name="Right Arrow 104"/>
          <p:cNvSpPr/>
          <p:nvPr/>
        </p:nvSpPr>
        <p:spPr>
          <a:xfrm>
            <a:off x="934624" y="4414843"/>
            <a:ext cx="291027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Connector 105"/>
          <p:cNvCxnSpPr>
            <a:endCxn id="100" idx="3"/>
          </p:cNvCxnSpPr>
          <p:nvPr/>
        </p:nvCxnSpPr>
        <p:spPr>
          <a:xfrm flipV="1">
            <a:off x="8848488" y="5172984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627097" y="5232786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385370" y="532249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8616845" y="5324423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4472334" y="3865048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Isosceles Triangle 110"/>
          <p:cNvSpPr/>
          <p:nvPr/>
        </p:nvSpPr>
        <p:spPr>
          <a:xfrm>
            <a:off x="4649812" y="4935705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 rot="16200000">
            <a:off x="4247886" y="4215711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113" name="Straight Connector 112"/>
          <p:cNvCxnSpPr/>
          <p:nvPr/>
        </p:nvCxnSpPr>
        <p:spPr>
          <a:xfrm flipV="1">
            <a:off x="4757313" y="5149837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4515586" y="5239541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115" name="Right Arrow 114"/>
          <p:cNvSpPr/>
          <p:nvPr/>
        </p:nvSpPr>
        <p:spPr>
          <a:xfrm>
            <a:off x="5016302" y="4350218"/>
            <a:ext cx="111212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ight Arrow 115"/>
          <p:cNvSpPr/>
          <p:nvPr/>
        </p:nvSpPr>
        <p:spPr>
          <a:xfrm>
            <a:off x="2425792" y="4350219"/>
            <a:ext cx="243531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2674408" y="3861192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Isosceles Triangle 117"/>
          <p:cNvSpPr/>
          <p:nvPr/>
        </p:nvSpPr>
        <p:spPr>
          <a:xfrm>
            <a:off x="2851886" y="4931849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 rot="16200000">
            <a:off x="2449960" y="4211855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120" name="Straight Connector 119"/>
          <p:cNvCxnSpPr/>
          <p:nvPr/>
        </p:nvCxnSpPr>
        <p:spPr>
          <a:xfrm flipV="1">
            <a:off x="2959387" y="5145981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2717660" y="523568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122" name="Right Arrow 121"/>
          <p:cNvSpPr/>
          <p:nvPr/>
        </p:nvSpPr>
        <p:spPr>
          <a:xfrm>
            <a:off x="3218376" y="4346362"/>
            <a:ext cx="102188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ight Arrow 122"/>
          <p:cNvSpPr/>
          <p:nvPr/>
        </p:nvSpPr>
        <p:spPr>
          <a:xfrm>
            <a:off x="6154884" y="4344431"/>
            <a:ext cx="113368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6285693" y="3855404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Isosceles Triangle 124"/>
          <p:cNvSpPr/>
          <p:nvPr/>
        </p:nvSpPr>
        <p:spPr>
          <a:xfrm>
            <a:off x="6463171" y="4926061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 rot="16200000">
            <a:off x="6061245" y="4206067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127" name="Straight Connector 126"/>
          <p:cNvCxnSpPr/>
          <p:nvPr/>
        </p:nvCxnSpPr>
        <p:spPr>
          <a:xfrm flipV="1">
            <a:off x="6570672" y="5140193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6328945" y="5229897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129" name="Right Arrow 128"/>
          <p:cNvSpPr/>
          <p:nvPr/>
        </p:nvSpPr>
        <p:spPr>
          <a:xfrm>
            <a:off x="6855049" y="4340574"/>
            <a:ext cx="268761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ounded Rectangle 129"/>
          <p:cNvSpPr/>
          <p:nvPr/>
        </p:nvSpPr>
        <p:spPr>
          <a:xfrm>
            <a:off x="9375790" y="4098699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ight Arrow 130"/>
          <p:cNvSpPr/>
          <p:nvPr/>
        </p:nvSpPr>
        <p:spPr>
          <a:xfrm>
            <a:off x="10538899" y="4327299"/>
            <a:ext cx="302422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9654506" y="4245906"/>
            <a:ext cx="556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WB</a:t>
            </a:r>
          </a:p>
          <a:p>
            <a:r>
              <a:rPr lang="en-US" dirty="0" smtClean="0"/>
              <a:t>(RF)</a:t>
            </a:r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>
            <a:off x="10841321" y="3861419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Isosceles Triangle 133"/>
          <p:cNvSpPr/>
          <p:nvPr/>
        </p:nvSpPr>
        <p:spPr>
          <a:xfrm>
            <a:off x="11018799" y="4932076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 rot="16200000">
            <a:off x="10616873" y="4212082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136" name="Straight Connector 135"/>
          <p:cNvCxnSpPr>
            <a:endCxn id="134" idx="3"/>
          </p:cNvCxnSpPr>
          <p:nvPr/>
        </p:nvCxnSpPr>
        <p:spPr>
          <a:xfrm flipV="1">
            <a:off x="11120077" y="5146208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10888434" y="5297647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138" name="Right Arrow 137"/>
          <p:cNvSpPr/>
          <p:nvPr/>
        </p:nvSpPr>
        <p:spPr>
          <a:xfrm>
            <a:off x="9126638" y="4313798"/>
            <a:ext cx="268761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5600700" y="2887980"/>
            <a:ext cx="1503501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/>
          <p:cNvSpPr txBox="1"/>
          <p:nvPr/>
        </p:nvSpPr>
        <p:spPr>
          <a:xfrm>
            <a:off x="5532964" y="2887979"/>
            <a:ext cx="1505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Forwarding Control Logic</a:t>
            </a:r>
            <a:endParaRPr lang="en-US" dirty="0"/>
          </a:p>
        </p:txBody>
      </p:sp>
      <p:cxnSp>
        <p:nvCxnSpPr>
          <p:cNvPr id="141" name="Elbow Connector 140"/>
          <p:cNvCxnSpPr/>
          <p:nvPr/>
        </p:nvCxnSpPr>
        <p:spPr>
          <a:xfrm rot="5400000" flipH="1" flipV="1">
            <a:off x="6593223" y="3522581"/>
            <a:ext cx="776009" cy="276428"/>
          </a:xfrm>
          <a:prstGeom prst="bentConnector4">
            <a:avLst>
              <a:gd name="adj1" fmla="val 3603"/>
              <a:gd name="adj2" fmla="val 182698"/>
            </a:avLst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/>
          <p:cNvCxnSpPr/>
          <p:nvPr/>
        </p:nvCxnSpPr>
        <p:spPr>
          <a:xfrm rot="10800000">
            <a:off x="7082739" y="3048830"/>
            <a:ext cx="2055375" cy="953160"/>
          </a:xfrm>
          <a:prstGeom prst="bentConnector3">
            <a:avLst>
              <a:gd name="adj1" fmla="val -12654"/>
            </a:avLst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142"/>
          <p:cNvCxnSpPr/>
          <p:nvPr/>
        </p:nvCxnSpPr>
        <p:spPr>
          <a:xfrm rot="5400000">
            <a:off x="5015280" y="3573471"/>
            <a:ext cx="921687" cy="172080"/>
          </a:xfrm>
          <a:prstGeom prst="bentConnector3">
            <a:avLst>
              <a:gd name="adj1" fmla="val -432"/>
            </a:avLst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7294945" y="3308860"/>
            <a:ext cx="1737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R[</a:t>
            </a:r>
            <a:r>
              <a:rPr lang="en-US" dirty="0" err="1" smtClean="0"/>
              <a:t>rd</a:t>
            </a:r>
            <a:r>
              <a:rPr lang="en-US" dirty="0" smtClean="0"/>
              <a:t>] from prior instruction</a:t>
            </a:r>
            <a:endParaRPr 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9427120" y="3029415"/>
            <a:ext cx="17379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R[</a:t>
            </a:r>
            <a:r>
              <a:rPr lang="en-US" dirty="0" err="1" smtClean="0"/>
              <a:t>rd</a:t>
            </a:r>
            <a:r>
              <a:rPr lang="en-US" dirty="0" smtClean="0"/>
              <a:t>] from prior to prior instruction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90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38507" y="228175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73221" y="2431973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81" name="Rounded Rectangle 80"/>
          <p:cNvSpPr/>
          <p:nvPr/>
        </p:nvSpPr>
        <p:spPr>
          <a:xfrm>
            <a:off x="1899985" y="229674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2108557" y="2446963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3588877" y="229674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4023591" y="2446963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85" name="Rounded Rectangle 84"/>
          <p:cNvSpPr/>
          <p:nvPr/>
        </p:nvSpPr>
        <p:spPr>
          <a:xfrm>
            <a:off x="5277769" y="229674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5552723" y="2395296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58627" y="2161829"/>
            <a:ext cx="10620529" cy="3747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78916" y="2161829"/>
            <a:ext cx="0" cy="454626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692798" y="1727755"/>
            <a:ext cx="9589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Time</a:t>
            </a:r>
            <a:endParaRPr lang="en-US" sz="3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78916" y="6044194"/>
            <a:ext cx="20286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Instructions</a:t>
            </a:r>
            <a:endParaRPr lang="en-US" sz="3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837322" y="1638561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t0</a:t>
            </a:r>
            <a:endParaRPr lang="en-US" sz="3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2339410" y="1619823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t1</a:t>
            </a:r>
            <a:endParaRPr lang="en-US" sz="3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4042723" y="1636687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t2</a:t>
            </a:r>
            <a:endParaRPr lang="en-US" sz="3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5719738" y="1607831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t3</a:t>
            </a:r>
            <a:endParaRPr lang="en-US" sz="3000" dirty="0"/>
          </a:p>
        </p:txBody>
      </p:sp>
      <p:sp>
        <p:nvSpPr>
          <p:cNvPr id="121" name="TextBox 120"/>
          <p:cNvSpPr txBox="1"/>
          <p:nvPr/>
        </p:nvSpPr>
        <p:spPr>
          <a:xfrm>
            <a:off x="309524" y="2781850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dd $1, $2, </a:t>
            </a:r>
            <a:r>
              <a:rPr lang="en-US" b="1" dirty="0" smtClean="0">
                <a:solidFill>
                  <a:schemeClr val="accent2"/>
                </a:solidFill>
              </a:rPr>
              <a:t>$3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78243" y="2839899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$1, $2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667335" y="281629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R[$1] + R[$2]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780137" y="282443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nop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025300" y="2300769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7460014" y="2450989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64" name="TextBox 63"/>
          <p:cNvSpPr txBox="1"/>
          <p:nvPr/>
        </p:nvSpPr>
        <p:spPr>
          <a:xfrm>
            <a:off x="7300254" y="2831253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542512" y="1630772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t5</a:t>
            </a:r>
            <a:endParaRPr lang="en-US" sz="3000" dirty="0"/>
          </a:p>
        </p:txBody>
      </p:sp>
      <p:sp>
        <p:nvSpPr>
          <p:cNvPr id="124" name="Title 1"/>
          <p:cNvSpPr>
            <a:spLocks noGrp="1"/>
          </p:cNvSpPr>
          <p:nvPr>
            <p:ph type="title"/>
          </p:nvPr>
        </p:nvSpPr>
        <p:spPr>
          <a:xfrm>
            <a:off x="69118" y="-310317"/>
            <a:ext cx="10515600" cy="1325563"/>
          </a:xfrm>
        </p:spPr>
        <p:txBody>
          <a:bodyPr/>
          <a:lstStyle/>
          <a:p>
            <a:r>
              <a:rPr lang="en-US" dirty="0" smtClean="0"/>
              <a:t>RAW Hazards: Add-Load Dependency</a:t>
            </a:r>
            <a:endParaRPr lang="en-US" dirty="0"/>
          </a:p>
        </p:txBody>
      </p:sp>
      <p:sp>
        <p:nvSpPr>
          <p:cNvPr id="125" name="Rounded Rectangle 124"/>
          <p:cNvSpPr/>
          <p:nvPr/>
        </p:nvSpPr>
        <p:spPr>
          <a:xfrm>
            <a:off x="1976807" y="347047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2411521" y="3620693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3538285" y="348546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3784676" y="3606003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129" name="Rounded Rectangle 128"/>
          <p:cNvSpPr/>
          <p:nvPr/>
        </p:nvSpPr>
        <p:spPr>
          <a:xfrm>
            <a:off x="5227177" y="348546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5661891" y="3635683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6916069" y="348546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7191023" y="3584016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1947824" y="3970570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lw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$3</a:t>
            </a:r>
            <a:r>
              <a:rPr lang="en-US" dirty="0" smtClean="0">
                <a:solidFill>
                  <a:srgbClr val="FF0000"/>
                </a:solidFill>
              </a:rPr>
              <a:t>, $4, </a:t>
            </a:r>
            <a:r>
              <a:rPr lang="en-US" dirty="0" err="1" smtClean="0">
                <a:solidFill>
                  <a:srgbClr val="FF0000"/>
                </a:solidFill>
              </a:rPr>
              <a:t>imm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3829096" y="4013150"/>
            <a:ext cx="940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305635" y="4005015"/>
            <a:ext cx="1514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Addr</a:t>
            </a:r>
            <a:r>
              <a:rPr lang="en-US" dirty="0" smtClean="0">
                <a:solidFill>
                  <a:srgbClr val="FF0000"/>
                </a:solidFill>
              </a:rPr>
              <a:t> = R[$3] + </a:t>
            </a:r>
            <a:r>
              <a:rPr lang="en-US" dirty="0" err="1" smtClean="0">
                <a:solidFill>
                  <a:srgbClr val="FF0000"/>
                </a:solidFill>
              </a:rPr>
              <a:t>SgnImm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834242" y="3990025"/>
            <a:ext cx="1652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Load from </a:t>
            </a:r>
            <a:r>
              <a:rPr lang="en-US" dirty="0" err="1" smtClean="0">
                <a:solidFill>
                  <a:srgbClr val="FF0000"/>
                </a:solidFill>
              </a:rPr>
              <a:t>Addr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8663600" y="3489489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9098314" y="3639709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139" name="TextBox 138"/>
          <p:cNvSpPr txBox="1"/>
          <p:nvPr/>
        </p:nvSpPr>
        <p:spPr>
          <a:xfrm>
            <a:off x="8938554" y="4019973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 rot="2259175">
            <a:off x="4756146" y="3107007"/>
            <a:ext cx="816298" cy="502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593646" y="5159290"/>
            <a:ext cx="3564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EX-EX Forwarding</a:t>
            </a:r>
            <a:endParaRPr lang="en-US" sz="3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12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38507" y="184741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73221" y="1997633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81" name="Rounded Rectangle 80"/>
          <p:cNvSpPr/>
          <p:nvPr/>
        </p:nvSpPr>
        <p:spPr>
          <a:xfrm>
            <a:off x="1899985" y="186240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2108557" y="2012623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3588877" y="186240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4023591" y="2012623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85" name="Rounded Rectangle 84"/>
          <p:cNvSpPr/>
          <p:nvPr/>
        </p:nvSpPr>
        <p:spPr>
          <a:xfrm>
            <a:off x="5277769" y="186240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5552723" y="1960956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58627" y="1727489"/>
            <a:ext cx="10620529" cy="3747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78916" y="1727489"/>
            <a:ext cx="0" cy="454626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692798" y="1293415"/>
            <a:ext cx="9589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Time</a:t>
            </a:r>
            <a:endParaRPr lang="en-US" sz="3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78916" y="5609854"/>
            <a:ext cx="20286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Instructions</a:t>
            </a:r>
            <a:endParaRPr lang="en-US" sz="3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837322" y="1204221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t0</a:t>
            </a:r>
            <a:endParaRPr lang="en-US" sz="3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2339410" y="1185483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t1</a:t>
            </a:r>
            <a:endParaRPr lang="en-US" sz="3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4042723" y="1202347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t2</a:t>
            </a:r>
            <a:endParaRPr lang="en-US" sz="3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5719738" y="1173491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t3</a:t>
            </a:r>
            <a:endParaRPr lang="en-US" sz="3000" dirty="0"/>
          </a:p>
        </p:txBody>
      </p:sp>
      <p:sp>
        <p:nvSpPr>
          <p:cNvPr id="121" name="TextBox 120"/>
          <p:cNvSpPr txBox="1"/>
          <p:nvPr/>
        </p:nvSpPr>
        <p:spPr>
          <a:xfrm>
            <a:off x="309524" y="2347510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dd $1, $2, </a:t>
            </a:r>
            <a:r>
              <a:rPr lang="en-US" b="1" dirty="0" smtClean="0">
                <a:solidFill>
                  <a:schemeClr val="accent2"/>
                </a:solidFill>
              </a:rPr>
              <a:t>$3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78243" y="2405559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$1, $2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667335" y="238195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R[$1] + R[$2]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780137" y="239009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nop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025300" y="1866429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7460014" y="2016649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64" name="TextBox 63"/>
          <p:cNvSpPr txBox="1"/>
          <p:nvPr/>
        </p:nvSpPr>
        <p:spPr>
          <a:xfrm>
            <a:off x="7300254" y="2396913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542512" y="1196432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t5</a:t>
            </a:r>
            <a:endParaRPr lang="en-US" sz="3000" dirty="0"/>
          </a:p>
        </p:txBody>
      </p:sp>
      <p:sp>
        <p:nvSpPr>
          <p:cNvPr id="124" name="Title 1"/>
          <p:cNvSpPr>
            <a:spLocks noGrp="1"/>
          </p:cNvSpPr>
          <p:nvPr>
            <p:ph type="title"/>
          </p:nvPr>
        </p:nvSpPr>
        <p:spPr>
          <a:xfrm>
            <a:off x="69118" y="-310317"/>
            <a:ext cx="10515600" cy="1325563"/>
          </a:xfrm>
        </p:spPr>
        <p:txBody>
          <a:bodyPr/>
          <a:lstStyle/>
          <a:p>
            <a:r>
              <a:rPr lang="en-US" dirty="0" smtClean="0"/>
              <a:t>RAW Hazards: Add-Load Dependency</a:t>
            </a:r>
            <a:endParaRPr lang="en-US" dirty="0"/>
          </a:p>
        </p:txBody>
      </p:sp>
      <p:sp>
        <p:nvSpPr>
          <p:cNvPr id="125" name="Rounded Rectangle 124"/>
          <p:cNvSpPr/>
          <p:nvPr/>
        </p:nvSpPr>
        <p:spPr>
          <a:xfrm>
            <a:off x="1976807" y="303613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2411521" y="3186353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3538285" y="305112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3746857" y="3201343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129" name="Rounded Rectangle 128"/>
          <p:cNvSpPr/>
          <p:nvPr/>
        </p:nvSpPr>
        <p:spPr>
          <a:xfrm>
            <a:off x="5227177" y="305112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5661891" y="3201343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6916069" y="305112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7191023" y="3149676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1947824" y="3536230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dd $7 $8, $9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3616543" y="3594279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$7, $8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305635" y="357067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R[$7] + R[$8]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7418437" y="357881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nop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8663600" y="3055149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9098314" y="3205369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139" name="TextBox 138"/>
          <p:cNvSpPr txBox="1"/>
          <p:nvPr/>
        </p:nvSpPr>
        <p:spPr>
          <a:xfrm>
            <a:off x="8938554" y="3585633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 rot="4156784">
            <a:off x="5911247" y="3279451"/>
            <a:ext cx="2002564" cy="502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420113" y="5540807"/>
            <a:ext cx="4117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MEM-EX Forwarding</a:t>
            </a:r>
            <a:endParaRPr lang="en-US" sz="3600" b="1" dirty="0">
              <a:solidFill>
                <a:schemeClr val="accent2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3569387" y="436963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4004101" y="4519853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66" name="Rounded Rectangle 65"/>
          <p:cNvSpPr/>
          <p:nvPr/>
        </p:nvSpPr>
        <p:spPr>
          <a:xfrm>
            <a:off x="5130865" y="438462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5377256" y="4505163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6819757" y="438462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7254471" y="4534843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70" name="Rounded Rectangle 69"/>
          <p:cNvSpPr/>
          <p:nvPr/>
        </p:nvSpPr>
        <p:spPr>
          <a:xfrm>
            <a:off x="8508649" y="438462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8783603" y="4483176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sp>
        <p:nvSpPr>
          <p:cNvPr id="72" name="TextBox 71"/>
          <p:cNvSpPr txBox="1"/>
          <p:nvPr/>
        </p:nvSpPr>
        <p:spPr>
          <a:xfrm>
            <a:off x="3540404" y="4869730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lw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$3</a:t>
            </a:r>
            <a:r>
              <a:rPr lang="en-US" dirty="0" smtClean="0">
                <a:solidFill>
                  <a:srgbClr val="FF0000"/>
                </a:solidFill>
              </a:rPr>
              <a:t>, $4, </a:t>
            </a:r>
            <a:r>
              <a:rPr lang="en-US" dirty="0" err="1" smtClean="0">
                <a:solidFill>
                  <a:srgbClr val="FF0000"/>
                </a:solidFill>
              </a:rPr>
              <a:t>imm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421676" y="4912310"/>
            <a:ext cx="940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898215" y="4904175"/>
            <a:ext cx="1514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Addr</a:t>
            </a:r>
            <a:r>
              <a:rPr lang="en-US" dirty="0" smtClean="0">
                <a:solidFill>
                  <a:srgbClr val="FF0000"/>
                </a:solidFill>
              </a:rPr>
              <a:t> = R[$3] + </a:t>
            </a:r>
            <a:r>
              <a:rPr lang="en-US" dirty="0" err="1" smtClean="0">
                <a:solidFill>
                  <a:srgbClr val="FF0000"/>
                </a:solidFill>
              </a:rPr>
              <a:t>SgnImm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8426822" y="4889185"/>
            <a:ext cx="1652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Load from </a:t>
            </a:r>
            <a:r>
              <a:rPr lang="en-US" dirty="0" err="1" smtClean="0">
                <a:solidFill>
                  <a:srgbClr val="FF0000"/>
                </a:solidFill>
              </a:rPr>
              <a:t>Addr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10256180" y="4388649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10690894" y="4538869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79" name="TextBox 78"/>
          <p:cNvSpPr txBox="1"/>
          <p:nvPr/>
        </p:nvSpPr>
        <p:spPr>
          <a:xfrm>
            <a:off x="10531134" y="4919133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$4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04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19347</TotalTime>
  <Words>2555</Words>
  <Application>Microsoft Office PowerPoint</Application>
  <PresentationFormat>Widescreen</PresentationFormat>
  <Paragraphs>949</Paragraphs>
  <Slides>35</Slides>
  <Notes>20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Computer Architecture I</vt:lpstr>
      <vt:lpstr>5 Stage Pipeline (with support for load/store)</vt:lpstr>
      <vt:lpstr>PowerPoint Presentation</vt:lpstr>
      <vt:lpstr>RAW Hazards: Add-Add Dependency</vt:lpstr>
      <vt:lpstr>RAW Hazards: Add-Add Dependency</vt:lpstr>
      <vt:lpstr>PowerPoint Presentation</vt:lpstr>
      <vt:lpstr>5 Stage Pipeline (with support for load/store)</vt:lpstr>
      <vt:lpstr>RAW Hazards: Add-Load Dependency</vt:lpstr>
      <vt:lpstr>RAW Hazards: Add-Load Dependency</vt:lpstr>
      <vt:lpstr>RAW Hazards: Load-Add Dependency</vt:lpstr>
      <vt:lpstr>RAW Hazards: Load-Add Dependency</vt:lpstr>
      <vt:lpstr>RAW Hazards: Load-Add Dependency</vt:lpstr>
      <vt:lpstr>RAW Hazards: Load-Store Dependency </vt:lpstr>
      <vt:lpstr>Branch Instructions</vt:lpstr>
      <vt:lpstr>Solution 1: Stall+Flush</vt:lpstr>
      <vt:lpstr>Reducing Stall Penalty</vt:lpstr>
      <vt:lpstr>Solution 2: Moving Branch Calc to ID/RF Stage</vt:lpstr>
      <vt:lpstr>What About RAW Dependencies? </vt:lpstr>
      <vt:lpstr>What About RAW Dependencies? </vt:lpstr>
      <vt:lpstr>Reducing Stall Penalty Further: Branch Delay Slot</vt:lpstr>
      <vt:lpstr>5-Stage Pipeline</vt:lpstr>
      <vt:lpstr>Memory System</vt:lpstr>
      <vt:lpstr>DRAM Details</vt:lpstr>
      <vt:lpstr>Memory Technologies</vt:lpstr>
      <vt:lpstr>Memory Hierarchy</vt:lpstr>
      <vt:lpstr>Locality</vt:lpstr>
      <vt:lpstr>Access Pattern Exhibiting Locality</vt:lpstr>
      <vt:lpstr>Cache Organization</vt:lpstr>
      <vt:lpstr>Direct Mapped Cache</vt:lpstr>
      <vt:lpstr>Direct Mapped Cache: Placement</vt:lpstr>
      <vt:lpstr>Direct Mapped Cache: Identification</vt:lpstr>
      <vt:lpstr>Direct Mapped Cache: Replacement</vt:lpstr>
      <vt:lpstr>Direct Mapped Cache: Replacement</vt:lpstr>
      <vt:lpstr>Cache Operation</vt:lpstr>
      <vt:lpstr>Alternative Placement</vt:lpstr>
    </vt:vector>
  </TitlesOfParts>
  <Company>NYU Polytechnic School of Engineering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I</dc:title>
  <dc:creator>siddharth garg</dc:creator>
  <cp:lastModifiedBy>Classroom PC</cp:lastModifiedBy>
  <cp:revision>781</cp:revision>
  <dcterms:created xsi:type="dcterms:W3CDTF">2016-08-18T21:23:19Z</dcterms:created>
  <dcterms:modified xsi:type="dcterms:W3CDTF">2017-10-06T21:17:55Z</dcterms:modified>
</cp:coreProperties>
</file>