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80" r:id="rId2"/>
    <p:sldId id="43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3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9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5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68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0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3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2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2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9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3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7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Caches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Associative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mapped caches can have </a:t>
            </a:r>
            <a:r>
              <a:rPr lang="en-US" dirty="0" smtClean="0"/>
              <a:t>miss rate due to </a:t>
            </a:r>
            <a:r>
              <a:rPr lang="en-US" dirty="0" smtClean="0">
                <a:solidFill>
                  <a:srgbClr val="FF0000"/>
                </a:solidFill>
              </a:rPr>
              <a:t>conflicts</a:t>
            </a:r>
            <a:endParaRPr lang="en-US" dirty="0" smtClean="0"/>
          </a:p>
          <a:p>
            <a:pPr lvl="1"/>
            <a:r>
              <a:rPr lang="en-US" dirty="0" smtClean="0"/>
              <a:t>Each address maps to a unique location in the cache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Assume addresses A and B with same index bits</a:t>
            </a:r>
          </a:p>
          <a:p>
            <a:pPr lvl="1"/>
            <a:r>
              <a:rPr lang="en-US" dirty="0" smtClean="0"/>
              <a:t>Sequence: A, B, A, B, A….. results in 100% cache miss rate!</a:t>
            </a:r>
          </a:p>
          <a:p>
            <a:pPr lvl="1"/>
            <a:endParaRPr lang="en-US" dirty="0"/>
          </a:p>
          <a:p>
            <a:r>
              <a:rPr lang="en-US" dirty="0" smtClean="0"/>
              <a:t>Set-associative cache: each address can map to N different locations in the cache!</a:t>
            </a:r>
          </a:p>
          <a:p>
            <a:pPr lvl="1"/>
            <a:r>
              <a:rPr lang="en-US" dirty="0" smtClean="0"/>
              <a:t>“N-way” set associative cache</a:t>
            </a:r>
          </a:p>
          <a:p>
            <a:pPr lvl="1"/>
            <a:r>
              <a:rPr lang="en-US" dirty="0" smtClean="0"/>
              <a:t>2-way set associate cache has ~0% cache miss rate for sequence A, B, A, B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6949969" y="2008668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626433" y="1978675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1543986" y="1776334"/>
            <a:ext cx="10538085" cy="49767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2-Way Set Associative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94" y="100116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2-way set-associative 32 KB cache with 1 Byte blocks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3733" y="3091709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3734" y="3091955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9172" y="363359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5795" y="418140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71671" y="5543228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134" y="3147814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0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1677" y="2931791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38859" y="2131005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766514" y="3082955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66513" y="308295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64456" y="362459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61079" y="417240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64456" y="553614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61079" y="2895968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15937" y="2083468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665744" y="3082955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665743" y="308295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63686" y="362459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67804" y="417240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64031" y="552857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87411" y="2095489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165206" y="3086714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65207" y="3086960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70645" y="3628596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67268" y="4176412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163144" y="55382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163150" y="2926796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30332" y="2126010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9157987" y="3077960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57986" y="307796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155929" y="3619596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52552" y="4167412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155929" y="553115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152552" y="2890973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1057217" y="3077960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057216" y="3077960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1055159" y="361959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059277" y="416741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1055504" y="55235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978884" y="2090494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9264176" y="203303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618454" y="364391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117534" y="557244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</a:t>
            </a:r>
            <a:r>
              <a:rPr lang="en-US" sz="2400" dirty="0" smtClean="0"/>
              <a:t>16383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3332487" y="6034390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8976908" y="6056099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7607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0" grpId="0" animBg="1"/>
      <p:bldP spid="22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4" grpId="0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7013241" y="2015528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626433" y="1978675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1543986" y="1776334"/>
            <a:ext cx="10538085" cy="49767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Placement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3733" y="3091709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3734" y="3091955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9172" y="3633591"/>
            <a:ext cx="1724402" cy="54424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5795" y="418140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71671" y="5543228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134" y="3147814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0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1677" y="2931791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38859" y="2131005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766514" y="3082955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66513" y="308295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64456" y="362459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61079" y="417240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64456" y="553614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61079" y="2895968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15937" y="2083468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665744" y="3082955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665743" y="308295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63686" y="362459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67804" y="417240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64031" y="552857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87411" y="2095489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165206" y="3086714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65207" y="3086960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70645" y="3628596"/>
            <a:ext cx="1724402" cy="54424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67268" y="4176412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163144" y="55382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163150" y="2926796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30332" y="2126010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9157987" y="3077960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57986" y="307796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155929" y="3619596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52552" y="4167412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155929" y="553115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152552" y="2890973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1057217" y="3077960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057216" y="3077960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1055159" y="361959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059277" y="416741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1055504" y="55235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978884" y="2090494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9264176" y="203303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618454" y="364391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175405" y="5556326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</a:t>
            </a:r>
            <a:r>
              <a:rPr lang="en-US" sz="2400" dirty="0" smtClean="0"/>
              <a:t>16383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3332487" y="6034390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8976908" y="6056099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sp>
        <p:nvSpPr>
          <p:cNvPr id="53" name="Rectangle 52"/>
          <p:cNvSpPr/>
          <p:nvPr/>
        </p:nvSpPr>
        <p:spPr>
          <a:xfrm>
            <a:off x="8004767" y="1153237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016744" y="1153237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142247" y="248433"/>
            <a:ext cx="103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0090058" y="1052466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85005" y="217400"/>
            <a:ext cx="103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004767" y="1059961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6374" y="576304"/>
            <a:ext cx="5052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Data mapped to a unique set but can be placed in either way</a:t>
            </a:r>
            <a:endParaRPr lang="en-US" sz="30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088760" y="1503285"/>
            <a:ext cx="1196119" cy="2388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563455" y="1551124"/>
            <a:ext cx="2160846" cy="2453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035616" y="159636"/>
            <a:ext cx="120577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(14 bits)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8200846" y="221120"/>
            <a:ext cx="120577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580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7" grpId="0"/>
      <p:bldP spid="8" grpId="0"/>
      <p:bldP spid="91" grpId="0" animBg="1"/>
      <p:bldP spid="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7103181" y="1183579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918247" y="1177922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3533" y="229723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3534" y="229748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78972" y="283911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5595" y="33869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1471" y="474875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71477" y="213731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38659" y="133653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066314" y="228848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66313" y="228848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64256" y="283011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60879" y="337793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64256" y="474167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60879" y="210149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5737" y="1288994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965544" y="228848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65543" y="22884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63486" y="283011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67604" y="337793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63831" y="473410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87211" y="130101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255146" y="225476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255147" y="225501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60585" y="279664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257208" y="334446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253084" y="470628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253090" y="209484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20272" y="1294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9247927" y="224601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247926" y="224601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245869" y="278764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242492" y="333546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245869" y="469920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242492" y="205902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1147157" y="224601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147156" y="224601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1145099" y="278764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149217" y="333546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1145444" y="469163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1068824" y="125854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9354116" y="12010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3769868" y="699733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8977486" y="680226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37" y="2243744"/>
            <a:ext cx="1154122" cy="2820633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633928" y="3252866"/>
            <a:ext cx="10364959" cy="764498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endCxn id="21" idx="1"/>
          </p:cNvCxnSpPr>
          <p:nvPr/>
        </p:nvCxnSpPr>
        <p:spPr>
          <a:xfrm>
            <a:off x="801066" y="2839119"/>
            <a:ext cx="832862" cy="795996"/>
          </a:xfrm>
          <a:prstGeom prst="bentConnector3">
            <a:avLst>
              <a:gd name="adj1" fmla="val 6889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5" idx="0"/>
          </p:cNvCxnSpPr>
          <p:nvPr/>
        </p:nvCxnSpPr>
        <p:spPr>
          <a:xfrm>
            <a:off x="4677255" y="3752648"/>
            <a:ext cx="36570" cy="24929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04" idx="0"/>
          </p:cNvCxnSpPr>
          <p:nvPr/>
        </p:nvCxnSpPr>
        <p:spPr>
          <a:xfrm>
            <a:off x="10031883" y="3589470"/>
            <a:ext cx="43425" cy="228387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95" idx="2"/>
          </p:cNvCxnSpPr>
          <p:nvPr/>
        </p:nvCxnSpPr>
        <p:spPr>
          <a:xfrm>
            <a:off x="908147" y="4572151"/>
            <a:ext cx="3529202" cy="1940586"/>
          </a:xfrm>
          <a:prstGeom prst="bentConnector3">
            <a:avLst>
              <a:gd name="adj1" fmla="val 2154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437349" y="6245598"/>
            <a:ext cx="552951" cy="5342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542667" y="6306955"/>
            <a:ext cx="26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97" name="Oval 96"/>
          <p:cNvSpPr/>
          <p:nvPr/>
        </p:nvSpPr>
        <p:spPr>
          <a:xfrm>
            <a:off x="6086006" y="6257921"/>
            <a:ext cx="491080" cy="508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176060" y="6311611"/>
            <a:ext cx="27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01" name="Straight Arrow Connector 100"/>
          <p:cNvCxnSpPr>
            <a:endCxn id="97" idx="0"/>
          </p:cNvCxnSpPr>
          <p:nvPr/>
        </p:nvCxnSpPr>
        <p:spPr>
          <a:xfrm>
            <a:off x="6316374" y="3725728"/>
            <a:ext cx="15172" cy="25321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5" idx="6"/>
            <a:endCxn id="97" idx="2"/>
          </p:cNvCxnSpPr>
          <p:nvPr/>
        </p:nvCxnSpPr>
        <p:spPr>
          <a:xfrm flipV="1">
            <a:off x="4990300" y="6512283"/>
            <a:ext cx="1095706" cy="4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599249" y="6512283"/>
            <a:ext cx="38476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44043" y="6219432"/>
            <a:ext cx="89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</a:rPr>
              <a:t>HIT?</a:t>
            </a:r>
            <a:endParaRPr lang="en-US" sz="3000" b="1" dirty="0">
              <a:solidFill>
                <a:srgbClr val="C00000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9798832" y="5873348"/>
            <a:ext cx="552951" cy="5342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9904150" y="5934705"/>
            <a:ext cx="26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106" name="Oval 105"/>
          <p:cNvSpPr/>
          <p:nvPr/>
        </p:nvSpPr>
        <p:spPr>
          <a:xfrm>
            <a:off x="11290094" y="5885671"/>
            <a:ext cx="491080" cy="508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380148" y="5939361"/>
            <a:ext cx="27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08" name="Straight Arrow Connector 107"/>
          <p:cNvCxnSpPr>
            <a:stCxn id="104" idx="6"/>
            <a:endCxn id="106" idx="2"/>
          </p:cNvCxnSpPr>
          <p:nvPr/>
        </p:nvCxnSpPr>
        <p:spPr>
          <a:xfrm flipV="1">
            <a:off x="10351783" y="6140033"/>
            <a:ext cx="938311" cy="4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576512" y="6284758"/>
            <a:ext cx="89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</a:rPr>
              <a:t>HIT?</a:t>
            </a:r>
            <a:endParaRPr lang="en-US" sz="3000" b="1" dirty="0">
              <a:solidFill>
                <a:srgbClr val="C00000"/>
              </a:solidFill>
            </a:endParaRPr>
          </a:p>
        </p:txBody>
      </p:sp>
      <p:cxnSp>
        <p:nvCxnSpPr>
          <p:cNvPr id="111" name="Straight Arrow Connector 110"/>
          <p:cNvCxnSpPr>
            <a:endCxn id="106" idx="0"/>
          </p:cNvCxnSpPr>
          <p:nvPr/>
        </p:nvCxnSpPr>
        <p:spPr>
          <a:xfrm>
            <a:off x="11502985" y="3643071"/>
            <a:ext cx="32649" cy="22426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11564744" y="6414527"/>
            <a:ext cx="3848" cy="2433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>
            <a:off x="1311736" y="4570331"/>
            <a:ext cx="8479740" cy="1592781"/>
          </a:xfrm>
          <a:prstGeom prst="bentConnector3">
            <a:avLst>
              <a:gd name="adj1" fmla="val 412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5" grpId="0" animBg="1"/>
      <p:bldP spid="96" grpId="0"/>
      <p:bldP spid="97" grpId="0" animBg="1"/>
      <p:bldP spid="98" grpId="0"/>
      <p:bldP spid="46" grpId="0"/>
      <p:bldP spid="104" grpId="0" animBg="1"/>
      <p:bldP spid="105" grpId="0"/>
      <p:bldP spid="106" grpId="0" animBg="1"/>
      <p:bldP spid="107" grpId="0"/>
      <p:bldP spid="1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5866491" y="1183579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681557" y="1177922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Replacement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843" y="229723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844" y="229748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282" y="283911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905" y="33869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4781" y="474875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34787" y="213731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969" y="133653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829624" y="228848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29623" y="228848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27566" y="283011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24189" y="337793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27566" y="474167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24189" y="210149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9047" y="1288994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728854" y="228848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8853" y="22884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26796" y="283011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30914" y="337793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7141" y="473410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50521" y="130101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6018456" y="225476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18457" y="225501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23895" y="279664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20518" y="334446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16394" y="470628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016400" y="209484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83582" y="1294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8011237" y="224601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011236" y="224601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009179" y="278764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005802" y="333546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009179" y="469920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005802" y="205902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910467" y="224601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910466" y="224601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908409" y="278764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912527" y="333546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908754" y="469163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832134" y="125854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8117426" y="12010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533178" y="699733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7740796" y="680226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211030" y="5882163"/>
            <a:ext cx="7438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Sequence:     A      B     </a:t>
            </a:r>
            <a:r>
              <a:rPr lang="en-US" sz="3000" dirty="0" err="1" smtClean="0"/>
              <a:t>B</a:t>
            </a:r>
            <a:r>
              <a:rPr lang="en-US" sz="3000" dirty="0" smtClean="0"/>
              <a:t>     A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C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198579" y="630400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01969" y="2786896"/>
            <a:ext cx="1370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D</a:t>
            </a:r>
            <a:r>
              <a:rPr lang="en-US" sz="3000" dirty="0" smtClean="0">
                <a:solidFill>
                  <a:srgbClr val="C00000"/>
                </a:solidFill>
              </a:rPr>
              <a:t>ata[A]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63855" y="2813852"/>
            <a:ext cx="116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48483" y="283844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23663" y="631899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0471" y="2788726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Data[B]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203411" y="2779681"/>
            <a:ext cx="11548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093951" y="277968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97868" y="6318992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70965" y="6317270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12302" y="631702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753639" y="631702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88904" y="6301087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184008" y="6293236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701" y="6046523"/>
            <a:ext cx="33633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</a:rPr>
              <a:t>Where should C go?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464663" y="83302"/>
            <a:ext cx="5727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(Addresses A, B, C map to same set)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003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3" grpId="0"/>
      <p:bldP spid="84" grpId="0"/>
      <p:bldP spid="85" grpId="0"/>
      <p:bldP spid="86" grpId="0"/>
      <p:bldP spid="91" grpId="0"/>
      <p:bldP spid="92" grpId="0"/>
      <p:bldP spid="99" grpId="0"/>
      <p:bldP spid="100" grpId="0"/>
      <p:bldP spid="109" grpId="0"/>
      <p:bldP spid="113" grpId="0"/>
      <p:bldP spid="114" grpId="0"/>
      <p:bldP spid="116" grpId="0"/>
      <p:bldP spid="1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5866491" y="1183579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681557" y="1177922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Least Recently Used (LRU)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843" y="229723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844" y="229748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282" y="283911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905" y="33869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4781" y="474875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34787" y="213731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969" y="133653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829624" y="228848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29623" y="228848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27566" y="283011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24189" y="337793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27566" y="474167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24189" y="210149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9047" y="1288994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728854" y="228848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8853" y="22884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26796" y="283011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30914" y="337793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7141" y="473410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50521" y="130101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6018456" y="225476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18457" y="225501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23895" y="279664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20518" y="334446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16394" y="470628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016400" y="209484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83582" y="1294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8011237" y="224601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011236" y="224601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009179" y="278764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005802" y="333546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009179" y="469920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005802" y="205902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910467" y="224601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910466" y="224601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908409" y="278764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912527" y="333546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908754" y="469163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832134" y="125854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8117426" y="12010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533178" y="699733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7740796" y="680226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211030" y="5882163"/>
            <a:ext cx="7438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Sequence:     A      B     </a:t>
            </a:r>
            <a:r>
              <a:rPr lang="en-US" sz="3000" dirty="0" err="1" smtClean="0"/>
              <a:t>B</a:t>
            </a:r>
            <a:r>
              <a:rPr lang="en-US" sz="3000" dirty="0" smtClean="0"/>
              <a:t>     A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C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191084" y="622905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01969" y="2786896"/>
            <a:ext cx="1370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D</a:t>
            </a:r>
            <a:r>
              <a:rPr lang="en-US" sz="3000" dirty="0" smtClean="0">
                <a:solidFill>
                  <a:srgbClr val="C00000"/>
                </a:solidFill>
              </a:rPr>
              <a:t>ata[A]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63855" y="2813852"/>
            <a:ext cx="116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48483" y="283844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16168" y="624404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0471" y="2788726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Data[B]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203411" y="2779681"/>
            <a:ext cx="11548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093951" y="277968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90373" y="6244042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63470" y="6242320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04807" y="624207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746144" y="624207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81409" y="6226137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176513" y="6218286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1597" y="5746952"/>
            <a:ext cx="4117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</a:rPr>
              <a:t>Replace least recently used block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13945" y="5807213"/>
            <a:ext cx="570875" cy="95540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172883" y="2791062"/>
            <a:ext cx="1352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Data[C]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212228" y="2791062"/>
            <a:ext cx="11500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Tag[C]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7393" y="5403143"/>
            <a:ext cx="1428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Evicted!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9392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10" grpId="0" animBg="1"/>
      <p:bldP spid="93" grpId="0"/>
      <p:bldP spid="94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5866491" y="1183579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681557" y="1177922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Implementing LRU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843" y="229723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844" y="229748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282" y="283911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905" y="33869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4781" y="474875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34787" y="213731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969" y="133653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829624" y="228848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29623" y="228848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27566" y="283011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24189" y="337793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27566" y="474167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24189" y="210149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9047" y="1288994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728854" y="228848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8853" y="22884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26796" y="283011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30914" y="337793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7141" y="473410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50521" y="130101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6018456" y="225476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18457" y="225501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23895" y="279664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20518" y="334446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16394" y="470628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016400" y="209484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83582" y="1294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8011237" y="224601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011236" y="224601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009179" y="278764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005802" y="333546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009179" y="469920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005802" y="205902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910467" y="224601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910466" y="224601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908409" y="278764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912527" y="333546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908754" y="469163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832134" y="125854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8117426" y="12010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533178" y="699733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7740796" y="680226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211030" y="5882163"/>
            <a:ext cx="7438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Sequence:     A      B     </a:t>
            </a:r>
            <a:r>
              <a:rPr lang="en-US" sz="3000" dirty="0" err="1" smtClean="0"/>
              <a:t>B</a:t>
            </a:r>
            <a:r>
              <a:rPr lang="en-US" sz="3000" dirty="0" smtClean="0"/>
              <a:t>     A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C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198579" y="630400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01969" y="2786896"/>
            <a:ext cx="1370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D</a:t>
            </a:r>
            <a:r>
              <a:rPr lang="en-US" sz="3000" dirty="0" smtClean="0">
                <a:solidFill>
                  <a:srgbClr val="C00000"/>
                </a:solidFill>
              </a:rPr>
              <a:t>ata[A]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63855" y="2813852"/>
            <a:ext cx="116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48483" y="283844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23663" y="631899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0471" y="2788726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Data[B]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203411" y="2779681"/>
            <a:ext cx="11548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093951" y="277968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97868" y="6318992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70965" y="6317270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12302" y="631702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753639" y="631702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88904" y="6301087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184008" y="6293236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082201" y="224851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082200" y="224851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1080143" y="279014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1084261" y="333796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1080488" y="469413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1003868" y="126104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MRU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265685" y="278218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263625" y="2779681"/>
            <a:ext cx="380232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236044" y="2787527"/>
            <a:ext cx="380232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9711" y="6112468"/>
            <a:ext cx="2766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</a:rPr>
              <a:t>LRU = NOT MRU</a:t>
            </a:r>
            <a:endParaRPr lang="en-US" sz="3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2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3" grpId="0"/>
      <p:bldP spid="84" grpId="0"/>
      <p:bldP spid="85" grpId="0"/>
      <p:bldP spid="86" grpId="0"/>
      <p:bldP spid="91" grpId="0"/>
      <p:bldP spid="92" grpId="0"/>
      <p:bldP spid="99" grpId="0"/>
      <p:bldP spid="100" grpId="0"/>
      <p:bldP spid="109" grpId="0"/>
      <p:bldP spid="113" grpId="0"/>
      <p:bldP spid="114" grpId="0"/>
      <p:bldP spid="116" grpId="0"/>
      <p:bldP spid="117" grpId="0"/>
      <p:bldP spid="101" grpId="0"/>
      <p:bldP spid="102" grpId="0" animBg="1"/>
      <p:bldP spid="103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LRU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LRU is hard to implement in hardware for N&gt;2</a:t>
            </a:r>
          </a:p>
          <a:p>
            <a:pPr lvl="1"/>
            <a:r>
              <a:rPr lang="en-US" sz="2800" dirty="0" smtClean="0"/>
              <a:t>Keep track of all possible N! orderings of N ways</a:t>
            </a:r>
          </a:p>
          <a:p>
            <a:pPr lvl="1"/>
            <a:r>
              <a:rPr lang="en-US" sz="2800" dirty="0" smtClean="0"/>
              <a:t>A linked list in which the head points to MRU and tail points to LRU</a:t>
            </a:r>
          </a:p>
          <a:p>
            <a:pPr lvl="1"/>
            <a:r>
              <a:rPr lang="en-US" sz="2800" dirty="0" smtClean="0"/>
              <a:t>Example: N=4; 4 x 2 bits = 8 bits per cache set and extra logic to update list on every access</a:t>
            </a:r>
          </a:p>
          <a:p>
            <a:pPr lvl="1"/>
            <a:endParaRPr lang="en-US" sz="2800" dirty="0"/>
          </a:p>
          <a:p>
            <a:r>
              <a:rPr lang="en-US" dirty="0" smtClean="0"/>
              <a:t>Alternative policies that are more hardware friendly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NOT MRU:</a:t>
            </a:r>
            <a:r>
              <a:rPr lang="en-US" dirty="0" smtClean="0"/>
              <a:t> same as LRU for N=2, requires only log(N) bits, easy update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Hierarchical</a:t>
            </a:r>
            <a:r>
              <a:rPr lang="en-US" dirty="0" smtClean="0"/>
              <a:t>: for N=4, divide ways into 2 groups of 2 ways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32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5878051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0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72" y="21801"/>
            <a:ext cx="10515600" cy="1325563"/>
          </a:xfrm>
        </p:spPr>
        <p:txBody>
          <a:bodyPr/>
          <a:lstStyle/>
          <a:p>
            <a:r>
              <a:rPr lang="en-US" dirty="0" smtClean="0"/>
              <a:t>Hierarchical LRU Implementation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2" y="1791326"/>
            <a:ext cx="2541425" cy="229806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49" y="1791326"/>
            <a:ext cx="2541425" cy="229806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24" y="1791326"/>
            <a:ext cx="2541425" cy="229806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01" y="1791326"/>
            <a:ext cx="2541425" cy="229806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38200" y="140158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0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29662" y="1329661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1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75755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2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217180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3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132737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0</a:t>
            </a:r>
            <a:endParaRPr lang="en-US" sz="24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26" y="2368446"/>
            <a:ext cx="360887" cy="15042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278" y="2351144"/>
            <a:ext cx="360887" cy="150420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8326174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1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451829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143291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76170" y="2568793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010506" y="258263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834" y="2368446"/>
            <a:ext cx="360887" cy="15042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 rot="16200000">
            <a:off x="11379717" y="1574649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Grp</a:t>
            </a:r>
            <a:endParaRPr lang="en-US" sz="20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0510725" y="1119956"/>
            <a:ext cx="178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(G1)</a:t>
            </a:r>
            <a:endParaRPr lang="en-US" sz="20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4914136" y="1212241"/>
            <a:ext cx="1277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</a:t>
            </a:r>
          </a:p>
          <a:p>
            <a:r>
              <a:rPr lang="en-US" sz="2000" dirty="0" smtClean="0"/>
              <a:t>(G0)</a:t>
            </a:r>
            <a:endParaRPr lang="en-US" sz="2000" dirty="0"/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8406"/>
              </p:ext>
            </p:extLst>
          </p:nvPr>
        </p:nvGraphicFramePr>
        <p:xfrm>
          <a:off x="1616234" y="4802352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Sequence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Grp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Way (G0)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MRU Way (G1)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9744234" y="5318339"/>
            <a:ext cx="2655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Which block is evicted?</a:t>
            </a:r>
            <a:endParaRPr lang="en-US" sz="3000" dirty="0"/>
          </a:p>
        </p:txBody>
      </p:sp>
      <p:sp>
        <p:nvSpPr>
          <p:cNvPr id="135" name="Oval 134"/>
          <p:cNvSpPr/>
          <p:nvPr/>
        </p:nvSpPr>
        <p:spPr>
          <a:xfrm>
            <a:off x="4483449" y="4676931"/>
            <a:ext cx="508276" cy="206864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3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5878051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0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72" y="21801"/>
            <a:ext cx="10515600" cy="1325563"/>
          </a:xfrm>
        </p:spPr>
        <p:txBody>
          <a:bodyPr/>
          <a:lstStyle/>
          <a:p>
            <a:r>
              <a:rPr lang="en-US" dirty="0" smtClean="0"/>
              <a:t>Hierarchical LRU Implementation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2" y="1791326"/>
            <a:ext cx="2541425" cy="229806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49" y="1791326"/>
            <a:ext cx="2541425" cy="229806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24" y="1791326"/>
            <a:ext cx="2541425" cy="229806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01" y="1791326"/>
            <a:ext cx="2541425" cy="229806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38200" y="140158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0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29662" y="1329661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1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75755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2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217180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3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132737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0</a:t>
            </a:r>
            <a:endParaRPr lang="en-US" sz="24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26" y="2368446"/>
            <a:ext cx="360887" cy="15042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278" y="2351144"/>
            <a:ext cx="360887" cy="150420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8326174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1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451829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143291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76170" y="2568793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010506" y="258263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834" y="2368446"/>
            <a:ext cx="360887" cy="15042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 rot="16200000">
            <a:off x="11379717" y="1574649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Grp</a:t>
            </a:r>
            <a:endParaRPr lang="en-US" sz="20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0510725" y="1119956"/>
            <a:ext cx="178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(G1)</a:t>
            </a:r>
            <a:endParaRPr lang="en-US" sz="20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4914136" y="1212241"/>
            <a:ext cx="1277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</a:t>
            </a:r>
          </a:p>
          <a:p>
            <a:r>
              <a:rPr lang="en-US" sz="2000" dirty="0" smtClean="0"/>
              <a:t>(G0)</a:t>
            </a:r>
            <a:endParaRPr lang="en-US" sz="2000" dirty="0"/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00379"/>
              </p:ext>
            </p:extLst>
          </p:nvPr>
        </p:nvGraphicFramePr>
        <p:xfrm>
          <a:off x="1616234" y="4802352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Sequence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Grp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Way (G0)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MRU Way (G1)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9744234" y="4768809"/>
            <a:ext cx="2655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Which block is evicted?</a:t>
            </a:r>
            <a:endParaRPr lang="en-US" sz="3000" dirty="0"/>
          </a:p>
        </p:txBody>
      </p:sp>
      <p:sp>
        <p:nvSpPr>
          <p:cNvPr id="135" name="Oval 134"/>
          <p:cNvSpPr/>
          <p:nvPr/>
        </p:nvSpPr>
        <p:spPr>
          <a:xfrm>
            <a:off x="5841966" y="4682430"/>
            <a:ext cx="508276" cy="206864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694073" y="5781703"/>
            <a:ext cx="2655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Not the true LRU block!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8734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Cache Organization</a:t>
            </a:r>
            <a:endParaRPr 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95813" y="1308358"/>
            <a:ext cx="4960038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98081" y="2873623"/>
            <a:ext cx="3558746" cy="332396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4291" y="985334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Caches store data in chunks of “</a:t>
            </a:r>
            <a:r>
              <a:rPr lang="en-US" dirty="0" smtClean="0">
                <a:solidFill>
                  <a:srgbClr val="C00000"/>
                </a:solidFill>
              </a:rPr>
              <a:t>cache blocks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Access to a cache returns an entire cache block</a:t>
            </a:r>
          </a:p>
          <a:p>
            <a:pPr lvl="1"/>
            <a:r>
              <a:rPr lang="en-US" dirty="0" smtClean="0"/>
              <a:t>A block can be as small as 1 byte, but can be larger (example: 4 bytes)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4628" y="3347797"/>
            <a:ext cx="30656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KB cache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1 Byte cache block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i.e., 32768 blocks</a:t>
            </a:r>
            <a:endParaRPr lang="en-US" sz="3000" dirty="0"/>
          </a:p>
        </p:txBody>
      </p:sp>
      <p:sp>
        <p:nvSpPr>
          <p:cNvPr id="9" name="Right Arrow 8"/>
          <p:cNvSpPr/>
          <p:nvPr/>
        </p:nvSpPr>
        <p:spPr>
          <a:xfrm>
            <a:off x="2666585" y="4288472"/>
            <a:ext cx="908221" cy="586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7630" y="4074113"/>
            <a:ext cx="2377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bit address</a:t>
            </a:r>
          </a:p>
          <a:p>
            <a:pPr algn="ctr"/>
            <a:r>
              <a:rPr lang="en-US" sz="3000" dirty="0" smtClean="0"/>
              <a:t>from CPU</a:t>
            </a:r>
            <a:endParaRPr lang="en-US" sz="30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503376" y="2394699"/>
            <a:ext cx="4328219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</a:t>
            </a:r>
            <a:r>
              <a:rPr lang="en-US" dirty="0" smtClean="0"/>
              <a:t>here does a block go when it is fetched into cache? (</a:t>
            </a:r>
            <a:r>
              <a:rPr lang="en-US" dirty="0" smtClean="0">
                <a:solidFill>
                  <a:srgbClr val="C00000"/>
                </a:solidFill>
              </a:rPr>
              <a:t>Placement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How do we know if a block already exists in the cache? (</a:t>
            </a:r>
            <a:r>
              <a:rPr lang="en-US" dirty="0" smtClean="0">
                <a:solidFill>
                  <a:srgbClr val="C00000"/>
                </a:solidFill>
              </a:rPr>
              <a:t>Identification)</a:t>
            </a:r>
            <a:endParaRPr lang="en-US" dirty="0"/>
          </a:p>
          <a:p>
            <a:r>
              <a:rPr lang="en-US" dirty="0" smtClean="0"/>
              <a:t>Which block should we kick out if there isn’t enough room? (</a:t>
            </a:r>
            <a:r>
              <a:rPr lang="en-US" dirty="0" smtClean="0">
                <a:solidFill>
                  <a:srgbClr val="C00000"/>
                </a:solidFill>
              </a:rPr>
              <a:t>Replacement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Exploiting Spatial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510" y="1514767"/>
            <a:ext cx="5793582" cy="4351338"/>
          </a:xfrm>
        </p:spPr>
        <p:txBody>
          <a:bodyPr/>
          <a:lstStyle/>
          <a:p>
            <a:r>
              <a:rPr lang="en-US" dirty="0" smtClean="0"/>
              <a:t>Recall that if the byte from address </a:t>
            </a:r>
            <a:r>
              <a:rPr lang="en-US" dirty="0" err="1" smtClean="0"/>
              <a:t>i</a:t>
            </a:r>
            <a:r>
              <a:rPr lang="en-US" dirty="0" smtClean="0"/>
              <a:t> is accessed, then byte from address i+1 is likely to be accessed</a:t>
            </a:r>
          </a:p>
          <a:p>
            <a:pPr lvl="1"/>
            <a:r>
              <a:rPr lang="en-US" dirty="0" smtClean="0"/>
              <a:t>Pull in </a:t>
            </a:r>
            <a:r>
              <a:rPr lang="en-US" i="1" dirty="0" smtClean="0"/>
              <a:t>multiple </a:t>
            </a:r>
            <a:r>
              <a:rPr lang="en-US" dirty="0" smtClean="0"/>
              <a:t>contiguous bytes of data in each access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Use larger block size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r>
              <a:rPr lang="en-US" dirty="0" smtClean="0"/>
              <a:t>Example: 32KB direct mapped cache with 8 Byte (64 bit) blocks</a:t>
            </a:r>
          </a:p>
          <a:p>
            <a:pPr lvl="1"/>
            <a:r>
              <a:rPr lang="en-US" dirty="0" smtClean="0"/>
              <a:t>i.e., cache has </a:t>
            </a:r>
            <a:r>
              <a:rPr lang="en-US" dirty="0" smtClean="0"/>
              <a:t>4096 </a:t>
            </a:r>
            <a:r>
              <a:rPr lang="en-US" dirty="0" smtClean="0"/>
              <a:t>Byte blocks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76885" y="2768953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76886" y="2775377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817026" y="280963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74823" y="3313444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78947" y="3864829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74823" y="522665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05486" y="5237471"/>
            <a:ext cx="154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</a:t>
            </a:r>
            <a:r>
              <a:rPr lang="en-US" sz="2400" dirty="0" smtClean="0"/>
              <a:t>4071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840557" y="6009061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08228" y="6009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bytes)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835375" y="3389314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733459" y="1042431"/>
            <a:ext cx="3614501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37220" y="1042431"/>
            <a:ext cx="1470660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09719" y="5206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(12 bits)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757310" y="904669"/>
            <a:ext cx="564132" cy="2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15498" y="40199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Offset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3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9722917" y="1359720"/>
            <a:ext cx="221183" cy="27724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61170" y="1514767"/>
            <a:ext cx="161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Selects a byte from the block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7330244" y="2542750"/>
            <a:ext cx="2629670" cy="466787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91901" y="1706216"/>
            <a:ext cx="161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Selects a block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108998" y="383105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346348" y="385715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601431" y="3850979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823848" y="3850979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079514" y="3867455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316063" y="386127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530246" y="3867455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265021" y="904669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31805" y="2768953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31806" y="2775377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329743" y="3313444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33867" y="3864829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329743" y="522665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295477" y="6009061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43971" y="600906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703644" y="2792569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0417" y="5254749"/>
            <a:ext cx="141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</a:t>
            </a:r>
            <a:r>
              <a:rPr lang="en-US" sz="2400" dirty="0" smtClean="0"/>
              <a:t>4095</a:t>
            </a:r>
            <a:endParaRPr lang="en-US" sz="2400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7239074" y="1489714"/>
            <a:ext cx="110592" cy="122002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46776" y="5206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772732" y="905135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909618" y="2775377"/>
            <a:ext cx="35938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09619" y="2781801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07556" y="3319868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911680" y="3871253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907556" y="5233074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555651" y="5818288"/>
            <a:ext cx="79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35060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63" y="-3511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Cache Operation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</a:t>
            </a:r>
            <a:r>
              <a:rPr lang="en-US" sz="2400" dirty="0" smtClean="0"/>
              <a:t>4095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</a:t>
            </a:r>
            <a:r>
              <a:rPr lang="en-US" sz="2400" dirty="0" smtClean="0"/>
              <a:t>bytes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Tag </a:t>
            </a:r>
            <a:r>
              <a:rPr lang="en-US" sz="2400" smtClean="0"/>
              <a:t>4095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72388" y="11255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7542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endCxn id="12" idx="1"/>
          </p:cNvCxnSpPr>
          <p:nvPr/>
        </p:nvCxnSpPr>
        <p:spPr>
          <a:xfrm>
            <a:off x="2400303" y="2848457"/>
            <a:ext cx="1677023" cy="162427"/>
          </a:xfrm>
          <a:prstGeom prst="bentConnector3">
            <a:avLst>
              <a:gd name="adj1" fmla="val -43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7720" y="2848455"/>
            <a:ext cx="8886408" cy="2589334"/>
          </a:xfrm>
          <a:prstGeom prst="bentConnector3">
            <a:avLst>
              <a:gd name="adj1" fmla="val 18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5" idx="3"/>
          </p:cNvCxnSpPr>
          <p:nvPr/>
        </p:nvCxnSpPr>
        <p:spPr>
          <a:xfrm rot="5400000">
            <a:off x="9170077" y="5510179"/>
            <a:ext cx="465098" cy="78670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2" name="Elbow Connector 131"/>
          <p:cNvCxnSpPr>
            <a:stCxn id="17" idx="3"/>
          </p:cNvCxnSpPr>
          <p:nvPr/>
        </p:nvCxnSpPr>
        <p:spPr>
          <a:xfrm>
            <a:off x="6633559" y="3006989"/>
            <a:ext cx="115007" cy="283217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905959" y="6234700"/>
            <a:ext cx="245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Data if </a:t>
            </a:r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2159" y="2429271"/>
            <a:ext cx="3614501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645920" y="2429271"/>
            <a:ext cx="1470660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718419" y="143890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(12 bits)</a:t>
            </a:r>
            <a:endParaRPr lang="en-US" sz="24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166010" y="2291509"/>
            <a:ext cx="564132" cy="2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24198" y="1427039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Offset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3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1673721" y="2291509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5476" y="143890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1432" y="2291975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8518" y="4813237"/>
            <a:ext cx="1087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 Bytes</a:t>
            </a:r>
            <a:endParaRPr lang="en-US" sz="2400" dirty="0"/>
          </a:p>
        </p:txBody>
      </p:sp>
      <p:sp>
        <p:nvSpPr>
          <p:cNvPr id="11" name="Flowchart: Manual Operation 10"/>
          <p:cNvSpPr/>
          <p:nvPr/>
        </p:nvSpPr>
        <p:spPr>
          <a:xfrm>
            <a:off x="5913394" y="5853535"/>
            <a:ext cx="1599487" cy="36679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5127" y="586825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8:1 MUX</a:t>
            </a:r>
            <a:endParaRPr lang="en-US" b="1" dirty="0"/>
          </a:p>
        </p:txBody>
      </p:sp>
      <p:cxnSp>
        <p:nvCxnSpPr>
          <p:cNvPr id="85" name="Elbow Connector 84"/>
          <p:cNvCxnSpPr>
            <a:endCxn id="11" idx="1"/>
          </p:cNvCxnSpPr>
          <p:nvPr/>
        </p:nvCxnSpPr>
        <p:spPr>
          <a:xfrm rot="16200000" flipH="1">
            <a:off x="3128742" y="3092328"/>
            <a:ext cx="3203199" cy="2686004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</p:cNvCxnSpPr>
          <p:nvPr/>
        </p:nvCxnSpPr>
        <p:spPr>
          <a:xfrm flipH="1">
            <a:off x="6708518" y="6237588"/>
            <a:ext cx="4120" cy="5388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708518" y="6262252"/>
            <a:ext cx="1087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Bytes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046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6" grpId="0"/>
      <p:bldP spid="110" grpId="0"/>
      <p:bldP spid="111" grpId="0"/>
      <p:bldP spid="112" grpId="0" animBg="1"/>
      <p:bldP spid="113" grpId="0"/>
      <p:bldP spid="120" grpId="0"/>
      <p:bldP spid="125" grpId="0"/>
      <p:bldP spid="130" grpId="0"/>
      <p:bldP spid="131" grpId="0"/>
      <p:bldP spid="135" grpId="0"/>
      <p:bldP spid="10" grpId="0"/>
      <p:bldP spid="11" grpId="0" animBg="1"/>
      <p:bldP spid="14" grpId="0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Impact of Block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08" y="1229568"/>
            <a:ext cx="5777688" cy="5337175"/>
          </a:xfrm>
        </p:spPr>
        <p:txBody>
          <a:bodyPr/>
          <a:lstStyle/>
          <a:p>
            <a:r>
              <a:rPr lang="en-US" dirty="0"/>
              <a:t>Sequence of addresses: A, A+1, A+2, A+3 …</a:t>
            </a:r>
          </a:p>
          <a:p>
            <a:pPr lvl="1"/>
            <a:r>
              <a:rPr lang="en-US" dirty="0"/>
              <a:t>4 consecutive </a:t>
            </a:r>
            <a:r>
              <a:rPr lang="en-US" dirty="0" smtClean="0"/>
              <a:t>misses for 1 byte block size</a:t>
            </a:r>
          </a:p>
          <a:p>
            <a:pPr lvl="1"/>
            <a:r>
              <a:rPr lang="en-US" dirty="0" smtClean="0"/>
              <a:t>1 miss and 3 hits for 4 byte block size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Small block sizes don’t exploit any spatial locality</a:t>
            </a:r>
          </a:p>
          <a:p>
            <a:endParaRPr lang="en-US" dirty="0"/>
          </a:p>
          <a:p>
            <a:r>
              <a:rPr lang="en-US" dirty="0" smtClean="0"/>
              <a:t>What happens if the block size increases for the same cache size</a:t>
            </a:r>
          </a:p>
          <a:p>
            <a:pPr lvl="1"/>
            <a:r>
              <a:rPr lang="en-US" dirty="0" smtClean="0"/>
              <a:t>Fewer number of larger blocks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859" y="1676305"/>
            <a:ext cx="6610141" cy="3371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7184" y="5253241"/>
            <a:ext cx="299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[Source: D Brooks CS146 </a:t>
            </a:r>
            <a:r>
              <a:rPr lang="en-US" dirty="0" err="1" smtClean="0"/>
              <a:t>Lecs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In Class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944" y="1222447"/>
            <a:ext cx="10532708" cy="1798071"/>
          </a:xfrm>
        </p:spPr>
        <p:txBody>
          <a:bodyPr/>
          <a:lstStyle/>
          <a:p>
            <a:r>
              <a:rPr lang="en-US" dirty="0" smtClean="0"/>
              <a:t>Determine the number of offset bits, index bits and tag bits for a 4-way, 8KB cache with 8 Byte blocks. Assume that the cache is Byte addressable with a 32 bit address.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7" y="3623371"/>
            <a:ext cx="11527057" cy="179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Offset: 3 bits </a:t>
            </a:r>
            <a:r>
              <a:rPr lang="en-US" dirty="0" smtClean="0"/>
              <a:t>(8 byte blocks that are byte addressable)</a:t>
            </a:r>
          </a:p>
          <a:p>
            <a:pPr marL="457200" lvl="1" indent="0">
              <a:buNone/>
            </a:pPr>
            <a:r>
              <a:rPr lang="en-US" dirty="0" smtClean="0"/>
              <a:t>Number of sets: 2</a:t>
            </a:r>
            <a:r>
              <a:rPr lang="en-US" baseline="30000" dirty="0" smtClean="0"/>
              <a:t>13</a:t>
            </a:r>
            <a:r>
              <a:rPr lang="en-US" dirty="0" smtClean="0"/>
              <a:t> bytes / ( 4 ways x 8 bytes per way) = </a:t>
            </a:r>
            <a:r>
              <a:rPr lang="en-US" dirty="0"/>
              <a:t>: 2</a:t>
            </a:r>
            <a:r>
              <a:rPr lang="en-US" baseline="30000" dirty="0"/>
              <a:t>13</a:t>
            </a:r>
            <a:r>
              <a:rPr lang="en-US" dirty="0"/>
              <a:t> bytes </a:t>
            </a:r>
            <a:r>
              <a:rPr lang="en-US" dirty="0" smtClean="0"/>
              <a:t>/ 2</a:t>
            </a:r>
            <a:r>
              <a:rPr lang="en-US" baseline="30000" dirty="0"/>
              <a:t>5</a:t>
            </a:r>
            <a:r>
              <a:rPr lang="en-US" dirty="0" smtClean="0"/>
              <a:t> bytes = 2</a:t>
            </a:r>
            <a:r>
              <a:rPr lang="en-US" baseline="30000" dirty="0"/>
              <a:t>8</a:t>
            </a:r>
            <a:r>
              <a:rPr lang="en-US" dirty="0" smtClean="0"/>
              <a:t> sets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Index: 8 bits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Tag: 32 – 8 – 3 = 21 bits  </a:t>
            </a:r>
          </a:p>
        </p:txBody>
      </p:sp>
    </p:spTree>
    <p:extLst>
      <p:ext uri="{BB962C8B-B14F-4D97-AF65-F5344CB8AC3E}">
        <p14:creationId xmlns:p14="http://schemas.microsoft.com/office/powerpoint/2010/main" val="35657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26" y="1520824"/>
            <a:ext cx="11094594" cy="5337175"/>
          </a:xfrm>
        </p:spPr>
        <p:txBody>
          <a:bodyPr>
            <a:normAutofit/>
          </a:bodyPr>
          <a:lstStyle/>
          <a:p>
            <a:r>
              <a:rPr lang="en-US" dirty="0" smtClean="0"/>
              <a:t>What should we do on a cache store/write access</a:t>
            </a:r>
          </a:p>
          <a:p>
            <a:pPr lvl="1"/>
            <a:r>
              <a:rPr lang="en-US" dirty="0" smtClean="0"/>
              <a:t>Cannot perform tag look-up and data-array lookup in parallel (why?)</a:t>
            </a:r>
          </a:p>
          <a:p>
            <a:pPr lvl="1"/>
            <a:r>
              <a:rPr lang="en-US" dirty="0" smtClean="0"/>
              <a:t>First access tag array and if there is a write hit, write to the data array</a:t>
            </a:r>
          </a:p>
          <a:p>
            <a:pPr lvl="1"/>
            <a:r>
              <a:rPr lang="en-US" dirty="0" smtClean="0"/>
              <a:t>Increases the delay of a cache access (recall: period is determined by the worst-case)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 on a write hit? </a:t>
            </a:r>
          </a:p>
          <a:p>
            <a:pPr lvl="1"/>
            <a:r>
              <a:rPr lang="en-US" dirty="0" smtClean="0"/>
              <a:t>When there is a tag match (i.e., block exists in cache)</a:t>
            </a:r>
          </a:p>
          <a:p>
            <a:pPr lvl="1"/>
            <a:endParaRPr lang="en-US" dirty="0"/>
          </a:p>
          <a:p>
            <a:r>
              <a:rPr lang="en-US" dirty="0" smtClean="0"/>
              <a:t>What to do on a write miss?</a:t>
            </a:r>
          </a:p>
          <a:p>
            <a:pPr lvl="1"/>
            <a:r>
              <a:rPr lang="en-US" dirty="0" smtClean="0"/>
              <a:t>When the data block is not in the cache?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5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Hit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2" y="884451"/>
            <a:ext cx="10386758" cy="58438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to propagate new (“dirty”) values to lower levels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Write-back policy</a:t>
            </a:r>
            <a:r>
              <a:rPr lang="en-US" dirty="0" smtClean="0"/>
              <a:t>:  lazy, take care of it later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Write-through policy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update lower levels immediately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u="sng" dirty="0" smtClean="0">
                <a:solidFill>
                  <a:srgbClr val="FF0000"/>
                </a:solidFill>
              </a:rPr>
              <a:t>Write-back policy</a:t>
            </a:r>
          </a:p>
          <a:p>
            <a:pPr lvl="1"/>
            <a:r>
              <a:rPr lang="en-US" dirty="0" smtClean="0"/>
              <a:t>Modify the data in the current cache level only</a:t>
            </a:r>
          </a:p>
          <a:p>
            <a:pPr lvl="1"/>
            <a:r>
              <a:rPr lang="en-US" dirty="0" smtClean="0"/>
              <a:t>When to update the data in the lower level? When cache block is evicted</a:t>
            </a:r>
          </a:p>
          <a:p>
            <a:pPr lvl="1"/>
            <a:r>
              <a:rPr lang="en-US" dirty="0" smtClean="0"/>
              <a:t>Dirty bit per cache block to keep track of blocks that have been updated</a:t>
            </a:r>
            <a:endParaRPr lang="en-US" dirty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Write happens at speed of current cache level</a:t>
            </a:r>
          </a:p>
          <a:p>
            <a:pPr lvl="1"/>
            <a:r>
              <a:rPr lang="en-US" dirty="0" smtClean="0"/>
              <a:t>multiple writes to the same block result in only one write back to main memory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Evictions take more time</a:t>
            </a:r>
          </a:p>
          <a:p>
            <a:pPr lvl="1"/>
            <a:r>
              <a:rPr lang="en-US" dirty="0" smtClean="0"/>
              <a:t>Data inconsistency between cache and lower levels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93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6" name="Elbow Connector 135"/>
          <p:cNvCxnSpPr>
            <a:stCxn id="89" idx="0"/>
            <a:endCxn id="18" idx="2"/>
          </p:cNvCxnSpPr>
          <p:nvPr/>
        </p:nvCxnSpPr>
        <p:spPr>
          <a:xfrm rot="5400000" flipH="1" flipV="1">
            <a:off x="3394677" y="2049356"/>
            <a:ext cx="654836" cy="303176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1530009" y="389265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422872" y="4472013"/>
            <a:ext cx="152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Write Data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8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599923" y="447201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96985" y="2784088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761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Read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09843" y="631473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MISS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388212" y="2765323"/>
            <a:ext cx="20544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DISCARD DATA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1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Read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09843" y="631473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MISS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249698" y="6083901"/>
            <a:ext cx="25319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WRITE-BACK DATA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89" name="Elbow Connector 88"/>
          <p:cNvCxnSpPr>
            <a:stCxn id="18" idx="2"/>
          </p:cNvCxnSpPr>
          <p:nvPr/>
        </p:nvCxnSpPr>
        <p:spPr>
          <a:xfrm rot="5400000">
            <a:off x="3769720" y="4706078"/>
            <a:ext cx="293651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6" name="Elbow Connector 135"/>
          <p:cNvCxnSpPr>
            <a:stCxn id="89" idx="0"/>
            <a:endCxn id="18" idx="2"/>
          </p:cNvCxnSpPr>
          <p:nvPr/>
        </p:nvCxnSpPr>
        <p:spPr>
          <a:xfrm rot="5400000" flipH="1" flipV="1">
            <a:off x="3394677" y="2049356"/>
            <a:ext cx="654836" cy="303176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1530009" y="389265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422872" y="4472013"/>
            <a:ext cx="152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Write Data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8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599923" y="447201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34383" y="2755125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74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4291" y="985334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Assume 32 </a:t>
            </a:r>
            <a:r>
              <a:rPr lang="en-US" dirty="0" err="1" smtClean="0"/>
              <a:t>KByte</a:t>
            </a:r>
            <a:r>
              <a:rPr lang="en-US" dirty="0" smtClean="0"/>
              <a:t> cache with a 1 Byte cache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569026" y="4195558"/>
            <a:ext cx="908221" cy="586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41806" y="3927878"/>
            <a:ext cx="2377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bit address</a:t>
            </a:r>
          </a:p>
          <a:p>
            <a:pPr algn="ctr"/>
            <a:r>
              <a:rPr lang="en-US" sz="3000" dirty="0" smtClean="0"/>
              <a:t>from CPU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3976106" y="2162066"/>
            <a:ext cx="3089189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76105" y="2162066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87098" y="2203356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974048" y="2703702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85041" y="2744992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978166" y="3251518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89159" y="329280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980224" y="6159190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13190" y="6197869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02920" y="2174218"/>
            <a:ext cx="394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0, 32768, 2*32768, …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08573" y="2434188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63790" y="2783819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1, 32769, 2*32768+1, …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769443" y="3043789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92625" y="3337813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2, 32770, 2*32768+2, …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798278" y="3597783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16426" y="6177814"/>
            <a:ext cx="331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32767, 65535, …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722079" y="6437784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28305" y="1964085"/>
            <a:ext cx="2959444" cy="1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38883" y="1582742"/>
            <a:ext cx="193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Byte = 8 bits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19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Hit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2" y="884451"/>
            <a:ext cx="10386758" cy="58438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to propagate new (“dirty”) values to lower levels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Write-back policy</a:t>
            </a:r>
            <a:r>
              <a:rPr lang="en-US" dirty="0" smtClean="0"/>
              <a:t>:  lazy, take care of it later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Write-through policy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update lower levels immediately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u="sng" dirty="0" smtClean="0">
                <a:solidFill>
                  <a:srgbClr val="FF0000"/>
                </a:solidFill>
              </a:rPr>
              <a:t>Write-Through policy</a:t>
            </a:r>
          </a:p>
          <a:p>
            <a:pPr lvl="1"/>
            <a:r>
              <a:rPr lang="en-US" dirty="0" smtClean="0"/>
              <a:t>Update lower levels of cache/memory on every write</a:t>
            </a:r>
          </a:p>
          <a:p>
            <a:pPr lvl="1"/>
            <a:r>
              <a:rPr lang="en-US" dirty="0" smtClean="0"/>
              <a:t>No need for a dirty bit in the cache</a:t>
            </a:r>
            <a:endParaRPr lang="en-US" dirty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Reduces complexity of cache (no dirty bit)</a:t>
            </a:r>
          </a:p>
          <a:p>
            <a:pPr lvl="1"/>
            <a:r>
              <a:rPr lang="en-US" dirty="0" smtClean="0"/>
              <a:t>Reads never cause write-backs</a:t>
            </a:r>
          </a:p>
          <a:p>
            <a:pPr lvl="1"/>
            <a:r>
              <a:rPr lang="en-US" dirty="0" smtClean="0"/>
              <a:t>Consistency across levels of memory hierarchy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Increased write bandwidth (multiple writes to same block)</a:t>
            </a:r>
          </a:p>
          <a:p>
            <a:pPr lvl="1"/>
            <a:r>
              <a:rPr lang="en-US" dirty="0" smtClean="0"/>
              <a:t>Potentially Increased write latency (wait for write to propagate to lower levels?)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16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Through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6" name="Elbow Connector 135"/>
          <p:cNvCxnSpPr>
            <a:stCxn id="89" idx="0"/>
            <a:endCxn id="18" idx="2"/>
          </p:cNvCxnSpPr>
          <p:nvPr/>
        </p:nvCxnSpPr>
        <p:spPr>
          <a:xfrm rot="5400000" flipH="1" flipV="1">
            <a:off x="3394677" y="2049356"/>
            <a:ext cx="654836" cy="303176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530009" y="389265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422872" y="4472013"/>
            <a:ext cx="152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Write Data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8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599923" y="447201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9" idx="3"/>
          </p:cNvCxnSpPr>
          <p:nvPr/>
        </p:nvCxnSpPr>
        <p:spPr>
          <a:xfrm>
            <a:off x="2882417" y="4103966"/>
            <a:ext cx="977429" cy="183405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88933" y="6050795"/>
            <a:ext cx="3976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Write-Through to Lower Level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53130" y="3160799"/>
            <a:ext cx="286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Update data in cache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3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96" grpId="0"/>
      <p:bldP spid="1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Through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Read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09843" y="631473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MISS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430246" y="2808316"/>
            <a:ext cx="20544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DISCARD DATA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8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Buffers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97" y="2351054"/>
            <a:ext cx="7441255" cy="29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Miss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2" y="884451"/>
            <a:ext cx="10386758" cy="5843803"/>
          </a:xfrm>
        </p:spPr>
        <p:txBody>
          <a:bodyPr>
            <a:normAutofit/>
          </a:bodyPr>
          <a:lstStyle/>
          <a:p>
            <a:r>
              <a:rPr lang="en-US" dirty="0" smtClean="0"/>
              <a:t>What to do if a write access misses in the cache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 allocate policy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 no-allocate policy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Write-allocate Policy</a:t>
            </a:r>
          </a:p>
          <a:p>
            <a:pPr lvl="1"/>
            <a:r>
              <a:rPr lang="en-US" dirty="0" smtClean="0"/>
              <a:t>Treat like a read miss, allocate block in cache for data</a:t>
            </a:r>
          </a:p>
          <a:p>
            <a:pPr lvl="1"/>
            <a:r>
              <a:rPr lang="en-US" dirty="0" smtClean="0"/>
              <a:t>Standard write hit actions follow</a:t>
            </a:r>
          </a:p>
          <a:p>
            <a:pPr lvl="1"/>
            <a:r>
              <a:rPr lang="en-US" dirty="0" smtClean="0"/>
              <a:t>Good match for write-back caches </a:t>
            </a:r>
            <a:endParaRPr lang="en-US" dirty="0"/>
          </a:p>
          <a:p>
            <a:r>
              <a:rPr lang="en-US" u="sng" dirty="0" smtClean="0">
                <a:solidFill>
                  <a:srgbClr val="FF0000"/>
                </a:solidFill>
              </a:rPr>
              <a:t>Write no allocate Policy</a:t>
            </a:r>
          </a:p>
          <a:p>
            <a:pPr lvl="1"/>
            <a:r>
              <a:rPr lang="en-US" dirty="0" smtClean="0"/>
              <a:t>Do not allocate a cache block for the write, instead forward write to the next level </a:t>
            </a:r>
          </a:p>
          <a:p>
            <a:pPr lvl="1"/>
            <a:r>
              <a:rPr lang="en-US" dirty="0" smtClean="0"/>
              <a:t>This implies that only a read access will result in allocations</a:t>
            </a:r>
            <a:endParaRPr lang="en-US" dirty="0"/>
          </a:p>
          <a:p>
            <a:pPr lvl="1"/>
            <a:r>
              <a:rPr lang="en-US" dirty="0" smtClean="0"/>
              <a:t>Goes well with write through policy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190" y="0"/>
            <a:ext cx="10515600" cy="1325563"/>
          </a:xfrm>
        </p:spPr>
        <p:txBody>
          <a:bodyPr/>
          <a:lstStyle/>
          <a:p>
            <a:r>
              <a:rPr lang="en-US" dirty="0" smtClean="0"/>
              <a:t>Summary of Write Policies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07344" y="1004479"/>
          <a:ext cx="8127999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Policy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Hit/Miss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Where</a:t>
                      </a:r>
                      <a:r>
                        <a:rPr lang="en-US" sz="2400" baseline="0" dirty="0" smtClean="0"/>
                        <a:t> is Update Performed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Back,</a:t>
                      </a:r>
                      <a:r>
                        <a:rPr lang="en-US" sz="2400" baseline="0" dirty="0" smtClean="0"/>
                        <a:t>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Hit/Miss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Back,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Back,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Through,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Hit/Miss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Through,</a:t>
                      </a:r>
                      <a:r>
                        <a:rPr lang="en-US" sz="2400" baseline="0" dirty="0" smtClean="0"/>
                        <a:t>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</a:t>
                      </a:r>
                      <a:r>
                        <a:rPr lang="en-US" sz="2400" baseline="0" dirty="0" smtClean="0"/>
                        <a:t> Through,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55437" y="25033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955437" y="3330313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55437" y="4142814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 and L2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55437" y="4955315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L1+L2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55437" y="572636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76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Placement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4291" y="985334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block in the cache has a log</a:t>
            </a:r>
            <a:r>
              <a:rPr lang="en-US" baseline="-25000" dirty="0" smtClean="0"/>
              <a:t>2</a:t>
            </a:r>
            <a:r>
              <a:rPr lang="en-US" dirty="0" smtClean="0"/>
              <a:t>(32768) = 15 bit “index”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29800" y="2763737"/>
            <a:ext cx="2377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bit address</a:t>
            </a:r>
          </a:p>
          <a:p>
            <a:pPr algn="ctr"/>
            <a:r>
              <a:rPr lang="en-US" sz="3000" dirty="0" smtClean="0"/>
              <a:t>from CPU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8977" y="2205315"/>
            <a:ext cx="3089189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98976" y="2205315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09969" y="2246605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696919" y="2746951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7912" y="2788241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701037" y="3294767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12030" y="33360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703095" y="6202439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6061" y="6241118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531444" y="2477437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492314" y="3087038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521149" y="3641032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444950" y="6481033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1630" y="3953641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89865" y="2236002"/>
            <a:ext cx="394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0, 32768, 2*32768, …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050735" y="2845603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1, 32769, 2*32768+1, …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079570" y="3399597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2, 32770, 2*32768+2, …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003371" y="6239598"/>
            <a:ext cx="331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32767, 65535, …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6376087" y="2230579"/>
            <a:ext cx="330266" cy="4773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06353" y="1982138"/>
            <a:ext cx="664762" cy="4200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11113" y="1492292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2662881" y="395364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6195" y="4550502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02711" y="4502113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0500" y="3713205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778" y="5546357"/>
            <a:ext cx="39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15 LSBs of address are used to look up (index) into the cache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1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Identification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2509" y="1082689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32 bit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0340" y="2230028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60339" y="223002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6770" y="227131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958282" y="2771664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34712" y="2812954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962400" y="331948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38830" y="3360770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964458" y="622715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97219" y="626583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914507" y="2491480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55758" y="2491480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97103" y="158667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29072" y="232325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43377" y="1474357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29352" y="247667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943377" y="245860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159" y="2471957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Addr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54" y="331633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Addr</a:t>
            </a:r>
            <a:r>
              <a:rPr lang="en-US" sz="2400" dirty="0" smtClean="0"/>
              <a:t> 32768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900092" y="3354396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41343" y="335439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14937" y="333959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928962" y="3321525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74" y="5730025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Addr</a:t>
            </a:r>
            <a:r>
              <a:rPr lang="en-US" sz="2400" dirty="0" smtClean="0"/>
              <a:t> ….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1904212" y="5768087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345463" y="5768087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19057" y="5753281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1933082" y="5735216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…………………….11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58282" y="2009903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18555" y="1215743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3" idx="3"/>
          </p:cNvCxnSpPr>
          <p:nvPr/>
        </p:nvCxnSpPr>
        <p:spPr>
          <a:xfrm flipV="1">
            <a:off x="5708166" y="2471957"/>
            <a:ext cx="1434039" cy="230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08165" y="2599493"/>
            <a:ext cx="1434040" cy="947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708165" y="2640411"/>
            <a:ext cx="1589054" cy="3346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24216" y="4083672"/>
            <a:ext cx="26258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</a:rPr>
              <a:t>How do we know which block of data is stored?</a:t>
            </a: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33522" y="2227966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633521" y="222796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109952" y="2269256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9631464" y="276960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107894" y="2810892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9635582" y="331741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112012" y="3358708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9637640" y="622509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970401" y="6263769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31464" y="2007841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172560" y="12136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539861" y="1585623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947639" y="2323254"/>
            <a:ext cx="2303085" cy="4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Replacement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2509" y="1082689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32 bit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8135" y="2230028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18134" y="223002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94565" y="227131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516077" y="2771664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92507" y="2812954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520195" y="331948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96625" y="3360770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522253" y="622715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55014" y="626583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20237" y="2491480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61488" y="2491480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902833" y="158667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34802" y="232325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49107" y="1474357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35082" y="247667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449107" y="245860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159" y="2471957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1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54" y="4465513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3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405822" y="4503575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47073" y="4503575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020667" y="448876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434692" y="4470704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0…………………….01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516077" y="2009903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76350" y="1215743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9191317" y="2227966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191316" y="222796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667747" y="2269256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9189259" y="276960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665689" y="2810892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9193377" y="331741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669807" y="3358708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9195435" y="622509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528196" y="6263769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189259" y="2007841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730355" y="12136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045591" y="1585623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453369" y="2323254"/>
            <a:ext cx="2303085" cy="4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994564" y="2259899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Data[0]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5301841" y="3478005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Hit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416417" y="2264034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6770078" y="2267517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Data[32768]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9438223" y="2283373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01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1405825" y="3484139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847076" y="3484139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020670" y="346933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1434695" y="3451268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69747" y="346461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2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5271601" y="4464530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35702" y="2471956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89" y="5794639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4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1355857" y="5832701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797108" y="583270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970702" y="581789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0….01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1384727" y="5799830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5199481" y="5802104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753608" y="2840900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Data[32769]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9416417" y="2816251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6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1" grpId="0"/>
      <p:bldP spid="5" grpId="0"/>
      <p:bldP spid="32" grpId="0"/>
      <p:bldP spid="9" grpId="0"/>
      <p:bldP spid="40" grpId="0"/>
      <p:bldP spid="43" grpId="0" animBg="1"/>
      <p:bldP spid="44" grpId="0" animBg="1"/>
      <p:bldP spid="45" grpId="0"/>
      <p:bldP spid="46" grpId="0"/>
      <p:bldP spid="69" grpId="0"/>
      <p:bldP spid="54" grpId="0" animBg="1"/>
      <p:bldP spid="55" grpId="0" animBg="1"/>
      <p:bldP spid="71" grpId="0" animBg="1"/>
      <p:bldP spid="72" grpId="0" animBg="1"/>
      <p:bldP spid="73" grpId="0" animBg="1"/>
      <p:bldP spid="83" grpId="0" animBg="1"/>
      <p:bldP spid="84" grpId="0" animBg="1"/>
      <p:bldP spid="85" grpId="0"/>
      <p:bldP spid="86" grpId="0"/>
      <p:bldP spid="87" grpId="0"/>
      <p:bldP spid="88" grpId="0" animBg="1"/>
      <p:bldP spid="89" grpId="0" animBg="1"/>
      <p:bldP spid="90" grpId="0"/>
      <p:bldP spid="91" grpId="0" animBg="1"/>
      <p:bldP spid="92" grpId="0" animBg="1"/>
      <p:bldP spid="93" grpId="0"/>
      <p:bldP spid="94" grpId="0"/>
      <p:bldP spid="95" grpId="0" animBg="1"/>
      <p:bldP spid="96" grpId="0" animBg="1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Replacement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2509" y="1082689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32 bit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8373" y="2229782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58374" y="223002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34805" y="227131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156317" y="2771664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32747" y="2812954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160435" y="331948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6865" y="3360770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154998" y="623464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95254" y="626583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55347" y="2536450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96598" y="2536450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37943" y="163164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69912" y="236822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49107" y="1474357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70192" y="252164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284217" y="250357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159" y="2471957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1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54" y="4465513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3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240932" y="4548545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82183" y="4548545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55777" y="453373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269802" y="4515674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0…………………….01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156317" y="2009903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16590" y="1215743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8764102" y="2227966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64101" y="222796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240532" y="2269256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8762044" y="276960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238474" y="2810892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8766162" y="331741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242592" y="3358708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8760725" y="623258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100981" y="6263769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762044" y="2007841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303140" y="12136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1880701" y="1630593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288479" y="2368224"/>
            <a:ext cx="2303085" cy="4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34804" y="2259899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Data[0]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5136951" y="3522975"/>
            <a:ext cx="6562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Hit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09689" y="2286550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6410318" y="2267517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Data[32768]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8957109" y="2828186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01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1240935" y="3529109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82186" y="3529109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855780" y="351430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1269805" y="3496238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69747" y="346461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2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5106711" y="4509500"/>
            <a:ext cx="7962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59334" y="2516927"/>
            <a:ext cx="8234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328367" y="2215476"/>
            <a:ext cx="69203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1328366" y="221547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1467080" y="229366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1326309" y="275711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330427" y="330492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1480387" y="279840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1324990" y="622009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1497877" y="6233651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1250034" y="122801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1500546" y="225676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481707" y="2807875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57171" y="2814738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Data[32769]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0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1" grpId="0"/>
      <p:bldP spid="5" grpId="0"/>
      <p:bldP spid="32" grpId="0"/>
      <p:bldP spid="9" grpId="0"/>
      <p:bldP spid="40" grpId="0"/>
      <p:bldP spid="43" grpId="0" animBg="1"/>
      <p:bldP spid="44" grpId="0" animBg="1"/>
      <p:bldP spid="45" grpId="0"/>
      <p:bldP spid="46" grpId="0"/>
      <p:bldP spid="69" grpId="0"/>
      <p:bldP spid="54" grpId="0" animBg="1"/>
      <p:bldP spid="55" grpId="0" animBg="1"/>
      <p:bldP spid="71" grpId="0" animBg="1"/>
      <p:bldP spid="72" grpId="0" animBg="1"/>
      <p:bldP spid="73" grpId="0" animBg="1"/>
      <p:bldP spid="83" grpId="0" animBg="1"/>
      <p:bldP spid="84" grpId="0" animBg="1"/>
      <p:bldP spid="85" grpId="0"/>
      <p:bldP spid="86" grpId="0"/>
      <p:bldP spid="87" grpId="0"/>
      <p:bldP spid="88" grpId="0" animBg="1"/>
      <p:bldP spid="89" grpId="0" animBg="1"/>
      <p:bldP spid="100" grpId="0" animBg="1"/>
      <p:bldP spid="101" grpId="0" animBg="1"/>
      <p:bldP spid="1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715"/>
            <a:ext cx="10515600" cy="1325563"/>
          </a:xfrm>
        </p:spPr>
        <p:txBody>
          <a:bodyPr/>
          <a:lstStyle/>
          <a:p>
            <a:r>
              <a:rPr lang="en-US" dirty="0" smtClean="0"/>
              <a:t>Cache Operation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10209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5" idx="3"/>
          </p:cNvCxnSpPr>
          <p:nvPr/>
        </p:nvCxnSpPr>
        <p:spPr>
          <a:xfrm rot="5400000">
            <a:off x="9170077" y="5510179"/>
            <a:ext cx="465098" cy="78670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2" name="Elbow Connector 131"/>
          <p:cNvCxnSpPr>
            <a:stCxn id="17" idx="3"/>
          </p:cNvCxnSpPr>
          <p:nvPr/>
        </p:nvCxnSpPr>
        <p:spPr>
          <a:xfrm>
            <a:off x="6633559" y="3006989"/>
            <a:ext cx="249641" cy="3127373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602542" y="6134362"/>
            <a:ext cx="245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Data if </a:t>
            </a:r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36" name="Elbow Connector 135"/>
          <p:cNvCxnSpPr/>
          <p:nvPr/>
        </p:nvCxnSpPr>
        <p:spPr>
          <a:xfrm>
            <a:off x="9968803" y="31573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6" grpId="0"/>
      <p:bldP spid="110" grpId="0"/>
      <p:bldP spid="111" grpId="0"/>
      <p:bldP spid="112" grpId="0" animBg="1"/>
      <p:bldP spid="113" grpId="0"/>
      <p:bldP spid="120" grpId="0"/>
      <p:bldP spid="125" grpId="0"/>
      <p:bldP spid="130" grpId="0"/>
      <p:bldP spid="131" grpId="0"/>
      <p:bldP spid="1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910470" y="1693774"/>
            <a:ext cx="5201582" cy="4710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Alternative Placement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4291" y="985334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Assume 32 </a:t>
            </a:r>
            <a:r>
              <a:rPr lang="en-US" dirty="0" err="1" smtClean="0"/>
              <a:t>KByte</a:t>
            </a:r>
            <a:r>
              <a:rPr lang="en-US" dirty="0" smtClean="0"/>
              <a:t> cache with a 1 Byte cache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8372" y="2212567"/>
            <a:ext cx="3089189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8371" y="2212567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39364" y="22538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26314" y="2754203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37307" y="2795493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30432" y="3302019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41425" y="3343309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532490" y="6209691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456" y="6248370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07703" y="2253857"/>
            <a:ext cx="282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0, 1, 2, 3, …..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360839" y="2484689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49437" y="2832399"/>
            <a:ext cx="2466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32678, ….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321709" y="3094290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350544" y="3648284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74345" y="6488285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0571" y="2014586"/>
            <a:ext cx="2959444" cy="1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6672" y="1537892"/>
            <a:ext cx="193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Byte = 8 bits</a:t>
            </a:r>
            <a:endParaRPr lang="en-US" sz="24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133090" y="1850898"/>
            <a:ext cx="4904012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15 MSBs of address to determine index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Consider following stream of accesses: </a:t>
            </a:r>
          </a:p>
          <a:p>
            <a:pPr marL="0" indent="0">
              <a:buNone/>
            </a:pPr>
            <a:r>
              <a:rPr lang="en-US" dirty="0" err="1" smtClean="0"/>
              <a:t>Addr</a:t>
            </a:r>
            <a:r>
              <a:rPr lang="en-US" dirty="0" smtClean="0"/>
              <a:t> 0, </a:t>
            </a:r>
            <a:r>
              <a:rPr lang="en-US" dirty="0" err="1" smtClean="0"/>
              <a:t>Addr</a:t>
            </a:r>
            <a:r>
              <a:rPr lang="en-US" dirty="0" smtClean="0"/>
              <a:t> 1, </a:t>
            </a:r>
            <a:r>
              <a:rPr lang="en-US" dirty="0" err="1" smtClean="0"/>
              <a:t>Addr</a:t>
            </a:r>
            <a:r>
              <a:rPr lang="en-US" dirty="0" smtClean="0"/>
              <a:t> 0, </a:t>
            </a:r>
            <a:r>
              <a:rPr lang="en-US" dirty="0" err="1" smtClean="0"/>
              <a:t>Addr</a:t>
            </a:r>
            <a:r>
              <a:rPr lang="en-US" dirty="0" smtClean="0"/>
              <a:t> 1,..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    “Conflict Misses”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227802">
            <a:off x="3805155" y="4079619"/>
            <a:ext cx="3150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Bad Idea!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678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17531</TotalTime>
  <Words>2798</Words>
  <Application>Microsoft Office PowerPoint</Application>
  <PresentationFormat>Widescreen</PresentationFormat>
  <Paragraphs>894</Paragraphs>
  <Slides>35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Computer Architecture I</vt:lpstr>
      <vt:lpstr>Cache Organization</vt:lpstr>
      <vt:lpstr>Direct Mapped Cache</vt:lpstr>
      <vt:lpstr>Direct Mapped Cache: Placement</vt:lpstr>
      <vt:lpstr>Direct Mapped Cache: Identification</vt:lpstr>
      <vt:lpstr>Direct Mapped Cache: Replacement</vt:lpstr>
      <vt:lpstr>Direct Mapped Cache: Replacement</vt:lpstr>
      <vt:lpstr>Cache Operation</vt:lpstr>
      <vt:lpstr>Alternative Placement</vt:lpstr>
      <vt:lpstr>Set Associative Caches</vt:lpstr>
      <vt:lpstr>2-Way Set Associative Cache</vt:lpstr>
      <vt:lpstr>Placement</vt:lpstr>
      <vt:lpstr>Identification</vt:lpstr>
      <vt:lpstr>Replacement</vt:lpstr>
      <vt:lpstr>Least Recently Used (LRU)</vt:lpstr>
      <vt:lpstr>Implementing LRU</vt:lpstr>
      <vt:lpstr>Practical LRU Implementation</vt:lpstr>
      <vt:lpstr>Hierarchical LRU Implementation</vt:lpstr>
      <vt:lpstr>Hierarchical LRU Implementation</vt:lpstr>
      <vt:lpstr>Exploiting Spatial Locality</vt:lpstr>
      <vt:lpstr>Cache Operation</vt:lpstr>
      <vt:lpstr>Impact of Block Size</vt:lpstr>
      <vt:lpstr>In Class Exercise 1</vt:lpstr>
      <vt:lpstr>Write Policies</vt:lpstr>
      <vt:lpstr>Write Hit Policies</vt:lpstr>
      <vt:lpstr>Write Back Cache (32 KB, Direct Mapped, 1 Byte Block)</vt:lpstr>
      <vt:lpstr>Write Back Cache (32 KB, Direct Mapped, 1 Byte Block)</vt:lpstr>
      <vt:lpstr>Write Back Cache (32 KB, Direct Mapped, 1 Byte Block)</vt:lpstr>
      <vt:lpstr>Write Back Cache (32 KB, Direct Mapped, 1 Byte Block)</vt:lpstr>
      <vt:lpstr>Write Hit Policies</vt:lpstr>
      <vt:lpstr>Write Through Cache (32 KB, Direct Mapped, 1 Byte Block)</vt:lpstr>
      <vt:lpstr>Write Through Cache (32 KB, Direct Mapped, 1 Byte Block)</vt:lpstr>
      <vt:lpstr>Write Buffers</vt:lpstr>
      <vt:lpstr>Write Miss Policies</vt:lpstr>
      <vt:lpstr>Summary of Write Policies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911</cp:revision>
  <dcterms:created xsi:type="dcterms:W3CDTF">2016-08-18T21:23:19Z</dcterms:created>
  <dcterms:modified xsi:type="dcterms:W3CDTF">2017-10-13T04:34:31Z</dcterms:modified>
</cp:coreProperties>
</file>